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Lst>
  <p:notesMasterIdLst>
    <p:notesMasterId r:id="rId127"/>
  </p:notesMasterIdLst>
  <p:sldIdLst>
    <p:sldId id="275" r:id="rId2"/>
    <p:sldId id="430" r:id="rId3"/>
    <p:sldId id="431" r:id="rId4"/>
    <p:sldId id="432" r:id="rId5"/>
    <p:sldId id="433" r:id="rId6"/>
    <p:sldId id="434" r:id="rId7"/>
    <p:sldId id="435" r:id="rId8"/>
    <p:sldId id="436" r:id="rId9"/>
    <p:sldId id="437" r:id="rId10"/>
    <p:sldId id="438" r:id="rId11"/>
    <p:sldId id="439" r:id="rId12"/>
    <p:sldId id="440" r:id="rId13"/>
    <p:sldId id="441" r:id="rId14"/>
    <p:sldId id="443" r:id="rId15"/>
    <p:sldId id="444" r:id="rId16"/>
    <p:sldId id="445" r:id="rId17"/>
    <p:sldId id="446" r:id="rId18"/>
    <p:sldId id="447" r:id="rId19"/>
    <p:sldId id="497" r:id="rId20"/>
    <p:sldId id="498" r:id="rId21"/>
    <p:sldId id="499" r:id="rId22"/>
    <p:sldId id="500" r:id="rId23"/>
    <p:sldId id="501" r:id="rId24"/>
    <p:sldId id="502" r:id="rId25"/>
    <p:sldId id="503" r:id="rId26"/>
    <p:sldId id="504" r:id="rId27"/>
    <p:sldId id="505" r:id="rId28"/>
    <p:sldId id="507" r:id="rId29"/>
    <p:sldId id="508" r:id="rId30"/>
    <p:sldId id="509" r:id="rId31"/>
    <p:sldId id="510" r:id="rId32"/>
    <p:sldId id="511" r:id="rId33"/>
    <p:sldId id="512" r:id="rId34"/>
    <p:sldId id="513" r:id="rId35"/>
    <p:sldId id="514" r:id="rId36"/>
    <p:sldId id="515" r:id="rId37"/>
    <p:sldId id="516" r:id="rId38"/>
    <p:sldId id="517" r:id="rId39"/>
    <p:sldId id="518" r:id="rId40"/>
    <p:sldId id="519" r:id="rId41"/>
    <p:sldId id="520" r:id="rId42"/>
    <p:sldId id="521" r:id="rId43"/>
    <p:sldId id="522" r:id="rId44"/>
    <p:sldId id="523" r:id="rId45"/>
    <p:sldId id="524" r:id="rId46"/>
    <p:sldId id="525" r:id="rId47"/>
    <p:sldId id="526" r:id="rId48"/>
    <p:sldId id="527" r:id="rId49"/>
    <p:sldId id="528" r:id="rId50"/>
    <p:sldId id="529" r:id="rId51"/>
    <p:sldId id="530" r:id="rId52"/>
    <p:sldId id="531" r:id="rId53"/>
    <p:sldId id="532" r:id="rId54"/>
    <p:sldId id="533" r:id="rId55"/>
    <p:sldId id="534" r:id="rId56"/>
    <p:sldId id="535" r:id="rId57"/>
    <p:sldId id="536" r:id="rId58"/>
    <p:sldId id="537" r:id="rId59"/>
    <p:sldId id="538" r:id="rId60"/>
    <p:sldId id="539" r:id="rId61"/>
    <p:sldId id="540" r:id="rId62"/>
    <p:sldId id="541" r:id="rId63"/>
    <p:sldId id="542" r:id="rId64"/>
    <p:sldId id="543" r:id="rId65"/>
    <p:sldId id="544" r:id="rId66"/>
    <p:sldId id="545" r:id="rId67"/>
    <p:sldId id="546" r:id="rId68"/>
    <p:sldId id="547" r:id="rId69"/>
    <p:sldId id="548" r:id="rId70"/>
    <p:sldId id="560" r:id="rId71"/>
    <p:sldId id="549" r:id="rId72"/>
    <p:sldId id="550" r:id="rId73"/>
    <p:sldId id="551" r:id="rId74"/>
    <p:sldId id="552" r:id="rId75"/>
    <p:sldId id="553" r:id="rId76"/>
    <p:sldId id="554" r:id="rId77"/>
    <p:sldId id="555" r:id="rId78"/>
    <p:sldId id="556" r:id="rId79"/>
    <p:sldId id="557" r:id="rId80"/>
    <p:sldId id="558" r:id="rId81"/>
    <p:sldId id="559" r:id="rId82"/>
    <p:sldId id="561" r:id="rId83"/>
    <p:sldId id="448" r:id="rId84"/>
    <p:sldId id="449" r:id="rId85"/>
    <p:sldId id="450" r:id="rId86"/>
    <p:sldId id="451" r:id="rId87"/>
    <p:sldId id="452" r:id="rId88"/>
    <p:sldId id="453" r:id="rId89"/>
    <p:sldId id="454" r:id="rId90"/>
    <p:sldId id="455" r:id="rId91"/>
    <p:sldId id="456" r:id="rId92"/>
    <p:sldId id="458" r:id="rId93"/>
    <p:sldId id="459" r:id="rId94"/>
    <p:sldId id="460" r:id="rId95"/>
    <p:sldId id="461" r:id="rId96"/>
    <p:sldId id="462" r:id="rId97"/>
    <p:sldId id="463" r:id="rId98"/>
    <p:sldId id="464" r:id="rId99"/>
    <p:sldId id="465" r:id="rId100"/>
    <p:sldId id="466" r:id="rId101"/>
    <p:sldId id="467" r:id="rId102"/>
    <p:sldId id="468" r:id="rId103"/>
    <p:sldId id="469" r:id="rId104"/>
    <p:sldId id="470" r:id="rId105"/>
    <p:sldId id="471" r:id="rId106"/>
    <p:sldId id="472" r:id="rId107"/>
    <p:sldId id="473" r:id="rId108"/>
    <p:sldId id="474" r:id="rId109"/>
    <p:sldId id="475" r:id="rId110"/>
    <p:sldId id="476" r:id="rId111"/>
    <p:sldId id="562" r:id="rId112"/>
    <p:sldId id="477" r:id="rId113"/>
    <p:sldId id="478" r:id="rId114"/>
    <p:sldId id="479" r:id="rId115"/>
    <p:sldId id="480" r:id="rId116"/>
    <p:sldId id="481" r:id="rId117"/>
    <p:sldId id="482" r:id="rId118"/>
    <p:sldId id="483" r:id="rId119"/>
    <p:sldId id="484" r:id="rId120"/>
    <p:sldId id="485" r:id="rId121"/>
    <p:sldId id="486" r:id="rId122"/>
    <p:sldId id="487" r:id="rId123"/>
    <p:sldId id="488" r:id="rId124"/>
    <p:sldId id="489" r:id="rId125"/>
    <p:sldId id="428" r:id="rId126"/>
  </p:sldIdLst>
  <p:sldSz cx="9144000" cy="6858000" type="screen4x3"/>
  <p:notesSz cx="6400800" cy="86868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1085"/>
    <a:srgbClr val="00FF00"/>
    <a:srgbClr val="0BF57A"/>
    <a:srgbClr val="0000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43" autoAdjust="0"/>
  </p:normalViewPr>
  <p:slideViewPr>
    <p:cSldViewPr>
      <p:cViewPr varScale="1">
        <p:scale>
          <a:sx n="120" d="100"/>
          <a:sy n="120" d="100"/>
        </p:scale>
        <p:origin x="134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defRPr sz="1100"/>
            </a:lvl1pPr>
          </a:lstStyle>
          <a:p>
            <a:pPr>
              <a:defRPr/>
            </a:pPr>
            <a:endParaRPr lang="en-US" altLang="zh-CN"/>
          </a:p>
        </p:txBody>
      </p:sp>
      <p:sp>
        <p:nvSpPr>
          <p:cNvPr id="65539" name="Rectangle 3"/>
          <p:cNvSpPr>
            <a:spLocks noGrp="1" noChangeArrowheads="1"/>
          </p:cNvSpPr>
          <p:nvPr>
            <p:ph type="dt" idx="1"/>
          </p:nvPr>
        </p:nvSpPr>
        <p:spPr bwMode="auto">
          <a:xfrm>
            <a:off x="3625639"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lgn="r">
              <a:defRPr sz="1100"/>
            </a:lvl1pPr>
          </a:lstStyle>
          <a:p>
            <a:pPr>
              <a:defRPr/>
            </a:pPr>
            <a:endParaRPr lang="en-US" altLang="zh-CN"/>
          </a:p>
        </p:txBody>
      </p:sp>
      <p:sp>
        <p:nvSpPr>
          <p:cNvPr id="32772" name="Rectangle 4"/>
          <p:cNvSpPr>
            <a:spLocks noGrp="1" noRot="1" noChangeAspect="1" noChangeArrowheads="1" noTextEdit="1"/>
          </p:cNvSpPr>
          <p:nvPr>
            <p:ph type="sldImg" idx="2"/>
          </p:nvPr>
        </p:nvSpPr>
        <p:spPr bwMode="auto">
          <a:xfrm>
            <a:off x="1028700" y="650875"/>
            <a:ext cx="4343400" cy="325755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40080" y="4126230"/>
            <a:ext cx="5120640" cy="390906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5542" name="Rectangle 6"/>
          <p:cNvSpPr>
            <a:spLocks noGrp="1" noChangeArrowheads="1"/>
          </p:cNvSpPr>
          <p:nvPr>
            <p:ph type="ftr" sz="quarter" idx="4"/>
          </p:nvPr>
        </p:nvSpPr>
        <p:spPr bwMode="auto">
          <a:xfrm>
            <a:off x="0"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defRPr sz="1100"/>
            </a:lvl1pPr>
          </a:lstStyle>
          <a:p>
            <a:pPr>
              <a:defRPr/>
            </a:pPr>
            <a:endParaRPr lang="en-US" altLang="zh-CN"/>
          </a:p>
        </p:txBody>
      </p:sp>
      <p:sp>
        <p:nvSpPr>
          <p:cNvPr id="65543" name="Rectangle 7"/>
          <p:cNvSpPr>
            <a:spLocks noGrp="1" noChangeArrowheads="1"/>
          </p:cNvSpPr>
          <p:nvPr>
            <p:ph type="sldNum" sz="quarter" idx="5"/>
          </p:nvPr>
        </p:nvSpPr>
        <p:spPr bwMode="auto">
          <a:xfrm>
            <a:off x="3625639"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lgn="r">
              <a:defRPr sz="1100"/>
            </a:lvl1pPr>
          </a:lstStyle>
          <a:p>
            <a:pPr>
              <a:defRPr/>
            </a:pPr>
            <a:fld id="{82A020EF-7963-4D87-9F90-EDE239DA3E0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94A43B-0AFC-42DE-9D2B-894DF4436276}" type="slidenum">
              <a:rPr lang="en-US" altLang="zh-CN"/>
              <a:pPr/>
              <a:t>2</a:t>
            </a:fld>
            <a:endParaRPr lang="en-US" altLang="zh-CN"/>
          </a:p>
        </p:txBody>
      </p:sp>
      <p:sp>
        <p:nvSpPr>
          <p:cNvPr id="246786" name="Rectangle 2"/>
          <p:cNvSpPr>
            <a:spLocks noGrp="1" noRot="1" noChangeAspect="1" noChangeArrowheads="1" noTextEdit="1"/>
          </p:cNvSpPr>
          <p:nvPr>
            <p:ph type="sldImg"/>
          </p:nvPr>
        </p:nvSpPr>
        <p:spPr>
          <a:ln/>
        </p:spPr>
      </p:sp>
      <p:sp>
        <p:nvSpPr>
          <p:cNvPr id="2467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C24FB7-7C07-4536-9236-008B32331E4F}" type="slidenum">
              <a:rPr lang="en-US" altLang="zh-CN"/>
              <a:pPr/>
              <a:t>12</a:t>
            </a:fld>
            <a:endParaRPr lang="en-US" altLang="zh-CN"/>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54E128-E158-482D-B2EA-21ACFB9FD815}" type="slidenum">
              <a:rPr lang="en-US" altLang="zh-CN"/>
              <a:pPr/>
              <a:t>13</a:t>
            </a:fld>
            <a:endParaRPr lang="en-US" altLang="zh-CN"/>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E5197-F5A5-4B1A-8233-0F77C8A7DD7F}" type="slidenum">
              <a:rPr lang="en-US" altLang="zh-CN"/>
              <a:pPr/>
              <a:t>14</a:t>
            </a:fld>
            <a:endParaRPr lang="en-US" altLang="zh-CN"/>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F7475-53B3-4753-B8F8-3AFD8DB66608}" type="slidenum">
              <a:rPr lang="en-US" altLang="zh-CN"/>
              <a:pPr/>
              <a:t>15</a:t>
            </a:fld>
            <a:endParaRPr lang="en-US" altLang="zh-CN"/>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7D9F22-2D65-476A-A1D4-16F1AEA25929}" type="slidenum">
              <a:rPr lang="en-US" altLang="zh-CN"/>
              <a:pPr/>
              <a:t>16</a:t>
            </a:fld>
            <a:endParaRPr lang="en-US" altLang="zh-CN"/>
          </a:p>
        </p:txBody>
      </p:sp>
      <p:sp>
        <p:nvSpPr>
          <p:cNvPr id="362498" name="Rectangle 2"/>
          <p:cNvSpPr>
            <a:spLocks noGrp="1" noRot="1" noChangeAspect="1" noChangeArrowheads="1" noTextEdit="1"/>
          </p:cNvSpPr>
          <p:nvPr>
            <p:ph type="sldImg"/>
          </p:nvPr>
        </p:nvSpPr>
        <p:spPr bwMode="auto">
          <a:xfrm>
            <a:off x="1028700" y="650875"/>
            <a:ext cx="4343400" cy="3257550"/>
          </a:xfrm>
          <a:prstGeom prst="rect">
            <a:avLst/>
          </a:prstGeom>
          <a:solidFill>
            <a:srgbClr val="FFFFFF"/>
          </a:solidFill>
          <a:ln>
            <a:solidFill>
              <a:srgbClr val="000000"/>
            </a:solidFill>
            <a:miter lim="800000"/>
            <a:headEnd/>
            <a:tailEnd/>
          </a:ln>
        </p:spPr>
      </p:sp>
      <p:sp>
        <p:nvSpPr>
          <p:cNvPr id="362499" name="Rectangle 3"/>
          <p:cNvSpPr>
            <a:spLocks noGrp="1" noChangeArrowheads="1"/>
          </p:cNvSpPr>
          <p:nvPr>
            <p:ph type="body" idx="1"/>
          </p:nvPr>
        </p:nvSpPr>
        <p:spPr bwMode="auto">
          <a:xfrm>
            <a:off x="853440" y="4126230"/>
            <a:ext cx="4693920" cy="3909060"/>
          </a:xfrm>
          <a:prstGeom prst="rect">
            <a:avLst/>
          </a:prstGeom>
          <a:solidFill>
            <a:srgbClr val="FFFFFF"/>
          </a:solidFill>
          <a:ln>
            <a:solidFill>
              <a:srgbClr val="000000"/>
            </a:solidFill>
            <a:miter lim="800000"/>
            <a:headEnd/>
            <a:tailEnd/>
          </a:ln>
        </p:spPr>
        <p:txBody>
          <a:bodyPr/>
          <a:lstStyle/>
          <a:p>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2A020EF-7963-4D87-9F90-EDE239DA3E02}" type="slidenum">
              <a:rPr lang="en-US" altLang="zh-CN" smtClean="0"/>
              <a:pPr>
                <a:defRPr/>
              </a:pPr>
              <a:t>34</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2A020EF-7963-4D87-9F90-EDE239DA3E02}" type="slidenum">
              <a:rPr lang="en-US" altLang="zh-CN" smtClean="0"/>
              <a:pPr>
                <a:defRPr/>
              </a:pPr>
              <a:t>87</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2C01AB-F3CA-4C4E-9EA5-7950E600DA9E}" type="slidenum">
              <a:rPr lang="en-US" altLang="zh-CN"/>
              <a:pPr/>
              <a:t>95</a:t>
            </a:fld>
            <a:endParaRPr lang="en-US" altLang="zh-CN"/>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ltLang="zh-CN"/>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4A4764-B236-4EFB-89CA-54614856B6C0}" type="slidenum">
              <a:rPr lang="en-US" altLang="zh-CN"/>
              <a:pPr/>
              <a:t>3</a:t>
            </a:fld>
            <a:endParaRPr lang="en-US" altLang="zh-CN"/>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BB5F1A-4DFD-49FC-AF9D-510109C0379A}" type="slidenum">
              <a:rPr lang="en-US" altLang="zh-CN"/>
              <a:pPr/>
              <a:t>4</a:t>
            </a:fld>
            <a:endParaRPr lang="en-US" altLang="zh-CN"/>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9FA87B-7467-46F2-80E9-632B63F3478E}" type="slidenum">
              <a:rPr lang="en-US" altLang="zh-CN"/>
              <a:pPr/>
              <a:t>5</a:t>
            </a:fld>
            <a:endParaRPr lang="en-US" altLang="zh-CN"/>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E169D1-5BE5-4A7F-9FC3-2FF1067B33C4}" type="slidenum">
              <a:rPr lang="en-US" altLang="zh-CN"/>
              <a:pPr/>
              <a:t>6</a:t>
            </a:fld>
            <a:endParaRPr lang="en-US" altLang="zh-CN"/>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3ACF10-2539-4B9D-9608-B1CBD3DEC12E}" type="slidenum">
              <a:rPr lang="en-US" altLang="zh-CN"/>
              <a:pPr/>
              <a:t>7</a:t>
            </a:fld>
            <a:endParaRPr lang="en-US" altLang="zh-CN"/>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69F677-A4EA-433D-BD43-2415264E5A1D}" type="slidenum">
              <a:rPr lang="en-US" altLang="zh-CN"/>
              <a:pPr/>
              <a:t>8</a:t>
            </a:fld>
            <a:endParaRPr lang="en-US" altLang="zh-CN"/>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1B4E7-E867-41C2-A292-62FAEE15E06F}" type="slidenum">
              <a:rPr lang="en-US" altLang="zh-CN"/>
              <a:pPr/>
              <a:t>10</a:t>
            </a:fld>
            <a:endParaRPr lang="en-US" altLang="zh-CN"/>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15C470-6C16-43AC-B4E8-D6820408C243}" type="slidenum">
              <a:rPr lang="en-US" altLang="zh-CN"/>
              <a:pPr/>
              <a:t>11</a:t>
            </a:fld>
            <a:endParaRPr lang="en-US" altLang="zh-CN"/>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8F2E6389-8D40-4829-983D-559B2308AF9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E8ED398-C109-4DE4-B498-3E2B054B7959}"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42913" y="103188"/>
            <a:ext cx="8243887" cy="131445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0"/>
            <a:ext cx="4038600" cy="44561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4561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243638"/>
            <a:ext cx="2133600" cy="45720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3638"/>
            <a:ext cx="2133600" cy="457200"/>
          </a:xfrm>
          <a:prstGeom prst="rect">
            <a:avLst/>
          </a:prstGeom>
        </p:spPr>
        <p:txBody>
          <a:bodyPr/>
          <a:lstStyle>
            <a:lvl1pPr>
              <a:defRPr/>
            </a:lvl1pPr>
          </a:lstStyle>
          <a:p>
            <a:fld id="{DEA80A4A-F7DF-4A68-81E0-F17339433432}"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42913" y="103188"/>
            <a:ext cx="8243887" cy="595312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a:xfrm>
            <a:off x="457200" y="6243638"/>
            <a:ext cx="2133600" cy="45720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3638"/>
            <a:ext cx="2133600" cy="457200"/>
          </a:xfrm>
          <a:prstGeom prst="rect">
            <a:avLst/>
          </a:prstGeom>
        </p:spPr>
        <p:txBody>
          <a:bodyPr/>
          <a:lstStyle>
            <a:lvl1pPr>
              <a:defRPr/>
            </a:lvl1pPr>
          </a:lstStyle>
          <a:p>
            <a:fld id="{223DD0B3-4480-4D87-97C9-325C2796832B}" type="slidenum">
              <a:rPr lang="en-US" altLang="zh-CN"/>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42913" y="103188"/>
            <a:ext cx="8243887" cy="1314450"/>
          </a:xfrm>
        </p:spPr>
        <p:txBody>
          <a:bodyPr/>
          <a:lstStyle/>
          <a:p>
            <a:r>
              <a:rPr lang="zh-CN" altLang="en-US"/>
              <a:t>单击此处编辑母版标题样式</a:t>
            </a:r>
          </a:p>
        </p:txBody>
      </p:sp>
      <p:sp>
        <p:nvSpPr>
          <p:cNvPr id="3" name="表格占位符 2"/>
          <p:cNvSpPr>
            <a:spLocks noGrp="1"/>
          </p:cNvSpPr>
          <p:nvPr>
            <p:ph type="tbl" idx="1"/>
          </p:nvPr>
        </p:nvSpPr>
        <p:spPr>
          <a:xfrm>
            <a:off x="457200" y="1600200"/>
            <a:ext cx="8229600" cy="4456113"/>
          </a:xfrm>
        </p:spPr>
        <p:txBody>
          <a:bodyPr/>
          <a:lstStyle/>
          <a:p>
            <a:endParaRPr lang="zh-CN" altLang="en-US"/>
          </a:p>
        </p:txBody>
      </p:sp>
      <p:sp>
        <p:nvSpPr>
          <p:cNvPr id="4" name="日期占位符 3"/>
          <p:cNvSpPr>
            <a:spLocks noGrp="1"/>
          </p:cNvSpPr>
          <p:nvPr>
            <p:ph type="dt" sz="half" idx="10"/>
          </p:nvPr>
        </p:nvSpPr>
        <p:spPr>
          <a:xfrm>
            <a:off x="457200" y="6243638"/>
            <a:ext cx="2133600" cy="4572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8400"/>
            <a:ext cx="2895600" cy="45720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3638"/>
            <a:ext cx="2133600" cy="457200"/>
          </a:xfrm>
          <a:prstGeom prst="rect">
            <a:avLst/>
          </a:prstGeom>
        </p:spPr>
        <p:txBody>
          <a:bodyPr/>
          <a:lstStyle>
            <a:lvl1pPr>
              <a:defRPr/>
            </a:lvl1pPr>
          </a:lstStyle>
          <a:p>
            <a:fld id="{ADC4B948-F7CE-4072-816F-CC73FCC31C15}"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smtClean="0">
                <a:solidFill>
                  <a:srgbClr val="FFC000"/>
                </a:solidFill>
              </a:defRPr>
            </a:lvl1pPr>
          </a:lstStyle>
          <a:p>
            <a:pPr>
              <a:defRPr/>
            </a:pPr>
            <a:fld id="{6FDBDE26-9770-4993-B050-F9A1A2CF5D2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26B3C28-79DD-4BB0-9392-879335D09F7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9824D92A-25B9-40BF-B0EC-B5F3BE260C9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CCACD4DC-A919-4815-ABE0-3062171952A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6C12B6E7-5C80-48CD-A50A-F7164C1FB21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3A81DD8E-36AA-47E3-8D0A-1AA372EBD0A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4A95B35E-3A19-4FDD-89FA-9207D72AA8A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6072188"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a:spcBef>
                <a:spcPct val="50000"/>
              </a:spcBef>
              <a:defRPr/>
            </a:pPr>
            <a:r>
              <a:rPr lang="zh-CN" altLang="en-US" dirty="0">
                <a:solidFill>
                  <a:srgbClr val="CC00CC"/>
                </a:solidFill>
                <a:latin typeface="黑体" pitchFamily="2" charset="-122"/>
                <a:ea typeface="黑体" pitchFamily="2" charset="-122"/>
              </a:rPr>
              <a:t>水污染生态控制工程</a:t>
            </a:r>
            <a:r>
              <a:rPr lang="en-US" altLang="zh-CN" dirty="0">
                <a:solidFill>
                  <a:srgbClr val="CC00CC"/>
                </a:solidFill>
                <a:latin typeface="黑体" pitchFamily="2" charset="-122"/>
                <a:ea typeface="黑体" pitchFamily="2" charset="-122"/>
              </a:rPr>
              <a:t>——</a:t>
            </a:r>
            <a:r>
              <a:rPr lang="zh-CN" altLang="en-US" dirty="0">
                <a:solidFill>
                  <a:srgbClr val="CC00CC"/>
                </a:solidFill>
                <a:latin typeface="黑体" pitchFamily="2" charset="-122"/>
                <a:ea typeface="黑体" pitchFamily="2" charset="-122"/>
              </a:rPr>
              <a:t>第四章 污水的化学处理</a:t>
            </a:r>
          </a:p>
        </p:txBody>
      </p:sp>
      <p:sp>
        <p:nvSpPr>
          <p:cNvPr id="11" name="矩形 10"/>
          <p:cNvSpPr/>
          <p:nvPr/>
        </p:nvSpPr>
        <p:spPr>
          <a:xfrm>
            <a:off x="6012160" y="6381328"/>
            <a:ext cx="2816079" cy="276999"/>
          </a:xfrm>
          <a:prstGeom prst="rect">
            <a:avLst/>
          </a:prstGeom>
          <a:noFill/>
        </p:spPr>
        <p:txBody>
          <a:bodyPr wrap="square">
            <a:spAutoFit/>
          </a:bodyPr>
          <a:lstStyle/>
          <a:p>
            <a:pPr algn="ctr">
              <a:defRPr/>
            </a:pP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Shan</a:t>
            </a:r>
            <a:r>
              <a:rPr lang="en-US" altLang="zh-CN" sz="1200" b="1" baseline="0"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dong  Agricultural </a:t>
            </a: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University</a:t>
            </a:r>
            <a:endParaRPr lang="zh-CN" altLang="en-US"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ndParaRPr>
          </a:p>
        </p:txBody>
      </p:sp>
      <p:cxnSp>
        <p:nvCxnSpPr>
          <p:cNvPr id="8" name="直接连接符 7"/>
          <p:cNvCxnSpPr/>
          <p:nvPr userDrawn="1"/>
        </p:nvCxnSpPr>
        <p:spPr>
          <a:xfrm>
            <a:off x="0" y="332656"/>
            <a:ext cx="9144000" cy="0"/>
          </a:xfrm>
          <a:prstGeom prst="line">
            <a:avLst/>
          </a:prstGeom>
          <a:ln w="25400">
            <a:solidFill>
              <a:srgbClr val="0BF57A"/>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834" r:id="rId1"/>
    <p:sldLayoutId id="2147483833"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Lst>
  <p:txStyles>
    <p:title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fontAlgn="base">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fontAlgn="base">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fontAlgn="base">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11.png"/><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2.bin"/><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baike.baidu.com/item/%E6%B0%AF%E5%8C%96%E6%B1%9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baike.baidu.com/item/%E7%A1%9D%E9%85%B8%E9%93%B6" TargetMode="External"/><Relationship Id="rId4" Type="http://schemas.openxmlformats.org/officeDocument/2006/relationships/hyperlink" Target="https://baike.baidu.com/item/%E7%A1%AB%E9%85%B8%E9%93%9C"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18.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4.vml"/><Relationship Id="rId4" Type="http://schemas.openxmlformats.org/officeDocument/2006/relationships/image" Target="../media/image19.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0.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1.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7.vml"/><Relationship Id="rId4" Type="http://schemas.openxmlformats.org/officeDocument/2006/relationships/image" Target="../media/image22.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3.w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4.w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5.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6.w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7.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8.wmf"/></Relationships>
</file>

<file path=ppt/slides/_rels/slide6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1.w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2.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3.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34.wm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image" Target="../media/image35.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image" Target="../media/image36.w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20.vml"/><Relationship Id="rId4" Type="http://schemas.openxmlformats.org/officeDocument/2006/relationships/image" Target="../media/image37.wmf"/></Relationships>
</file>

<file path=ppt/slides/_rels/slide75.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39.wmf"/><Relationship Id="rId5" Type="http://schemas.openxmlformats.org/officeDocument/2006/relationships/oleObject" Target="../embeddings/oleObject23.bin"/><Relationship Id="rId4" Type="http://schemas.openxmlformats.org/officeDocument/2006/relationships/image" Target="../media/image38.wmf"/></Relationships>
</file>

<file path=ppt/slides/_rels/slide7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0" y="980728"/>
            <a:ext cx="9144000" cy="641350"/>
          </a:xfrm>
          <a:prstGeom prst="rect">
            <a:avLst/>
          </a:prstGeom>
          <a:noFill/>
          <a:ln w="9525">
            <a:noFill/>
            <a:miter lim="800000"/>
            <a:headEnd/>
            <a:tailEnd/>
          </a:ln>
        </p:spPr>
        <p:txBody>
          <a:bodyPr>
            <a:spAutoFit/>
          </a:bodyPr>
          <a:lstStyle/>
          <a:p>
            <a:pPr algn="ctr">
              <a:spcBef>
                <a:spcPct val="50000"/>
              </a:spcBef>
            </a:pPr>
            <a:r>
              <a:rPr lang="zh-CN" altLang="en-US" sz="3600" b="1" dirty="0">
                <a:solidFill>
                  <a:srgbClr val="FF0000"/>
                </a:solidFill>
                <a:latin typeface="楷体_GB2312" charset="-122"/>
                <a:ea typeface="楷体_GB2312" charset="-122"/>
              </a:rPr>
              <a:t>第</a:t>
            </a:r>
            <a:r>
              <a:rPr lang="en-US" altLang="zh-CN" sz="3600" b="1" dirty="0">
                <a:solidFill>
                  <a:srgbClr val="FF0000"/>
                </a:solidFill>
                <a:latin typeface="楷体_GB2312" charset="-122"/>
                <a:ea typeface="楷体_GB2312" charset="-122"/>
              </a:rPr>
              <a:t>4</a:t>
            </a:r>
            <a:r>
              <a:rPr lang="zh-CN" altLang="en-US" sz="3600" b="1" dirty="0">
                <a:solidFill>
                  <a:srgbClr val="FF0000"/>
                </a:solidFill>
                <a:latin typeface="楷体_GB2312" charset="-122"/>
                <a:ea typeface="楷体_GB2312" charset="-122"/>
              </a:rPr>
              <a:t>章  污水的化学处理</a:t>
            </a:r>
          </a:p>
        </p:txBody>
      </p:sp>
      <p:sp>
        <p:nvSpPr>
          <p:cNvPr id="4" name="Text Box 3"/>
          <p:cNvSpPr txBox="1">
            <a:spLocks noChangeArrowheads="1"/>
          </p:cNvSpPr>
          <p:nvPr/>
        </p:nvSpPr>
        <p:spPr bwMode="auto">
          <a:xfrm>
            <a:off x="1475656" y="1916832"/>
            <a:ext cx="6623720" cy="4185761"/>
          </a:xfrm>
          <a:prstGeom prst="rect">
            <a:avLst/>
          </a:prstGeom>
          <a:noFill/>
          <a:ln w="9525">
            <a:noFill/>
            <a:miter lim="800000"/>
            <a:headEnd/>
            <a:tailEnd/>
          </a:ln>
        </p:spPr>
        <p:txBody>
          <a:bodyPr wrap="square">
            <a:spAutoFit/>
          </a:bodyPr>
          <a:lstStyle/>
          <a:p>
            <a:pPr marL="457200" indent="-457200">
              <a:lnSpc>
                <a:spcPct val="150000"/>
              </a:lnSpc>
              <a:spcBef>
                <a:spcPct val="50000"/>
              </a:spcBef>
              <a:buClr>
                <a:srgbClr val="00FF00"/>
              </a:buClr>
              <a:buFont typeface="Wingdings" panose="05000000000000000000" pitchFamily="2" charset="2"/>
              <a:buChar char="p"/>
            </a:pPr>
            <a:r>
              <a:rPr lang="zh-CN" altLang="en-US" sz="2800" b="1" dirty="0">
                <a:solidFill>
                  <a:srgbClr val="FFFF00"/>
                </a:solidFill>
                <a:latin typeface="楷体_GB2312" charset="-122"/>
                <a:ea typeface="楷体_GB2312" charset="-122"/>
              </a:rPr>
              <a:t>中和</a:t>
            </a:r>
            <a:endParaRPr lang="en-US" altLang="zh-CN" sz="2800" b="1" dirty="0">
              <a:solidFill>
                <a:srgbClr val="FFFF00"/>
              </a:solidFill>
              <a:latin typeface="楷体_GB2312" charset="-122"/>
              <a:ea typeface="楷体_GB2312" charset="-122"/>
            </a:endParaRPr>
          </a:p>
          <a:p>
            <a:pPr marL="457200" indent="-457200" algn="just">
              <a:lnSpc>
                <a:spcPct val="150000"/>
              </a:lnSpc>
              <a:spcBef>
                <a:spcPct val="50000"/>
              </a:spcBef>
              <a:buClr>
                <a:srgbClr val="00FF00"/>
              </a:buClr>
              <a:buFont typeface="Wingdings" panose="05000000000000000000" pitchFamily="2" charset="2"/>
              <a:buChar char="p"/>
            </a:pPr>
            <a:r>
              <a:rPr lang="zh-CN" altLang="en-US" sz="2800" b="1" dirty="0">
                <a:solidFill>
                  <a:srgbClr val="FFFF00"/>
                </a:solidFill>
                <a:latin typeface="楷体_GB2312" charset="-122"/>
                <a:ea typeface="楷体_GB2312" charset="-122"/>
              </a:rPr>
              <a:t>混凝</a:t>
            </a:r>
            <a:endParaRPr lang="en-US" altLang="zh-CN" sz="2800" b="1" dirty="0">
              <a:solidFill>
                <a:srgbClr val="FFFF00"/>
              </a:solidFill>
              <a:latin typeface="楷体_GB2312" charset="-122"/>
              <a:ea typeface="楷体_GB2312" charset="-122"/>
            </a:endParaRPr>
          </a:p>
          <a:p>
            <a:pPr marL="457200" indent="-457200" algn="just">
              <a:lnSpc>
                <a:spcPct val="150000"/>
              </a:lnSpc>
              <a:spcBef>
                <a:spcPct val="50000"/>
              </a:spcBef>
              <a:buClr>
                <a:srgbClr val="00FF00"/>
              </a:buClr>
              <a:buFont typeface="Wingdings" panose="05000000000000000000" pitchFamily="2" charset="2"/>
              <a:buChar char="p"/>
            </a:pPr>
            <a:r>
              <a:rPr lang="zh-CN" altLang="en-US" sz="2800" b="1" dirty="0">
                <a:solidFill>
                  <a:srgbClr val="FFFF00"/>
                </a:solidFill>
                <a:latin typeface="楷体_GB2312" charset="-122"/>
                <a:ea typeface="楷体_GB2312" charset="-122"/>
              </a:rPr>
              <a:t>化学沉淀</a:t>
            </a:r>
            <a:endParaRPr lang="en-US" altLang="zh-CN" sz="2800" b="1" dirty="0">
              <a:solidFill>
                <a:srgbClr val="FFFF00"/>
              </a:solidFill>
              <a:latin typeface="楷体_GB2312" charset="-122"/>
              <a:ea typeface="楷体_GB2312" charset="-122"/>
            </a:endParaRPr>
          </a:p>
          <a:p>
            <a:pPr marL="457200" indent="-457200" algn="just">
              <a:lnSpc>
                <a:spcPct val="150000"/>
              </a:lnSpc>
              <a:spcBef>
                <a:spcPct val="50000"/>
              </a:spcBef>
              <a:buClr>
                <a:srgbClr val="00FF00"/>
              </a:buClr>
              <a:buFont typeface="Wingdings" panose="05000000000000000000" pitchFamily="2" charset="2"/>
              <a:buChar char="p"/>
            </a:pPr>
            <a:r>
              <a:rPr lang="zh-CN" altLang="en-US" sz="2800" b="1" dirty="0">
                <a:solidFill>
                  <a:srgbClr val="FFFF00"/>
                </a:solidFill>
                <a:latin typeface="楷体_GB2312" charset="-122"/>
                <a:ea typeface="楷体_GB2312" charset="-122"/>
              </a:rPr>
              <a:t>化学氧化还原</a:t>
            </a:r>
            <a:endParaRPr lang="en-US" altLang="zh-CN" sz="2800" b="1" dirty="0">
              <a:solidFill>
                <a:srgbClr val="FFFF00"/>
              </a:solidFill>
              <a:latin typeface="楷体_GB2312" charset="-122"/>
              <a:ea typeface="楷体_GB2312" charset="-122"/>
            </a:endParaRPr>
          </a:p>
          <a:p>
            <a:pPr marL="457200" indent="-457200" algn="just">
              <a:lnSpc>
                <a:spcPct val="150000"/>
              </a:lnSpc>
              <a:spcBef>
                <a:spcPct val="50000"/>
              </a:spcBef>
              <a:buClr>
                <a:srgbClr val="00FF00"/>
              </a:buClr>
              <a:buFont typeface="Wingdings" panose="05000000000000000000" pitchFamily="2" charset="2"/>
              <a:buChar char="p"/>
            </a:pPr>
            <a:r>
              <a:rPr lang="zh-CN" altLang="en-US" sz="2800" b="1" dirty="0">
                <a:solidFill>
                  <a:srgbClr val="FFFF00"/>
                </a:solidFill>
                <a:latin typeface="楷体_GB2312" charset="-122"/>
                <a:ea typeface="楷体_GB2312" charset="-122"/>
              </a:rPr>
              <a:t>电解、消毒</a:t>
            </a:r>
            <a:endParaRPr lang="en-US" altLang="zh-CN" sz="2800" b="1" dirty="0">
              <a:solidFill>
                <a:srgbClr val="FFFF00"/>
              </a:solidFill>
              <a:latin typeface="楷体_GB2312" charset="-122"/>
              <a:ea typeface="楷体_GB231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37220"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pic>
        <p:nvPicPr>
          <p:cNvPr id="137223" name="Picture 7" descr="91"/>
          <p:cNvPicPr>
            <a:picLocks noChangeAspect="1" noChangeArrowheads="1"/>
          </p:cNvPicPr>
          <p:nvPr/>
        </p:nvPicPr>
        <p:blipFill>
          <a:blip r:embed="rId3" cstate="print"/>
          <a:srcRect/>
          <a:stretch>
            <a:fillRect/>
          </a:stretch>
        </p:blipFill>
        <p:spPr bwMode="auto">
          <a:xfrm>
            <a:off x="1162236" y="1914890"/>
            <a:ext cx="6971928" cy="4722029"/>
          </a:xfrm>
          <a:prstGeom prst="rect">
            <a:avLst/>
          </a:prstGeom>
          <a:noFill/>
        </p:spPr>
      </p:pic>
      <p:sp>
        <p:nvSpPr>
          <p:cNvPr id="137224" name="Text Box 8"/>
          <p:cNvSpPr txBox="1">
            <a:spLocks noChangeArrowheads="1"/>
          </p:cNvSpPr>
          <p:nvPr/>
        </p:nvSpPr>
        <p:spPr bwMode="auto">
          <a:xfrm>
            <a:off x="251520" y="404664"/>
            <a:ext cx="8382000" cy="1405193"/>
          </a:xfrm>
          <a:prstGeom prst="rect">
            <a:avLst/>
          </a:prstGeom>
          <a:noFill/>
          <a:ln w="9525">
            <a:noFill/>
            <a:miter lim="800000"/>
            <a:headEnd/>
            <a:tailEnd/>
          </a:ln>
          <a:effectLst/>
        </p:spPr>
        <p:txBody>
          <a:bodyPr>
            <a:spAutoFit/>
          </a:bodyPr>
          <a:lstStyle/>
          <a:p>
            <a:pPr indent="379413">
              <a:lnSpc>
                <a:spcPct val="150000"/>
              </a:lnSpc>
              <a:spcBef>
                <a:spcPct val="50000"/>
              </a:spcBef>
              <a:buClrTx/>
              <a:buSzTx/>
              <a:buFontTx/>
              <a:buNone/>
            </a:pPr>
            <a:r>
              <a:rPr lang="zh-CN" altLang="en-US" sz="2000" b="1" dirty="0">
                <a:solidFill>
                  <a:srgbClr val="FFFF00"/>
                </a:solidFill>
              </a:rPr>
              <a:t>混合反应池</a:t>
            </a:r>
            <a:r>
              <a:rPr lang="zh-CN" altLang="en-US" sz="2000" b="1" dirty="0">
                <a:latin typeface="宋体" charset="-122"/>
              </a:rPr>
              <a:t>的中和反应较快，废水与药剂边混合，边中和，池中常设置隔板将其分成多室，以利混合反应。反应池的容积通常按</a:t>
            </a:r>
            <a:r>
              <a:rPr lang="en-US" altLang="zh-CN" sz="2000" b="1" dirty="0">
                <a:solidFill>
                  <a:srgbClr val="FFFF00"/>
                </a:solidFill>
                <a:latin typeface="Times New Roman" pitchFamily="18" charset="0"/>
                <a:cs typeface="Times New Roman" pitchFamily="18" charset="0"/>
              </a:rPr>
              <a:t>5</a:t>
            </a:r>
            <a:r>
              <a:rPr lang="zh-CN" altLang="en-US" sz="2000" b="1" dirty="0">
                <a:solidFill>
                  <a:srgbClr val="FFFF00"/>
                </a:solidFill>
                <a:latin typeface="宋体" charset="-122"/>
              </a:rPr>
              <a:t>～</a:t>
            </a:r>
            <a:r>
              <a:rPr lang="en-US" altLang="zh-CN" sz="2000" b="1" dirty="0">
                <a:solidFill>
                  <a:srgbClr val="FFFF00"/>
                </a:solidFill>
                <a:latin typeface="Times New Roman" pitchFamily="18" charset="0"/>
                <a:cs typeface="Times New Roman" pitchFamily="18" charset="0"/>
              </a:rPr>
              <a:t>20min</a:t>
            </a:r>
            <a:r>
              <a:rPr lang="zh-CN" altLang="en-US" sz="2000" b="1" dirty="0">
                <a:latin typeface="宋体" charset="-122"/>
              </a:rPr>
              <a:t>的停留时间设计。</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msotw9_temp0"/>
          <p:cNvPicPr>
            <a:picLocks noChangeAspect="1" noChangeArrowheads="1"/>
          </p:cNvPicPr>
          <p:nvPr/>
        </p:nvPicPr>
        <p:blipFill>
          <a:blip r:embed="rId2" cstate="print"/>
          <a:srcRect/>
          <a:stretch>
            <a:fillRect/>
          </a:stretch>
        </p:blipFill>
        <p:spPr bwMode="auto">
          <a:xfrm>
            <a:off x="323850" y="1412875"/>
            <a:ext cx="8353425" cy="3238500"/>
          </a:xfrm>
          <a:prstGeom prst="rect">
            <a:avLst/>
          </a:prstGeom>
          <a:noFill/>
          <a:ln w="9525">
            <a:noFill/>
            <a:miter lim="800000"/>
            <a:headEnd/>
            <a:tailEnd/>
          </a:ln>
        </p:spPr>
      </p:pic>
      <p:sp>
        <p:nvSpPr>
          <p:cNvPr id="20484" name="Text Box 4"/>
          <p:cNvSpPr txBox="1">
            <a:spLocks noChangeAspect="1" noChangeArrowheads="1"/>
          </p:cNvSpPr>
          <p:nvPr/>
        </p:nvSpPr>
        <p:spPr bwMode="auto">
          <a:xfrm>
            <a:off x="2051050" y="5445125"/>
            <a:ext cx="3889375" cy="415925"/>
          </a:xfrm>
          <a:prstGeom prst="rect">
            <a:avLst/>
          </a:prstGeom>
          <a:noFill/>
          <a:ln w="9525">
            <a:noFill/>
            <a:miter lim="800000"/>
            <a:headEnd/>
            <a:tailEnd/>
          </a:ln>
        </p:spPr>
        <p:txBody>
          <a:bodyPr lIns="0" tIns="0" rIns="0" bIns="0"/>
          <a:lstStyle/>
          <a:p>
            <a:pPr algn="ctr" eaLnBrk="0" hangingPunct="0"/>
            <a:r>
              <a:rPr lang="zh-CN" altLang="en-US" sz="2400" b="1" dirty="0">
                <a:latin typeface="Times New Roman" pitchFamily="18" charset="0"/>
              </a:rPr>
              <a:t>臭氧处理开路系统</a:t>
            </a:r>
          </a:p>
        </p:txBody>
      </p:sp>
      <p:sp>
        <p:nvSpPr>
          <p:cNvPr id="20485" name="Text Box 5"/>
          <p:cNvSpPr txBox="1">
            <a:spLocks noChangeArrowheads="1"/>
          </p:cNvSpPr>
          <p:nvPr/>
        </p:nvSpPr>
        <p:spPr bwMode="auto">
          <a:xfrm>
            <a:off x="6689725" y="1482725"/>
            <a:ext cx="706438" cy="263525"/>
          </a:xfrm>
          <a:prstGeom prst="rect">
            <a:avLst/>
          </a:prstGeom>
          <a:noFill/>
          <a:ln w="9525">
            <a:noFill/>
            <a:miter lim="800000"/>
            <a:headEnd/>
            <a:tailEnd/>
          </a:ln>
        </p:spPr>
        <p:txBody>
          <a:bodyPr lIns="0" tIns="0" rIns="0" bIns="0"/>
          <a:lstStyle/>
          <a:p>
            <a:pPr algn="ctr" eaLnBrk="0" hangingPunct="0">
              <a:lnSpc>
                <a:spcPct val="96000"/>
              </a:lnSpc>
            </a:pPr>
            <a:r>
              <a:rPr lang="zh-CN" altLang="en-US" sz="1200">
                <a:latin typeface="Times New Roman" pitchFamily="18" charset="0"/>
              </a:rPr>
              <a:t>废气排放</a:t>
            </a:r>
          </a:p>
        </p:txBody>
      </p:sp>
      <p:sp>
        <p:nvSpPr>
          <p:cNvPr id="20486" name="Text Box 6"/>
          <p:cNvSpPr txBox="1">
            <a:spLocks noChangeArrowheads="1"/>
          </p:cNvSpPr>
          <p:nvPr/>
        </p:nvSpPr>
        <p:spPr bwMode="auto">
          <a:xfrm>
            <a:off x="7596188" y="2997200"/>
            <a:ext cx="706437" cy="387350"/>
          </a:xfrm>
          <a:prstGeom prst="rect">
            <a:avLst/>
          </a:prstGeom>
          <a:solidFill>
            <a:srgbClr val="FFFFFF"/>
          </a:solidFill>
          <a:ln w="9525">
            <a:noFill/>
            <a:miter lim="800000"/>
            <a:headEnd/>
            <a:tailEnd/>
          </a:ln>
        </p:spPr>
        <p:txBody>
          <a:bodyPr lIns="0" tIns="0" rIns="0" bIns="0"/>
          <a:lstStyle/>
          <a:p>
            <a:pPr algn="just" eaLnBrk="0" hangingPunct="0">
              <a:lnSpc>
                <a:spcPct val="96000"/>
              </a:lnSpc>
            </a:pPr>
            <a:r>
              <a:rPr lang="zh-CN" altLang="en-US" sz="1200">
                <a:latin typeface="Times New Roman" pitchFamily="18" charset="0"/>
              </a:rPr>
              <a:t>处理水</a:t>
            </a:r>
          </a:p>
        </p:txBody>
      </p:sp>
      <p:sp>
        <p:nvSpPr>
          <p:cNvPr id="20487" name="Text Box 7"/>
          <p:cNvSpPr txBox="1">
            <a:spLocks noChangeArrowheads="1"/>
          </p:cNvSpPr>
          <p:nvPr/>
        </p:nvSpPr>
        <p:spPr bwMode="auto">
          <a:xfrm>
            <a:off x="3348038" y="2781300"/>
            <a:ext cx="236537" cy="776288"/>
          </a:xfrm>
          <a:prstGeom prst="rect">
            <a:avLst/>
          </a:prstGeom>
          <a:noFill/>
          <a:ln w="9525">
            <a:noFill/>
            <a:miter lim="800000"/>
            <a:headEnd/>
            <a:tailEnd/>
          </a:ln>
        </p:spPr>
        <p:txBody>
          <a:bodyPr vert="eaVert" lIns="0" tIns="0" rIns="0" bIns="0"/>
          <a:lstStyle/>
          <a:p>
            <a:pPr algn="ctr" eaLnBrk="0" hangingPunct="0">
              <a:lnSpc>
                <a:spcPct val="96000"/>
              </a:lnSpc>
            </a:pPr>
            <a:r>
              <a:rPr lang="zh-CN" altLang="en-US" sz="1200">
                <a:latin typeface="Times New Roman" pitchFamily="18" charset="0"/>
              </a:rPr>
              <a:t>净化装置</a:t>
            </a:r>
          </a:p>
        </p:txBody>
      </p:sp>
      <p:sp>
        <p:nvSpPr>
          <p:cNvPr id="20488" name="Text Box 8"/>
          <p:cNvSpPr txBox="1">
            <a:spLocks noChangeArrowheads="1"/>
          </p:cNvSpPr>
          <p:nvPr/>
        </p:nvSpPr>
        <p:spPr bwMode="auto">
          <a:xfrm>
            <a:off x="4067175" y="2708275"/>
            <a:ext cx="234950" cy="776288"/>
          </a:xfrm>
          <a:prstGeom prst="rect">
            <a:avLst/>
          </a:prstGeom>
          <a:noFill/>
          <a:ln w="9525">
            <a:noFill/>
            <a:miter lim="800000"/>
            <a:headEnd/>
            <a:tailEnd/>
          </a:ln>
        </p:spPr>
        <p:txBody>
          <a:bodyPr vert="eaVert" lIns="0" tIns="0" rIns="0" bIns="0"/>
          <a:lstStyle/>
          <a:p>
            <a:pPr algn="ctr" eaLnBrk="0" hangingPunct="0">
              <a:lnSpc>
                <a:spcPct val="96000"/>
              </a:lnSpc>
            </a:pPr>
            <a:r>
              <a:rPr lang="zh-CN" altLang="en-US" sz="1200">
                <a:latin typeface="Times New Roman" pitchFamily="18" charset="0"/>
              </a:rPr>
              <a:t>净化装置</a:t>
            </a:r>
          </a:p>
        </p:txBody>
      </p:sp>
      <p:sp>
        <p:nvSpPr>
          <p:cNvPr id="20489" name="Rectangle 9"/>
          <p:cNvSpPr>
            <a:spLocks noGrp="1" noChangeArrowheads="1"/>
          </p:cNvSpPr>
          <p:nvPr>
            <p:ph type="title" idx="4294967295"/>
          </p:nvPr>
        </p:nvSpPr>
        <p:spPr>
          <a:xfrm>
            <a:off x="442913" y="211361"/>
            <a:ext cx="8243887" cy="841375"/>
          </a:xfrm>
        </p:spPr>
        <p:txBody>
          <a:bodyPr/>
          <a:lstStyle/>
          <a:p>
            <a:pPr algn="l"/>
            <a:r>
              <a:rPr lang="en-US" altLang="zh-CN" sz="2800" b="1" dirty="0">
                <a:latin typeface="宋体" charset="-122"/>
              </a:rPr>
              <a:t>③</a:t>
            </a:r>
            <a:r>
              <a:rPr lang="zh-CN" altLang="en-US" sz="2800" b="1" dirty="0"/>
              <a:t>臭氧化处理的开路系统</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kkkk"/>
          <p:cNvPicPr>
            <a:picLocks noChangeAspect="1" noChangeArrowheads="1"/>
          </p:cNvPicPr>
          <p:nvPr/>
        </p:nvPicPr>
        <p:blipFill>
          <a:blip r:embed="rId2" cstate="print"/>
          <a:srcRect/>
          <a:stretch>
            <a:fillRect/>
          </a:stretch>
        </p:blipFill>
        <p:spPr bwMode="auto">
          <a:xfrm>
            <a:off x="251520" y="1484784"/>
            <a:ext cx="8582105" cy="3744887"/>
          </a:xfrm>
          <a:prstGeom prst="rect">
            <a:avLst/>
          </a:prstGeom>
          <a:noFill/>
        </p:spPr>
      </p:pic>
      <p:sp>
        <p:nvSpPr>
          <p:cNvPr id="21507" name="Rectangle 3"/>
          <p:cNvSpPr>
            <a:spLocks noGrp="1" noChangeArrowheads="1"/>
          </p:cNvSpPr>
          <p:nvPr>
            <p:ph type="title" idx="4294967295"/>
          </p:nvPr>
        </p:nvSpPr>
        <p:spPr>
          <a:xfrm>
            <a:off x="467544" y="404664"/>
            <a:ext cx="2747962" cy="757237"/>
          </a:xfrm>
        </p:spPr>
        <p:txBody>
          <a:bodyPr/>
          <a:lstStyle/>
          <a:p>
            <a:pPr algn="l"/>
            <a:r>
              <a:rPr lang="zh-CN" altLang="en-US" sz="2800" b="1" dirty="0"/>
              <a:t>空气净化流程</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55600" y="476672"/>
            <a:ext cx="7416800" cy="5976938"/>
            <a:chOff x="1531" y="3430"/>
            <a:chExt cx="8295" cy="4188"/>
          </a:xfrm>
        </p:grpSpPr>
        <p:pic>
          <p:nvPicPr>
            <p:cNvPr id="22533" name="Picture 5" descr="msotw9_temp0"/>
            <p:cNvPicPr>
              <a:picLocks noChangeAspect="1" noChangeArrowheads="1"/>
            </p:cNvPicPr>
            <p:nvPr/>
          </p:nvPicPr>
          <p:blipFill>
            <a:blip r:embed="rId2" cstate="print"/>
            <a:srcRect/>
            <a:stretch>
              <a:fillRect/>
            </a:stretch>
          </p:blipFill>
          <p:spPr bwMode="auto">
            <a:xfrm>
              <a:off x="1531" y="3430"/>
              <a:ext cx="8295" cy="3600"/>
            </a:xfrm>
            <a:prstGeom prst="rect">
              <a:avLst/>
            </a:prstGeom>
            <a:noFill/>
            <a:ln w="9525">
              <a:noFill/>
              <a:miter lim="800000"/>
              <a:headEnd/>
              <a:tailEnd/>
            </a:ln>
          </p:spPr>
        </p:pic>
        <p:sp>
          <p:nvSpPr>
            <p:cNvPr id="22534" name="Text Box 6"/>
            <p:cNvSpPr txBox="1">
              <a:spLocks noChangeArrowheads="1"/>
            </p:cNvSpPr>
            <p:nvPr/>
          </p:nvSpPr>
          <p:spPr bwMode="auto">
            <a:xfrm>
              <a:off x="2407" y="7200"/>
              <a:ext cx="3223" cy="418"/>
            </a:xfrm>
            <a:prstGeom prst="rect">
              <a:avLst/>
            </a:prstGeom>
            <a:noFill/>
            <a:ln w="9525">
              <a:noFill/>
              <a:miter lim="800000"/>
              <a:headEnd/>
              <a:tailEnd/>
            </a:ln>
          </p:spPr>
          <p:txBody>
            <a:bodyPr lIns="18000" tIns="0" rIns="18000" bIns="0"/>
            <a:lstStyle/>
            <a:p>
              <a:pPr algn="just"/>
              <a:r>
                <a:rPr kumimoji="1" lang="zh-CN" altLang="en-US" sz="2000" b="1" dirty="0">
                  <a:latin typeface="Times New Roman" pitchFamily="18" charset="0"/>
                </a:rPr>
                <a:t>微孔扩散板式鼓泡塔图</a:t>
              </a:r>
              <a:endParaRPr kumimoji="1" lang="zh-CN" altLang="en-US" sz="2000" dirty="0">
                <a:latin typeface="Times New Roman" pitchFamily="18" charset="0"/>
              </a:endParaRPr>
            </a:p>
          </p:txBody>
        </p:sp>
        <p:sp>
          <p:nvSpPr>
            <p:cNvPr id="22535" name="Text Box 7"/>
            <p:cNvSpPr txBox="1">
              <a:spLocks noChangeArrowheads="1"/>
            </p:cNvSpPr>
            <p:nvPr/>
          </p:nvSpPr>
          <p:spPr bwMode="auto">
            <a:xfrm>
              <a:off x="6787" y="7200"/>
              <a:ext cx="2963" cy="418"/>
            </a:xfrm>
            <a:prstGeom prst="rect">
              <a:avLst/>
            </a:prstGeom>
            <a:noFill/>
            <a:ln w="9525">
              <a:noFill/>
              <a:miter lim="800000"/>
              <a:headEnd/>
              <a:tailEnd/>
            </a:ln>
          </p:spPr>
          <p:txBody>
            <a:bodyPr lIns="18000" tIns="0" rIns="18000" bIns="0"/>
            <a:lstStyle/>
            <a:p>
              <a:pPr algn="just">
                <a:lnSpc>
                  <a:spcPct val="96000"/>
                </a:lnSpc>
              </a:pPr>
              <a:r>
                <a:rPr kumimoji="1" lang="zh-CN" altLang="en-US" sz="2000" b="1" dirty="0">
                  <a:latin typeface="Times New Roman" pitchFamily="18" charset="0"/>
                </a:rPr>
                <a:t>部分流量喷射接触池</a:t>
              </a:r>
              <a:endParaRPr kumimoji="1" lang="zh-CN" altLang="en-US" sz="2000" dirty="0">
                <a:latin typeface="Times New Roman" pitchFamily="18" charset="0"/>
              </a:endParaRPr>
            </a:p>
          </p:txBody>
        </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107504" y="359445"/>
            <a:ext cx="4902200" cy="549275"/>
          </a:xfrm>
          <a:solidFill>
            <a:schemeClr val="accent1"/>
          </a:solidFill>
        </p:spPr>
        <p:txBody>
          <a:bodyPr/>
          <a:lstStyle/>
          <a:p>
            <a:pPr algn="l"/>
            <a:r>
              <a:rPr lang="en-US" altLang="zh-CN" sz="2800" b="1" dirty="0">
                <a:effectLst>
                  <a:outerShdw blurRad="38100" dist="38100" dir="2700000" algn="tl">
                    <a:srgbClr val="000000"/>
                  </a:outerShdw>
                </a:effectLst>
                <a:latin typeface="宋体" charset="-122"/>
              </a:rPr>
              <a:t>③</a:t>
            </a:r>
            <a:r>
              <a:rPr lang="zh-CN" altLang="en-US" sz="2800" b="1" dirty="0">
                <a:effectLst>
                  <a:outerShdw blurRad="38100" dist="38100" dir="2700000" algn="tl">
                    <a:srgbClr val="000000"/>
                  </a:outerShdw>
                </a:effectLst>
              </a:rPr>
              <a:t>应用举例印染废水处理</a:t>
            </a:r>
          </a:p>
        </p:txBody>
      </p:sp>
      <p:sp>
        <p:nvSpPr>
          <p:cNvPr id="26627" name="Text Box 3"/>
          <p:cNvSpPr txBox="1">
            <a:spLocks noChangeArrowheads="1"/>
          </p:cNvSpPr>
          <p:nvPr/>
        </p:nvSpPr>
        <p:spPr bwMode="auto">
          <a:xfrm>
            <a:off x="0" y="980728"/>
            <a:ext cx="9144000" cy="1877437"/>
          </a:xfrm>
          <a:prstGeom prst="rect">
            <a:avLst/>
          </a:prstGeom>
          <a:solidFill>
            <a:schemeClr val="bg1"/>
          </a:solidFill>
          <a:ln w="9525">
            <a:noFill/>
            <a:miter lim="800000"/>
            <a:headEnd/>
            <a:tailEnd/>
          </a:ln>
          <a:effectLst/>
        </p:spPr>
        <p:txBody>
          <a:bodyPr>
            <a:spAutoFit/>
          </a:bodyPr>
          <a:lstStyle/>
          <a:p>
            <a:pPr>
              <a:spcBef>
                <a:spcPct val="50000"/>
              </a:spcBef>
            </a:pPr>
            <a:r>
              <a:rPr kumimoji="1" lang="en-US" altLang="zh-CN" sz="2000" b="1" dirty="0">
                <a:latin typeface="Times New Roman" pitchFamily="18" charset="0"/>
              </a:rPr>
              <a:t>Exp</a:t>
            </a:r>
            <a:r>
              <a:rPr kumimoji="1" lang="zh-CN" altLang="en-US" sz="2000" b="1" dirty="0">
                <a:latin typeface="Times New Roman" pitchFamily="18" charset="0"/>
              </a:rPr>
              <a:t>：印染废水的处理   某印染厂使用的染料主要是活性、分散、还原性染料。其中，活性染料占</a:t>
            </a:r>
            <a:r>
              <a:rPr kumimoji="1" lang="en-US" altLang="zh-CN" sz="2000" b="1" dirty="0">
                <a:latin typeface="Times New Roman" pitchFamily="18" charset="0"/>
              </a:rPr>
              <a:t>40%</a:t>
            </a:r>
            <a:r>
              <a:rPr kumimoji="1" lang="zh-CN" altLang="en-US" sz="2000" b="1" dirty="0">
                <a:latin typeface="Times New Roman" pitchFamily="18" charset="0"/>
              </a:rPr>
              <a:t>，分散染料占</a:t>
            </a:r>
            <a:r>
              <a:rPr kumimoji="1" lang="en-US" altLang="zh-CN" sz="2000" b="1" dirty="0">
                <a:latin typeface="Times New Roman" pitchFamily="18" charset="0"/>
              </a:rPr>
              <a:t>15%</a:t>
            </a:r>
            <a:r>
              <a:rPr kumimoji="1" lang="zh-CN" altLang="en-US" sz="2000" b="1" dirty="0">
                <a:latin typeface="Times New Roman" pitchFamily="18" charset="0"/>
              </a:rPr>
              <a:t>。废水主要来源于退浆、煮炼、染色、印花和整理工段。废水经生物处理后进行臭氧氧化法脱色处理。脱色处理水量为</a:t>
            </a:r>
            <a:r>
              <a:rPr kumimoji="1" lang="en-US" altLang="zh-CN" sz="2000" b="1" dirty="0">
                <a:latin typeface="Times New Roman" pitchFamily="18" charset="0"/>
              </a:rPr>
              <a:t>600m</a:t>
            </a:r>
            <a:r>
              <a:rPr kumimoji="1" lang="en-US" altLang="zh-CN" sz="2000" b="1" baseline="30000" dirty="0">
                <a:latin typeface="Times New Roman" pitchFamily="18" charset="0"/>
              </a:rPr>
              <a:t>3</a:t>
            </a:r>
            <a:r>
              <a:rPr kumimoji="1" lang="en-US" altLang="zh-CN" sz="2000" b="1" dirty="0">
                <a:latin typeface="Times New Roman" pitchFamily="18" charset="0"/>
              </a:rPr>
              <a:t> /d</a:t>
            </a:r>
            <a:r>
              <a:rPr kumimoji="1" lang="zh-CN" altLang="en-US" sz="2000" b="1" dirty="0">
                <a:latin typeface="Times New Roman" pitchFamily="18" charset="0"/>
              </a:rPr>
              <a:t>。采用的工艺如下：</a:t>
            </a:r>
          </a:p>
          <a:p>
            <a:pPr>
              <a:spcBef>
                <a:spcPct val="50000"/>
              </a:spcBef>
            </a:pPr>
            <a:r>
              <a:rPr kumimoji="1" lang="zh-CN" altLang="en-US" sz="2400" dirty="0">
                <a:latin typeface="Times New Roman" pitchFamily="18" charset="0"/>
              </a:rPr>
              <a:t>   </a:t>
            </a:r>
          </a:p>
        </p:txBody>
      </p:sp>
      <p:pic>
        <p:nvPicPr>
          <p:cNvPr id="26631" name="Picture 7" descr="4"/>
          <p:cNvPicPr>
            <a:picLocks noChangeAspect="1" noChangeArrowheads="1"/>
          </p:cNvPicPr>
          <p:nvPr/>
        </p:nvPicPr>
        <p:blipFill>
          <a:blip r:embed="rId2" cstate="print"/>
          <a:srcRect/>
          <a:stretch>
            <a:fillRect/>
          </a:stretch>
        </p:blipFill>
        <p:spPr bwMode="auto">
          <a:xfrm>
            <a:off x="971600" y="2504691"/>
            <a:ext cx="7596460" cy="41646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0-#ppt_w/2"/>
                                          </p:val>
                                        </p:tav>
                                        <p:tav tm="100000">
                                          <p:val>
                                            <p:strVal val="#ppt_x"/>
                                          </p:val>
                                        </p:tav>
                                      </p:tavLst>
                                    </p:anim>
                                    <p:anim calcmode="lin" valueType="num">
                                      <p:cBhvr additive="base">
                                        <p:cTn id="8" dur="500" fill="hold"/>
                                        <p:tgtEl>
                                          <p:spTgt spid="266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6627"/>
                                        </p:tgtEl>
                                        <p:attrNameLst>
                                          <p:attrName>style.visibility</p:attrName>
                                        </p:attrNameLst>
                                      </p:cBhvr>
                                      <p:to>
                                        <p:strVal val="visible"/>
                                      </p:to>
                                    </p:set>
                                    <p:anim calcmode="lin" valueType="num">
                                      <p:cBhvr additive="base">
                                        <p:cTn id="13" dur="500" fill="hold"/>
                                        <p:tgtEl>
                                          <p:spTgt spid="26627"/>
                                        </p:tgtEl>
                                        <p:attrNameLst>
                                          <p:attrName>ppt_x</p:attrName>
                                        </p:attrNameLst>
                                      </p:cBhvr>
                                      <p:tavLst>
                                        <p:tav tm="0">
                                          <p:val>
                                            <p:strVal val="0-#ppt_w/2"/>
                                          </p:val>
                                        </p:tav>
                                        <p:tav tm="100000">
                                          <p:val>
                                            <p:strVal val="#ppt_x"/>
                                          </p:val>
                                        </p:tav>
                                      </p:tavLst>
                                    </p:anim>
                                    <p:anim calcmode="lin" valueType="num">
                                      <p:cBhvr additive="base">
                                        <p:cTn id="14" dur="500" fill="hold"/>
                                        <p:tgtEl>
                                          <p:spTgt spid="266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92138" y="583530"/>
            <a:ext cx="4505325" cy="757238"/>
          </a:xfrm>
          <a:solidFill>
            <a:schemeClr val="accent1"/>
          </a:solidFill>
        </p:spPr>
        <p:txBody>
          <a:bodyPr/>
          <a:lstStyle/>
          <a:p>
            <a:pPr algn="l"/>
            <a:r>
              <a:rPr lang="en-US" altLang="zh-CN" sz="2400" b="1" dirty="0">
                <a:effectLst>
                  <a:outerShdw blurRad="38100" dist="38100" dir="2700000" algn="tl">
                    <a:srgbClr val="000000"/>
                  </a:outerShdw>
                </a:effectLst>
              </a:rPr>
              <a:t>Exp</a:t>
            </a:r>
            <a:r>
              <a:rPr lang="zh-CN" altLang="en-US" sz="2400" b="1" dirty="0">
                <a:effectLst>
                  <a:outerShdw blurRad="38100" dist="38100" dir="2700000" algn="tl">
                    <a:srgbClr val="000000"/>
                  </a:outerShdw>
                </a:effectLst>
              </a:rPr>
              <a:t>： 应用举例含氰废水处理</a:t>
            </a:r>
          </a:p>
        </p:txBody>
      </p:sp>
      <p:sp>
        <p:nvSpPr>
          <p:cNvPr id="28675" name="Rectangle 3"/>
          <p:cNvSpPr>
            <a:spLocks noGrp="1" noChangeArrowheads="1"/>
          </p:cNvSpPr>
          <p:nvPr>
            <p:ph type="body" idx="1"/>
          </p:nvPr>
        </p:nvSpPr>
        <p:spPr>
          <a:xfrm>
            <a:off x="539750" y="1557338"/>
            <a:ext cx="7772400" cy="4103687"/>
          </a:xfrm>
          <a:solidFill>
            <a:schemeClr val="bg1"/>
          </a:solidFill>
        </p:spPr>
        <p:txBody>
          <a:bodyPr/>
          <a:lstStyle/>
          <a:p>
            <a:pPr>
              <a:lnSpc>
                <a:spcPct val="135000"/>
              </a:lnSpc>
            </a:pPr>
            <a:r>
              <a:rPr lang="zh-CN" altLang="en-US" sz="2400" b="1" dirty="0">
                <a:latin typeface="宋体" charset="-122"/>
              </a:rPr>
              <a:t>反应过程</a:t>
            </a:r>
          </a:p>
          <a:p>
            <a:pPr>
              <a:lnSpc>
                <a:spcPct val="135000"/>
              </a:lnSpc>
              <a:buFontTx/>
              <a:buNone/>
            </a:pPr>
            <a:r>
              <a:rPr lang="zh-CN" altLang="en-US" sz="2400" b="1" dirty="0">
                <a:latin typeface="宋体" charset="-122"/>
              </a:rPr>
              <a:t>    </a:t>
            </a:r>
            <a:r>
              <a:rPr lang="en-US" altLang="zh-CN" sz="2400" b="1" dirty="0">
                <a:solidFill>
                  <a:schemeClr val="tx1"/>
                </a:solidFill>
                <a:latin typeface="宋体" charset="-122"/>
              </a:rPr>
              <a:t>2KCN+3O</a:t>
            </a:r>
            <a:r>
              <a:rPr lang="en-US" altLang="zh-CN" sz="2400" b="1" baseline="-25000" dirty="0">
                <a:solidFill>
                  <a:schemeClr val="tx1"/>
                </a:solidFill>
                <a:latin typeface="宋体" charset="-122"/>
              </a:rPr>
              <a:t>3</a:t>
            </a:r>
            <a:r>
              <a:rPr lang="en-US" altLang="zh-CN" sz="2400" b="1" dirty="0">
                <a:solidFill>
                  <a:schemeClr val="tx1"/>
                </a:solidFill>
                <a:latin typeface="宋体" charset="-122"/>
              </a:rPr>
              <a:t>  </a:t>
            </a:r>
            <a:r>
              <a:rPr lang="en-US" altLang="zh-CN" sz="2400" b="1" dirty="0">
                <a:solidFill>
                  <a:schemeClr val="tx1"/>
                </a:solidFill>
                <a:latin typeface="宋体" charset="-122"/>
                <a:cs typeface="Times New Roman" pitchFamily="18" charset="0"/>
              </a:rPr>
              <a:t>→</a:t>
            </a:r>
            <a:r>
              <a:rPr lang="en-US" altLang="zh-CN" sz="2400" b="1" dirty="0">
                <a:solidFill>
                  <a:schemeClr val="tx1"/>
                </a:solidFill>
                <a:latin typeface="宋体" charset="-122"/>
              </a:rPr>
              <a:t>  2KCNO+2O</a:t>
            </a:r>
            <a:r>
              <a:rPr lang="en-US" altLang="zh-CN" sz="2400" b="1" baseline="-25000" dirty="0">
                <a:solidFill>
                  <a:schemeClr val="tx1"/>
                </a:solidFill>
                <a:latin typeface="宋体" charset="-122"/>
              </a:rPr>
              <a:t>2 </a:t>
            </a:r>
            <a:r>
              <a:rPr lang="en-US" altLang="zh-CN" sz="2400" b="1" dirty="0">
                <a:solidFill>
                  <a:schemeClr val="tx1"/>
                </a:solidFill>
                <a:latin typeface="宋体" charset="-122"/>
                <a:cs typeface="Times New Roman" pitchFamily="18" charset="0"/>
              </a:rPr>
              <a:t>↑</a:t>
            </a:r>
            <a:r>
              <a:rPr lang="en-US" altLang="zh-CN" sz="2400" b="1" baseline="-25000" dirty="0">
                <a:solidFill>
                  <a:schemeClr val="tx1"/>
                </a:solidFill>
                <a:latin typeface="宋体" charset="-122"/>
              </a:rPr>
              <a:t>     </a:t>
            </a:r>
          </a:p>
          <a:p>
            <a:pPr>
              <a:lnSpc>
                <a:spcPct val="135000"/>
              </a:lnSpc>
              <a:buFontTx/>
              <a:buNone/>
            </a:pPr>
            <a:r>
              <a:rPr lang="en-US" altLang="zh-CN" sz="2400" b="1" baseline="-25000" dirty="0">
                <a:solidFill>
                  <a:schemeClr val="tx1"/>
                </a:solidFill>
                <a:latin typeface="宋体" charset="-122"/>
              </a:rPr>
              <a:t>     </a:t>
            </a:r>
            <a:r>
              <a:rPr lang="en-US" altLang="zh-CN" sz="2400" b="1" dirty="0">
                <a:solidFill>
                  <a:schemeClr val="tx1"/>
                </a:solidFill>
                <a:latin typeface="宋体" charset="-122"/>
              </a:rPr>
              <a:t>2KCNO+H</a:t>
            </a:r>
            <a:r>
              <a:rPr lang="en-US" altLang="zh-CN" sz="2400" b="1" baseline="-25000" dirty="0">
                <a:solidFill>
                  <a:schemeClr val="tx1"/>
                </a:solidFill>
                <a:latin typeface="宋体" charset="-122"/>
              </a:rPr>
              <a:t>2</a:t>
            </a:r>
            <a:r>
              <a:rPr lang="en-US" altLang="zh-CN" sz="2400" b="1" dirty="0">
                <a:solidFill>
                  <a:schemeClr val="tx1"/>
                </a:solidFill>
                <a:latin typeface="宋体" charset="-122"/>
              </a:rPr>
              <a:t>O+3O</a:t>
            </a:r>
            <a:r>
              <a:rPr lang="en-US" altLang="zh-CN" sz="2400" b="1" baseline="-25000" dirty="0">
                <a:solidFill>
                  <a:schemeClr val="tx1"/>
                </a:solidFill>
                <a:latin typeface="宋体" charset="-122"/>
              </a:rPr>
              <a:t>3 </a:t>
            </a:r>
            <a:r>
              <a:rPr lang="en-US" altLang="zh-CN" sz="2400" b="1" dirty="0">
                <a:solidFill>
                  <a:schemeClr val="tx1"/>
                </a:solidFill>
                <a:latin typeface="宋体" charset="-122"/>
                <a:cs typeface="Times New Roman" pitchFamily="18" charset="0"/>
              </a:rPr>
              <a:t>→</a:t>
            </a:r>
            <a:r>
              <a:rPr lang="en-US" altLang="zh-CN" sz="2400" b="1" baseline="-25000" dirty="0">
                <a:solidFill>
                  <a:schemeClr val="tx1"/>
                </a:solidFill>
                <a:latin typeface="宋体" charset="-122"/>
              </a:rPr>
              <a:t> </a:t>
            </a:r>
            <a:r>
              <a:rPr lang="en-US" altLang="zh-CN" sz="2400" b="1" dirty="0">
                <a:solidFill>
                  <a:schemeClr val="tx1"/>
                </a:solidFill>
                <a:latin typeface="宋体" charset="-122"/>
              </a:rPr>
              <a:t>KHCO</a:t>
            </a:r>
            <a:r>
              <a:rPr lang="en-US" altLang="zh-CN" sz="2400" b="1" baseline="-25000" dirty="0">
                <a:solidFill>
                  <a:schemeClr val="tx1"/>
                </a:solidFill>
                <a:latin typeface="宋体" charset="-122"/>
              </a:rPr>
              <a:t>3</a:t>
            </a:r>
            <a:r>
              <a:rPr lang="en-US" altLang="zh-CN" sz="2400" b="1" dirty="0">
                <a:solidFill>
                  <a:schemeClr val="tx1"/>
                </a:solidFill>
                <a:latin typeface="宋体" charset="-122"/>
              </a:rPr>
              <a:t>+2N</a:t>
            </a:r>
            <a:r>
              <a:rPr lang="en-US" altLang="zh-CN" sz="2400" b="1" baseline="-25000" dirty="0">
                <a:solidFill>
                  <a:schemeClr val="tx1"/>
                </a:solidFill>
                <a:latin typeface="宋体" charset="-122"/>
              </a:rPr>
              <a:t>2</a:t>
            </a:r>
            <a:r>
              <a:rPr lang="en-US" altLang="zh-CN" sz="2400" b="1" baseline="30000" dirty="0">
                <a:solidFill>
                  <a:schemeClr val="tx1"/>
                </a:solidFill>
                <a:latin typeface="宋体" charset="-122"/>
              </a:rPr>
              <a:t> </a:t>
            </a:r>
            <a:r>
              <a:rPr lang="en-US" altLang="zh-CN" sz="2400" b="1" dirty="0">
                <a:solidFill>
                  <a:schemeClr val="tx1"/>
                </a:solidFill>
                <a:latin typeface="宋体" charset="-122"/>
                <a:cs typeface="Times New Roman" pitchFamily="18" charset="0"/>
              </a:rPr>
              <a:t>↑</a:t>
            </a:r>
            <a:r>
              <a:rPr lang="en-US" altLang="zh-CN" sz="2400" b="1" baseline="30000" dirty="0">
                <a:solidFill>
                  <a:schemeClr val="tx1"/>
                </a:solidFill>
                <a:latin typeface="宋体" charset="-122"/>
              </a:rPr>
              <a:t> </a:t>
            </a:r>
            <a:r>
              <a:rPr lang="en-US" altLang="zh-CN" sz="2400" b="1" dirty="0">
                <a:solidFill>
                  <a:schemeClr val="tx1"/>
                </a:solidFill>
                <a:latin typeface="宋体" charset="-122"/>
              </a:rPr>
              <a:t>+3O</a:t>
            </a:r>
            <a:r>
              <a:rPr lang="en-US" altLang="zh-CN" sz="2400" b="1" baseline="-25000" dirty="0">
                <a:solidFill>
                  <a:schemeClr val="tx1"/>
                </a:solidFill>
                <a:latin typeface="宋体" charset="-122"/>
              </a:rPr>
              <a:t>2 </a:t>
            </a:r>
            <a:r>
              <a:rPr lang="en-US" altLang="zh-CN" sz="2400" b="1" dirty="0">
                <a:solidFill>
                  <a:schemeClr val="tx1"/>
                </a:solidFill>
                <a:latin typeface="宋体" charset="-122"/>
              </a:rPr>
              <a:t>↑</a:t>
            </a:r>
          </a:p>
          <a:p>
            <a:pPr>
              <a:lnSpc>
                <a:spcPct val="135000"/>
              </a:lnSpc>
            </a:pPr>
            <a:r>
              <a:rPr lang="zh-CN" altLang="en-US" sz="2400" b="1" dirty="0">
                <a:latin typeface="宋体" charset="-122"/>
              </a:rPr>
              <a:t>药剂量         </a:t>
            </a:r>
            <a:r>
              <a:rPr lang="en-US" altLang="zh-CN" sz="2400" b="1" dirty="0">
                <a:solidFill>
                  <a:schemeClr val="tx1"/>
                </a:solidFill>
                <a:latin typeface="宋体" charset="-122"/>
              </a:rPr>
              <a:t>1mg CN /1.84mgO</a:t>
            </a:r>
            <a:r>
              <a:rPr lang="en-US" altLang="zh-CN" sz="2400" b="1" baseline="-25000" dirty="0">
                <a:solidFill>
                  <a:schemeClr val="tx1"/>
                </a:solidFill>
                <a:latin typeface="宋体" charset="-122"/>
              </a:rPr>
              <a:t>3 </a:t>
            </a:r>
            <a:r>
              <a:rPr lang="en-US" altLang="zh-CN" sz="2400" b="1" dirty="0">
                <a:solidFill>
                  <a:schemeClr val="tx1"/>
                </a:solidFill>
                <a:latin typeface="宋体" charset="-122"/>
              </a:rPr>
              <a:t>(</a:t>
            </a:r>
            <a:r>
              <a:rPr lang="zh-CN" altLang="en-US" sz="2400" b="1" dirty="0">
                <a:solidFill>
                  <a:schemeClr val="tx1"/>
                </a:solidFill>
                <a:latin typeface="宋体" charset="-122"/>
              </a:rPr>
              <a:t>第一步</a:t>
            </a:r>
            <a:r>
              <a:rPr lang="en-US" altLang="zh-CN" sz="2400" b="1" dirty="0">
                <a:solidFill>
                  <a:schemeClr val="tx1"/>
                </a:solidFill>
                <a:latin typeface="宋体" charset="-122"/>
              </a:rPr>
              <a:t>)</a:t>
            </a:r>
          </a:p>
          <a:p>
            <a:pPr>
              <a:lnSpc>
                <a:spcPct val="135000"/>
              </a:lnSpc>
              <a:buFontTx/>
              <a:buNone/>
            </a:pPr>
            <a:r>
              <a:rPr lang="en-US" altLang="zh-CN" sz="2400" b="1" dirty="0">
                <a:solidFill>
                  <a:schemeClr val="tx1"/>
                </a:solidFill>
                <a:latin typeface="宋体" charset="-122"/>
              </a:rPr>
              <a:t>                  1mgCN /4.61mgO</a:t>
            </a:r>
            <a:r>
              <a:rPr lang="en-US" altLang="zh-CN" sz="2400" b="1" baseline="-25000" dirty="0">
                <a:solidFill>
                  <a:schemeClr val="tx1"/>
                </a:solidFill>
                <a:latin typeface="宋体" charset="-122"/>
              </a:rPr>
              <a:t>3 </a:t>
            </a:r>
            <a:r>
              <a:rPr lang="en-US" altLang="zh-CN" sz="2400" b="1" dirty="0">
                <a:solidFill>
                  <a:schemeClr val="tx1"/>
                </a:solidFill>
                <a:latin typeface="宋体" charset="-122"/>
              </a:rPr>
              <a:t>(</a:t>
            </a:r>
            <a:r>
              <a:rPr lang="zh-CN" altLang="en-US" sz="2400" b="1" dirty="0">
                <a:solidFill>
                  <a:schemeClr val="tx1"/>
                </a:solidFill>
                <a:latin typeface="宋体" charset="-122"/>
              </a:rPr>
              <a:t>第二步</a:t>
            </a:r>
            <a:r>
              <a:rPr lang="en-US" altLang="zh-CN" sz="2400" b="1" dirty="0">
                <a:solidFill>
                  <a:schemeClr val="tx1"/>
                </a:solidFill>
                <a:latin typeface="宋体" charset="-122"/>
              </a:rPr>
              <a:t>)</a:t>
            </a:r>
          </a:p>
          <a:p>
            <a:pPr>
              <a:lnSpc>
                <a:spcPct val="135000"/>
              </a:lnSpc>
            </a:pPr>
            <a:r>
              <a:rPr lang="zh-CN" altLang="en-US" sz="2400" b="1" dirty="0">
                <a:latin typeface="宋体" charset="-122"/>
              </a:rPr>
              <a:t>反应条件  </a:t>
            </a:r>
            <a:r>
              <a:rPr lang="zh-CN" altLang="en-US" sz="2400" b="1" dirty="0">
                <a:solidFill>
                  <a:schemeClr val="tx1"/>
                </a:solidFill>
                <a:latin typeface="宋体" charset="-122"/>
              </a:rPr>
              <a:t>活性炭和少量的铜离子可作反应的催化剂</a:t>
            </a:r>
          </a:p>
          <a:p>
            <a:pPr>
              <a:lnSpc>
                <a:spcPct val="135000"/>
              </a:lnSpc>
            </a:pPr>
            <a:r>
              <a:rPr lang="zh-CN" altLang="en-US" sz="2400" b="1" dirty="0">
                <a:latin typeface="宋体" charset="-122"/>
              </a:rPr>
              <a:t>工艺过程</a:t>
            </a:r>
          </a:p>
          <a:p>
            <a:pPr>
              <a:lnSpc>
                <a:spcPct val="135000"/>
              </a:lnSpc>
            </a:pPr>
            <a:endParaRPr lang="en-US" altLang="zh-CN" sz="2400" b="1" dirty="0">
              <a:latin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0-#ppt_w/2"/>
                                          </p:val>
                                        </p:tav>
                                        <p:tav tm="100000">
                                          <p:val>
                                            <p:strVal val="#ppt_x"/>
                                          </p:val>
                                        </p:tav>
                                      </p:tavLst>
                                    </p:anim>
                                    <p:anim calcmode="lin" valueType="num">
                                      <p:cBhvr additive="base">
                                        <p:cTn id="8" dur="500"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675">
                                            <p:txEl>
                                              <p:pRg st="1" end="1"/>
                                            </p:txEl>
                                          </p:spTgt>
                                        </p:tgtEl>
                                        <p:attrNameLst>
                                          <p:attrName>style.visibility</p:attrName>
                                        </p:attrNameLst>
                                      </p:cBhvr>
                                      <p:to>
                                        <p:strVal val="visible"/>
                                      </p:to>
                                    </p:set>
                                    <p:anim calcmode="lin" valueType="num">
                                      <p:cBhvr additive="base">
                                        <p:cTn id="19"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8675">
                                            <p:txEl>
                                              <p:pRg st="2" end="2"/>
                                            </p:txEl>
                                          </p:spTgt>
                                        </p:tgtEl>
                                        <p:attrNameLst>
                                          <p:attrName>style.visibility</p:attrName>
                                        </p:attrNameLst>
                                      </p:cBhvr>
                                      <p:to>
                                        <p:strVal val="visible"/>
                                      </p:to>
                                    </p:set>
                                    <p:anim calcmode="lin" valueType="num">
                                      <p:cBhvr additive="base">
                                        <p:cTn id="25"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675">
                                            <p:txEl>
                                              <p:pRg st="3" end="3"/>
                                            </p:txEl>
                                          </p:spTgt>
                                        </p:tgtEl>
                                        <p:attrNameLst>
                                          <p:attrName>style.visibility</p:attrName>
                                        </p:attrNameLst>
                                      </p:cBhvr>
                                      <p:to>
                                        <p:strVal val="visible"/>
                                      </p:to>
                                    </p:set>
                                    <p:anim calcmode="lin" valueType="num">
                                      <p:cBhvr additive="base">
                                        <p:cTn id="31"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8675">
                                            <p:txEl>
                                              <p:pRg st="4" end="4"/>
                                            </p:txEl>
                                          </p:spTgt>
                                        </p:tgtEl>
                                        <p:attrNameLst>
                                          <p:attrName>style.visibility</p:attrName>
                                        </p:attrNameLst>
                                      </p:cBhvr>
                                      <p:to>
                                        <p:strVal val="visible"/>
                                      </p:to>
                                    </p:set>
                                    <p:anim calcmode="lin" valueType="num">
                                      <p:cBhvr additive="base">
                                        <p:cTn id="37" dur="500" fill="hold"/>
                                        <p:tgtEl>
                                          <p:spTgt spid="2867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6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675">
                                            <p:txEl>
                                              <p:pRg st="5" end="5"/>
                                            </p:txEl>
                                          </p:spTgt>
                                        </p:tgtEl>
                                        <p:attrNameLst>
                                          <p:attrName>style.visibility</p:attrName>
                                        </p:attrNameLst>
                                      </p:cBhvr>
                                      <p:to>
                                        <p:strVal val="visible"/>
                                      </p:to>
                                    </p:set>
                                    <p:anim calcmode="lin" valueType="num">
                                      <p:cBhvr additive="base">
                                        <p:cTn id="43" dur="500" fill="hold"/>
                                        <p:tgtEl>
                                          <p:spTgt spid="2867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867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8675">
                                            <p:txEl>
                                              <p:pRg st="6" end="6"/>
                                            </p:txEl>
                                          </p:spTgt>
                                        </p:tgtEl>
                                        <p:attrNameLst>
                                          <p:attrName>style.visibility</p:attrName>
                                        </p:attrNameLst>
                                      </p:cBhvr>
                                      <p:to>
                                        <p:strVal val="visible"/>
                                      </p:to>
                                    </p:set>
                                    <p:anim calcmode="lin" valueType="num">
                                      <p:cBhvr additive="base">
                                        <p:cTn id="49" dur="500" fill="hold"/>
                                        <p:tgtEl>
                                          <p:spTgt spid="28675">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86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autoUpdateAnimBg="0"/>
      <p:bldP spid="28675" grpId="0" build="p"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701" name="Picture 5" descr="5"/>
          <p:cNvPicPr>
            <a:picLocks noChangeAspect="1" noChangeArrowheads="1"/>
          </p:cNvPicPr>
          <p:nvPr/>
        </p:nvPicPr>
        <p:blipFill>
          <a:blip r:embed="rId2" cstate="print"/>
          <a:srcRect/>
          <a:stretch>
            <a:fillRect/>
          </a:stretch>
        </p:blipFill>
        <p:spPr bwMode="auto">
          <a:xfrm>
            <a:off x="216098" y="1556792"/>
            <a:ext cx="8388350" cy="4213225"/>
          </a:xfrm>
          <a:prstGeom prst="rect">
            <a:avLst/>
          </a:prstGeom>
          <a:noFill/>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528" y="476672"/>
            <a:ext cx="8094662" cy="792088"/>
          </a:xfrm>
          <a:solidFill>
            <a:schemeClr val="accent1"/>
          </a:solidFill>
        </p:spPr>
        <p:txBody>
          <a:bodyPr>
            <a:normAutofit/>
          </a:bodyPr>
          <a:lstStyle/>
          <a:p>
            <a:pPr algn="l"/>
            <a:r>
              <a:rPr lang="en-US" altLang="zh-CN" sz="2400" b="1" dirty="0">
                <a:effectLst>
                  <a:outerShdw blurRad="38100" dist="38100" dir="2700000" algn="tl">
                    <a:srgbClr val="000000"/>
                  </a:outerShdw>
                </a:effectLst>
              </a:rPr>
              <a:t>e   </a:t>
            </a:r>
            <a:r>
              <a:rPr lang="zh-CN" altLang="en-US" sz="2400" b="1" dirty="0">
                <a:effectLst>
                  <a:outerShdw blurRad="38100" dist="38100" dir="2700000" algn="tl">
                    <a:srgbClr val="000000"/>
                  </a:outerShdw>
                </a:effectLst>
              </a:rPr>
              <a:t>臭氧氧化法的优缺点</a:t>
            </a:r>
          </a:p>
        </p:txBody>
      </p:sp>
      <p:sp>
        <p:nvSpPr>
          <p:cNvPr id="32771" name="Rectangle 3"/>
          <p:cNvSpPr>
            <a:spLocks noGrp="1" noChangeArrowheads="1"/>
          </p:cNvSpPr>
          <p:nvPr>
            <p:ph type="body" idx="1"/>
          </p:nvPr>
        </p:nvSpPr>
        <p:spPr>
          <a:xfrm>
            <a:off x="684213" y="1834480"/>
            <a:ext cx="7772400" cy="4114800"/>
          </a:xfrm>
          <a:solidFill>
            <a:schemeClr val="bg1"/>
          </a:solidFill>
        </p:spPr>
        <p:txBody>
          <a:bodyPr/>
          <a:lstStyle/>
          <a:p>
            <a:pPr>
              <a:lnSpc>
                <a:spcPct val="125000"/>
              </a:lnSpc>
            </a:pPr>
            <a:r>
              <a:rPr lang="zh-CN" altLang="en-US" sz="2400" b="1" dirty="0">
                <a:solidFill>
                  <a:srgbClr val="00B050"/>
                </a:solidFill>
              </a:rPr>
              <a:t>优点</a:t>
            </a:r>
            <a:r>
              <a:rPr lang="en-US" altLang="zh-CN" sz="2400" b="1" dirty="0">
                <a:solidFill>
                  <a:srgbClr val="00B050"/>
                </a:solidFill>
              </a:rPr>
              <a:t>:</a:t>
            </a:r>
          </a:p>
          <a:p>
            <a:pPr indent="0">
              <a:lnSpc>
                <a:spcPct val="125000"/>
              </a:lnSpc>
              <a:buFontTx/>
              <a:buNone/>
            </a:pPr>
            <a:r>
              <a:rPr lang="en-US" altLang="zh-CN" sz="2400" b="1" dirty="0"/>
              <a:t>① </a:t>
            </a:r>
            <a:r>
              <a:rPr lang="zh-CN" altLang="en-US" sz="2400" b="1" dirty="0"/>
              <a:t>为强氧化剂，能与有机物、无机物迅速反应，氧化能力强；② 不产生污泥；③ 不产生氯酚臭味；④ </a:t>
            </a:r>
            <a:r>
              <a:rPr lang="en-US" altLang="zh-CN" sz="2400" b="1" dirty="0"/>
              <a:t>O</a:t>
            </a:r>
            <a:r>
              <a:rPr lang="en-US" altLang="zh-CN" sz="2400" b="1" baseline="-30000" dirty="0"/>
              <a:t>3</a:t>
            </a:r>
            <a:r>
              <a:rPr lang="zh-CN" altLang="en-US" sz="2400" b="1" dirty="0"/>
              <a:t>现场制取，现场使用，没有原料的运输与贮存问题；⑤ 受水温与</a:t>
            </a:r>
            <a:r>
              <a:rPr lang="en-US" altLang="zh-CN" sz="2400" b="1" dirty="0"/>
              <a:t>pH</a:t>
            </a:r>
            <a:r>
              <a:rPr lang="zh-CN" altLang="en-US" sz="2400" b="1" dirty="0"/>
              <a:t>值的影响不如氯那样大。</a:t>
            </a:r>
          </a:p>
          <a:p>
            <a:pPr>
              <a:lnSpc>
                <a:spcPct val="125000"/>
              </a:lnSpc>
            </a:pPr>
            <a:r>
              <a:rPr lang="zh-CN" altLang="en-US" sz="2400" b="1" dirty="0">
                <a:solidFill>
                  <a:srgbClr val="00B050"/>
                </a:solidFill>
              </a:rPr>
              <a:t>缺点：</a:t>
            </a:r>
          </a:p>
          <a:p>
            <a:pPr indent="0">
              <a:lnSpc>
                <a:spcPct val="125000"/>
              </a:lnSpc>
              <a:buFontTx/>
              <a:buNone/>
            </a:pPr>
            <a:r>
              <a:rPr lang="zh-CN" altLang="en-US" sz="2400" b="1" dirty="0"/>
              <a:t>① 整个设备需防腐；设备费用高；② 发生</a:t>
            </a:r>
            <a:r>
              <a:rPr lang="en-US" altLang="zh-CN" sz="2400" b="1" dirty="0"/>
              <a:t>O</a:t>
            </a:r>
            <a:r>
              <a:rPr lang="en-US" altLang="zh-CN" sz="2400" b="1" baseline="-30000" dirty="0"/>
              <a:t>3</a:t>
            </a:r>
            <a:r>
              <a:rPr lang="zh-CN" altLang="en-US" sz="2400" b="1" dirty="0"/>
              <a:t>的设备效率低和耗电量高；③ 臭氧对人体有害</a:t>
            </a:r>
            <a:r>
              <a:rPr lang="en-US" altLang="zh-CN" sz="2400" b="1" dirty="0"/>
              <a:t>. </a:t>
            </a:r>
          </a:p>
          <a:p>
            <a:pPr>
              <a:lnSpc>
                <a:spcPct val="125000"/>
              </a:lnSpc>
            </a:pPr>
            <a:endParaRPr lang="en-US" altLang="zh-CN" sz="2400" b="1" dirty="0"/>
          </a:p>
          <a:p>
            <a:pPr>
              <a:lnSpc>
                <a:spcPct val="125000"/>
              </a:lnSpc>
              <a:buFontTx/>
              <a:buNone/>
            </a:pPr>
            <a:endParaRPr lang="en-US" altLang="zh-CN" sz="2400" b="1" dirty="0"/>
          </a:p>
          <a:p>
            <a:pPr>
              <a:lnSpc>
                <a:spcPct val="125000"/>
              </a:lnSpc>
              <a:buFontTx/>
              <a:buNone/>
            </a:pPr>
            <a:endParaRPr lang="en-US" altLang="zh-CN"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0-#ppt_w/2"/>
                                          </p:val>
                                        </p:tav>
                                        <p:tav tm="100000">
                                          <p:val>
                                            <p:strVal val="#ppt_x"/>
                                          </p:val>
                                        </p:tav>
                                      </p:tavLst>
                                    </p:anim>
                                    <p:anim calcmode="lin" valueType="num">
                                      <p:cBhvr additive="base">
                                        <p:cTn id="8" dur="500"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1">
                                            <p:txEl>
                                              <p:pRg st="0" end="0"/>
                                            </p:txEl>
                                          </p:spTgt>
                                        </p:tgtEl>
                                        <p:attrNameLst>
                                          <p:attrName>style.visibility</p:attrName>
                                        </p:attrNameLst>
                                      </p:cBhvr>
                                      <p:to>
                                        <p:strVal val="visible"/>
                                      </p:to>
                                    </p:set>
                                    <p:anim calcmode="lin" valueType="num">
                                      <p:cBhvr additive="base">
                                        <p:cTn id="13" dur="500" fill="hold"/>
                                        <p:tgtEl>
                                          <p:spTgt spid="327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27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1">
                                            <p:txEl>
                                              <p:pRg st="1" end="1"/>
                                            </p:txEl>
                                          </p:spTgt>
                                        </p:tgtEl>
                                        <p:attrNameLst>
                                          <p:attrName>style.visibility</p:attrName>
                                        </p:attrNameLst>
                                      </p:cBhvr>
                                      <p:to>
                                        <p:strVal val="visible"/>
                                      </p:to>
                                    </p:set>
                                    <p:anim calcmode="lin" valueType="num">
                                      <p:cBhvr additive="base">
                                        <p:cTn id="19" dur="500" fill="hold"/>
                                        <p:tgtEl>
                                          <p:spTgt spid="327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27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1">
                                            <p:txEl>
                                              <p:pRg st="2" end="2"/>
                                            </p:txEl>
                                          </p:spTgt>
                                        </p:tgtEl>
                                        <p:attrNameLst>
                                          <p:attrName>style.visibility</p:attrName>
                                        </p:attrNameLst>
                                      </p:cBhvr>
                                      <p:to>
                                        <p:strVal val="visible"/>
                                      </p:to>
                                    </p:set>
                                    <p:anim calcmode="lin" valueType="num">
                                      <p:cBhvr additive="base">
                                        <p:cTn id="25" dur="500" fill="hold"/>
                                        <p:tgtEl>
                                          <p:spTgt spid="3277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1">
                                            <p:txEl>
                                              <p:pRg st="3" end="3"/>
                                            </p:txEl>
                                          </p:spTgt>
                                        </p:tgtEl>
                                        <p:attrNameLst>
                                          <p:attrName>style.visibility</p:attrName>
                                        </p:attrNameLst>
                                      </p:cBhvr>
                                      <p:to>
                                        <p:strVal val="visible"/>
                                      </p:to>
                                    </p:set>
                                    <p:anim calcmode="lin" valueType="num">
                                      <p:cBhvr additive="base">
                                        <p:cTn id="31" dur="500" fill="hold"/>
                                        <p:tgtEl>
                                          <p:spTgt spid="3277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27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autoUpdateAnimBg="0"/>
      <p:bldP spid="32771" grpId="0" build="p" autoUpdateAnimBg="0"/>
    </p:bld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539552" y="404664"/>
            <a:ext cx="5473700" cy="692150"/>
          </a:xfrm>
          <a:solidFill>
            <a:schemeClr val="accent1"/>
          </a:solidFill>
        </p:spPr>
        <p:txBody>
          <a:bodyPr/>
          <a:lstStyle/>
          <a:p>
            <a:pPr algn="l"/>
            <a:r>
              <a:rPr lang="en-US" altLang="zh-CN" sz="2800" b="1" dirty="0">
                <a:effectLst>
                  <a:outerShdw blurRad="38100" dist="38100" dir="2700000" algn="tl">
                    <a:srgbClr val="000000"/>
                  </a:outerShdw>
                </a:effectLst>
                <a:latin typeface="宋体" charset="-122"/>
              </a:rPr>
              <a:t>3.4.3   </a:t>
            </a:r>
            <a:r>
              <a:rPr lang="zh-CN" altLang="en-US" sz="2800" b="1" dirty="0">
                <a:effectLst>
                  <a:outerShdw blurRad="38100" dist="38100" dir="2700000" algn="tl">
                    <a:srgbClr val="000000"/>
                  </a:outerShdw>
                </a:effectLst>
                <a:latin typeface="宋体" charset="-122"/>
              </a:rPr>
              <a:t>化学还原法</a:t>
            </a:r>
          </a:p>
        </p:txBody>
      </p:sp>
      <p:sp>
        <p:nvSpPr>
          <p:cNvPr id="34819" name="Text Box 3"/>
          <p:cNvSpPr txBox="1">
            <a:spLocks noChangeArrowheads="1"/>
          </p:cNvSpPr>
          <p:nvPr/>
        </p:nvSpPr>
        <p:spPr bwMode="auto">
          <a:xfrm>
            <a:off x="395288" y="1052513"/>
            <a:ext cx="8064500" cy="5616575"/>
          </a:xfrm>
          <a:prstGeom prst="rect">
            <a:avLst/>
          </a:prstGeom>
          <a:solidFill>
            <a:schemeClr val="bg1"/>
          </a:solidFill>
          <a:ln w="9525">
            <a:noFill/>
            <a:miter lim="800000"/>
            <a:headEnd/>
            <a:tailEnd/>
          </a:ln>
          <a:effectLst/>
        </p:spPr>
        <p:txBody>
          <a:bodyPr>
            <a:spAutoFit/>
          </a:bodyPr>
          <a:lstStyle/>
          <a:p>
            <a:pPr>
              <a:lnSpc>
                <a:spcPct val="130000"/>
              </a:lnSpc>
              <a:spcBef>
                <a:spcPct val="20000"/>
              </a:spcBef>
            </a:pPr>
            <a:r>
              <a:rPr kumimoji="1" lang="en-US" altLang="zh-CN" sz="2800" dirty="0">
                <a:latin typeface="Times New Roman" pitchFamily="18" charset="0"/>
              </a:rPr>
              <a:t>  </a:t>
            </a:r>
            <a:r>
              <a:rPr kumimoji="1" lang="en-US" altLang="zh-CN" sz="2000" b="1" dirty="0">
                <a:solidFill>
                  <a:srgbClr val="00FF00"/>
                </a:solidFill>
                <a:latin typeface="宋体" charset="-122"/>
              </a:rPr>
              <a:t>1 </a:t>
            </a:r>
            <a:r>
              <a:rPr kumimoji="1" lang="zh-CN" altLang="en-US" sz="2000" b="1" dirty="0">
                <a:solidFill>
                  <a:srgbClr val="00FF00"/>
                </a:solidFill>
                <a:latin typeface="宋体" charset="-122"/>
              </a:rPr>
              <a:t>还原法去除六价铬</a:t>
            </a:r>
          </a:p>
          <a:p>
            <a:pPr>
              <a:lnSpc>
                <a:spcPct val="130000"/>
              </a:lnSpc>
              <a:spcBef>
                <a:spcPct val="20000"/>
              </a:spcBef>
            </a:pPr>
            <a:r>
              <a:rPr kumimoji="1" lang="zh-CN" altLang="en-US" sz="2000" b="1" dirty="0">
                <a:latin typeface="宋体" charset="-122"/>
              </a:rPr>
              <a:t>   存在形式：</a:t>
            </a:r>
            <a:r>
              <a:rPr kumimoji="1" lang="zh-CN" altLang="en-US" sz="2000" b="1" baseline="30000" dirty="0">
                <a:latin typeface="宋体" charset="-122"/>
              </a:rPr>
              <a:t>  </a:t>
            </a:r>
            <a:r>
              <a:rPr kumimoji="1" lang="en-US" altLang="zh-CN" sz="2000" b="1" dirty="0">
                <a:latin typeface="宋体" charset="-122"/>
              </a:rPr>
              <a:t>CrO</a:t>
            </a:r>
            <a:r>
              <a:rPr kumimoji="1" lang="en-US" altLang="zh-CN" sz="2000" b="1" baseline="-30000" dirty="0">
                <a:latin typeface="宋体" charset="-122"/>
              </a:rPr>
              <a:t>4</a:t>
            </a:r>
            <a:r>
              <a:rPr kumimoji="1" lang="en-US" altLang="zh-CN" sz="2000" b="1" baseline="30000" dirty="0">
                <a:latin typeface="宋体" charset="-122"/>
              </a:rPr>
              <a:t>2</a:t>
            </a:r>
            <a:r>
              <a:rPr kumimoji="1" lang="zh-CN" altLang="en-US" sz="2000" b="1" baseline="30000" dirty="0">
                <a:latin typeface="宋体" charset="-122"/>
              </a:rPr>
              <a:t>－，</a:t>
            </a:r>
            <a:r>
              <a:rPr kumimoji="1" lang="en-US" altLang="zh-CN" sz="2000" b="1" dirty="0">
                <a:latin typeface="宋体" charset="-122"/>
              </a:rPr>
              <a:t>Cr</a:t>
            </a:r>
            <a:r>
              <a:rPr kumimoji="1" lang="en-US" altLang="zh-CN" sz="2000" b="1" baseline="-30000" dirty="0">
                <a:latin typeface="宋体" charset="-122"/>
              </a:rPr>
              <a:t>2</a:t>
            </a:r>
            <a:r>
              <a:rPr kumimoji="1" lang="en-US" altLang="zh-CN" sz="2000" b="1" dirty="0">
                <a:latin typeface="宋体" charset="-122"/>
              </a:rPr>
              <a:t>O</a:t>
            </a:r>
            <a:r>
              <a:rPr kumimoji="1" lang="en-US" altLang="zh-CN" sz="2000" b="1" baseline="-30000" dirty="0">
                <a:latin typeface="宋体" charset="-122"/>
              </a:rPr>
              <a:t>7</a:t>
            </a:r>
            <a:r>
              <a:rPr kumimoji="1" lang="en-US" altLang="zh-CN" sz="2000" b="1" baseline="30000" dirty="0">
                <a:latin typeface="宋体" charset="-122"/>
              </a:rPr>
              <a:t>2</a:t>
            </a:r>
            <a:r>
              <a:rPr kumimoji="1" lang="zh-CN" altLang="en-US" sz="2000" b="1" baseline="30000" dirty="0">
                <a:latin typeface="宋体" charset="-122"/>
              </a:rPr>
              <a:t>－  </a:t>
            </a:r>
            <a:r>
              <a:rPr kumimoji="1" lang="zh-CN" altLang="en-US" sz="2000" b="1" dirty="0">
                <a:latin typeface="宋体" charset="-122"/>
              </a:rPr>
              <a:t>电镀废水</a:t>
            </a:r>
            <a:r>
              <a:rPr kumimoji="1" lang="en-US" altLang="zh-CN" sz="2000" b="1" dirty="0">
                <a:latin typeface="宋体" charset="-122"/>
              </a:rPr>
              <a:t>Cr</a:t>
            </a:r>
            <a:r>
              <a:rPr kumimoji="1" lang="en-US" altLang="zh-CN" sz="2000" b="1" baseline="30000" dirty="0">
                <a:latin typeface="宋体" charset="-122"/>
              </a:rPr>
              <a:t>6+</a:t>
            </a:r>
            <a:r>
              <a:rPr kumimoji="1" lang="zh-CN" altLang="en-US" sz="2000" b="1" dirty="0">
                <a:latin typeface="宋体" charset="-122"/>
              </a:rPr>
              <a:t>的浓度一般为（</a:t>
            </a:r>
            <a:r>
              <a:rPr kumimoji="1" lang="en-US" altLang="zh-CN" sz="2000" b="1" dirty="0">
                <a:latin typeface="宋体" charset="-122"/>
              </a:rPr>
              <a:t>20</a:t>
            </a:r>
            <a:r>
              <a:rPr kumimoji="1" lang="zh-CN" altLang="en-US" sz="2000" b="1" dirty="0">
                <a:latin typeface="Times New Roman" pitchFamily="18" charset="0"/>
              </a:rPr>
              <a:t>～</a:t>
            </a:r>
            <a:r>
              <a:rPr kumimoji="1" lang="en-US" altLang="zh-CN" sz="2000" b="1" dirty="0">
                <a:latin typeface="宋体" charset="-122"/>
              </a:rPr>
              <a:t>100mg/L</a:t>
            </a:r>
            <a:r>
              <a:rPr kumimoji="1" lang="zh-CN" altLang="en-US" sz="2000" b="1" dirty="0">
                <a:latin typeface="宋体" charset="-122"/>
              </a:rPr>
              <a:t>），</a:t>
            </a:r>
            <a:r>
              <a:rPr kumimoji="1" lang="en-US" altLang="zh-CN" sz="2000" b="1" dirty="0">
                <a:latin typeface="宋体" charset="-122"/>
              </a:rPr>
              <a:t>pH &gt; 5</a:t>
            </a:r>
          </a:p>
          <a:p>
            <a:pPr algn="just">
              <a:lnSpc>
                <a:spcPct val="130000"/>
              </a:lnSpc>
              <a:spcBef>
                <a:spcPct val="20000"/>
              </a:spcBef>
              <a:buFontTx/>
              <a:buChar char="•"/>
            </a:pPr>
            <a:r>
              <a:rPr kumimoji="1" lang="en-US" altLang="zh-CN" sz="2000" b="1" dirty="0">
                <a:latin typeface="宋体" charset="-122"/>
              </a:rPr>
              <a:t>    2 CrO</a:t>
            </a:r>
            <a:r>
              <a:rPr kumimoji="1" lang="en-US" altLang="zh-CN" sz="2000" b="1" baseline="-30000" dirty="0">
                <a:latin typeface="宋体" charset="-122"/>
              </a:rPr>
              <a:t>4</a:t>
            </a:r>
            <a:r>
              <a:rPr kumimoji="1" lang="en-US" altLang="zh-CN" sz="2000" b="1" baseline="30000" dirty="0">
                <a:latin typeface="宋体" charset="-122"/>
              </a:rPr>
              <a:t>2</a:t>
            </a:r>
            <a:r>
              <a:rPr kumimoji="1" lang="zh-CN" altLang="en-US" sz="2000" b="1" baseline="30000" dirty="0">
                <a:latin typeface="宋体" charset="-122"/>
              </a:rPr>
              <a:t>－ </a:t>
            </a:r>
            <a:r>
              <a:rPr kumimoji="1" lang="en-US" altLang="zh-CN" sz="2000" b="1" dirty="0">
                <a:latin typeface="宋体" charset="-122"/>
              </a:rPr>
              <a:t>+ 2 H </a:t>
            </a:r>
            <a:r>
              <a:rPr kumimoji="1" lang="en-US" altLang="zh-CN" sz="2000" b="1" baseline="30000" dirty="0">
                <a:latin typeface="宋体" charset="-122"/>
              </a:rPr>
              <a:t>+</a:t>
            </a:r>
            <a:r>
              <a:rPr kumimoji="1" lang="en-US" altLang="zh-CN" sz="2000" b="1" dirty="0">
                <a:latin typeface="宋体" charset="-122"/>
              </a:rPr>
              <a:t>  </a:t>
            </a:r>
            <a:r>
              <a:rPr kumimoji="1" lang="en-US" altLang="zh-CN" sz="2000" b="1" dirty="0">
                <a:latin typeface="宋体" charset="-122"/>
                <a:cs typeface="Times New Roman" pitchFamily="18" charset="0"/>
              </a:rPr>
              <a:t>↔ </a:t>
            </a:r>
            <a:r>
              <a:rPr kumimoji="1" lang="en-US" altLang="zh-CN" sz="2000" b="1" dirty="0">
                <a:latin typeface="宋体" charset="-122"/>
              </a:rPr>
              <a:t>Cr</a:t>
            </a:r>
            <a:r>
              <a:rPr kumimoji="1" lang="en-US" altLang="zh-CN" sz="2000" b="1" baseline="-30000" dirty="0">
                <a:latin typeface="宋体" charset="-122"/>
              </a:rPr>
              <a:t>2</a:t>
            </a:r>
            <a:r>
              <a:rPr kumimoji="1" lang="en-US" altLang="zh-CN" sz="2000" b="1" dirty="0">
                <a:latin typeface="宋体" charset="-122"/>
              </a:rPr>
              <a:t>O</a:t>
            </a:r>
            <a:r>
              <a:rPr kumimoji="1" lang="en-US" altLang="zh-CN" sz="2000" b="1" baseline="-30000" dirty="0">
                <a:latin typeface="宋体" charset="-122"/>
              </a:rPr>
              <a:t>7</a:t>
            </a:r>
            <a:r>
              <a:rPr kumimoji="1" lang="en-US" altLang="zh-CN" sz="2000" b="1" baseline="30000" dirty="0">
                <a:latin typeface="宋体" charset="-122"/>
              </a:rPr>
              <a:t>2</a:t>
            </a:r>
            <a:r>
              <a:rPr kumimoji="1" lang="zh-CN" altLang="en-US" sz="2000" b="1" baseline="30000" dirty="0">
                <a:latin typeface="宋体" charset="-122"/>
              </a:rPr>
              <a:t>－</a:t>
            </a:r>
            <a:r>
              <a:rPr kumimoji="1" lang="zh-CN" altLang="en-US" sz="2000" b="1" dirty="0">
                <a:latin typeface="宋体" charset="-122"/>
              </a:rPr>
              <a:t>  ＋ </a:t>
            </a:r>
            <a:r>
              <a:rPr kumimoji="1" lang="en-US" altLang="zh-CN" sz="2000" b="1" dirty="0">
                <a:latin typeface="宋体" charset="-122"/>
              </a:rPr>
              <a:t>4H</a:t>
            </a:r>
            <a:r>
              <a:rPr kumimoji="1" lang="en-US" altLang="zh-CN" sz="2000" b="1" baseline="-30000" dirty="0">
                <a:latin typeface="宋体" charset="-122"/>
              </a:rPr>
              <a:t>2</a:t>
            </a:r>
            <a:r>
              <a:rPr kumimoji="1" lang="en-US" altLang="zh-CN" sz="2000" b="1" dirty="0">
                <a:latin typeface="宋体" charset="-122"/>
              </a:rPr>
              <a:t>O   </a:t>
            </a:r>
          </a:p>
          <a:p>
            <a:pPr algn="just">
              <a:lnSpc>
                <a:spcPct val="130000"/>
              </a:lnSpc>
              <a:spcBef>
                <a:spcPct val="20000"/>
              </a:spcBef>
            </a:pPr>
            <a:r>
              <a:rPr kumimoji="1" lang="en-US" altLang="zh-CN" sz="2000" b="1" dirty="0">
                <a:latin typeface="宋体" charset="-122"/>
              </a:rPr>
              <a:t>     Cr</a:t>
            </a:r>
            <a:r>
              <a:rPr kumimoji="1" lang="en-US" altLang="zh-CN" sz="2000" b="1" baseline="-30000" dirty="0">
                <a:latin typeface="宋体" charset="-122"/>
              </a:rPr>
              <a:t>2</a:t>
            </a:r>
            <a:r>
              <a:rPr kumimoji="1" lang="en-US" altLang="zh-CN" sz="2000" b="1" dirty="0">
                <a:latin typeface="宋体" charset="-122"/>
              </a:rPr>
              <a:t>O</a:t>
            </a:r>
            <a:r>
              <a:rPr kumimoji="1" lang="en-US" altLang="zh-CN" sz="2000" b="1" baseline="-30000" dirty="0">
                <a:latin typeface="宋体" charset="-122"/>
              </a:rPr>
              <a:t>7</a:t>
            </a:r>
            <a:r>
              <a:rPr kumimoji="1" lang="en-US" altLang="zh-CN" sz="2000" b="1" baseline="30000" dirty="0">
                <a:latin typeface="宋体" charset="-122"/>
              </a:rPr>
              <a:t>2</a:t>
            </a:r>
            <a:r>
              <a:rPr kumimoji="1" lang="zh-CN" altLang="en-US" sz="2000" b="1" baseline="30000" dirty="0">
                <a:latin typeface="宋体" charset="-122"/>
              </a:rPr>
              <a:t>－ </a:t>
            </a:r>
            <a:r>
              <a:rPr kumimoji="1" lang="en-US" altLang="zh-CN" sz="2000" b="1" dirty="0">
                <a:latin typeface="宋体" charset="-122"/>
              </a:rPr>
              <a:t>+ 2 OH </a:t>
            </a:r>
            <a:r>
              <a:rPr kumimoji="1" lang="en-US" altLang="zh-CN" sz="2000" b="1" baseline="30000" dirty="0">
                <a:latin typeface="宋体" charset="-122"/>
              </a:rPr>
              <a:t>-</a:t>
            </a:r>
            <a:r>
              <a:rPr kumimoji="1" lang="en-US" altLang="zh-CN" sz="2000" b="1" dirty="0">
                <a:latin typeface="宋体" charset="-122"/>
              </a:rPr>
              <a:t> </a:t>
            </a:r>
            <a:r>
              <a:rPr kumimoji="1" lang="en-US" altLang="zh-CN" sz="2000" b="1" dirty="0">
                <a:latin typeface="宋体" charset="-122"/>
                <a:cs typeface="Times New Roman" pitchFamily="18" charset="0"/>
              </a:rPr>
              <a:t>↔</a:t>
            </a:r>
            <a:r>
              <a:rPr kumimoji="1" lang="en-US" altLang="zh-CN" sz="2000" b="1" dirty="0">
                <a:latin typeface="宋体" charset="-122"/>
              </a:rPr>
              <a:t> 2 CrO</a:t>
            </a:r>
            <a:r>
              <a:rPr kumimoji="1" lang="en-US" altLang="zh-CN" sz="2000" b="1" baseline="-30000" dirty="0">
                <a:latin typeface="宋体" charset="-122"/>
              </a:rPr>
              <a:t>4</a:t>
            </a:r>
            <a:r>
              <a:rPr kumimoji="1" lang="en-US" altLang="zh-CN" sz="2000" b="1" baseline="30000" dirty="0">
                <a:latin typeface="宋体" charset="-122"/>
              </a:rPr>
              <a:t>2</a:t>
            </a:r>
            <a:r>
              <a:rPr kumimoji="1" lang="zh-CN" altLang="en-US" sz="2000" b="1" baseline="30000" dirty="0">
                <a:latin typeface="宋体" charset="-122"/>
              </a:rPr>
              <a:t>－ </a:t>
            </a:r>
            <a:r>
              <a:rPr kumimoji="1" lang="zh-CN" altLang="en-US" sz="2000" b="1" dirty="0">
                <a:latin typeface="宋体" charset="-122"/>
              </a:rPr>
              <a:t>  ＋ </a:t>
            </a:r>
            <a:r>
              <a:rPr kumimoji="1" lang="en-US" altLang="zh-CN" sz="2000" b="1" dirty="0">
                <a:latin typeface="宋体" charset="-122"/>
              </a:rPr>
              <a:t>4H</a:t>
            </a:r>
            <a:r>
              <a:rPr kumimoji="1" lang="en-US" altLang="zh-CN" sz="2000" b="1" baseline="-30000" dirty="0">
                <a:latin typeface="宋体" charset="-122"/>
              </a:rPr>
              <a:t>2</a:t>
            </a:r>
            <a:r>
              <a:rPr kumimoji="1" lang="en-US" altLang="zh-CN" sz="2000" b="1" dirty="0">
                <a:latin typeface="宋体" charset="-122"/>
              </a:rPr>
              <a:t>O</a:t>
            </a:r>
          </a:p>
          <a:p>
            <a:pPr algn="just">
              <a:lnSpc>
                <a:spcPct val="130000"/>
              </a:lnSpc>
              <a:spcBef>
                <a:spcPct val="20000"/>
              </a:spcBef>
            </a:pPr>
            <a:r>
              <a:rPr kumimoji="1" lang="en-US" altLang="zh-CN" sz="2000" b="1" dirty="0">
                <a:latin typeface="宋体" charset="-122"/>
              </a:rPr>
              <a:t>  </a:t>
            </a:r>
            <a:r>
              <a:rPr kumimoji="1" lang="zh-CN" altLang="en-US" sz="2000" b="1" dirty="0">
                <a:latin typeface="宋体" charset="-122"/>
              </a:rPr>
              <a:t>常用的还原剂：有</a:t>
            </a:r>
            <a:r>
              <a:rPr kumimoji="1" lang="zh-CN" altLang="en-US" sz="2000" b="1" dirty="0">
                <a:solidFill>
                  <a:srgbClr val="F01085"/>
                </a:solidFill>
                <a:latin typeface="宋体" charset="-122"/>
              </a:rPr>
              <a:t>亚硫酸氢钠、二氧化硫、硫酸亚铁</a:t>
            </a:r>
            <a:r>
              <a:rPr kumimoji="1" lang="zh-CN" altLang="en-US" sz="2000" b="1" dirty="0">
                <a:latin typeface="宋体" charset="-122"/>
              </a:rPr>
              <a:t>等。</a:t>
            </a:r>
          </a:p>
          <a:p>
            <a:pPr algn="just">
              <a:lnSpc>
                <a:spcPct val="130000"/>
              </a:lnSpc>
              <a:spcBef>
                <a:spcPct val="20000"/>
              </a:spcBef>
            </a:pPr>
            <a:r>
              <a:rPr kumimoji="1" lang="zh-CN" altLang="en-US" sz="2000" b="1" dirty="0">
                <a:latin typeface="宋体" charset="-122"/>
              </a:rPr>
              <a:t>  亚硫酸盐还原法的反应如下：</a:t>
            </a:r>
          </a:p>
          <a:p>
            <a:pPr algn="just">
              <a:lnSpc>
                <a:spcPct val="130000"/>
              </a:lnSpc>
              <a:spcBef>
                <a:spcPct val="20000"/>
              </a:spcBef>
              <a:buFontTx/>
              <a:buChar char="•"/>
            </a:pPr>
            <a:r>
              <a:rPr kumimoji="1" lang="en-US" altLang="zh-CN" sz="2000" b="1" dirty="0">
                <a:latin typeface="宋体" charset="-122"/>
              </a:rPr>
              <a:t>H</a:t>
            </a:r>
            <a:r>
              <a:rPr kumimoji="1" lang="en-US" altLang="zh-CN" sz="2000" b="1" baseline="-30000" dirty="0">
                <a:latin typeface="宋体" charset="-122"/>
              </a:rPr>
              <a:t>2</a:t>
            </a:r>
            <a:r>
              <a:rPr kumimoji="1" lang="en-US" altLang="zh-CN" sz="2000" b="1" dirty="0">
                <a:latin typeface="宋体" charset="-122"/>
              </a:rPr>
              <a:t>Cr</a:t>
            </a:r>
            <a:r>
              <a:rPr kumimoji="1" lang="en-US" altLang="zh-CN" sz="2000" b="1" baseline="-30000" dirty="0">
                <a:latin typeface="宋体" charset="-122"/>
              </a:rPr>
              <a:t>2</a:t>
            </a:r>
            <a:r>
              <a:rPr kumimoji="1" lang="en-US" altLang="zh-CN" sz="2000" b="1" dirty="0">
                <a:latin typeface="宋体" charset="-122"/>
              </a:rPr>
              <a:t>O</a:t>
            </a:r>
            <a:r>
              <a:rPr kumimoji="1" lang="en-US" altLang="zh-CN" sz="2000" b="1" baseline="-30000" dirty="0">
                <a:latin typeface="宋体" charset="-122"/>
              </a:rPr>
              <a:t>7</a:t>
            </a:r>
            <a:r>
              <a:rPr kumimoji="1" lang="zh-CN" altLang="en-US" sz="2000" b="1" dirty="0">
                <a:latin typeface="宋体" charset="-122"/>
              </a:rPr>
              <a:t>＋</a:t>
            </a:r>
            <a:r>
              <a:rPr kumimoji="1" lang="en-US" altLang="zh-CN" sz="2000" b="1" dirty="0">
                <a:latin typeface="宋体" charset="-122"/>
              </a:rPr>
              <a:t>3H</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3 </a:t>
            </a:r>
            <a:r>
              <a:rPr kumimoji="1" lang="en-US" altLang="zh-CN" sz="2000" b="1" dirty="0">
                <a:latin typeface="宋体" charset="-122"/>
                <a:cs typeface="Times New Roman" pitchFamily="18" charset="0"/>
              </a:rPr>
              <a:t>→</a:t>
            </a:r>
            <a:r>
              <a:rPr kumimoji="1" lang="en-US" altLang="zh-CN" sz="2000" b="1" dirty="0">
                <a:latin typeface="宋体" charset="-122"/>
              </a:rPr>
              <a:t> Cr</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4</a:t>
            </a:r>
            <a:r>
              <a:rPr kumimoji="1" lang="en-US" altLang="zh-CN" sz="2000" b="1" dirty="0">
                <a:latin typeface="宋体" charset="-122"/>
              </a:rPr>
              <a:t>)</a:t>
            </a:r>
            <a:r>
              <a:rPr kumimoji="1" lang="en-US" altLang="zh-CN" sz="2000" b="1" baseline="-30000" dirty="0">
                <a:latin typeface="宋体" charset="-122"/>
              </a:rPr>
              <a:t>3 </a:t>
            </a:r>
            <a:r>
              <a:rPr kumimoji="1" lang="zh-CN" altLang="en-US" sz="2000" b="1" dirty="0">
                <a:latin typeface="宋体" charset="-122"/>
              </a:rPr>
              <a:t>＋ </a:t>
            </a:r>
            <a:r>
              <a:rPr kumimoji="1" lang="en-US" altLang="zh-CN" sz="2000" b="1" dirty="0">
                <a:latin typeface="宋体" charset="-122"/>
              </a:rPr>
              <a:t>4H</a:t>
            </a:r>
            <a:r>
              <a:rPr kumimoji="1" lang="en-US" altLang="zh-CN" sz="2000" b="1" baseline="-30000" dirty="0">
                <a:latin typeface="宋体" charset="-122"/>
              </a:rPr>
              <a:t>2</a:t>
            </a:r>
            <a:r>
              <a:rPr kumimoji="1" lang="en-US" altLang="zh-CN" sz="2000" b="1" dirty="0">
                <a:latin typeface="宋体" charset="-122"/>
              </a:rPr>
              <a:t>O</a:t>
            </a:r>
          </a:p>
          <a:p>
            <a:pPr algn="ctr">
              <a:lnSpc>
                <a:spcPct val="130000"/>
              </a:lnSpc>
              <a:spcBef>
                <a:spcPct val="20000"/>
              </a:spcBef>
            </a:pPr>
            <a:r>
              <a:rPr kumimoji="1" lang="en-US" altLang="zh-CN" sz="2000" b="1" dirty="0">
                <a:latin typeface="宋体" charset="-122"/>
              </a:rPr>
              <a:t>     2H</a:t>
            </a:r>
            <a:r>
              <a:rPr kumimoji="1" lang="en-US" altLang="zh-CN" sz="2000" b="1" baseline="-30000" dirty="0">
                <a:latin typeface="宋体" charset="-122"/>
              </a:rPr>
              <a:t>2</a:t>
            </a:r>
            <a:r>
              <a:rPr kumimoji="1" lang="en-US" altLang="zh-CN" sz="2000" b="1" dirty="0">
                <a:latin typeface="宋体" charset="-122"/>
              </a:rPr>
              <a:t>Cr</a:t>
            </a:r>
            <a:r>
              <a:rPr kumimoji="1" lang="en-US" altLang="zh-CN" sz="2000" b="1" baseline="-30000" dirty="0">
                <a:latin typeface="宋体" charset="-122"/>
              </a:rPr>
              <a:t>2</a:t>
            </a:r>
            <a:r>
              <a:rPr kumimoji="1" lang="en-US" altLang="zh-CN" sz="2000" b="1" dirty="0">
                <a:latin typeface="宋体" charset="-122"/>
              </a:rPr>
              <a:t>O</a:t>
            </a:r>
            <a:r>
              <a:rPr kumimoji="1" lang="en-US" altLang="zh-CN" sz="2000" b="1" baseline="-30000" dirty="0">
                <a:latin typeface="宋体" charset="-122"/>
              </a:rPr>
              <a:t>7 </a:t>
            </a:r>
            <a:r>
              <a:rPr kumimoji="1" lang="zh-CN" altLang="en-US" sz="2000" b="1" dirty="0">
                <a:latin typeface="宋体" charset="-122"/>
              </a:rPr>
              <a:t>＋ </a:t>
            </a:r>
            <a:r>
              <a:rPr kumimoji="1" lang="en-US" altLang="zh-CN" sz="2000" b="1" dirty="0">
                <a:latin typeface="宋体" charset="-122"/>
              </a:rPr>
              <a:t>6NaHSO</a:t>
            </a:r>
            <a:r>
              <a:rPr kumimoji="1" lang="en-US" altLang="zh-CN" sz="2000" b="1" baseline="-30000" dirty="0">
                <a:latin typeface="宋体" charset="-122"/>
              </a:rPr>
              <a:t>3</a:t>
            </a:r>
            <a:r>
              <a:rPr kumimoji="1" lang="zh-CN" altLang="en-US" sz="2000" b="1" dirty="0">
                <a:latin typeface="宋体" charset="-122"/>
              </a:rPr>
              <a:t>＋ </a:t>
            </a:r>
            <a:r>
              <a:rPr kumimoji="1" lang="en-US" altLang="zh-CN" sz="2000" b="1" dirty="0">
                <a:latin typeface="宋体" charset="-122"/>
              </a:rPr>
              <a:t>3H</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4 </a:t>
            </a:r>
            <a:r>
              <a:rPr kumimoji="1" lang="en-US" altLang="zh-CN" sz="2000" b="1" dirty="0">
                <a:latin typeface="宋体" charset="-122"/>
                <a:cs typeface="Times New Roman" pitchFamily="18" charset="0"/>
              </a:rPr>
              <a:t>→</a:t>
            </a:r>
            <a:r>
              <a:rPr kumimoji="1" lang="en-US" altLang="zh-CN" sz="2000" b="1" dirty="0">
                <a:latin typeface="宋体" charset="-122"/>
              </a:rPr>
              <a:t>Cr</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4</a:t>
            </a:r>
            <a:r>
              <a:rPr kumimoji="1" lang="en-US" altLang="zh-CN" sz="2000" b="1" dirty="0">
                <a:latin typeface="宋体" charset="-122"/>
              </a:rPr>
              <a:t>)</a:t>
            </a:r>
            <a:r>
              <a:rPr kumimoji="1" lang="en-US" altLang="zh-CN" sz="2000" b="1" baseline="-30000" dirty="0">
                <a:latin typeface="宋体" charset="-122"/>
              </a:rPr>
              <a:t>3</a:t>
            </a:r>
            <a:r>
              <a:rPr kumimoji="1" lang="en-US" altLang="zh-CN" sz="2000" b="1" dirty="0">
                <a:latin typeface="宋体" charset="-122"/>
              </a:rPr>
              <a:t> + 3Na</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4</a:t>
            </a:r>
            <a:r>
              <a:rPr kumimoji="1" lang="zh-CN" altLang="en-US" sz="2000" b="1" dirty="0">
                <a:latin typeface="宋体" charset="-122"/>
              </a:rPr>
              <a:t>＋</a:t>
            </a:r>
            <a:r>
              <a:rPr kumimoji="1" lang="en-US" altLang="zh-CN" sz="2000" b="1" dirty="0">
                <a:latin typeface="宋体" charset="-122"/>
              </a:rPr>
              <a:t>4H</a:t>
            </a:r>
            <a:r>
              <a:rPr kumimoji="1" lang="en-US" altLang="zh-CN" sz="2000" b="1" baseline="-30000" dirty="0">
                <a:latin typeface="宋体" charset="-122"/>
              </a:rPr>
              <a:t>2</a:t>
            </a:r>
            <a:r>
              <a:rPr kumimoji="1" lang="en-US" altLang="zh-CN" sz="2000" b="1" dirty="0">
                <a:latin typeface="宋体" charset="-122"/>
              </a:rPr>
              <a:t>O</a:t>
            </a:r>
          </a:p>
          <a:p>
            <a:pPr algn="just">
              <a:lnSpc>
                <a:spcPct val="130000"/>
              </a:lnSpc>
              <a:spcBef>
                <a:spcPct val="20000"/>
              </a:spcBef>
              <a:buFontTx/>
              <a:buChar char="•"/>
            </a:pPr>
            <a:r>
              <a:rPr kumimoji="1" lang="en-US" altLang="zh-CN" sz="2000" b="1" dirty="0">
                <a:latin typeface="宋体" charset="-122"/>
              </a:rPr>
              <a:t>   </a:t>
            </a:r>
            <a:r>
              <a:rPr kumimoji="1" lang="zh-CN" altLang="en-US" sz="2000" b="1" dirty="0">
                <a:latin typeface="宋体" charset="-122"/>
              </a:rPr>
              <a:t>反应的条件： </a:t>
            </a:r>
            <a:r>
              <a:rPr kumimoji="1" lang="en-US" altLang="zh-CN" sz="2000" b="1" dirty="0">
                <a:latin typeface="宋体" charset="-122"/>
              </a:rPr>
              <a:t>pH</a:t>
            </a:r>
            <a:r>
              <a:rPr kumimoji="1" lang="zh-CN" altLang="en-US" sz="2000" b="1" dirty="0">
                <a:latin typeface="宋体" charset="-122"/>
              </a:rPr>
              <a:t>＜</a:t>
            </a:r>
            <a:r>
              <a:rPr kumimoji="1" lang="en-US" altLang="zh-CN" sz="2000" b="1" dirty="0">
                <a:latin typeface="宋体" charset="-122"/>
              </a:rPr>
              <a:t>4 </a:t>
            </a:r>
          </a:p>
          <a:p>
            <a:pPr algn="just">
              <a:lnSpc>
                <a:spcPct val="130000"/>
              </a:lnSpc>
              <a:spcBef>
                <a:spcPct val="20000"/>
              </a:spcBef>
            </a:pPr>
            <a:r>
              <a:rPr kumimoji="1" lang="en-US" altLang="zh-CN" sz="2000" b="1" dirty="0">
                <a:latin typeface="宋体" charset="-122"/>
              </a:rPr>
              <a:t>  Cr</a:t>
            </a:r>
            <a:r>
              <a:rPr kumimoji="1" lang="en-US" altLang="zh-CN" sz="2000" b="1" baseline="-30000" dirty="0">
                <a:latin typeface="宋体" charset="-122"/>
              </a:rPr>
              <a:t>2</a:t>
            </a:r>
            <a:r>
              <a:rPr kumimoji="1" lang="en-US" altLang="zh-CN" sz="2000" b="1" dirty="0">
                <a:latin typeface="宋体" charset="-122"/>
              </a:rPr>
              <a:t>(SO</a:t>
            </a:r>
            <a:r>
              <a:rPr kumimoji="1" lang="en-US" altLang="zh-CN" sz="2000" b="1" baseline="-30000" dirty="0">
                <a:latin typeface="宋体" charset="-122"/>
              </a:rPr>
              <a:t>4</a:t>
            </a:r>
            <a:r>
              <a:rPr kumimoji="1" lang="en-US" altLang="zh-CN" sz="2000" b="1" dirty="0">
                <a:latin typeface="宋体" charset="-122"/>
              </a:rPr>
              <a:t>)</a:t>
            </a:r>
            <a:r>
              <a:rPr kumimoji="1" lang="en-US" altLang="zh-CN" sz="2000" b="1" baseline="-30000" dirty="0">
                <a:latin typeface="宋体" charset="-122"/>
              </a:rPr>
              <a:t>3 </a:t>
            </a:r>
            <a:r>
              <a:rPr kumimoji="1" lang="zh-CN" altLang="en-US" sz="2000" b="1" dirty="0">
                <a:latin typeface="宋体" charset="-122"/>
              </a:rPr>
              <a:t>＋</a:t>
            </a:r>
            <a:r>
              <a:rPr kumimoji="1" lang="en-US" altLang="zh-CN" sz="2000" b="1" dirty="0">
                <a:latin typeface="宋体" charset="-122"/>
              </a:rPr>
              <a:t>3Ca(OH)</a:t>
            </a:r>
            <a:r>
              <a:rPr kumimoji="1" lang="en-US" altLang="zh-CN" sz="2000" b="1" baseline="-30000" dirty="0">
                <a:latin typeface="宋体" charset="-122"/>
              </a:rPr>
              <a:t>2 </a:t>
            </a:r>
            <a:r>
              <a:rPr kumimoji="1" lang="en-US" altLang="zh-CN" sz="2000" b="1" dirty="0">
                <a:latin typeface="宋体" charset="-122"/>
              </a:rPr>
              <a:t>→2Cr(OH)</a:t>
            </a:r>
            <a:r>
              <a:rPr kumimoji="1" lang="en-US" altLang="zh-CN" sz="2000" b="1" baseline="-30000" dirty="0">
                <a:latin typeface="宋体" charset="-122"/>
              </a:rPr>
              <a:t>3</a:t>
            </a:r>
            <a:r>
              <a:rPr kumimoji="1" lang="en-US" altLang="zh-CN" sz="2000" b="1" dirty="0">
                <a:latin typeface="宋体" charset="-122"/>
              </a:rPr>
              <a:t>↓+ Ca</a:t>
            </a:r>
            <a:r>
              <a:rPr kumimoji="1" lang="en-US" altLang="zh-CN" sz="2000" b="1" baseline="-30000" dirty="0">
                <a:latin typeface="宋体" charset="-122"/>
              </a:rPr>
              <a:t> </a:t>
            </a:r>
            <a:r>
              <a:rPr kumimoji="1" lang="en-US" altLang="zh-CN" sz="2000" b="1" dirty="0">
                <a:latin typeface="宋体" charset="-122"/>
              </a:rPr>
              <a:t>SO</a:t>
            </a:r>
            <a:r>
              <a:rPr kumimoji="1" lang="en-US" altLang="zh-CN" sz="2000" b="1" baseline="-30000" dirty="0">
                <a:latin typeface="宋体" charset="-122"/>
              </a:rPr>
              <a:t>4</a:t>
            </a:r>
            <a:r>
              <a:rPr kumimoji="1" lang="en-US" altLang="zh-CN" sz="2000" b="1" dirty="0">
                <a:latin typeface="宋体" charset="-122"/>
              </a:rPr>
              <a:t>↓</a:t>
            </a:r>
          </a:p>
          <a:p>
            <a:pPr>
              <a:lnSpc>
                <a:spcPct val="130000"/>
              </a:lnSpc>
              <a:spcBef>
                <a:spcPct val="20000"/>
              </a:spcBef>
            </a:pPr>
            <a:r>
              <a:rPr kumimoji="1" lang="en-US" altLang="zh-CN" sz="2000" b="1" dirty="0">
                <a:latin typeface="宋体" charset="-122"/>
              </a:rPr>
              <a:t>        pH=8</a:t>
            </a:r>
            <a:r>
              <a:rPr kumimoji="1" lang="zh-CN" altLang="en-US" sz="2000" b="1" dirty="0">
                <a:latin typeface="宋体" charset="-122"/>
              </a:rPr>
              <a:t>～</a:t>
            </a:r>
            <a:r>
              <a:rPr kumimoji="1" lang="en-US" altLang="zh-CN" sz="2000" b="1" dirty="0">
                <a:latin typeface="宋体" charset="-122"/>
              </a:rPr>
              <a:t>9</a:t>
            </a:r>
            <a:endParaRPr kumimoji="1" lang="en-US" altLang="zh-CN" sz="2400"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additive="base">
                                        <p:cTn id="7" dur="500" fill="hold"/>
                                        <p:tgtEl>
                                          <p:spTgt spid="34819"/>
                                        </p:tgtEl>
                                        <p:attrNameLst>
                                          <p:attrName>ppt_x</p:attrName>
                                        </p:attrNameLst>
                                      </p:cBhvr>
                                      <p:tavLst>
                                        <p:tav tm="0">
                                          <p:val>
                                            <p:strVal val="0-#ppt_w/2"/>
                                          </p:val>
                                        </p:tav>
                                        <p:tav tm="100000">
                                          <p:val>
                                            <p:strVal val="#ppt_x"/>
                                          </p:val>
                                        </p:tav>
                                      </p:tavLst>
                                    </p:anim>
                                    <p:anim calcmode="lin" valueType="num">
                                      <p:cBhvr additive="base">
                                        <p:cTn id="8" dur="500" fill="hold"/>
                                        <p:tgtEl>
                                          <p:spTgt spid="348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8"/>
                                        </p:tgtEl>
                                        <p:attrNameLst>
                                          <p:attrName>style.visibility</p:attrName>
                                        </p:attrNameLst>
                                      </p:cBhvr>
                                      <p:to>
                                        <p:strVal val="visible"/>
                                      </p:to>
                                    </p:set>
                                    <p:anim calcmode="lin" valueType="num">
                                      <p:cBhvr additive="base">
                                        <p:cTn id="13" dur="500" fill="hold"/>
                                        <p:tgtEl>
                                          <p:spTgt spid="34818"/>
                                        </p:tgtEl>
                                        <p:attrNameLst>
                                          <p:attrName>ppt_x</p:attrName>
                                        </p:attrNameLst>
                                      </p:cBhvr>
                                      <p:tavLst>
                                        <p:tav tm="0">
                                          <p:val>
                                            <p:strVal val="0-#ppt_w/2"/>
                                          </p:val>
                                        </p:tav>
                                        <p:tav tm="100000">
                                          <p:val>
                                            <p:strVal val="#ppt_x"/>
                                          </p:val>
                                        </p:tav>
                                      </p:tavLst>
                                    </p:anim>
                                    <p:anim calcmode="lin" valueType="num">
                                      <p:cBhvr additive="base">
                                        <p:cTn id="14" dur="500" fill="hold"/>
                                        <p:tgtEl>
                                          <p:spTgt spid="348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autoUpdateAnimBg="0"/>
      <p:bldP spid="34819" grpId="0" animBg="1"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3"/>
          <p:cNvSpPr txBox="1">
            <a:spLocks noChangeArrowheads="1"/>
          </p:cNvSpPr>
          <p:nvPr/>
        </p:nvSpPr>
        <p:spPr bwMode="auto">
          <a:xfrm>
            <a:off x="228600" y="533400"/>
            <a:ext cx="8915400" cy="457200"/>
          </a:xfrm>
          <a:prstGeom prst="rect">
            <a:avLst/>
          </a:prstGeom>
          <a:noFill/>
          <a:ln w="9525">
            <a:noFill/>
            <a:miter lim="800000"/>
            <a:headEnd/>
            <a:tailEnd/>
          </a:ln>
          <a:effectLst/>
        </p:spPr>
        <p:txBody>
          <a:bodyPr>
            <a:spAutoFit/>
          </a:bodyPr>
          <a:lstStyle/>
          <a:p>
            <a:pPr>
              <a:spcBef>
                <a:spcPct val="50000"/>
              </a:spcBef>
            </a:pPr>
            <a:r>
              <a:rPr kumimoji="1" lang="zh-CN" altLang="en-US" sz="2400" b="1" dirty="0">
                <a:solidFill>
                  <a:srgbClr val="00FF00"/>
                </a:solidFill>
                <a:latin typeface="Times New Roman" pitchFamily="18" charset="0"/>
              </a:rPr>
              <a:t>亚硫酸盐还原法的工艺设计参数</a:t>
            </a:r>
            <a:r>
              <a:rPr kumimoji="1" lang="zh-CN" altLang="en-US" sz="2400" b="1" dirty="0">
                <a:solidFill>
                  <a:srgbClr val="FF0000"/>
                </a:solidFill>
                <a:latin typeface="Times New Roman" pitchFamily="18" charset="0"/>
              </a:rPr>
              <a:t>： </a:t>
            </a:r>
          </a:p>
        </p:txBody>
      </p:sp>
      <p:sp>
        <p:nvSpPr>
          <p:cNvPr id="35849" name="Text Box 9"/>
          <p:cNvSpPr txBox="1">
            <a:spLocks noChangeArrowheads="1"/>
          </p:cNvSpPr>
          <p:nvPr/>
        </p:nvSpPr>
        <p:spPr bwMode="auto">
          <a:xfrm>
            <a:off x="0" y="1066800"/>
            <a:ext cx="9144000" cy="6555641"/>
          </a:xfrm>
          <a:prstGeom prst="rect">
            <a:avLst/>
          </a:prstGeom>
          <a:solidFill>
            <a:schemeClr val="bg1"/>
          </a:solidFill>
          <a:ln w="9525">
            <a:noFill/>
            <a:miter lim="800000"/>
            <a:headEnd/>
            <a:tailEnd/>
          </a:ln>
          <a:effectLst/>
        </p:spPr>
        <p:txBody>
          <a:bodyPr>
            <a:spAutoFit/>
          </a:bodyPr>
          <a:lstStyle/>
          <a:p>
            <a:pPr algn="just">
              <a:lnSpc>
                <a:spcPct val="150000"/>
              </a:lnSpc>
              <a:spcBef>
                <a:spcPct val="50000"/>
              </a:spcBef>
            </a:pPr>
            <a:r>
              <a:rPr kumimoji="1" lang="en-US" altLang="zh-CN" sz="2400" b="1" dirty="0">
                <a:latin typeface="Times New Roman" pitchFamily="18" charset="0"/>
              </a:rPr>
              <a:t>1</a:t>
            </a:r>
            <a:r>
              <a:rPr kumimoji="1" lang="zh-CN" altLang="en-US" sz="2400" b="1" dirty="0">
                <a:latin typeface="Times New Roman" pitchFamily="18" charset="0"/>
              </a:rPr>
              <a:t>．废水中的六价铬浓度一般控制在</a:t>
            </a:r>
            <a:r>
              <a:rPr kumimoji="1" lang="en-US" altLang="zh-CN" sz="2400" b="1" dirty="0">
                <a:solidFill>
                  <a:srgbClr val="F01085"/>
                </a:solidFill>
                <a:latin typeface="Times New Roman" pitchFamily="18" charset="0"/>
              </a:rPr>
              <a:t>100~1000 mg/L</a:t>
            </a:r>
            <a:r>
              <a:rPr kumimoji="1" lang="zh-CN" altLang="en-US" sz="2400" b="1" dirty="0">
                <a:latin typeface="Times New Roman" pitchFamily="18" charset="0"/>
              </a:rPr>
              <a:t>范围内</a:t>
            </a:r>
          </a:p>
          <a:p>
            <a:pPr algn="just">
              <a:lnSpc>
                <a:spcPct val="150000"/>
              </a:lnSpc>
              <a:spcBef>
                <a:spcPct val="50000"/>
              </a:spcBef>
            </a:pPr>
            <a:r>
              <a:rPr kumimoji="1" lang="en-US" altLang="zh-CN" sz="2400" b="1" dirty="0">
                <a:latin typeface="Times New Roman" pitchFamily="18" charset="0"/>
              </a:rPr>
              <a:t>2</a:t>
            </a:r>
            <a:r>
              <a:rPr kumimoji="1" lang="zh-CN" altLang="en-US" sz="2400" b="1" dirty="0">
                <a:latin typeface="Times New Roman" pitchFamily="18" charset="0"/>
              </a:rPr>
              <a:t>．废水的</a:t>
            </a:r>
            <a:r>
              <a:rPr kumimoji="1" lang="en-US" altLang="zh-CN" sz="2400" b="1" dirty="0">
                <a:latin typeface="Times New Roman" pitchFamily="18" charset="0"/>
              </a:rPr>
              <a:t>pH</a:t>
            </a:r>
            <a:r>
              <a:rPr kumimoji="1" lang="zh-CN" altLang="en-US" sz="2400" b="1" dirty="0">
                <a:latin typeface="Times New Roman" pitchFamily="18" charset="0"/>
              </a:rPr>
              <a:t>为</a:t>
            </a:r>
            <a:r>
              <a:rPr kumimoji="1" lang="en-US" altLang="zh-CN" sz="2400" b="1" dirty="0">
                <a:solidFill>
                  <a:srgbClr val="F01085"/>
                </a:solidFill>
                <a:latin typeface="Times New Roman" pitchFamily="18" charset="0"/>
              </a:rPr>
              <a:t>2.5~3</a:t>
            </a:r>
            <a:r>
              <a:rPr kumimoji="1" lang="en-US" altLang="zh-CN" sz="2400" b="1" dirty="0">
                <a:latin typeface="Times New Roman" pitchFamily="18" charset="0"/>
              </a:rPr>
              <a:t>,</a:t>
            </a:r>
            <a:r>
              <a:rPr kumimoji="1" lang="zh-CN" altLang="en-US" sz="2400" b="1" dirty="0">
                <a:latin typeface="Times New Roman" pitchFamily="18" charset="0"/>
              </a:rPr>
              <a:t>如果</a:t>
            </a:r>
            <a:r>
              <a:rPr kumimoji="1" lang="en-US" altLang="zh-CN" sz="2400" b="1" dirty="0">
                <a:latin typeface="Times New Roman" pitchFamily="18" charset="0"/>
              </a:rPr>
              <a:t>CrO</a:t>
            </a:r>
            <a:r>
              <a:rPr kumimoji="1" lang="en-US" altLang="zh-CN" sz="2400" b="1" baseline="-30000" dirty="0">
                <a:latin typeface="Times New Roman" pitchFamily="18" charset="0"/>
              </a:rPr>
              <a:t>3</a:t>
            </a:r>
            <a:r>
              <a:rPr kumimoji="1" lang="en-US" altLang="zh-CN" sz="2400" b="1" dirty="0">
                <a:latin typeface="Times New Roman" pitchFamily="18" charset="0"/>
              </a:rPr>
              <a:t> </a:t>
            </a:r>
            <a:r>
              <a:rPr kumimoji="1" lang="zh-CN" altLang="en-US" sz="2400" b="1" dirty="0">
                <a:latin typeface="Times New Roman" pitchFamily="18" charset="0"/>
              </a:rPr>
              <a:t>浓度大于</a:t>
            </a:r>
            <a:r>
              <a:rPr kumimoji="1" lang="en-US" altLang="zh-CN" sz="2400" b="1" dirty="0">
                <a:latin typeface="Times New Roman" pitchFamily="18" charset="0"/>
              </a:rPr>
              <a:t>0.5g/L,</a:t>
            </a:r>
            <a:r>
              <a:rPr kumimoji="1" lang="zh-CN" altLang="en-US" sz="2400" b="1" dirty="0">
                <a:latin typeface="Times New Roman" pitchFamily="18" charset="0"/>
              </a:rPr>
              <a:t>还原要求</a:t>
            </a:r>
            <a:r>
              <a:rPr kumimoji="1" lang="en-US" altLang="zh-CN" sz="2400" b="1" dirty="0">
                <a:latin typeface="Times New Roman" pitchFamily="18" charset="0"/>
              </a:rPr>
              <a:t>pH=1,</a:t>
            </a:r>
            <a:r>
              <a:rPr kumimoji="1" lang="zh-CN" altLang="en-US" sz="2400" b="1" dirty="0">
                <a:latin typeface="Times New Roman" pitchFamily="18" charset="0"/>
              </a:rPr>
              <a:t>还原反应后要求</a:t>
            </a:r>
            <a:r>
              <a:rPr kumimoji="1" lang="en-US" altLang="zh-CN" sz="2400" b="1" dirty="0">
                <a:latin typeface="Times New Roman" pitchFamily="18" charset="0"/>
              </a:rPr>
              <a:t>pH</a:t>
            </a:r>
            <a:r>
              <a:rPr kumimoji="1" lang="zh-CN" altLang="en-US" sz="2400" b="1" dirty="0">
                <a:latin typeface="Times New Roman" pitchFamily="18" charset="0"/>
              </a:rPr>
              <a:t>保持在</a:t>
            </a:r>
            <a:r>
              <a:rPr kumimoji="1" lang="en-US" altLang="zh-CN" sz="2400" b="1" dirty="0">
                <a:latin typeface="Times New Roman" pitchFamily="18" charset="0"/>
              </a:rPr>
              <a:t>3</a:t>
            </a:r>
            <a:r>
              <a:rPr kumimoji="1" lang="zh-CN" altLang="en-US" sz="2400" b="1" dirty="0">
                <a:latin typeface="Times New Roman" pitchFamily="18" charset="0"/>
              </a:rPr>
              <a:t>左右</a:t>
            </a:r>
          </a:p>
          <a:p>
            <a:pPr algn="just">
              <a:lnSpc>
                <a:spcPct val="150000"/>
              </a:lnSpc>
              <a:spcBef>
                <a:spcPct val="50000"/>
              </a:spcBef>
            </a:pPr>
            <a:r>
              <a:rPr kumimoji="1" lang="en-US" altLang="zh-CN" sz="2400" b="1" dirty="0">
                <a:latin typeface="Times New Roman" pitchFamily="18" charset="0"/>
              </a:rPr>
              <a:t>3. </a:t>
            </a:r>
            <a:r>
              <a:rPr kumimoji="1" lang="zh-CN" altLang="en-US" sz="2400" b="1" dirty="0">
                <a:latin typeface="Times New Roman" pitchFamily="18" charset="0"/>
              </a:rPr>
              <a:t>还原剂用量</a:t>
            </a:r>
            <a:r>
              <a:rPr kumimoji="1" lang="en-US" altLang="zh-CN" sz="2400" b="1" dirty="0">
                <a:latin typeface="Times New Roman" pitchFamily="18" charset="0"/>
              </a:rPr>
              <a:t>. Cr</a:t>
            </a:r>
            <a:r>
              <a:rPr kumimoji="1" lang="en-US" altLang="zh-CN" sz="2400" b="1" baseline="30000" dirty="0">
                <a:latin typeface="Times New Roman" pitchFamily="18" charset="0"/>
              </a:rPr>
              <a:t>6+ </a:t>
            </a:r>
            <a:r>
              <a:rPr kumimoji="1" lang="zh-CN" altLang="en-US" sz="2400" b="1" dirty="0">
                <a:latin typeface="Times New Roman" pitchFamily="18" charset="0"/>
              </a:rPr>
              <a:t>：</a:t>
            </a:r>
            <a:r>
              <a:rPr kumimoji="1" lang="en-US" altLang="zh-CN" sz="2400" b="1" dirty="0">
                <a:latin typeface="Times New Roman" pitchFamily="18" charset="0"/>
              </a:rPr>
              <a:t>NaHSO</a:t>
            </a:r>
            <a:r>
              <a:rPr kumimoji="1" lang="en-US" altLang="zh-CN" sz="2400" b="1" baseline="-30000" dirty="0">
                <a:latin typeface="Times New Roman" pitchFamily="18" charset="0"/>
              </a:rPr>
              <a:t>3</a:t>
            </a:r>
            <a:r>
              <a:rPr kumimoji="1" lang="en-US" altLang="zh-CN" sz="2400" b="1" dirty="0">
                <a:latin typeface="Times New Roman" pitchFamily="18" charset="0"/>
              </a:rPr>
              <a:t>=</a:t>
            </a:r>
            <a:r>
              <a:rPr kumimoji="1" lang="en-US" altLang="zh-CN" sz="2400" b="1" dirty="0">
                <a:solidFill>
                  <a:srgbClr val="F01085"/>
                </a:solidFill>
                <a:latin typeface="Times New Roman" pitchFamily="18" charset="0"/>
              </a:rPr>
              <a:t>1</a:t>
            </a:r>
            <a:r>
              <a:rPr kumimoji="1" lang="zh-CN" altLang="en-US" sz="2400" b="1" dirty="0">
                <a:solidFill>
                  <a:srgbClr val="F01085"/>
                </a:solidFill>
                <a:latin typeface="Times New Roman" pitchFamily="18" charset="0"/>
              </a:rPr>
              <a:t>：</a:t>
            </a:r>
            <a:r>
              <a:rPr kumimoji="1" lang="en-US" altLang="zh-CN" sz="2400" b="1" dirty="0">
                <a:solidFill>
                  <a:srgbClr val="F01085"/>
                </a:solidFill>
                <a:latin typeface="Times New Roman" pitchFamily="18" charset="0"/>
              </a:rPr>
              <a:t>4</a:t>
            </a:r>
            <a:r>
              <a:rPr kumimoji="1" lang="zh-CN" altLang="en-US" sz="2400" b="1" dirty="0">
                <a:latin typeface="Times New Roman" pitchFamily="18" charset="0"/>
              </a:rPr>
              <a:t>；</a:t>
            </a:r>
            <a:r>
              <a:rPr kumimoji="1" lang="en-US" altLang="zh-CN" sz="2400" b="1" dirty="0">
                <a:latin typeface="Times New Roman" pitchFamily="18" charset="0"/>
              </a:rPr>
              <a:t>Cr</a:t>
            </a:r>
            <a:r>
              <a:rPr kumimoji="1" lang="en-US" altLang="zh-CN" sz="2400" b="1" baseline="30000" dirty="0">
                <a:latin typeface="Times New Roman" pitchFamily="18" charset="0"/>
              </a:rPr>
              <a:t>6+ </a:t>
            </a:r>
            <a:r>
              <a:rPr kumimoji="1" lang="zh-CN" altLang="en-US" sz="2400" b="1" dirty="0">
                <a:latin typeface="Times New Roman" pitchFamily="18" charset="0"/>
              </a:rPr>
              <a:t>：</a:t>
            </a:r>
            <a:r>
              <a:rPr kumimoji="1" lang="en-US" altLang="zh-CN" sz="2400" b="1" dirty="0">
                <a:latin typeface="Times New Roman" pitchFamily="18" charset="0"/>
              </a:rPr>
              <a:t>Na </a:t>
            </a:r>
            <a:r>
              <a:rPr kumimoji="1" lang="en-US" altLang="zh-CN" sz="2400" b="1" baseline="-30000" dirty="0">
                <a:latin typeface="Times New Roman" pitchFamily="18" charset="0"/>
              </a:rPr>
              <a:t>2</a:t>
            </a:r>
            <a:r>
              <a:rPr kumimoji="1" lang="en-US" altLang="zh-CN" sz="2400" b="1" dirty="0">
                <a:latin typeface="Times New Roman" pitchFamily="18" charset="0"/>
              </a:rPr>
              <a:t>SO</a:t>
            </a:r>
            <a:r>
              <a:rPr kumimoji="1" lang="en-US" altLang="zh-CN" sz="2400" b="1" baseline="-30000" dirty="0">
                <a:latin typeface="Times New Roman" pitchFamily="18" charset="0"/>
              </a:rPr>
              <a:t>3</a:t>
            </a:r>
            <a:r>
              <a:rPr kumimoji="1" lang="en-US" altLang="zh-CN" sz="2400" b="1" dirty="0">
                <a:latin typeface="Times New Roman" pitchFamily="18" charset="0"/>
              </a:rPr>
              <a:t>=</a:t>
            </a:r>
            <a:r>
              <a:rPr kumimoji="1" lang="en-US" altLang="zh-CN" sz="2400" b="1" dirty="0">
                <a:solidFill>
                  <a:srgbClr val="F01085"/>
                </a:solidFill>
                <a:latin typeface="Times New Roman" pitchFamily="18" charset="0"/>
              </a:rPr>
              <a:t>1</a:t>
            </a:r>
            <a:r>
              <a:rPr kumimoji="1" lang="zh-CN" altLang="en-US" sz="2400" b="1" dirty="0">
                <a:solidFill>
                  <a:srgbClr val="F01085"/>
                </a:solidFill>
                <a:latin typeface="Times New Roman" pitchFamily="18" charset="0"/>
              </a:rPr>
              <a:t>：</a:t>
            </a:r>
            <a:r>
              <a:rPr kumimoji="1" lang="en-US" altLang="zh-CN" sz="2400" b="1" dirty="0">
                <a:solidFill>
                  <a:srgbClr val="F01085"/>
                </a:solidFill>
                <a:latin typeface="Times New Roman" pitchFamily="18" charset="0"/>
              </a:rPr>
              <a:t>4</a:t>
            </a:r>
            <a:r>
              <a:rPr kumimoji="1" lang="zh-CN" altLang="en-US" sz="2400" b="1" dirty="0">
                <a:latin typeface="Times New Roman" pitchFamily="18" charset="0"/>
              </a:rPr>
              <a:t>；</a:t>
            </a:r>
            <a:r>
              <a:rPr kumimoji="1" lang="en-US" altLang="zh-CN" sz="2400" b="1" dirty="0">
                <a:latin typeface="Times New Roman" pitchFamily="18" charset="0"/>
              </a:rPr>
              <a:t>Cr</a:t>
            </a:r>
            <a:r>
              <a:rPr kumimoji="1" lang="en-US" altLang="zh-CN" sz="2400" b="1" baseline="30000" dirty="0">
                <a:latin typeface="Times New Roman" pitchFamily="18" charset="0"/>
              </a:rPr>
              <a:t>6+ </a:t>
            </a:r>
            <a:r>
              <a:rPr kumimoji="1" lang="zh-CN" altLang="en-US" sz="2400" b="1" dirty="0">
                <a:latin typeface="Times New Roman" pitchFamily="18" charset="0"/>
              </a:rPr>
              <a:t>：</a:t>
            </a:r>
            <a:r>
              <a:rPr kumimoji="1" lang="en-US" altLang="zh-CN" sz="2400" b="1" dirty="0">
                <a:latin typeface="Times New Roman" pitchFamily="18" charset="0"/>
              </a:rPr>
              <a:t>Na </a:t>
            </a:r>
            <a:r>
              <a:rPr kumimoji="1" lang="en-US" altLang="zh-CN" sz="2400" b="1" baseline="-30000" dirty="0">
                <a:latin typeface="Times New Roman" pitchFamily="18" charset="0"/>
              </a:rPr>
              <a:t>2</a:t>
            </a:r>
            <a:r>
              <a:rPr kumimoji="1" lang="en-US" altLang="zh-CN" sz="2400" b="1" dirty="0">
                <a:latin typeface="Times New Roman" pitchFamily="18" charset="0"/>
              </a:rPr>
              <a:t>S</a:t>
            </a:r>
            <a:r>
              <a:rPr kumimoji="1" lang="en-US" altLang="zh-CN" sz="2400" b="1" baseline="-30000" dirty="0">
                <a:latin typeface="Times New Roman" pitchFamily="18" charset="0"/>
              </a:rPr>
              <a:t>2</a:t>
            </a:r>
            <a:r>
              <a:rPr kumimoji="1" lang="en-US" altLang="zh-CN" sz="2400" b="1" dirty="0">
                <a:latin typeface="Times New Roman" pitchFamily="18" charset="0"/>
              </a:rPr>
              <a:t>O</a:t>
            </a:r>
            <a:r>
              <a:rPr kumimoji="1" lang="en-US" altLang="zh-CN" sz="2400" b="1" baseline="-30000" dirty="0">
                <a:latin typeface="Times New Roman" pitchFamily="18" charset="0"/>
              </a:rPr>
              <a:t>5</a:t>
            </a:r>
            <a:r>
              <a:rPr kumimoji="1" lang="en-US" altLang="zh-CN" sz="2400" b="1" dirty="0">
                <a:latin typeface="Times New Roman" pitchFamily="18" charset="0"/>
              </a:rPr>
              <a:t>=</a:t>
            </a:r>
            <a:r>
              <a:rPr kumimoji="1" lang="en-US" altLang="zh-CN" sz="2400" b="1" dirty="0">
                <a:solidFill>
                  <a:srgbClr val="F01085"/>
                </a:solidFill>
                <a:latin typeface="Times New Roman" pitchFamily="18" charset="0"/>
              </a:rPr>
              <a:t>1</a:t>
            </a:r>
            <a:r>
              <a:rPr kumimoji="1" lang="zh-CN" altLang="en-US" sz="2400" b="1" dirty="0">
                <a:solidFill>
                  <a:srgbClr val="F01085"/>
                </a:solidFill>
                <a:latin typeface="Times New Roman" pitchFamily="18" charset="0"/>
              </a:rPr>
              <a:t>：</a:t>
            </a:r>
            <a:r>
              <a:rPr kumimoji="1" lang="en-US" altLang="zh-CN" sz="2400" b="1" dirty="0">
                <a:solidFill>
                  <a:srgbClr val="F01085"/>
                </a:solidFill>
                <a:latin typeface="Times New Roman" pitchFamily="18" charset="0"/>
              </a:rPr>
              <a:t>3</a:t>
            </a:r>
            <a:r>
              <a:rPr kumimoji="1" lang="zh-CN" altLang="en-US" sz="2400" b="1" dirty="0">
                <a:latin typeface="Times New Roman" pitchFamily="18" charset="0"/>
              </a:rPr>
              <a:t>；</a:t>
            </a:r>
          </a:p>
          <a:p>
            <a:pPr algn="just">
              <a:lnSpc>
                <a:spcPct val="150000"/>
              </a:lnSpc>
              <a:spcBef>
                <a:spcPct val="50000"/>
              </a:spcBef>
            </a:pPr>
            <a:r>
              <a:rPr kumimoji="1" lang="en-US" altLang="zh-CN" sz="2400" b="1" dirty="0">
                <a:latin typeface="Times New Roman" pitchFamily="18" charset="0"/>
              </a:rPr>
              <a:t>4</a:t>
            </a:r>
            <a:r>
              <a:rPr kumimoji="1" lang="zh-CN" altLang="en-US" sz="2400" b="1" dirty="0">
                <a:latin typeface="Times New Roman" pitchFamily="18" charset="0"/>
              </a:rPr>
              <a:t>．还原反应时间约</a:t>
            </a:r>
            <a:r>
              <a:rPr kumimoji="1" lang="en-US" altLang="zh-CN" sz="2400" b="1" dirty="0">
                <a:solidFill>
                  <a:srgbClr val="F01085"/>
                </a:solidFill>
                <a:latin typeface="Times New Roman" pitchFamily="18" charset="0"/>
              </a:rPr>
              <a:t>30</a:t>
            </a:r>
            <a:r>
              <a:rPr kumimoji="1" lang="zh-CN" altLang="en-US" sz="2400" b="1" dirty="0">
                <a:latin typeface="Times New Roman" pitchFamily="18" charset="0"/>
              </a:rPr>
              <a:t>分钟</a:t>
            </a:r>
          </a:p>
          <a:p>
            <a:pPr algn="just">
              <a:lnSpc>
                <a:spcPct val="150000"/>
              </a:lnSpc>
              <a:spcBef>
                <a:spcPct val="50000"/>
              </a:spcBef>
            </a:pPr>
            <a:r>
              <a:rPr kumimoji="1" lang="en-US" altLang="zh-CN" sz="2400" b="1" dirty="0">
                <a:latin typeface="Times New Roman" pitchFamily="18" charset="0"/>
              </a:rPr>
              <a:t>5</a:t>
            </a:r>
            <a:r>
              <a:rPr kumimoji="1" lang="zh-CN" altLang="en-US" sz="2400" b="1" dirty="0">
                <a:latin typeface="Times New Roman" pitchFamily="18" charset="0"/>
              </a:rPr>
              <a:t>．沉淀</a:t>
            </a:r>
            <a:r>
              <a:rPr kumimoji="1" lang="en-US" altLang="zh-CN" sz="2400" b="1" dirty="0">
                <a:latin typeface="Times New Roman" pitchFamily="18" charset="0"/>
              </a:rPr>
              <a:t>pH=</a:t>
            </a:r>
            <a:r>
              <a:rPr kumimoji="1" lang="en-US" altLang="zh-CN" sz="2400" b="1" dirty="0">
                <a:solidFill>
                  <a:srgbClr val="F01085"/>
                </a:solidFill>
                <a:latin typeface="Times New Roman" pitchFamily="18" charset="0"/>
              </a:rPr>
              <a:t>8</a:t>
            </a:r>
            <a:r>
              <a:rPr kumimoji="1" lang="zh-CN" altLang="en-US" sz="2400" b="1" dirty="0">
                <a:solidFill>
                  <a:srgbClr val="F01085"/>
                </a:solidFill>
                <a:latin typeface="Times New Roman" pitchFamily="18" charset="0"/>
              </a:rPr>
              <a:t>～</a:t>
            </a:r>
            <a:r>
              <a:rPr kumimoji="1" lang="en-US" altLang="zh-CN" sz="2400" b="1" dirty="0">
                <a:solidFill>
                  <a:srgbClr val="F01085"/>
                </a:solidFill>
                <a:latin typeface="Times New Roman" pitchFamily="18" charset="0"/>
              </a:rPr>
              <a:t>9</a:t>
            </a:r>
          </a:p>
          <a:p>
            <a:pPr algn="just">
              <a:lnSpc>
                <a:spcPct val="150000"/>
              </a:lnSpc>
              <a:spcBef>
                <a:spcPct val="50000"/>
              </a:spcBef>
            </a:pPr>
            <a:r>
              <a:rPr kumimoji="1" lang="en-US" altLang="zh-CN" sz="2400" b="1" dirty="0">
                <a:latin typeface="Times New Roman" pitchFamily="18" charset="0"/>
              </a:rPr>
              <a:t>6</a:t>
            </a:r>
            <a:r>
              <a:rPr kumimoji="1" lang="zh-CN" altLang="en-US" sz="2400" b="1" dirty="0">
                <a:latin typeface="Times New Roman" pitchFamily="18" charset="0"/>
              </a:rPr>
              <a:t>．沉淀剂可用</a:t>
            </a:r>
            <a:r>
              <a:rPr kumimoji="1" lang="en-US" altLang="zh-CN" sz="2400" b="1" dirty="0" err="1">
                <a:solidFill>
                  <a:srgbClr val="F01085"/>
                </a:solidFill>
                <a:latin typeface="Times New Roman" pitchFamily="18" charset="0"/>
              </a:rPr>
              <a:t>NaOH</a:t>
            </a:r>
            <a:r>
              <a:rPr kumimoji="1" lang="zh-CN" altLang="en-US" sz="2400" b="1" dirty="0">
                <a:latin typeface="Times New Roman" pitchFamily="18" charset="0"/>
              </a:rPr>
              <a:t>、</a:t>
            </a:r>
            <a:r>
              <a:rPr kumimoji="1" lang="zh-CN" altLang="en-US" sz="2400" b="1" dirty="0">
                <a:solidFill>
                  <a:srgbClr val="F01085"/>
                </a:solidFill>
                <a:latin typeface="Times New Roman" pitchFamily="18" charset="0"/>
              </a:rPr>
              <a:t>石灰</a:t>
            </a:r>
            <a:r>
              <a:rPr kumimoji="1" lang="zh-CN" altLang="en-US" sz="2400" b="1" dirty="0">
                <a:latin typeface="Times New Roman" pitchFamily="18" charset="0"/>
              </a:rPr>
              <a:t>、</a:t>
            </a:r>
            <a:r>
              <a:rPr kumimoji="1" lang="zh-CN" altLang="en-US" sz="2400" b="1" dirty="0">
                <a:solidFill>
                  <a:srgbClr val="F01085"/>
                </a:solidFill>
                <a:latin typeface="Times New Roman" pitchFamily="18" charset="0"/>
              </a:rPr>
              <a:t>碳酸钠</a:t>
            </a:r>
            <a:r>
              <a:rPr kumimoji="1" lang="zh-CN" altLang="en-US" sz="2400" b="1" dirty="0">
                <a:latin typeface="Times New Roman" pitchFamily="18" charset="0"/>
              </a:rPr>
              <a:t>，多用</a:t>
            </a:r>
            <a:r>
              <a:rPr kumimoji="1" lang="en-US" altLang="zh-CN" sz="2400" b="1" dirty="0">
                <a:solidFill>
                  <a:srgbClr val="F01085"/>
                </a:solidFill>
                <a:latin typeface="Times New Roman" pitchFamily="18" charset="0"/>
              </a:rPr>
              <a:t>20%NaOH</a:t>
            </a:r>
            <a:r>
              <a:rPr kumimoji="1" lang="zh-CN" altLang="en-US" sz="2400" b="1" dirty="0">
                <a:latin typeface="Times New Roman" pitchFamily="18" charset="0"/>
              </a:rPr>
              <a:t>。</a:t>
            </a:r>
          </a:p>
          <a:p>
            <a:pPr algn="just">
              <a:spcBef>
                <a:spcPct val="50000"/>
              </a:spcBef>
            </a:pPr>
            <a:r>
              <a:rPr kumimoji="1" lang="zh-CN" altLang="en-US" sz="2400" b="1" dirty="0">
                <a:solidFill>
                  <a:srgbClr val="0000FF"/>
                </a:solidFill>
                <a:latin typeface="Times New Roman" pitchFamily="18" charset="0"/>
              </a:rPr>
              <a:t> </a:t>
            </a:r>
            <a:endParaRPr kumimoji="1" lang="zh-CN" altLang="en-US" sz="2400" b="1" dirty="0">
              <a:latin typeface="Times New Roman" pitchFamily="18" charset="0"/>
            </a:endParaRPr>
          </a:p>
          <a:p>
            <a:pPr>
              <a:spcBef>
                <a:spcPct val="50000"/>
              </a:spcBef>
            </a:pPr>
            <a:endParaRPr kumimoji="1" lang="en-US" altLang="zh-CN" sz="2400" b="1"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0-#ppt_w/2"/>
                                          </p:val>
                                        </p:tav>
                                        <p:tav tm="100000">
                                          <p:val>
                                            <p:strVal val="#ppt_x"/>
                                          </p:val>
                                        </p:tav>
                                      </p:tavLst>
                                    </p:anim>
                                    <p:anim calcmode="lin" valueType="num">
                                      <p:cBhvr additive="base">
                                        <p:cTn id="8" dur="500" fill="hold"/>
                                        <p:tgtEl>
                                          <p:spTgt spid="358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849"/>
                                        </p:tgtEl>
                                        <p:attrNameLst>
                                          <p:attrName>style.visibility</p:attrName>
                                        </p:attrNameLst>
                                      </p:cBhvr>
                                      <p:to>
                                        <p:strVal val="visible"/>
                                      </p:to>
                                    </p:set>
                                    <p:anim calcmode="lin" valueType="num">
                                      <p:cBhvr additive="base">
                                        <p:cTn id="13" dur="500" fill="hold"/>
                                        <p:tgtEl>
                                          <p:spTgt spid="35849"/>
                                        </p:tgtEl>
                                        <p:attrNameLst>
                                          <p:attrName>ppt_x</p:attrName>
                                        </p:attrNameLst>
                                      </p:cBhvr>
                                      <p:tavLst>
                                        <p:tav tm="0">
                                          <p:val>
                                            <p:strVal val="0-#ppt_w/2"/>
                                          </p:val>
                                        </p:tav>
                                        <p:tav tm="100000">
                                          <p:val>
                                            <p:strVal val="#ppt_x"/>
                                          </p:val>
                                        </p:tav>
                                      </p:tavLst>
                                    </p:anim>
                                    <p:anim calcmode="lin" valueType="num">
                                      <p:cBhvr additive="base">
                                        <p:cTn id="14" dur="500" fill="hold"/>
                                        <p:tgtEl>
                                          <p:spTgt spid="358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autoUpdateAnimBg="0"/>
      <p:bldP spid="35849" grpId="0" animBg="1" autoUpdateAnimBg="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0" y="461615"/>
            <a:ext cx="9144000" cy="519113"/>
          </a:xfrm>
          <a:prstGeom prst="rect">
            <a:avLst/>
          </a:prstGeom>
          <a:noFill/>
          <a:ln w="9525">
            <a:noFill/>
            <a:miter lim="800000"/>
            <a:headEnd/>
            <a:tailEnd/>
          </a:ln>
          <a:effectLst/>
        </p:spPr>
        <p:txBody>
          <a:bodyPr>
            <a:spAutoFit/>
          </a:bodyPr>
          <a:lstStyle/>
          <a:p>
            <a:pPr>
              <a:spcBef>
                <a:spcPct val="50000"/>
              </a:spcBef>
            </a:pPr>
            <a:r>
              <a:rPr kumimoji="1" lang="zh-CN" altLang="en-US" sz="2800" b="1" dirty="0">
                <a:solidFill>
                  <a:srgbClr val="00FF00"/>
                </a:solidFill>
                <a:latin typeface="Times New Roman" pitchFamily="18" charset="0"/>
              </a:rPr>
              <a:t>硫酸亚铁还原法的工艺设计参数： </a:t>
            </a:r>
          </a:p>
        </p:txBody>
      </p:sp>
      <p:sp>
        <p:nvSpPr>
          <p:cNvPr id="36867" name="Text Box 3"/>
          <p:cNvSpPr txBox="1">
            <a:spLocks noChangeArrowheads="1"/>
          </p:cNvSpPr>
          <p:nvPr/>
        </p:nvSpPr>
        <p:spPr bwMode="auto">
          <a:xfrm>
            <a:off x="0" y="1326827"/>
            <a:ext cx="9144000" cy="2462213"/>
          </a:xfrm>
          <a:prstGeom prst="rect">
            <a:avLst/>
          </a:prstGeom>
          <a:noFill/>
          <a:ln w="9525">
            <a:noFill/>
            <a:miter lim="800000"/>
            <a:headEnd/>
            <a:tailEnd/>
          </a:ln>
          <a:effectLst/>
        </p:spPr>
        <p:txBody>
          <a:bodyPr wrap="square">
            <a:spAutoFit/>
          </a:bodyPr>
          <a:lstStyle/>
          <a:p>
            <a:pPr algn="ctr">
              <a:spcBef>
                <a:spcPct val="50000"/>
              </a:spcBef>
            </a:pPr>
            <a:r>
              <a:rPr kumimoji="1" lang="en-US" altLang="zh-CN" sz="2800" b="1" dirty="0">
                <a:solidFill>
                  <a:srgbClr val="FFFF00"/>
                </a:solidFill>
                <a:latin typeface="Times New Roman" pitchFamily="18" charset="0"/>
              </a:rPr>
              <a:t>H</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Cr</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O</a:t>
            </a:r>
            <a:r>
              <a:rPr kumimoji="1" lang="en-US" altLang="zh-CN" sz="2800" b="1" baseline="-30000" dirty="0">
                <a:solidFill>
                  <a:srgbClr val="FFFF00"/>
                </a:solidFill>
                <a:latin typeface="Times New Roman" pitchFamily="18" charset="0"/>
              </a:rPr>
              <a:t>7 </a:t>
            </a:r>
            <a:r>
              <a:rPr kumimoji="1" lang="zh-CN" altLang="en-US" sz="2800" b="1" dirty="0">
                <a:solidFill>
                  <a:srgbClr val="FFFF00"/>
                </a:solidFill>
                <a:latin typeface="Times New Roman" pitchFamily="18" charset="0"/>
              </a:rPr>
              <a:t>＋ </a:t>
            </a:r>
            <a:r>
              <a:rPr kumimoji="1" lang="en-US" altLang="zh-CN" sz="2800" b="1" dirty="0">
                <a:solidFill>
                  <a:srgbClr val="FFFF00"/>
                </a:solidFill>
                <a:latin typeface="Times New Roman" pitchFamily="18" charset="0"/>
              </a:rPr>
              <a:t>6FeSO</a:t>
            </a:r>
            <a:r>
              <a:rPr kumimoji="1" lang="en-US" altLang="zh-CN" sz="2800" b="1" baseline="-30000" dirty="0">
                <a:solidFill>
                  <a:srgbClr val="FFFF00"/>
                </a:solidFill>
                <a:latin typeface="Times New Roman" pitchFamily="18" charset="0"/>
              </a:rPr>
              <a:t>4</a:t>
            </a:r>
            <a:r>
              <a:rPr kumimoji="1" lang="zh-CN" altLang="en-US" sz="2800" b="1" dirty="0">
                <a:solidFill>
                  <a:srgbClr val="FFFF00"/>
                </a:solidFill>
                <a:latin typeface="Times New Roman" pitchFamily="18" charset="0"/>
              </a:rPr>
              <a:t>＋</a:t>
            </a:r>
            <a:r>
              <a:rPr kumimoji="1" lang="en-US" altLang="zh-CN" sz="2800" b="1" dirty="0">
                <a:solidFill>
                  <a:srgbClr val="FFFF00"/>
                </a:solidFill>
                <a:latin typeface="Times New Roman" pitchFamily="18" charset="0"/>
              </a:rPr>
              <a:t>6H</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SO</a:t>
            </a:r>
            <a:r>
              <a:rPr kumimoji="1" lang="en-US" altLang="zh-CN" sz="2800" b="1" baseline="-30000" dirty="0">
                <a:solidFill>
                  <a:srgbClr val="FFFF00"/>
                </a:solidFill>
                <a:latin typeface="Times New Roman" pitchFamily="18" charset="0"/>
              </a:rPr>
              <a:t>4  </a:t>
            </a:r>
            <a:r>
              <a:rPr kumimoji="1" lang="en-US" altLang="zh-CN" sz="2800" b="1" dirty="0">
                <a:solidFill>
                  <a:srgbClr val="FFFF00"/>
                </a:solidFill>
                <a:latin typeface="Times New Roman" pitchFamily="18" charset="0"/>
              </a:rPr>
              <a:t>=  Cr</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(SO</a:t>
            </a:r>
            <a:r>
              <a:rPr kumimoji="1" lang="en-US" altLang="zh-CN" sz="2800" b="1" baseline="-30000" dirty="0">
                <a:solidFill>
                  <a:srgbClr val="FFFF00"/>
                </a:solidFill>
                <a:latin typeface="Times New Roman" pitchFamily="18" charset="0"/>
              </a:rPr>
              <a:t>4</a:t>
            </a:r>
            <a:r>
              <a:rPr kumimoji="1" lang="en-US" altLang="zh-CN" sz="2800" b="1" dirty="0">
                <a:solidFill>
                  <a:srgbClr val="FFFF00"/>
                </a:solidFill>
                <a:latin typeface="Times New Roman" pitchFamily="18" charset="0"/>
              </a:rPr>
              <a:t>)</a:t>
            </a:r>
            <a:r>
              <a:rPr kumimoji="1" lang="en-US" altLang="zh-CN" sz="2800" b="1" baseline="-30000" dirty="0">
                <a:solidFill>
                  <a:srgbClr val="FFFF00"/>
                </a:solidFill>
                <a:latin typeface="Times New Roman" pitchFamily="18" charset="0"/>
              </a:rPr>
              <a:t>3 </a:t>
            </a:r>
          </a:p>
          <a:p>
            <a:pPr algn="ctr">
              <a:spcBef>
                <a:spcPct val="50000"/>
              </a:spcBef>
            </a:pPr>
            <a:r>
              <a:rPr kumimoji="1" lang="zh-CN" altLang="en-US" sz="2800" b="1" dirty="0">
                <a:solidFill>
                  <a:srgbClr val="FFFF00"/>
                </a:solidFill>
                <a:latin typeface="Times New Roman" pitchFamily="18" charset="0"/>
              </a:rPr>
              <a:t>＋ </a:t>
            </a:r>
            <a:r>
              <a:rPr kumimoji="1" lang="en-US" altLang="zh-CN" sz="2800" b="1" dirty="0">
                <a:solidFill>
                  <a:srgbClr val="FFFF00"/>
                </a:solidFill>
                <a:latin typeface="Times New Roman" pitchFamily="18" charset="0"/>
              </a:rPr>
              <a:t>3Fe</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(SO</a:t>
            </a:r>
            <a:r>
              <a:rPr kumimoji="1" lang="en-US" altLang="zh-CN" sz="2800" b="1" baseline="-30000" dirty="0">
                <a:solidFill>
                  <a:srgbClr val="FFFF00"/>
                </a:solidFill>
                <a:latin typeface="Times New Roman" pitchFamily="18" charset="0"/>
              </a:rPr>
              <a:t>4</a:t>
            </a:r>
            <a:r>
              <a:rPr kumimoji="1" lang="en-US" altLang="zh-CN" sz="2800" b="1" dirty="0">
                <a:solidFill>
                  <a:srgbClr val="FFFF00"/>
                </a:solidFill>
                <a:latin typeface="Times New Roman" pitchFamily="18" charset="0"/>
              </a:rPr>
              <a:t>)</a:t>
            </a:r>
            <a:r>
              <a:rPr kumimoji="1" lang="en-US" altLang="zh-CN" sz="2800" b="1" baseline="-30000" dirty="0">
                <a:solidFill>
                  <a:srgbClr val="FFFF00"/>
                </a:solidFill>
                <a:latin typeface="Times New Roman" pitchFamily="18" charset="0"/>
              </a:rPr>
              <a:t>3 </a:t>
            </a:r>
            <a:r>
              <a:rPr kumimoji="1" lang="zh-CN" altLang="en-US" sz="2800" b="1" dirty="0">
                <a:solidFill>
                  <a:srgbClr val="FFFF00"/>
                </a:solidFill>
                <a:latin typeface="Times New Roman" pitchFamily="18" charset="0"/>
              </a:rPr>
              <a:t>＋ </a:t>
            </a:r>
            <a:r>
              <a:rPr kumimoji="1" lang="en-US" altLang="zh-CN" sz="2800" b="1" dirty="0">
                <a:solidFill>
                  <a:srgbClr val="FFFF00"/>
                </a:solidFill>
                <a:latin typeface="Times New Roman" pitchFamily="18" charset="0"/>
              </a:rPr>
              <a:t>7H</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O</a:t>
            </a:r>
          </a:p>
          <a:p>
            <a:pPr algn="just">
              <a:spcBef>
                <a:spcPct val="50000"/>
              </a:spcBef>
            </a:pPr>
            <a:r>
              <a:rPr kumimoji="1" lang="en-US" altLang="zh-CN" sz="2800" b="1" dirty="0">
                <a:solidFill>
                  <a:srgbClr val="0000FF"/>
                </a:solidFill>
                <a:latin typeface="Times New Roman" pitchFamily="18" charset="0"/>
              </a:rPr>
              <a:t> </a:t>
            </a:r>
            <a:endParaRPr kumimoji="1" lang="en-US" altLang="zh-CN" sz="2800" b="1" dirty="0">
              <a:latin typeface="Times New Roman" pitchFamily="18" charset="0"/>
            </a:endParaRPr>
          </a:p>
          <a:p>
            <a:pPr>
              <a:spcBef>
                <a:spcPct val="50000"/>
              </a:spcBef>
            </a:pPr>
            <a:endParaRPr kumimoji="1" lang="en-US" altLang="zh-CN" sz="2800" b="1" dirty="0">
              <a:latin typeface="Times New Roman" pitchFamily="18" charset="0"/>
            </a:endParaRPr>
          </a:p>
        </p:txBody>
      </p:sp>
      <p:sp>
        <p:nvSpPr>
          <p:cNvPr id="36868" name="Text Box 4"/>
          <p:cNvSpPr txBox="1">
            <a:spLocks noChangeArrowheads="1"/>
          </p:cNvSpPr>
          <p:nvPr/>
        </p:nvSpPr>
        <p:spPr bwMode="auto">
          <a:xfrm>
            <a:off x="250825" y="2864767"/>
            <a:ext cx="8281988" cy="3084513"/>
          </a:xfrm>
          <a:prstGeom prst="rect">
            <a:avLst/>
          </a:prstGeom>
          <a:noFill/>
          <a:ln w="9525">
            <a:noFill/>
            <a:miter lim="800000"/>
            <a:headEnd/>
            <a:tailEnd/>
          </a:ln>
          <a:effectLst/>
        </p:spPr>
        <p:txBody>
          <a:bodyPr>
            <a:spAutoFit/>
          </a:bodyPr>
          <a:lstStyle/>
          <a:p>
            <a:pPr algn="just">
              <a:spcBef>
                <a:spcPct val="50000"/>
              </a:spcBef>
            </a:pPr>
            <a:r>
              <a:rPr kumimoji="1" lang="en-US" altLang="zh-CN" sz="2800" b="1" dirty="0">
                <a:latin typeface="Times New Roman" pitchFamily="18" charset="0"/>
              </a:rPr>
              <a:t>1</a:t>
            </a:r>
            <a:r>
              <a:rPr kumimoji="1" lang="zh-CN" altLang="en-US" sz="2800" b="1" dirty="0">
                <a:latin typeface="Times New Roman" pitchFamily="18" charset="0"/>
              </a:rPr>
              <a:t>．废水中的</a:t>
            </a:r>
            <a:r>
              <a:rPr kumimoji="1" lang="en-US" altLang="zh-CN" sz="2800" b="1" dirty="0">
                <a:latin typeface="Times New Roman" pitchFamily="18" charset="0"/>
              </a:rPr>
              <a:t>Cr</a:t>
            </a:r>
            <a:r>
              <a:rPr kumimoji="1" lang="en-US" altLang="zh-CN" sz="2800" b="1" baseline="30000" dirty="0">
                <a:latin typeface="Times New Roman" pitchFamily="18" charset="0"/>
              </a:rPr>
              <a:t>6+ </a:t>
            </a:r>
            <a:r>
              <a:rPr kumimoji="1" lang="en-US" altLang="zh-CN" sz="2800" b="1" dirty="0">
                <a:latin typeface="Times New Roman" pitchFamily="18" charset="0"/>
              </a:rPr>
              <a:t> 50~100 mg/L</a:t>
            </a:r>
          </a:p>
          <a:p>
            <a:pPr algn="just">
              <a:spcBef>
                <a:spcPct val="50000"/>
              </a:spcBef>
            </a:pPr>
            <a:r>
              <a:rPr kumimoji="1" lang="en-US" altLang="zh-CN" sz="2800" b="1" dirty="0">
                <a:latin typeface="Times New Roman" pitchFamily="18" charset="0"/>
              </a:rPr>
              <a:t>2</a:t>
            </a:r>
            <a:r>
              <a:rPr kumimoji="1" lang="zh-CN" altLang="en-US" sz="2800" b="1" dirty="0">
                <a:latin typeface="Times New Roman" pitchFamily="18" charset="0"/>
              </a:rPr>
              <a:t>．还原时废水</a:t>
            </a:r>
            <a:r>
              <a:rPr kumimoji="1" lang="en-US" altLang="zh-CN" sz="2800" b="1" dirty="0">
                <a:latin typeface="Times New Roman" pitchFamily="18" charset="0"/>
              </a:rPr>
              <a:t>pH = 1~3,</a:t>
            </a:r>
          </a:p>
          <a:p>
            <a:pPr algn="just">
              <a:spcBef>
                <a:spcPct val="50000"/>
              </a:spcBef>
            </a:pPr>
            <a:r>
              <a:rPr kumimoji="1" lang="en-US" altLang="zh-CN" sz="2800" b="1" dirty="0">
                <a:latin typeface="Times New Roman" pitchFamily="18" charset="0"/>
              </a:rPr>
              <a:t>3.   </a:t>
            </a:r>
            <a:r>
              <a:rPr kumimoji="1" lang="zh-CN" altLang="en-US" sz="2800" b="1" dirty="0">
                <a:latin typeface="Times New Roman" pitchFamily="18" charset="0"/>
              </a:rPr>
              <a:t>还原剂用量 </a:t>
            </a:r>
            <a:r>
              <a:rPr kumimoji="1" lang="en-US" altLang="zh-CN" sz="2800" b="1" dirty="0">
                <a:latin typeface="Times New Roman" pitchFamily="18" charset="0"/>
              </a:rPr>
              <a:t>Cr</a:t>
            </a:r>
            <a:r>
              <a:rPr kumimoji="1" lang="en-US" altLang="zh-CN" sz="2800" b="1" baseline="30000" dirty="0">
                <a:latin typeface="Times New Roman" pitchFamily="18" charset="0"/>
              </a:rPr>
              <a:t>6+ </a:t>
            </a:r>
            <a:r>
              <a:rPr kumimoji="1" lang="zh-CN" altLang="en-US" sz="2800" b="1" dirty="0">
                <a:latin typeface="Times New Roman" pitchFamily="18" charset="0"/>
              </a:rPr>
              <a:t>：</a:t>
            </a:r>
            <a:r>
              <a:rPr kumimoji="1" lang="en-US" altLang="zh-CN" sz="2800" b="1" dirty="0">
                <a:latin typeface="Times New Roman" pitchFamily="18" charset="0"/>
              </a:rPr>
              <a:t>FeSO</a:t>
            </a:r>
            <a:r>
              <a:rPr kumimoji="1" lang="en-US" altLang="zh-CN" sz="2800" b="1" baseline="-30000" dirty="0">
                <a:latin typeface="Times New Roman" pitchFamily="18" charset="0"/>
              </a:rPr>
              <a:t>4</a:t>
            </a:r>
            <a:r>
              <a:rPr kumimoji="1" lang="en-US" altLang="zh-CN" sz="2800" b="1" dirty="0">
                <a:latin typeface="Times New Roman" pitchFamily="18" charset="0"/>
              </a:rPr>
              <a:t>·7H</a:t>
            </a:r>
            <a:r>
              <a:rPr kumimoji="1" lang="en-US" altLang="zh-CN" sz="2800" b="1" baseline="-30000" dirty="0">
                <a:latin typeface="Times New Roman" pitchFamily="18" charset="0"/>
              </a:rPr>
              <a:t>2</a:t>
            </a:r>
            <a:r>
              <a:rPr kumimoji="1" lang="en-US" altLang="zh-CN" sz="2800" b="1" dirty="0">
                <a:latin typeface="Times New Roman" pitchFamily="18" charset="0"/>
              </a:rPr>
              <a:t>O = 1.25</a:t>
            </a:r>
            <a:r>
              <a:rPr kumimoji="1" lang="zh-CN" altLang="en-US" sz="2800" b="1" dirty="0">
                <a:latin typeface="Times New Roman" pitchFamily="18" charset="0"/>
              </a:rPr>
              <a:t>：</a:t>
            </a:r>
            <a:r>
              <a:rPr kumimoji="1" lang="en-US" altLang="zh-CN" sz="2800" b="1" dirty="0">
                <a:latin typeface="Times New Roman" pitchFamily="18" charset="0"/>
              </a:rPr>
              <a:t>30</a:t>
            </a:r>
          </a:p>
          <a:p>
            <a:pPr algn="just">
              <a:spcBef>
                <a:spcPct val="50000"/>
              </a:spcBef>
            </a:pPr>
            <a:r>
              <a:rPr kumimoji="1" lang="en-US" altLang="zh-CN" sz="2800" b="1" dirty="0">
                <a:latin typeface="Times New Roman" pitchFamily="18" charset="0"/>
              </a:rPr>
              <a:t>4</a:t>
            </a:r>
            <a:r>
              <a:rPr kumimoji="1" lang="zh-CN" altLang="en-US" sz="2800" b="1" dirty="0">
                <a:latin typeface="Times New Roman" pitchFamily="18" charset="0"/>
              </a:rPr>
              <a:t>．还原反应时间约</a:t>
            </a:r>
            <a:r>
              <a:rPr kumimoji="1" lang="en-US" altLang="zh-CN" sz="2800" b="1" dirty="0">
                <a:latin typeface="Times New Roman" pitchFamily="18" charset="0"/>
              </a:rPr>
              <a:t>30</a:t>
            </a:r>
            <a:r>
              <a:rPr kumimoji="1" lang="zh-CN" altLang="en-US" sz="2800" b="1" dirty="0">
                <a:latin typeface="Times New Roman" pitchFamily="18" charset="0"/>
              </a:rPr>
              <a:t>分钟</a:t>
            </a:r>
          </a:p>
          <a:p>
            <a:pPr algn="just">
              <a:spcBef>
                <a:spcPct val="50000"/>
              </a:spcBef>
            </a:pPr>
            <a:r>
              <a:rPr kumimoji="1" lang="en-US" altLang="zh-CN" sz="2800" b="1" dirty="0">
                <a:latin typeface="Times New Roman" pitchFamily="18" charset="0"/>
              </a:rPr>
              <a:t>5</a:t>
            </a:r>
            <a:r>
              <a:rPr kumimoji="1" lang="zh-CN" altLang="en-US" sz="2800" b="1" dirty="0">
                <a:latin typeface="Times New Roman" pitchFamily="18" charset="0"/>
              </a:rPr>
              <a:t>．沉淀</a:t>
            </a:r>
            <a:r>
              <a:rPr kumimoji="1" lang="en-US" altLang="zh-CN" sz="2800" b="1" dirty="0">
                <a:latin typeface="Times New Roman" pitchFamily="18" charset="0"/>
              </a:rPr>
              <a:t>pH = 7</a:t>
            </a:r>
            <a:r>
              <a:rPr kumimoji="1" lang="zh-CN" altLang="en-US" sz="2800" b="1" dirty="0">
                <a:latin typeface="Times New Roman" pitchFamily="18" charset="0"/>
              </a:rPr>
              <a:t>～</a:t>
            </a:r>
            <a:r>
              <a:rPr kumimoji="1" lang="en-US" altLang="zh-CN" sz="2800" b="1" dirty="0">
                <a:latin typeface="Times New Roman" pitchFamily="18" charset="0"/>
              </a:rPr>
              <a:t>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additive="base">
                                        <p:cTn id="7" dur="500" fill="hold"/>
                                        <p:tgtEl>
                                          <p:spTgt spid="36866"/>
                                        </p:tgtEl>
                                        <p:attrNameLst>
                                          <p:attrName>ppt_x</p:attrName>
                                        </p:attrNameLst>
                                      </p:cBhvr>
                                      <p:tavLst>
                                        <p:tav tm="0">
                                          <p:val>
                                            <p:strVal val="0-#ppt_w/2"/>
                                          </p:val>
                                        </p:tav>
                                        <p:tav tm="100000">
                                          <p:val>
                                            <p:strVal val="#ppt_x"/>
                                          </p:val>
                                        </p:tav>
                                      </p:tavLst>
                                    </p:anim>
                                    <p:anim calcmode="lin" valueType="num">
                                      <p:cBhvr additive="base">
                                        <p:cTn id="8" dur="500" fill="hold"/>
                                        <p:tgtEl>
                                          <p:spTgt spid="368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additive="base">
                                        <p:cTn id="13" dur="500" fill="hold"/>
                                        <p:tgtEl>
                                          <p:spTgt spid="36867"/>
                                        </p:tgtEl>
                                        <p:attrNameLst>
                                          <p:attrName>ppt_x</p:attrName>
                                        </p:attrNameLst>
                                      </p:cBhvr>
                                      <p:tavLst>
                                        <p:tav tm="0">
                                          <p:val>
                                            <p:strVal val="0-#ppt_w/2"/>
                                          </p:val>
                                        </p:tav>
                                        <p:tav tm="100000">
                                          <p:val>
                                            <p:strVal val="#ppt_x"/>
                                          </p:val>
                                        </p:tav>
                                      </p:tavLst>
                                    </p:anim>
                                    <p:anim calcmode="lin" valueType="num">
                                      <p:cBhvr additive="base">
                                        <p:cTn id="14" dur="500" fill="hold"/>
                                        <p:tgtEl>
                                          <p:spTgt spid="3686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8"/>
                                        </p:tgtEl>
                                        <p:attrNameLst>
                                          <p:attrName>style.visibility</p:attrName>
                                        </p:attrNameLst>
                                      </p:cBhvr>
                                      <p:to>
                                        <p:strVal val="visible"/>
                                      </p:to>
                                    </p:set>
                                    <p:anim calcmode="lin" valueType="num">
                                      <p:cBhvr additive="base">
                                        <p:cTn id="19" dur="500" fill="hold"/>
                                        <p:tgtEl>
                                          <p:spTgt spid="36868"/>
                                        </p:tgtEl>
                                        <p:attrNameLst>
                                          <p:attrName>ppt_x</p:attrName>
                                        </p:attrNameLst>
                                      </p:cBhvr>
                                      <p:tavLst>
                                        <p:tav tm="0">
                                          <p:val>
                                            <p:strVal val="0-#ppt_w/2"/>
                                          </p:val>
                                        </p:tav>
                                        <p:tav tm="100000">
                                          <p:val>
                                            <p:strVal val="#ppt_x"/>
                                          </p:val>
                                        </p:tav>
                                      </p:tavLst>
                                    </p:anim>
                                    <p:anim calcmode="lin" valueType="num">
                                      <p:cBhvr additive="base">
                                        <p:cTn id="20" dur="500" fill="hold"/>
                                        <p:tgtEl>
                                          <p:spTgt spid="368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P spid="3686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3568" y="332656"/>
            <a:ext cx="7793038" cy="768350"/>
          </a:xfrm>
        </p:spPr>
        <p:txBody>
          <a:bodyPr>
            <a:normAutofit/>
          </a:bodyPr>
          <a:lstStyle/>
          <a:p>
            <a:r>
              <a:rPr lang="en-US" altLang="zh-CN" sz="2800" dirty="0">
                <a:solidFill>
                  <a:srgbClr val="FFFF00"/>
                </a:solidFill>
                <a:latin typeface="Arial" charset="0"/>
                <a:ea typeface="Arial Unicode MS" pitchFamily="34" charset="-122"/>
                <a:cs typeface="+mn-cs"/>
              </a:rPr>
              <a:t>2.</a:t>
            </a:r>
            <a:r>
              <a:rPr lang="zh-CN" altLang="en-US" sz="2800" dirty="0">
                <a:solidFill>
                  <a:srgbClr val="FFFF00"/>
                </a:solidFill>
                <a:latin typeface="Arial" charset="0"/>
                <a:ea typeface="Arial Unicode MS" pitchFamily="34" charset="-122"/>
                <a:cs typeface="+mn-cs"/>
              </a:rPr>
              <a:t>过滤中和法</a:t>
            </a:r>
          </a:p>
        </p:txBody>
      </p:sp>
      <p:sp>
        <p:nvSpPr>
          <p:cNvPr id="139267"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dirty="0">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dirty="0">
                <a:latin typeface="Arial"/>
                <a:cs typeface="Times New Roman" pitchFamily="18" charset="0"/>
              </a:rPr>
              <a:t> </a:t>
            </a:r>
            <a:endParaRPr lang="en-US" altLang="zh-CN" sz="2000" dirty="0"/>
          </a:p>
          <a:p>
            <a:pPr>
              <a:lnSpc>
                <a:spcPct val="120000"/>
              </a:lnSpc>
              <a:spcBef>
                <a:spcPct val="0"/>
              </a:spcBef>
              <a:buFont typeface="Wingdings" pitchFamily="2" charset="2"/>
              <a:buNone/>
            </a:pPr>
            <a:r>
              <a:rPr lang="en-US" altLang="zh-CN" sz="2400" b="1" dirty="0">
                <a:latin typeface="Arial"/>
                <a:cs typeface="Times New Roman" pitchFamily="18" charset="0"/>
              </a:rPr>
              <a:t> </a:t>
            </a:r>
            <a:endParaRPr lang="en-US" altLang="zh-CN" sz="2400" b="1" dirty="0">
              <a:latin typeface="Times New Roman" pitchFamily="18" charset="0"/>
              <a:cs typeface="Times New Roman" pitchFamily="18" charset="0"/>
            </a:endParaRPr>
          </a:p>
        </p:txBody>
      </p:sp>
      <p:sp>
        <p:nvSpPr>
          <p:cNvPr id="139268"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139269"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139270" name="Text Box 6"/>
          <p:cNvSpPr txBox="1">
            <a:spLocks noChangeArrowheads="1"/>
          </p:cNvSpPr>
          <p:nvPr/>
        </p:nvSpPr>
        <p:spPr bwMode="auto">
          <a:xfrm>
            <a:off x="323528" y="1268760"/>
            <a:ext cx="8281168" cy="4524315"/>
          </a:xfrm>
          <a:prstGeom prst="rect">
            <a:avLst/>
          </a:prstGeom>
          <a:noFill/>
          <a:ln w="9525">
            <a:noFill/>
            <a:miter lim="800000"/>
            <a:headEnd/>
            <a:tailEnd/>
          </a:ln>
          <a:effectLst/>
        </p:spPr>
        <p:txBody>
          <a:bodyPr wrap="square">
            <a:spAutoFit/>
          </a:bodyPr>
          <a:lstStyle/>
          <a:p>
            <a:pPr algn="just">
              <a:lnSpc>
                <a:spcPct val="150000"/>
              </a:lnSpc>
              <a:spcBef>
                <a:spcPct val="50000"/>
              </a:spcBef>
              <a:buClrTx/>
              <a:buSzTx/>
              <a:buFontTx/>
              <a:buNone/>
            </a:pPr>
            <a:r>
              <a:rPr lang="zh-CN" altLang="en-US" sz="1800" dirty="0">
                <a:ea typeface="Arial Unicode MS" pitchFamily="34" charset="-122"/>
              </a:rPr>
              <a:t>　</a:t>
            </a:r>
            <a:r>
              <a:rPr lang="zh-CN" altLang="en-US" sz="1800"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酸性废水流过碱性滤料时，可使废水中和，这种中和方式叫</a:t>
            </a:r>
            <a:r>
              <a:rPr lang="zh-CN" altLang="en-US" sz="2400" b="1" dirty="0">
                <a:solidFill>
                  <a:srgbClr val="FFFF00"/>
                </a:solidFill>
                <a:latin typeface="楷体" panose="02010609060101010101" pitchFamily="49" charset="-122"/>
                <a:ea typeface="楷体" panose="02010609060101010101" pitchFamily="49" charset="-122"/>
              </a:rPr>
              <a:t>过滤中和法</a:t>
            </a:r>
            <a:r>
              <a:rPr lang="zh-CN" altLang="en-US" sz="2400" b="1" dirty="0">
                <a:latin typeface="楷体" panose="02010609060101010101" pitchFamily="49" charset="-122"/>
                <a:ea typeface="楷体" panose="02010609060101010101" pitchFamily="49" charset="-122"/>
              </a:rPr>
              <a:t>。</a:t>
            </a:r>
          </a:p>
          <a:p>
            <a:pPr algn="just">
              <a:lnSpc>
                <a:spcPct val="150000"/>
              </a:lnSpc>
              <a:spcBef>
                <a:spcPct val="50000"/>
              </a:spcBef>
              <a:buClrTx/>
              <a:buSzTx/>
              <a:buFontTx/>
              <a:buNone/>
            </a:pPr>
            <a:r>
              <a:rPr lang="zh-CN" altLang="en-US" sz="2400" b="1" dirty="0">
                <a:latin typeface="楷体" panose="02010609060101010101" pitchFamily="49" charset="-122"/>
                <a:ea typeface="楷体" panose="02010609060101010101" pitchFamily="49" charset="-122"/>
              </a:rPr>
              <a:t> 　主要的</a:t>
            </a:r>
            <a:r>
              <a:rPr lang="zh-CN" altLang="en-US" sz="2400" b="1" dirty="0">
                <a:solidFill>
                  <a:srgbClr val="FF0000"/>
                </a:solidFill>
                <a:latin typeface="楷体" panose="02010609060101010101" pitchFamily="49" charset="-122"/>
                <a:ea typeface="楷体" panose="02010609060101010101" pitchFamily="49" charset="-122"/>
              </a:rPr>
              <a:t>碱性滤料</a:t>
            </a:r>
            <a:r>
              <a:rPr lang="zh-CN" altLang="en-US" sz="2400" b="1" dirty="0">
                <a:latin typeface="楷体" panose="02010609060101010101" pitchFamily="49" charset="-122"/>
                <a:ea typeface="楷体" panose="02010609060101010101" pitchFamily="49" charset="-122"/>
              </a:rPr>
              <a:t>有三种：</a:t>
            </a:r>
            <a:r>
              <a:rPr lang="zh-CN" altLang="en-US" sz="2400" b="1" dirty="0">
                <a:solidFill>
                  <a:srgbClr val="00FF00"/>
                </a:solidFill>
                <a:latin typeface="楷体" panose="02010609060101010101" pitchFamily="49" charset="-122"/>
                <a:ea typeface="楷体" panose="02010609060101010101" pitchFamily="49" charset="-122"/>
              </a:rPr>
              <a:t>石灰石、大理石、白云石（</a:t>
            </a:r>
            <a:r>
              <a:rPr lang="en-US" altLang="zh-CN" sz="2400" b="1" dirty="0">
                <a:solidFill>
                  <a:srgbClr val="00FF00"/>
                </a:solidFill>
                <a:latin typeface="楷体" panose="02010609060101010101" pitchFamily="49" charset="-122"/>
                <a:ea typeface="楷体" panose="02010609060101010101" pitchFamily="49" charset="-122"/>
              </a:rPr>
              <a:t>CaCO</a:t>
            </a:r>
            <a:r>
              <a:rPr lang="en-US" altLang="zh-CN" sz="2400" b="1" baseline="-30000" dirty="0">
                <a:solidFill>
                  <a:srgbClr val="00FF00"/>
                </a:solidFill>
                <a:latin typeface="楷体" panose="02010609060101010101" pitchFamily="49" charset="-122"/>
                <a:ea typeface="楷体" panose="02010609060101010101" pitchFamily="49" charset="-122"/>
              </a:rPr>
              <a:t>3</a:t>
            </a:r>
            <a:r>
              <a:rPr lang="en-US" altLang="zh-CN" sz="2400" b="1" dirty="0">
                <a:solidFill>
                  <a:srgbClr val="00FF00"/>
                </a:solidFill>
                <a:latin typeface="楷体" panose="02010609060101010101" pitchFamily="49" charset="-122"/>
                <a:ea typeface="楷体" panose="02010609060101010101" pitchFamily="49" charset="-122"/>
              </a:rPr>
              <a:t>·MgCO</a:t>
            </a:r>
            <a:r>
              <a:rPr lang="en-US" altLang="zh-CN" sz="2400" b="1" baseline="-30000" dirty="0">
                <a:solidFill>
                  <a:srgbClr val="00FF00"/>
                </a:solidFill>
                <a:latin typeface="楷体" panose="02010609060101010101" pitchFamily="49" charset="-122"/>
                <a:ea typeface="楷体" panose="02010609060101010101" pitchFamily="49" charset="-122"/>
              </a:rPr>
              <a:t>3</a:t>
            </a:r>
            <a:r>
              <a:rPr lang="en-US" altLang="zh-CN" sz="2400" b="1" dirty="0">
                <a:solidFill>
                  <a:srgbClr val="00FF00"/>
                </a:solidFill>
                <a:latin typeface="楷体" panose="02010609060101010101" pitchFamily="49" charset="-122"/>
                <a:ea typeface="楷体" panose="02010609060101010101" pitchFamily="49" charset="-122"/>
              </a:rPr>
              <a:t> </a:t>
            </a:r>
            <a:r>
              <a:rPr lang="zh-CN" altLang="en-US" sz="2400" b="1" dirty="0">
                <a:solidFill>
                  <a:srgbClr val="00FF00"/>
                </a:solidFill>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a:t>
            </a:r>
          </a:p>
          <a:p>
            <a:pPr algn="just">
              <a:lnSpc>
                <a:spcPct val="150000"/>
              </a:lnSpc>
              <a:spcBef>
                <a:spcPct val="50000"/>
              </a:spcBef>
              <a:buClrTx/>
              <a:buSzTx/>
              <a:buFontTx/>
              <a:buNone/>
            </a:pPr>
            <a:r>
              <a:rPr lang="zh-CN" altLang="en-US" sz="2400" b="1" dirty="0">
                <a:latin typeface="楷体" panose="02010609060101010101" pitchFamily="49" charset="-122"/>
                <a:ea typeface="楷体" panose="02010609060101010101" pitchFamily="49" charset="-122"/>
              </a:rPr>
              <a:t>   滤料的选择和中和产物的溶解度有密切的关系。各种酸在中和后形成的盐具有不同的溶解度，其顺序大致为：</a:t>
            </a:r>
          </a:p>
          <a:p>
            <a:pPr algn="just">
              <a:lnSpc>
                <a:spcPct val="150000"/>
              </a:lnSpc>
              <a:spcBef>
                <a:spcPct val="50000"/>
              </a:spcBef>
              <a:buClrTx/>
              <a:buSzTx/>
              <a:buFontTx/>
              <a:buNone/>
            </a:pPr>
            <a:r>
              <a:rPr lang="zh-CN" altLang="en-US" sz="2400" b="1" dirty="0">
                <a:latin typeface="楷体" panose="02010609060101010101" pitchFamily="49" charset="-122"/>
                <a:ea typeface="楷体" panose="02010609060101010101" pitchFamily="49" charset="-122"/>
                <a:cs typeface="Times New Roman" pitchFamily="18" charset="0"/>
              </a:rPr>
              <a:t>     </a:t>
            </a:r>
            <a:r>
              <a:rPr lang="en-US" altLang="zh-CN" sz="2400" b="1" dirty="0">
                <a:latin typeface="楷体" panose="02010609060101010101" pitchFamily="49" charset="-122"/>
                <a:ea typeface="楷体" panose="02010609060101010101" pitchFamily="49" charset="-122"/>
                <a:cs typeface="Times New Roman" pitchFamily="18" charset="0"/>
              </a:rPr>
              <a:t>Ca(NO</a:t>
            </a:r>
            <a:r>
              <a:rPr lang="en-US" altLang="zh-CN" sz="2400" b="1" baseline="-30000" dirty="0">
                <a:latin typeface="楷体" panose="02010609060101010101" pitchFamily="49" charset="-122"/>
                <a:ea typeface="楷体" panose="02010609060101010101" pitchFamily="49" charset="-122"/>
                <a:cs typeface="Times New Roman" pitchFamily="18" charset="0"/>
              </a:rPr>
              <a:t>3</a:t>
            </a:r>
            <a:r>
              <a:rPr lang="en-US" altLang="zh-CN" sz="2400" b="1" dirty="0">
                <a:latin typeface="楷体" panose="02010609060101010101" pitchFamily="49" charset="-122"/>
                <a:ea typeface="楷体" panose="02010609060101010101" pitchFamily="49" charset="-122"/>
                <a:cs typeface="Times New Roman" pitchFamily="18" charset="0"/>
              </a:rPr>
              <a:t>)</a:t>
            </a:r>
            <a:r>
              <a:rPr lang="en-US" altLang="zh-CN" sz="2400" b="1" baseline="-30000" dirty="0">
                <a:latin typeface="楷体" panose="02010609060101010101" pitchFamily="49" charset="-122"/>
                <a:ea typeface="楷体" panose="02010609060101010101" pitchFamily="49" charset="-122"/>
                <a:cs typeface="Times New Roman" pitchFamily="18" charset="0"/>
              </a:rPr>
              <a:t>2</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cs typeface="Times New Roman" pitchFamily="18" charset="0"/>
              </a:rPr>
              <a:t>CaCl</a:t>
            </a:r>
            <a:r>
              <a:rPr lang="en-US" altLang="zh-CN" sz="2400" b="1" baseline="-30000" dirty="0">
                <a:latin typeface="楷体" panose="02010609060101010101" pitchFamily="49" charset="-122"/>
                <a:ea typeface="楷体" panose="02010609060101010101" pitchFamily="49" charset="-122"/>
                <a:cs typeface="Times New Roman" pitchFamily="18" charset="0"/>
              </a:rPr>
              <a:t>2</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cs typeface="Times New Roman" pitchFamily="18" charset="0"/>
              </a:rPr>
              <a:t>MgSO</a:t>
            </a:r>
            <a:r>
              <a:rPr lang="en-US" altLang="zh-CN" sz="2400" b="1" baseline="-30000" dirty="0">
                <a:latin typeface="楷体" panose="02010609060101010101" pitchFamily="49" charset="-122"/>
                <a:ea typeface="楷体" panose="02010609060101010101" pitchFamily="49" charset="-122"/>
                <a:cs typeface="Times New Roman" pitchFamily="18" charset="0"/>
              </a:rPr>
              <a:t>4 </a:t>
            </a:r>
            <a:r>
              <a:rPr lang="zh-CN" altLang="en-US" sz="2400" b="1" dirty="0">
                <a:latin typeface="楷体" panose="02010609060101010101" pitchFamily="49" charset="-122"/>
                <a:ea typeface="楷体" panose="02010609060101010101" pitchFamily="49" charset="-122"/>
              </a:rPr>
              <a:t>＞</a:t>
            </a:r>
            <a:r>
              <a:rPr lang="zh-CN" altLang="en-US" sz="2400" b="1" baseline="-30000" dirty="0">
                <a:latin typeface="楷体" panose="02010609060101010101" pitchFamily="49" charset="-122"/>
                <a:ea typeface="楷体" panose="02010609060101010101" pitchFamily="49" charset="-122"/>
                <a:cs typeface="Times New Roman" pitchFamily="18" charset="0"/>
              </a:rPr>
              <a:t> </a:t>
            </a:r>
            <a:r>
              <a:rPr lang="en-US" altLang="zh-CN" sz="2400" b="1" dirty="0">
                <a:latin typeface="楷体" panose="02010609060101010101" pitchFamily="49" charset="-122"/>
                <a:ea typeface="楷体" panose="02010609060101010101" pitchFamily="49" charset="-122"/>
                <a:cs typeface="Times New Roman" pitchFamily="18" charset="0"/>
              </a:rPr>
              <a:t>CaSO</a:t>
            </a:r>
            <a:r>
              <a:rPr lang="en-US" altLang="zh-CN" sz="2400" b="1" baseline="-30000" dirty="0">
                <a:latin typeface="楷体" panose="02010609060101010101" pitchFamily="49" charset="-122"/>
                <a:ea typeface="楷体" panose="02010609060101010101" pitchFamily="49" charset="-122"/>
                <a:cs typeface="Times New Roman" pitchFamily="18" charset="0"/>
              </a:rPr>
              <a:t>4</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cs typeface="Times New Roman" pitchFamily="18" charset="0"/>
              </a:rPr>
              <a:t>CaCO</a:t>
            </a:r>
            <a:r>
              <a:rPr lang="en-US" altLang="zh-CN" sz="2400" b="1" baseline="-30000" dirty="0">
                <a:latin typeface="楷体" panose="02010609060101010101" pitchFamily="49" charset="-122"/>
                <a:ea typeface="楷体" panose="02010609060101010101" pitchFamily="49" charset="-122"/>
                <a:cs typeface="Times New Roman" pitchFamily="18" charset="0"/>
              </a:rPr>
              <a:t>3</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cs typeface="Times New Roman" pitchFamily="18" charset="0"/>
              </a:rPr>
              <a:t>MgCO</a:t>
            </a:r>
            <a:r>
              <a:rPr lang="en-US" altLang="zh-CN" sz="2400" b="1" baseline="-30000" dirty="0">
                <a:latin typeface="楷体" panose="02010609060101010101" pitchFamily="49" charset="-122"/>
                <a:ea typeface="楷体" panose="02010609060101010101" pitchFamily="49" charset="-122"/>
                <a:cs typeface="Times New Roman" pitchFamily="18" charset="0"/>
              </a:rPr>
              <a:t>3</a:t>
            </a:r>
            <a:r>
              <a:rPr lang="zh-CN" altLang="en-US" sz="2400" b="1"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 </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228600" y="457200"/>
            <a:ext cx="8610600" cy="1066800"/>
          </a:xfrm>
          <a:prstGeom prst="rect">
            <a:avLst/>
          </a:prstGeom>
          <a:noFill/>
          <a:ln w="9525">
            <a:noFill/>
            <a:miter lim="800000"/>
            <a:headEnd/>
            <a:tailEnd/>
          </a:ln>
          <a:effectLst/>
        </p:spPr>
        <p:txBody>
          <a:bodyPr>
            <a:spAutoFit/>
          </a:bodyPr>
          <a:lstStyle/>
          <a:p>
            <a:pPr algn="just">
              <a:spcBef>
                <a:spcPct val="50000"/>
              </a:spcBef>
            </a:pPr>
            <a:r>
              <a:rPr kumimoji="1" lang="zh-CN" altLang="en-US" sz="2800" b="1" dirty="0">
                <a:solidFill>
                  <a:srgbClr val="00FF00"/>
                </a:solidFill>
                <a:latin typeface="Times New Roman" pitchFamily="18" charset="0"/>
              </a:rPr>
              <a:t>水合肼还原法</a:t>
            </a:r>
          </a:p>
          <a:p>
            <a:pPr>
              <a:spcBef>
                <a:spcPct val="50000"/>
              </a:spcBef>
            </a:pPr>
            <a:endParaRPr kumimoji="1" lang="en-US" altLang="zh-CN" sz="2400" dirty="0">
              <a:latin typeface="Times New Roman" pitchFamily="18" charset="0"/>
            </a:endParaRPr>
          </a:p>
        </p:txBody>
      </p:sp>
      <p:sp>
        <p:nvSpPr>
          <p:cNvPr id="37891" name="Text Box 3"/>
          <p:cNvSpPr txBox="1">
            <a:spLocks noChangeArrowheads="1"/>
          </p:cNvSpPr>
          <p:nvPr/>
        </p:nvSpPr>
        <p:spPr bwMode="auto">
          <a:xfrm>
            <a:off x="381000" y="1447800"/>
            <a:ext cx="87630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37893" name="Text Box 5"/>
          <p:cNvSpPr txBox="1">
            <a:spLocks noChangeArrowheads="1"/>
          </p:cNvSpPr>
          <p:nvPr/>
        </p:nvSpPr>
        <p:spPr bwMode="auto">
          <a:xfrm>
            <a:off x="468313" y="1484313"/>
            <a:ext cx="7723187" cy="2246769"/>
          </a:xfrm>
          <a:prstGeom prst="rect">
            <a:avLst/>
          </a:prstGeom>
          <a:noFill/>
          <a:ln w="9525">
            <a:noFill/>
            <a:miter lim="800000"/>
            <a:headEnd/>
            <a:tailEnd/>
          </a:ln>
          <a:effectLst/>
        </p:spPr>
        <p:txBody>
          <a:bodyPr>
            <a:spAutoFit/>
          </a:bodyPr>
          <a:lstStyle/>
          <a:p>
            <a:pPr algn="just">
              <a:lnSpc>
                <a:spcPct val="150000"/>
              </a:lnSpc>
              <a:spcBef>
                <a:spcPct val="50000"/>
              </a:spcBef>
            </a:pPr>
            <a:r>
              <a:rPr kumimoji="1" lang="zh-CN" altLang="en-US" sz="2800" b="1" dirty="0">
                <a:latin typeface="Times New Roman" pitchFamily="18" charset="0"/>
              </a:rPr>
              <a:t>水合肼</a:t>
            </a:r>
            <a:r>
              <a:rPr kumimoji="1" lang="en-US" altLang="zh-CN" sz="2800" b="1" dirty="0">
                <a:latin typeface="Times New Roman" pitchFamily="18" charset="0"/>
              </a:rPr>
              <a:t>N</a:t>
            </a:r>
            <a:r>
              <a:rPr kumimoji="1" lang="en-US" altLang="zh-CN" sz="2800" b="1" baseline="-30000" dirty="0">
                <a:latin typeface="Times New Roman" pitchFamily="18" charset="0"/>
              </a:rPr>
              <a:t>2</a:t>
            </a:r>
            <a:r>
              <a:rPr kumimoji="1" lang="en-US" altLang="zh-CN" sz="2800" b="1" dirty="0">
                <a:latin typeface="Times New Roman" pitchFamily="18" charset="0"/>
              </a:rPr>
              <a:t>H</a:t>
            </a:r>
            <a:r>
              <a:rPr kumimoji="1" lang="en-US" altLang="zh-CN" sz="2800" b="1" baseline="-30000" dirty="0">
                <a:latin typeface="Times New Roman" pitchFamily="18" charset="0"/>
              </a:rPr>
              <a:t>4</a:t>
            </a:r>
            <a:r>
              <a:rPr kumimoji="1" lang="en-US" altLang="zh-CN" sz="2800" b="1" dirty="0">
                <a:latin typeface="Times New Roman" pitchFamily="18" charset="0"/>
              </a:rPr>
              <a:t>·H</a:t>
            </a:r>
            <a:r>
              <a:rPr kumimoji="1" lang="en-US" altLang="zh-CN" sz="2800" b="1" baseline="-30000" dirty="0">
                <a:latin typeface="Times New Roman" pitchFamily="18" charset="0"/>
              </a:rPr>
              <a:t>2</a:t>
            </a:r>
            <a:r>
              <a:rPr kumimoji="1" lang="en-US" altLang="zh-CN" sz="2800" b="1" dirty="0">
                <a:latin typeface="Times New Roman" pitchFamily="18" charset="0"/>
              </a:rPr>
              <a:t>O</a:t>
            </a:r>
            <a:r>
              <a:rPr kumimoji="1" lang="zh-CN" altLang="en-US" sz="2800" b="1" dirty="0">
                <a:latin typeface="Times New Roman" pitchFamily="18" charset="0"/>
              </a:rPr>
              <a:t>在中性或微碱性条件下</a:t>
            </a:r>
            <a:r>
              <a:rPr kumimoji="1" lang="en-US" altLang="zh-CN" sz="2800" b="1" dirty="0">
                <a:latin typeface="Times New Roman" pitchFamily="18" charset="0"/>
              </a:rPr>
              <a:t>,</a:t>
            </a:r>
            <a:r>
              <a:rPr kumimoji="1" lang="zh-CN" altLang="en-US" sz="2800" b="1" dirty="0">
                <a:latin typeface="Times New Roman" pitchFamily="18" charset="0"/>
              </a:rPr>
              <a:t>能迅速地还原</a:t>
            </a:r>
            <a:r>
              <a:rPr kumimoji="1" lang="en-US" altLang="zh-CN" sz="2800" b="1" dirty="0">
                <a:latin typeface="Times New Roman" pitchFamily="18" charset="0"/>
              </a:rPr>
              <a:t>Cr</a:t>
            </a:r>
            <a:r>
              <a:rPr kumimoji="1" lang="en-US" altLang="zh-CN" sz="2800" b="1" baseline="30000" dirty="0">
                <a:latin typeface="Times New Roman" pitchFamily="18" charset="0"/>
              </a:rPr>
              <a:t>6+</a:t>
            </a:r>
            <a:r>
              <a:rPr kumimoji="1" lang="zh-CN" altLang="en-US" sz="2800" b="1" dirty="0">
                <a:latin typeface="Times New Roman" pitchFamily="18" charset="0"/>
              </a:rPr>
              <a:t>并生成氢氧化铬沉淀</a:t>
            </a:r>
            <a:r>
              <a:rPr kumimoji="1" lang="en-US" altLang="zh-CN" sz="2800" b="1" dirty="0">
                <a:latin typeface="Times New Roman" pitchFamily="18" charset="0"/>
              </a:rPr>
              <a:t>,</a:t>
            </a:r>
            <a:r>
              <a:rPr kumimoji="1" lang="zh-CN" altLang="en-US" sz="2800" b="1" dirty="0">
                <a:latin typeface="Times New Roman" pitchFamily="18" charset="0"/>
              </a:rPr>
              <a:t>反应式为</a:t>
            </a:r>
            <a:r>
              <a:rPr kumimoji="1" lang="en-US" altLang="zh-CN" sz="2800" b="1" dirty="0">
                <a:latin typeface="Times New Roman" pitchFamily="18" charset="0"/>
              </a:rPr>
              <a:t>:</a:t>
            </a:r>
          </a:p>
          <a:p>
            <a:pPr algn="ctr">
              <a:lnSpc>
                <a:spcPct val="150000"/>
              </a:lnSpc>
              <a:spcBef>
                <a:spcPct val="50000"/>
              </a:spcBef>
            </a:pPr>
            <a:r>
              <a:rPr kumimoji="1" lang="en-US" altLang="zh-CN" sz="2800" b="1" dirty="0">
                <a:solidFill>
                  <a:srgbClr val="FFFF00"/>
                </a:solidFill>
                <a:latin typeface="Times New Roman" pitchFamily="18" charset="0"/>
              </a:rPr>
              <a:t>4 CrO</a:t>
            </a:r>
            <a:r>
              <a:rPr kumimoji="1" lang="en-US" altLang="zh-CN" sz="2800" b="1" baseline="-30000" dirty="0">
                <a:solidFill>
                  <a:srgbClr val="FFFF00"/>
                </a:solidFill>
                <a:latin typeface="Times New Roman" pitchFamily="18" charset="0"/>
              </a:rPr>
              <a:t>3</a:t>
            </a:r>
            <a:r>
              <a:rPr kumimoji="1" lang="en-US" altLang="zh-CN" sz="2800" b="1" dirty="0">
                <a:solidFill>
                  <a:srgbClr val="FFFF00"/>
                </a:solidFill>
                <a:latin typeface="Times New Roman" pitchFamily="18" charset="0"/>
              </a:rPr>
              <a:t>+ N</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H</a:t>
            </a:r>
            <a:r>
              <a:rPr kumimoji="1" lang="en-US" altLang="zh-CN" sz="2800" b="1" baseline="-30000" dirty="0">
                <a:solidFill>
                  <a:srgbClr val="FFFF00"/>
                </a:solidFill>
                <a:latin typeface="Times New Roman" pitchFamily="18" charset="0"/>
              </a:rPr>
              <a:t>4    </a:t>
            </a:r>
            <a:r>
              <a:rPr kumimoji="1" lang="en-US" altLang="zh-CN" sz="2800" b="1" dirty="0">
                <a:solidFill>
                  <a:srgbClr val="FFFF00"/>
                </a:solidFill>
                <a:latin typeface="Times New Roman" pitchFamily="18" charset="0"/>
              </a:rPr>
              <a:t>→</a:t>
            </a:r>
            <a:r>
              <a:rPr kumimoji="1" lang="en-US" altLang="zh-CN" sz="2800" b="1" baseline="-30000" dirty="0">
                <a:solidFill>
                  <a:srgbClr val="FFFF00"/>
                </a:solidFill>
                <a:latin typeface="Times New Roman" pitchFamily="18" charset="0"/>
              </a:rPr>
              <a:t>   </a:t>
            </a:r>
            <a:r>
              <a:rPr kumimoji="1" lang="en-US" altLang="zh-CN" sz="2800" b="1" dirty="0">
                <a:solidFill>
                  <a:srgbClr val="FFFF00"/>
                </a:solidFill>
                <a:latin typeface="Times New Roman" pitchFamily="18" charset="0"/>
              </a:rPr>
              <a:t> 4Cr(OH)</a:t>
            </a:r>
            <a:r>
              <a:rPr kumimoji="1" lang="en-US" altLang="zh-CN" sz="2800" b="1" baseline="-30000" dirty="0">
                <a:solidFill>
                  <a:srgbClr val="FFFF00"/>
                </a:solidFill>
                <a:latin typeface="Times New Roman" pitchFamily="18" charset="0"/>
              </a:rPr>
              <a:t>3</a:t>
            </a:r>
            <a:r>
              <a:rPr kumimoji="1" lang="en-US" altLang="zh-CN" sz="2800" b="1" dirty="0">
                <a:solidFill>
                  <a:srgbClr val="FFFF00"/>
                </a:solidFill>
                <a:latin typeface="Times New Roman" pitchFamily="18" charset="0"/>
              </a:rPr>
              <a:t>  + H</a:t>
            </a:r>
            <a:r>
              <a:rPr kumimoji="1" lang="en-US" altLang="zh-CN" sz="2800" b="1" baseline="-30000" dirty="0">
                <a:solidFill>
                  <a:srgbClr val="FFFF00"/>
                </a:solidFill>
                <a:latin typeface="Times New Roman" pitchFamily="18" charset="0"/>
              </a:rPr>
              <a:t>2</a:t>
            </a:r>
            <a:r>
              <a:rPr kumimoji="1" lang="en-US" altLang="zh-CN" sz="2800" b="1" dirty="0">
                <a:solidFill>
                  <a:srgbClr val="FFFF00"/>
                </a:solidFill>
                <a:latin typeface="Times New Roman" pitchFamily="18" charset="0"/>
              </a:rPr>
              <a:t>O</a:t>
            </a:r>
            <a:endParaRPr kumimoji="1" lang="en-US" altLang="zh-CN" sz="2400" dirty="0">
              <a:solidFill>
                <a:srgbClr val="FFFF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37891"/>
                                        </p:tgtEl>
                                        <p:attrNameLst>
                                          <p:attrName>style.visibility</p:attrName>
                                        </p:attrNameLst>
                                      </p:cBhvr>
                                      <p:to>
                                        <p:strVal val="visible"/>
                                      </p:to>
                                    </p:set>
                                    <p:anim calcmode="lin" valueType="num">
                                      <p:cBhvr additive="base">
                                        <p:cTn id="13" dur="500" fill="hold"/>
                                        <p:tgtEl>
                                          <p:spTgt spid="37891"/>
                                        </p:tgtEl>
                                        <p:attrNameLst>
                                          <p:attrName>ppt_x</p:attrName>
                                        </p:attrNameLst>
                                      </p:cBhvr>
                                      <p:tavLst>
                                        <p:tav tm="0">
                                          <p:val>
                                            <p:strVal val="0-#ppt_w/2"/>
                                          </p:val>
                                        </p:tav>
                                        <p:tav tm="100000">
                                          <p:val>
                                            <p:strVal val="#ppt_x"/>
                                          </p:val>
                                        </p:tav>
                                      </p:tavLst>
                                    </p:anim>
                                    <p:anim calcmode="lin" valueType="num">
                                      <p:cBhvr additive="base">
                                        <p:cTn id="14" dur="500" fill="hold"/>
                                        <p:tgtEl>
                                          <p:spTgt spid="378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3"/>
                                        </p:tgtEl>
                                        <p:attrNameLst>
                                          <p:attrName>style.visibility</p:attrName>
                                        </p:attrNameLst>
                                      </p:cBhvr>
                                      <p:to>
                                        <p:strVal val="visible"/>
                                      </p:to>
                                    </p:set>
                                    <p:anim calcmode="lin" valueType="num">
                                      <p:cBhvr additive="base">
                                        <p:cTn id="19" dur="500" fill="hold"/>
                                        <p:tgtEl>
                                          <p:spTgt spid="37893"/>
                                        </p:tgtEl>
                                        <p:attrNameLst>
                                          <p:attrName>ppt_x</p:attrName>
                                        </p:attrNameLst>
                                      </p:cBhvr>
                                      <p:tavLst>
                                        <p:tav tm="0">
                                          <p:val>
                                            <p:strVal val="0-#ppt_w/2"/>
                                          </p:val>
                                        </p:tav>
                                        <p:tav tm="100000">
                                          <p:val>
                                            <p:strVal val="#ppt_x"/>
                                          </p:val>
                                        </p:tav>
                                      </p:tavLst>
                                    </p:anim>
                                    <p:anim calcmode="lin" valueType="num">
                                      <p:cBhvr additive="base">
                                        <p:cTn id="20" dur="500" fill="hold"/>
                                        <p:tgtEl>
                                          <p:spTgt spid="378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P spid="37893" grpId="0" autoUpdateAnimBg="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611560" y="2492896"/>
            <a:ext cx="7776864" cy="584775"/>
          </a:xfrm>
          <a:prstGeom prst="rect">
            <a:avLst/>
          </a:prstGeom>
          <a:noFill/>
          <a:ln w="9525">
            <a:noFill/>
            <a:miter lim="800000"/>
            <a:headEnd/>
            <a:tailEnd/>
          </a:ln>
          <a:effectLst/>
        </p:spPr>
        <p:txBody>
          <a:bodyPr wrap="square">
            <a:spAutoFit/>
          </a:bodyPr>
          <a:lstStyle/>
          <a:p>
            <a:pPr algn="ctr">
              <a:spcBef>
                <a:spcPct val="50000"/>
              </a:spcBef>
            </a:pPr>
            <a:r>
              <a:rPr lang="en-US" altLang="zh-CN" sz="3200" b="1" dirty="0">
                <a:solidFill>
                  <a:srgbClr val="FFFF00"/>
                </a:solidFill>
                <a:latin typeface="黑体" pitchFamily="49" charset="-122"/>
                <a:ea typeface="黑体" pitchFamily="49" charset="-122"/>
              </a:rPr>
              <a:t>4.5 </a:t>
            </a:r>
            <a:r>
              <a:rPr lang="zh-CN" altLang="en-US" sz="3200" b="1" dirty="0">
                <a:solidFill>
                  <a:srgbClr val="FFFF00"/>
                </a:solidFill>
                <a:latin typeface="黑体" pitchFamily="49" charset="-122"/>
                <a:ea typeface="黑体" pitchFamily="49" charset="-122"/>
              </a:rPr>
              <a:t>电解</a:t>
            </a:r>
            <a:r>
              <a:rPr lang="en-US" altLang="zh-CN" sz="3200" b="1" dirty="0">
                <a:solidFill>
                  <a:srgbClr val="FFFF00"/>
                </a:solidFill>
                <a:latin typeface="黑体" pitchFamily="49" charset="-122"/>
                <a:ea typeface="黑体" pitchFamily="49" charset="-122"/>
              </a:rPr>
              <a:t>   </a:t>
            </a:r>
            <a:endParaRPr lang="en-US" altLang="zh-CN" sz="3200" b="1" dirty="0">
              <a:solidFill>
                <a:srgbClr val="FFFF00"/>
              </a:solidFill>
            </a:endParaRPr>
          </a:p>
        </p:txBody>
      </p:sp>
    </p:spTree>
    <p:extLst>
      <p:ext uri="{BB962C8B-B14F-4D97-AF65-F5344CB8AC3E}">
        <p14:creationId xmlns:p14="http://schemas.microsoft.com/office/powerpoint/2010/main" val="213649956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4213" y="404813"/>
            <a:ext cx="7772400" cy="647700"/>
          </a:xfrm>
        </p:spPr>
        <p:txBody>
          <a:bodyPr/>
          <a:lstStyle/>
          <a:p>
            <a:pPr algn="l"/>
            <a:r>
              <a:rPr lang="en-US" altLang="zh-CN" sz="3200" b="1" dirty="0"/>
              <a:t>3.5   </a:t>
            </a:r>
            <a:r>
              <a:rPr lang="zh-CN" altLang="en-US" sz="3200" b="1" dirty="0"/>
              <a:t>电解（</a:t>
            </a:r>
            <a:r>
              <a:rPr lang="en-US" altLang="zh-CN" sz="3200" b="1" dirty="0"/>
              <a:t>electrolysis</a:t>
            </a:r>
            <a:r>
              <a:rPr lang="zh-CN" altLang="en-US" sz="3200" b="1" dirty="0"/>
              <a:t>）</a:t>
            </a:r>
          </a:p>
        </p:txBody>
      </p:sp>
      <p:sp>
        <p:nvSpPr>
          <p:cNvPr id="17411" name="Rectangle 3"/>
          <p:cNvSpPr>
            <a:spLocks noGrp="1" noChangeArrowheads="1"/>
          </p:cNvSpPr>
          <p:nvPr>
            <p:ph type="body" idx="1"/>
          </p:nvPr>
        </p:nvSpPr>
        <p:spPr>
          <a:xfrm>
            <a:off x="611188" y="1196974"/>
            <a:ext cx="7772400" cy="5184353"/>
          </a:xfrm>
        </p:spPr>
        <p:txBody>
          <a:bodyPr>
            <a:normAutofit lnSpcReduction="10000"/>
          </a:bodyPr>
          <a:lstStyle/>
          <a:p>
            <a:pPr>
              <a:lnSpc>
                <a:spcPct val="150000"/>
              </a:lnSpc>
            </a:pPr>
            <a:r>
              <a:rPr lang="zh-CN" altLang="en-US" sz="2400" b="1" u="sng" dirty="0">
                <a:solidFill>
                  <a:schemeClr val="tx1"/>
                </a:solidFill>
                <a:latin typeface="宋体" charset="-122"/>
              </a:rPr>
              <a:t>电解质溶液在电流的作用下</a:t>
            </a:r>
            <a:r>
              <a:rPr lang="en-US" altLang="zh-CN" sz="2400" b="1" u="sng" dirty="0">
                <a:solidFill>
                  <a:schemeClr val="tx1"/>
                </a:solidFill>
                <a:latin typeface="宋体" charset="-122"/>
              </a:rPr>
              <a:t>,</a:t>
            </a:r>
            <a:r>
              <a:rPr lang="zh-CN" altLang="en-US" sz="2400" b="1" u="sng" dirty="0">
                <a:solidFill>
                  <a:schemeClr val="tx1"/>
                </a:solidFill>
                <a:latin typeface="宋体" charset="-122"/>
              </a:rPr>
              <a:t>发生电化学反应的过程称为</a:t>
            </a:r>
            <a:r>
              <a:rPr lang="zh-CN" altLang="en-US" sz="2400" b="1" u="sng" dirty="0">
                <a:solidFill>
                  <a:srgbClr val="00FF00"/>
                </a:solidFill>
                <a:latin typeface="宋体" charset="-122"/>
              </a:rPr>
              <a:t>电解</a:t>
            </a:r>
            <a:r>
              <a:rPr lang="zh-CN" altLang="en-US" sz="2400" b="1" u="sng" dirty="0">
                <a:solidFill>
                  <a:schemeClr val="tx1"/>
                </a:solidFill>
                <a:latin typeface="宋体" charset="-122"/>
              </a:rPr>
              <a:t>。</a:t>
            </a:r>
            <a:endParaRPr lang="en-US" altLang="zh-CN" sz="2400" b="1" u="sng" dirty="0">
              <a:solidFill>
                <a:schemeClr val="tx1"/>
              </a:solidFill>
              <a:latin typeface="宋体" charset="-122"/>
            </a:endParaRPr>
          </a:p>
          <a:p>
            <a:pPr>
              <a:lnSpc>
                <a:spcPct val="150000"/>
              </a:lnSpc>
            </a:pPr>
            <a:r>
              <a:rPr lang="zh-CN" altLang="en-US" sz="2400" b="1" dirty="0">
                <a:solidFill>
                  <a:schemeClr val="tx1"/>
                </a:solidFill>
                <a:latin typeface="宋体" charset="-122"/>
              </a:rPr>
              <a:t>电能→化学能</a:t>
            </a:r>
          </a:p>
          <a:p>
            <a:pPr>
              <a:lnSpc>
                <a:spcPct val="150000"/>
              </a:lnSpc>
            </a:pPr>
            <a:r>
              <a:rPr lang="zh-CN" altLang="en-US" sz="2400" b="1" dirty="0">
                <a:solidFill>
                  <a:schemeClr val="tx1"/>
                </a:solidFill>
                <a:latin typeface="宋体" charset="-122"/>
              </a:rPr>
              <a:t>阴极</a:t>
            </a:r>
            <a:r>
              <a:rPr lang="en-US" altLang="zh-CN" sz="2400" b="1" dirty="0">
                <a:solidFill>
                  <a:schemeClr val="tx1"/>
                </a:solidFill>
                <a:latin typeface="宋体" charset="-122"/>
              </a:rPr>
              <a:t>(</a:t>
            </a:r>
            <a:r>
              <a:rPr lang="zh-CN" altLang="en-US" sz="2400" b="1" dirty="0">
                <a:solidFill>
                  <a:schemeClr val="tx1"/>
                </a:solidFill>
                <a:latin typeface="宋体" charset="-122"/>
              </a:rPr>
              <a:t>与电源负极相连</a:t>
            </a:r>
            <a:r>
              <a:rPr lang="en-US" altLang="zh-CN" sz="2400" b="1" dirty="0">
                <a:solidFill>
                  <a:schemeClr val="tx1"/>
                </a:solidFill>
                <a:latin typeface="宋体" charset="-122"/>
              </a:rPr>
              <a:t>)</a:t>
            </a:r>
            <a:r>
              <a:rPr lang="zh-CN" altLang="en-US" sz="2400" b="1" dirty="0">
                <a:solidFill>
                  <a:schemeClr val="tx1"/>
                </a:solidFill>
                <a:latin typeface="宋体" charset="-122"/>
              </a:rPr>
              <a:t>；阳极</a:t>
            </a:r>
            <a:r>
              <a:rPr lang="en-US" altLang="zh-CN" sz="2400" b="1" dirty="0">
                <a:solidFill>
                  <a:schemeClr val="tx1"/>
                </a:solidFill>
                <a:latin typeface="宋体" charset="-122"/>
              </a:rPr>
              <a:t>(</a:t>
            </a:r>
            <a:r>
              <a:rPr lang="zh-CN" altLang="en-US" sz="2400" b="1" dirty="0">
                <a:solidFill>
                  <a:schemeClr val="tx1"/>
                </a:solidFill>
                <a:latin typeface="宋体" charset="-122"/>
              </a:rPr>
              <a:t>与电源正极相连</a:t>
            </a:r>
            <a:r>
              <a:rPr lang="en-US" altLang="zh-CN" sz="2400" b="1" dirty="0">
                <a:solidFill>
                  <a:schemeClr val="tx1"/>
                </a:solidFill>
                <a:latin typeface="宋体" charset="-122"/>
              </a:rPr>
              <a:t>)</a:t>
            </a:r>
          </a:p>
          <a:p>
            <a:pPr>
              <a:lnSpc>
                <a:spcPct val="150000"/>
              </a:lnSpc>
            </a:pPr>
            <a:r>
              <a:rPr lang="zh-CN" altLang="en-US" sz="2400" b="1" dirty="0">
                <a:solidFill>
                  <a:schemeClr val="tx1"/>
                </a:solidFill>
                <a:latin typeface="宋体" charset="-122"/>
              </a:rPr>
              <a:t>电解过程中：</a:t>
            </a:r>
          </a:p>
          <a:p>
            <a:pPr>
              <a:lnSpc>
                <a:spcPct val="150000"/>
              </a:lnSpc>
              <a:buNone/>
            </a:pPr>
            <a:r>
              <a:rPr lang="zh-CN" altLang="en-US" sz="2400" b="1" dirty="0">
                <a:solidFill>
                  <a:schemeClr val="tx1"/>
                </a:solidFill>
                <a:latin typeface="宋体" charset="-122"/>
              </a:rPr>
              <a:t>     </a:t>
            </a:r>
            <a:r>
              <a:rPr lang="zh-CN" altLang="en-US" sz="2400" b="1" dirty="0">
                <a:solidFill>
                  <a:srgbClr val="F01085"/>
                </a:solidFill>
                <a:latin typeface="宋体" charset="-122"/>
              </a:rPr>
              <a:t>阴极放出电子，溶液中的某些阳离子得到电子被还原，阴极起还原剂的作用。</a:t>
            </a:r>
          </a:p>
          <a:p>
            <a:pPr>
              <a:lnSpc>
                <a:spcPct val="150000"/>
              </a:lnSpc>
              <a:buNone/>
            </a:pPr>
            <a:r>
              <a:rPr lang="zh-CN" altLang="en-US" sz="2400" b="1" dirty="0">
                <a:solidFill>
                  <a:schemeClr val="tx1"/>
                </a:solidFill>
                <a:latin typeface="宋体" charset="-122"/>
              </a:rPr>
              <a:t>     </a:t>
            </a:r>
            <a:r>
              <a:rPr lang="zh-CN" altLang="en-US" sz="2400" b="1" dirty="0">
                <a:solidFill>
                  <a:srgbClr val="92D050"/>
                </a:solidFill>
                <a:latin typeface="宋体" charset="-122"/>
              </a:rPr>
              <a:t>阳极得到电子，溶液中的某些阴离子失去电子被氧化，阴极起氧化剂的作用。</a:t>
            </a:r>
          </a:p>
          <a:p>
            <a:endParaRPr lang="en-US" altLang="zh-CN" sz="2400" b="1" dirty="0">
              <a:latin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checkerboard(across)">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12" dur="500"/>
                                        <p:tgtEl>
                                          <p:spTgt spid="174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17" dur="500"/>
                                        <p:tgtEl>
                                          <p:spTgt spid="174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22" dur="500"/>
                                        <p:tgtEl>
                                          <p:spTgt spid="174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411">
                                            <p:txEl>
                                              <p:pRg st="3" end="3"/>
                                            </p:txEl>
                                          </p:spTgt>
                                        </p:tgtEl>
                                        <p:attrNameLst>
                                          <p:attrName>style.visibility</p:attrName>
                                        </p:attrNameLst>
                                      </p:cBhvr>
                                      <p:to>
                                        <p:strVal val="visible"/>
                                      </p:to>
                                    </p:set>
                                    <p:animEffect transition="in" filter="blinds(horizontal)">
                                      <p:cBhvr>
                                        <p:cTn id="27" dur="500"/>
                                        <p:tgtEl>
                                          <p:spTgt spid="1741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32" dur="500"/>
                                        <p:tgtEl>
                                          <p:spTgt spid="17411">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7411">
                                            <p:txEl>
                                              <p:pRg st="5" end="5"/>
                                            </p:txEl>
                                          </p:spTgt>
                                        </p:tgtEl>
                                        <p:attrNameLst>
                                          <p:attrName>style.visibility</p:attrName>
                                        </p:attrNameLst>
                                      </p:cBhvr>
                                      <p:to>
                                        <p:strVal val="visible"/>
                                      </p:to>
                                    </p:set>
                                    <p:animEffect transition="in" filter="blinds(horizontal)">
                                      <p:cBhvr>
                                        <p:cTn id="37" dur="500"/>
                                        <p:tgtEl>
                                          <p:spTgt spid="174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746125" y="356965"/>
            <a:ext cx="4197350" cy="839787"/>
          </a:xfrm>
        </p:spPr>
        <p:txBody>
          <a:bodyPr/>
          <a:lstStyle/>
          <a:p>
            <a:pPr algn="l"/>
            <a:r>
              <a:rPr lang="en-US" altLang="zh-CN" sz="2800" b="1" dirty="0"/>
              <a:t>3.5.1 </a:t>
            </a:r>
            <a:r>
              <a:rPr lang="zh-CN" altLang="en-US" sz="2800" b="1" dirty="0"/>
              <a:t>电解基本原理</a:t>
            </a:r>
            <a:endParaRPr lang="zh-CN" altLang="en-US" sz="2800" dirty="0"/>
          </a:p>
        </p:txBody>
      </p:sp>
      <p:sp>
        <p:nvSpPr>
          <p:cNvPr id="2051" name="Rectangle 3"/>
          <p:cNvSpPr>
            <a:spLocks noGrp="1" noChangeArrowheads="1"/>
          </p:cNvSpPr>
          <p:nvPr>
            <p:ph type="body" idx="1"/>
          </p:nvPr>
        </p:nvSpPr>
        <p:spPr>
          <a:xfrm>
            <a:off x="611188" y="1412875"/>
            <a:ext cx="8353425" cy="4751388"/>
          </a:xfrm>
        </p:spPr>
        <p:txBody>
          <a:bodyPr>
            <a:normAutofit fontScale="92500" lnSpcReduction="20000"/>
          </a:bodyPr>
          <a:lstStyle/>
          <a:p>
            <a:pPr algn="just">
              <a:lnSpc>
                <a:spcPct val="150000"/>
              </a:lnSpc>
              <a:buNone/>
            </a:pPr>
            <a:r>
              <a:rPr lang="en-US" altLang="zh-CN" sz="2800" b="1" dirty="0">
                <a:solidFill>
                  <a:schemeClr val="tx1"/>
                </a:solidFill>
              </a:rPr>
              <a:t>1. </a:t>
            </a:r>
            <a:r>
              <a:rPr lang="zh-CN" altLang="en-US" sz="2800" b="1" dirty="0">
                <a:solidFill>
                  <a:schemeClr val="tx1"/>
                </a:solidFill>
              </a:rPr>
              <a:t>法拉第电解定律</a:t>
            </a:r>
            <a:r>
              <a:rPr lang="en-US" altLang="zh-CN" sz="2800" b="1" dirty="0">
                <a:solidFill>
                  <a:schemeClr val="tx1"/>
                </a:solidFill>
              </a:rPr>
              <a:t>:</a:t>
            </a:r>
          </a:p>
          <a:p>
            <a:pPr algn="ctr">
              <a:lnSpc>
                <a:spcPct val="150000"/>
              </a:lnSpc>
              <a:buNone/>
            </a:pPr>
            <a:r>
              <a:rPr lang="en-US" altLang="zh-CN" sz="2800" b="1" dirty="0">
                <a:solidFill>
                  <a:srgbClr val="800000"/>
                </a:solidFill>
              </a:rPr>
              <a:t>      </a:t>
            </a:r>
            <a:r>
              <a:rPr lang="en-US" altLang="zh-CN" sz="2800" b="1" dirty="0">
                <a:solidFill>
                  <a:srgbClr val="FF0000"/>
                </a:solidFill>
              </a:rPr>
              <a:t>G=(1/F)EQ=(1/F) </a:t>
            </a:r>
            <a:r>
              <a:rPr lang="en-US" altLang="zh-CN" sz="2800" b="1" dirty="0" err="1">
                <a:solidFill>
                  <a:srgbClr val="FF0000"/>
                </a:solidFill>
              </a:rPr>
              <a:t>EIt</a:t>
            </a:r>
            <a:endParaRPr lang="en-US" altLang="zh-CN" sz="2800" b="1" dirty="0">
              <a:solidFill>
                <a:srgbClr val="FF0000"/>
              </a:solidFill>
            </a:endParaRPr>
          </a:p>
          <a:p>
            <a:pPr algn="just">
              <a:lnSpc>
                <a:spcPct val="150000"/>
              </a:lnSpc>
              <a:buNone/>
            </a:pPr>
            <a:r>
              <a:rPr lang="en-US" altLang="zh-CN" sz="2800" b="1" dirty="0">
                <a:solidFill>
                  <a:schemeClr val="tx1"/>
                </a:solidFill>
              </a:rPr>
              <a:t>      G-</a:t>
            </a:r>
            <a:r>
              <a:rPr lang="en-US" altLang="zh-CN" sz="2800" b="1" dirty="0">
                <a:solidFill>
                  <a:schemeClr val="tx1"/>
                </a:solidFill>
                <a:latin typeface="Arial"/>
              </a:rPr>
              <a:t>——</a:t>
            </a:r>
            <a:r>
              <a:rPr lang="zh-CN" altLang="en-US" sz="2800" b="1" dirty="0">
                <a:solidFill>
                  <a:schemeClr val="tx1"/>
                </a:solidFill>
              </a:rPr>
              <a:t>析出或溶解的物质质量，</a:t>
            </a:r>
            <a:r>
              <a:rPr lang="en-US" altLang="zh-CN" sz="2800" b="1" dirty="0">
                <a:solidFill>
                  <a:schemeClr val="tx1"/>
                </a:solidFill>
              </a:rPr>
              <a:t>g </a:t>
            </a:r>
            <a:r>
              <a:rPr lang="zh-CN" altLang="en-US" sz="2800" b="1" dirty="0">
                <a:solidFill>
                  <a:schemeClr val="tx1"/>
                </a:solidFill>
              </a:rPr>
              <a:t>；</a:t>
            </a:r>
          </a:p>
          <a:p>
            <a:pPr algn="just">
              <a:lnSpc>
                <a:spcPct val="150000"/>
              </a:lnSpc>
              <a:buNone/>
            </a:pPr>
            <a:r>
              <a:rPr lang="zh-CN" altLang="en-US" sz="2800" b="1" dirty="0">
                <a:solidFill>
                  <a:schemeClr val="tx1"/>
                </a:solidFill>
              </a:rPr>
              <a:t>      </a:t>
            </a:r>
            <a:r>
              <a:rPr lang="en-US" altLang="zh-CN" sz="2800" b="1" dirty="0">
                <a:solidFill>
                  <a:schemeClr val="tx1"/>
                </a:solidFill>
              </a:rPr>
              <a:t>E</a:t>
            </a:r>
            <a:r>
              <a:rPr lang="en-US" altLang="zh-CN" sz="2800" b="1" dirty="0">
                <a:solidFill>
                  <a:schemeClr val="tx1"/>
                </a:solidFill>
                <a:latin typeface="Arial"/>
              </a:rPr>
              <a:t>——</a:t>
            </a:r>
            <a:r>
              <a:rPr lang="zh-CN" altLang="en-US" sz="2800" b="1" dirty="0">
                <a:solidFill>
                  <a:schemeClr val="tx1"/>
                </a:solidFill>
              </a:rPr>
              <a:t>物质的化学当量，</a:t>
            </a:r>
            <a:r>
              <a:rPr lang="en-US" altLang="zh-CN" sz="2800" b="1" dirty="0">
                <a:solidFill>
                  <a:schemeClr val="tx1"/>
                </a:solidFill>
              </a:rPr>
              <a:t>g/mol </a:t>
            </a:r>
            <a:r>
              <a:rPr lang="zh-CN" altLang="en-US" sz="2800" b="1" dirty="0">
                <a:solidFill>
                  <a:schemeClr val="tx1"/>
                </a:solidFill>
              </a:rPr>
              <a:t>；</a:t>
            </a:r>
          </a:p>
          <a:p>
            <a:pPr algn="just">
              <a:lnSpc>
                <a:spcPct val="150000"/>
              </a:lnSpc>
              <a:buNone/>
            </a:pPr>
            <a:r>
              <a:rPr lang="zh-CN" altLang="en-US" sz="2800" b="1" dirty="0">
                <a:solidFill>
                  <a:schemeClr val="tx1"/>
                </a:solidFill>
              </a:rPr>
              <a:t>      </a:t>
            </a:r>
            <a:r>
              <a:rPr lang="en-US" altLang="zh-CN" sz="2800" b="1" dirty="0">
                <a:solidFill>
                  <a:schemeClr val="tx1"/>
                </a:solidFill>
              </a:rPr>
              <a:t>Q</a:t>
            </a:r>
            <a:r>
              <a:rPr lang="en-US" altLang="zh-CN" sz="2800" b="1" dirty="0">
                <a:solidFill>
                  <a:schemeClr val="tx1"/>
                </a:solidFill>
                <a:latin typeface="Arial"/>
              </a:rPr>
              <a:t>——</a:t>
            </a:r>
            <a:r>
              <a:rPr lang="zh-CN" altLang="en-US" sz="2800" b="1" dirty="0">
                <a:solidFill>
                  <a:schemeClr val="tx1"/>
                </a:solidFill>
              </a:rPr>
              <a:t>通过的电量，</a:t>
            </a:r>
            <a:r>
              <a:rPr lang="en-US" altLang="zh-CN" sz="2800" b="1" dirty="0">
                <a:solidFill>
                  <a:schemeClr val="tx1"/>
                </a:solidFill>
              </a:rPr>
              <a:t>C  </a:t>
            </a:r>
            <a:r>
              <a:rPr lang="zh-CN" altLang="en-US" sz="2800" b="1" dirty="0">
                <a:solidFill>
                  <a:schemeClr val="tx1"/>
                </a:solidFill>
              </a:rPr>
              <a:t>；</a:t>
            </a:r>
          </a:p>
          <a:p>
            <a:pPr algn="just">
              <a:lnSpc>
                <a:spcPct val="150000"/>
              </a:lnSpc>
              <a:buNone/>
            </a:pPr>
            <a:r>
              <a:rPr lang="zh-CN" altLang="en-US" sz="2800" b="1" dirty="0">
                <a:solidFill>
                  <a:schemeClr val="tx1"/>
                </a:solidFill>
              </a:rPr>
              <a:t>      </a:t>
            </a:r>
            <a:r>
              <a:rPr lang="en-US" altLang="zh-CN" sz="2800" b="1" dirty="0">
                <a:solidFill>
                  <a:schemeClr val="tx1"/>
                </a:solidFill>
              </a:rPr>
              <a:t>I</a:t>
            </a:r>
            <a:r>
              <a:rPr lang="en-US" altLang="zh-CN" sz="2800" b="1" dirty="0">
                <a:solidFill>
                  <a:schemeClr val="tx1"/>
                </a:solidFill>
                <a:latin typeface="Arial"/>
              </a:rPr>
              <a:t>——</a:t>
            </a:r>
            <a:r>
              <a:rPr lang="zh-CN" altLang="en-US" sz="2800" b="1" dirty="0">
                <a:solidFill>
                  <a:schemeClr val="tx1"/>
                </a:solidFill>
              </a:rPr>
              <a:t>电流强度，</a:t>
            </a:r>
            <a:r>
              <a:rPr lang="en-US" altLang="zh-CN" sz="2800" b="1" dirty="0">
                <a:solidFill>
                  <a:schemeClr val="tx1"/>
                </a:solidFill>
              </a:rPr>
              <a:t>A  </a:t>
            </a:r>
            <a:r>
              <a:rPr lang="zh-CN" altLang="en-US" sz="2800" b="1" dirty="0">
                <a:solidFill>
                  <a:schemeClr val="tx1"/>
                </a:solidFill>
              </a:rPr>
              <a:t>；</a:t>
            </a:r>
          </a:p>
          <a:p>
            <a:pPr algn="just">
              <a:lnSpc>
                <a:spcPct val="150000"/>
              </a:lnSpc>
              <a:buNone/>
            </a:pPr>
            <a:r>
              <a:rPr lang="zh-CN" altLang="en-US" sz="2800" b="1" dirty="0">
                <a:solidFill>
                  <a:schemeClr val="tx1"/>
                </a:solidFill>
              </a:rPr>
              <a:t>      </a:t>
            </a:r>
            <a:r>
              <a:rPr lang="en-US" altLang="zh-CN" sz="2800" b="1" dirty="0">
                <a:solidFill>
                  <a:schemeClr val="tx1"/>
                </a:solidFill>
              </a:rPr>
              <a:t>t </a:t>
            </a:r>
            <a:r>
              <a:rPr lang="en-US" altLang="zh-CN" sz="2800" b="1" dirty="0">
                <a:solidFill>
                  <a:schemeClr val="tx1"/>
                </a:solidFill>
                <a:latin typeface="Arial"/>
              </a:rPr>
              <a:t>——</a:t>
            </a:r>
            <a:r>
              <a:rPr lang="zh-CN" altLang="en-US" sz="2800" b="1" dirty="0">
                <a:solidFill>
                  <a:schemeClr val="tx1"/>
                </a:solidFill>
              </a:rPr>
              <a:t>电解时间 ， </a:t>
            </a:r>
            <a:r>
              <a:rPr lang="en-US" altLang="zh-CN" sz="2800" b="1" dirty="0">
                <a:solidFill>
                  <a:schemeClr val="tx1"/>
                </a:solidFill>
              </a:rPr>
              <a:t>s  </a:t>
            </a:r>
            <a:r>
              <a:rPr lang="zh-CN" altLang="en-US" sz="2800" b="1" dirty="0">
                <a:solidFill>
                  <a:schemeClr val="tx1"/>
                </a:solidFill>
              </a:rPr>
              <a:t>；</a:t>
            </a:r>
          </a:p>
          <a:p>
            <a:pPr>
              <a:lnSpc>
                <a:spcPct val="150000"/>
              </a:lnSpc>
              <a:buNone/>
            </a:pPr>
            <a:r>
              <a:rPr lang="zh-CN" altLang="en-US" sz="2800" b="1" dirty="0">
                <a:solidFill>
                  <a:schemeClr val="tx1"/>
                </a:solidFill>
              </a:rPr>
              <a:t>      </a:t>
            </a:r>
            <a:r>
              <a:rPr lang="en-US" altLang="zh-CN" sz="2800" b="1" dirty="0">
                <a:solidFill>
                  <a:schemeClr val="tx1"/>
                </a:solidFill>
              </a:rPr>
              <a:t>F</a:t>
            </a:r>
            <a:r>
              <a:rPr lang="en-US" altLang="zh-CN" sz="2800" b="1" dirty="0">
                <a:solidFill>
                  <a:schemeClr val="tx1"/>
                </a:solidFill>
                <a:latin typeface="Arial"/>
              </a:rPr>
              <a:t>——</a:t>
            </a:r>
            <a:r>
              <a:rPr lang="zh-CN" altLang="en-US" sz="2800" b="1" dirty="0">
                <a:solidFill>
                  <a:schemeClr val="tx1"/>
                </a:solidFill>
              </a:rPr>
              <a:t>法拉第电解常数，</a:t>
            </a:r>
            <a:r>
              <a:rPr lang="en-US" altLang="zh-CN" sz="2800" b="1" dirty="0">
                <a:solidFill>
                  <a:schemeClr val="tx1"/>
                </a:solidFill>
              </a:rPr>
              <a:t>F=96487 C/ mol .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0"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ppt_x</p:attrName>
                                        </p:attrNameLst>
                                      </p:cBhvr>
                                      <p:tavLst>
                                        <p:tav tm="0">
                                          <p:val>
                                            <p:strVal val="#ppt_x-.2"/>
                                          </p:val>
                                        </p:tav>
                                        <p:tav tm="100000">
                                          <p:val>
                                            <p:strVal val="#ppt_x"/>
                                          </p:val>
                                        </p:tav>
                                      </p:tavLst>
                                    </p:anim>
                                    <p:anim calcmode="lin" valueType="num">
                                      <p:cBhvr>
                                        <p:cTn id="8" dur="1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0" fill="hold">
                                          <p:stCondLst>
                                            <p:cond delay="0"/>
                                          </p:stCondLst>
                                        </p:cTn>
                                        <p:tgtEl>
                                          <p:spTgt spid="2051">
                                            <p:txEl>
                                              <p:pRg st="0" end="0"/>
                                            </p:txEl>
                                          </p:spTgt>
                                        </p:tgtEl>
                                        <p:attrNameLst>
                                          <p:attrName>style.visibility</p:attrName>
                                        </p:attrNameLst>
                                      </p:cBhvr>
                                      <p:to>
                                        <p:strVal val="visible"/>
                                      </p:to>
                                    </p:set>
                                    <p:animEffect transition="in" filter="fade">
                                      <p:cBhvr>
                                        <p:cTn id="14" dur="500"/>
                                        <p:tgtEl>
                                          <p:spTgt spid="2051">
                                            <p:txEl>
                                              <p:pRg st="0" end="0"/>
                                            </p:txEl>
                                          </p:spTgt>
                                        </p:tgtEl>
                                      </p:cBhvr>
                                    </p:animEffect>
                                    <p:anim calcmode="lin" valueType="num">
                                      <p:cBhvr>
                                        <p:cTn id="15"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05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0" fill="hold">
                                          <p:stCondLst>
                                            <p:cond delay="0"/>
                                          </p:stCondLst>
                                        </p:cTn>
                                        <p:tgtEl>
                                          <p:spTgt spid="2051">
                                            <p:txEl>
                                              <p:pRg st="1" end="1"/>
                                            </p:txEl>
                                          </p:spTgt>
                                        </p:tgtEl>
                                        <p:attrNameLst>
                                          <p:attrName>style.visibility</p:attrName>
                                        </p:attrNameLst>
                                      </p:cBhvr>
                                      <p:to>
                                        <p:strVal val="visible"/>
                                      </p:to>
                                    </p:set>
                                    <p:animEffect transition="in" filter="fade">
                                      <p:cBhvr>
                                        <p:cTn id="21" dur="500"/>
                                        <p:tgtEl>
                                          <p:spTgt spid="2051">
                                            <p:txEl>
                                              <p:pRg st="1" end="1"/>
                                            </p:txEl>
                                          </p:spTgt>
                                        </p:tgtEl>
                                      </p:cBhvr>
                                    </p:animEffect>
                                    <p:anim calcmode="lin" valueType="num">
                                      <p:cBhvr>
                                        <p:cTn id="22" dur="500" fill="hold"/>
                                        <p:tgtEl>
                                          <p:spTgt spid="205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05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0" fill="hold">
                                          <p:stCondLst>
                                            <p:cond delay="0"/>
                                          </p:stCondLst>
                                        </p:cTn>
                                        <p:tgtEl>
                                          <p:spTgt spid="2051">
                                            <p:txEl>
                                              <p:pRg st="2" end="2"/>
                                            </p:txEl>
                                          </p:spTgt>
                                        </p:tgtEl>
                                        <p:attrNameLst>
                                          <p:attrName>style.visibility</p:attrName>
                                        </p:attrNameLst>
                                      </p:cBhvr>
                                      <p:to>
                                        <p:strVal val="visible"/>
                                      </p:to>
                                    </p:set>
                                    <p:animEffect transition="in" filter="fade">
                                      <p:cBhvr>
                                        <p:cTn id="28" dur="500"/>
                                        <p:tgtEl>
                                          <p:spTgt spid="2051">
                                            <p:txEl>
                                              <p:pRg st="2" end="2"/>
                                            </p:txEl>
                                          </p:spTgt>
                                        </p:tgtEl>
                                      </p:cBhvr>
                                    </p:animEffect>
                                    <p:anim calcmode="lin" valueType="num">
                                      <p:cBhvr>
                                        <p:cTn id="29" dur="500" fill="hold"/>
                                        <p:tgtEl>
                                          <p:spTgt spid="205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05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0" fill="hold">
                                          <p:stCondLst>
                                            <p:cond delay="0"/>
                                          </p:stCondLst>
                                        </p:cTn>
                                        <p:tgtEl>
                                          <p:spTgt spid="2051">
                                            <p:txEl>
                                              <p:pRg st="3" end="3"/>
                                            </p:txEl>
                                          </p:spTgt>
                                        </p:tgtEl>
                                        <p:attrNameLst>
                                          <p:attrName>style.visibility</p:attrName>
                                        </p:attrNameLst>
                                      </p:cBhvr>
                                      <p:to>
                                        <p:strVal val="visible"/>
                                      </p:to>
                                    </p:set>
                                    <p:animEffect transition="in" filter="fade">
                                      <p:cBhvr>
                                        <p:cTn id="35" dur="500"/>
                                        <p:tgtEl>
                                          <p:spTgt spid="2051">
                                            <p:txEl>
                                              <p:pRg st="3" end="3"/>
                                            </p:txEl>
                                          </p:spTgt>
                                        </p:tgtEl>
                                      </p:cBhvr>
                                    </p:animEffect>
                                    <p:anim calcmode="lin" valueType="num">
                                      <p:cBhvr>
                                        <p:cTn id="36" dur="500" fill="hold"/>
                                        <p:tgtEl>
                                          <p:spTgt spid="205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05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0" fill="hold">
                                          <p:stCondLst>
                                            <p:cond delay="0"/>
                                          </p:stCondLst>
                                        </p:cTn>
                                        <p:tgtEl>
                                          <p:spTgt spid="2051">
                                            <p:txEl>
                                              <p:pRg st="4" end="4"/>
                                            </p:txEl>
                                          </p:spTgt>
                                        </p:tgtEl>
                                        <p:attrNameLst>
                                          <p:attrName>style.visibility</p:attrName>
                                        </p:attrNameLst>
                                      </p:cBhvr>
                                      <p:to>
                                        <p:strVal val="visible"/>
                                      </p:to>
                                    </p:set>
                                    <p:animEffect transition="in" filter="fade">
                                      <p:cBhvr>
                                        <p:cTn id="42" dur="500"/>
                                        <p:tgtEl>
                                          <p:spTgt spid="2051">
                                            <p:txEl>
                                              <p:pRg st="4" end="4"/>
                                            </p:txEl>
                                          </p:spTgt>
                                        </p:tgtEl>
                                      </p:cBhvr>
                                    </p:animEffect>
                                    <p:anim calcmode="lin" valueType="num">
                                      <p:cBhvr>
                                        <p:cTn id="43" dur="500" fill="hold"/>
                                        <p:tgtEl>
                                          <p:spTgt spid="205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05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0" fill="hold">
                                          <p:stCondLst>
                                            <p:cond delay="0"/>
                                          </p:stCondLst>
                                        </p:cTn>
                                        <p:tgtEl>
                                          <p:spTgt spid="2051">
                                            <p:txEl>
                                              <p:pRg st="5" end="5"/>
                                            </p:txEl>
                                          </p:spTgt>
                                        </p:tgtEl>
                                        <p:attrNameLst>
                                          <p:attrName>style.visibility</p:attrName>
                                        </p:attrNameLst>
                                      </p:cBhvr>
                                      <p:to>
                                        <p:strVal val="visible"/>
                                      </p:to>
                                    </p:set>
                                    <p:animEffect transition="in" filter="fade">
                                      <p:cBhvr>
                                        <p:cTn id="49" dur="500"/>
                                        <p:tgtEl>
                                          <p:spTgt spid="2051">
                                            <p:txEl>
                                              <p:pRg st="5" end="5"/>
                                            </p:txEl>
                                          </p:spTgt>
                                        </p:tgtEl>
                                      </p:cBhvr>
                                    </p:animEffect>
                                    <p:anim calcmode="lin" valueType="num">
                                      <p:cBhvr>
                                        <p:cTn id="50" dur="500" fill="hold"/>
                                        <p:tgtEl>
                                          <p:spTgt spid="205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2051">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0" fill="hold">
                                          <p:stCondLst>
                                            <p:cond delay="0"/>
                                          </p:stCondLst>
                                        </p:cTn>
                                        <p:tgtEl>
                                          <p:spTgt spid="2051">
                                            <p:txEl>
                                              <p:pRg st="6" end="6"/>
                                            </p:txEl>
                                          </p:spTgt>
                                        </p:tgtEl>
                                        <p:attrNameLst>
                                          <p:attrName>style.visibility</p:attrName>
                                        </p:attrNameLst>
                                      </p:cBhvr>
                                      <p:to>
                                        <p:strVal val="visible"/>
                                      </p:to>
                                    </p:set>
                                    <p:animEffect transition="in" filter="fade">
                                      <p:cBhvr>
                                        <p:cTn id="56" dur="500"/>
                                        <p:tgtEl>
                                          <p:spTgt spid="2051">
                                            <p:txEl>
                                              <p:pRg st="6" end="6"/>
                                            </p:txEl>
                                          </p:spTgt>
                                        </p:tgtEl>
                                      </p:cBhvr>
                                    </p:animEffect>
                                    <p:anim calcmode="lin" valueType="num">
                                      <p:cBhvr>
                                        <p:cTn id="57" dur="500" fill="hold"/>
                                        <p:tgtEl>
                                          <p:spTgt spid="2051">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2051">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0" fill="hold">
                                          <p:stCondLst>
                                            <p:cond delay="0"/>
                                          </p:stCondLst>
                                        </p:cTn>
                                        <p:tgtEl>
                                          <p:spTgt spid="2051">
                                            <p:txEl>
                                              <p:pRg st="7" end="7"/>
                                            </p:txEl>
                                          </p:spTgt>
                                        </p:tgtEl>
                                        <p:attrNameLst>
                                          <p:attrName>style.visibility</p:attrName>
                                        </p:attrNameLst>
                                      </p:cBhvr>
                                      <p:to>
                                        <p:strVal val="visible"/>
                                      </p:to>
                                    </p:set>
                                    <p:animEffect transition="in" filter="fade">
                                      <p:cBhvr>
                                        <p:cTn id="63" dur="500"/>
                                        <p:tgtEl>
                                          <p:spTgt spid="2051">
                                            <p:txEl>
                                              <p:pRg st="7" end="7"/>
                                            </p:txEl>
                                          </p:spTgt>
                                        </p:tgtEl>
                                      </p:cBhvr>
                                    </p:animEffect>
                                    <p:anim calcmode="lin" valueType="num">
                                      <p:cBhvr>
                                        <p:cTn id="64" dur="500" fill="hold"/>
                                        <p:tgtEl>
                                          <p:spTgt spid="2051">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2051">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4213" y="476250"/>
            <a:ext cx="7772400" cy="515938"/>
          </a:xfrm>
        </p:spPr>
        <p:txBody>
          <a:bodyPr>
            <a:normAutofit fontScale="90000"/>
          </a:bodyPr>
          <a:lstStyle/>
          <a:p>
            <a:pPr algn="l"/>
            <a:r>
              <a:rPr lang="en-US" altLang="zh-CN" sz="2800" b="1"/>
              <a:t>2.</a:t>
            </a:r>
            <a:r>
              <a:rPr lang="zh-CN" altLang="en-US" sz="2800" b="1"/>
              <a:t>分解电压的测定</a:t>
            </a:r>
          </a:p>
        </p:txBody>
      </p:sp>
      <p:pic>
        <p:nvPicPr>
          <p:cNvPr id="18436" name="Picture 4" descr="6"/>
          <p:cNvPicPr>
            <a:picLocks noChangeAspect="1" noChangeArrowheads="1"/>
          </p:cNvPicPr>
          <p:nvPr/>
        </p:nvPicPr>
        <p:blipFill>
          <a:blip r:embed="rId2" cstate="print"/>
          <a:srcRect/>
          <a:stretch>
            <a:fillRect/>
          </a:stretch>
        </p:blipFill>
        <p:spPr bwMode="auto">
          <a:xfrm>
            <a:off x="468313" y="1125538"/>
            <a:ext cx="3413125" cy="4248150"/>
          </a:xfrm>
          <a:prstGeom prst="rect">
            <a:avLst/>
          </a:prstGeom>
          <a:noFill/>
        </p:spPr>
      </p:pic>
      <p:pic>
        <p:nvPicPr>
          <p:cNvPr id="18437" name="Picture 5" descr="7"/>
          <p:cNvPicPr>
            <a:picLocks noChangeAspect="1" noChangeArrowheads="1"/>
          </p:cNvPicPr>
          <p:nvPr/>
        </p:nvPicPr>
        <p:blipFill>
          <a:blip r:embed="rId3" cstate="print"/>
          <a:srcRect/>
          <a:stretch>
            <a:fillRect/>
          </a:stretch>
        </p:blipFill>
        <p:spPr bwMode="auto">
          <a:xfrm>
            <a:off x="4644008" y="620688"/>
            <a:ext cx="2880890" cy="2573736"/>
          </a:xfrm>
          <a:prstGeom prst="rect">
            <a:avLst/>
          </a:prstGeom>
          <a:noFill/>
        </p:spPr>
      </p:pic>
      <p:sp>
        <p:nvSpPr>
          <p:cNvPr id="18438" name="Text Box 6"/>
          <p:cNvSpPr txBox="1">
            <a:spLocks noChangeArrowheads="1"/>
          </p:cNvSpPr>
          <p:nvPr/>
        </p:nvSpPr>
        <p:spPr bwMode="auto">
          <a:xfrm>
            <a:off x="4068440" y="3429000"/>
            <a:ext cx="5472112" cy="1492250"/>
          </a:xfrm>
          <a:prstGeom prst="rect">
            <a:avLst/>
          </a:prstGeom>
          <a:noFill/>
          <a:ln w="9525">
            <a:noFill/>
            <a:miter lim="800000"/>
            <a:headEnd/>
            <a:tailEnd/>
          </a:ln>
          <a:effectLst/>
        </p:spPr>
        <p:txBody>
          <a:bodyPr>
            <a:spAutoFit/>
          </a:bodyPr>
          <a:lstStyle/>
          <a:p>
            <a:pPr>
              <a:spcBef>
                <a:spcPct val="50000"/>
              </a:spcBef>
            </a:pPr>
            <a:r>
              <a:rPr kumimoji="1" lang="zh-CN" altLang="en-US" sz="2000" b="1" dirty="0">
                <a:latin typeface="Times New Roman" pitchFamily="18" charset="0"/>
              </a:rPr>
              <a:t>电解池的电极反应：</a:t>
            </a:r>
          </a:p>
          <a:p>
            <a:pPr>
              <a:spcBef>
                <a:spcPct val="50000"/>
              </a:spcBef>
            </a:pPr>
            <a:r>
              <a:rPr kumimoji="1" lang="zh-CN" altLang="en-US" sz="2000" b="1" dirty="0">
                <a:latin typeface="Times New Roman" pitchFamily="18" charset="0"/>
              </a:rPr>
              <a:t>阴极：</a:t>
            </a:r>
            <a:r>
              <a:rPr kumimoji="1" lang="en-US" altLang="zh-CN" sz="2000" b="1" dirty="0">
                <a:latin typeface="Times New Roman" pitchFamily="18" charset="0"/>
              </a:rPr>
              <a:t>4H</a:t>
            </a:r>
            <a:r>
              <a:rPr kumimoji="1" lang="en-US" altLang="zh-CN" sz="2000" b="1" baseline="30000" dirty="0">
                <a:latin typeface="Times New Roman" pitchFamily="18" charset="0"/>
              </a:rPr>
              <a:t>+ </a:t>
            </a:r>
            <a:r>
              <a:rPr kumimoji="1" lang="en-US" altLang="zh-CN" sz="2000" b="1" dirty="0">
                <a:latin typeface="Times New Roman" pitchFamily="18" charset="0"/>
              </a:rPr>
              <a:t>+ 4e</a:t>
            </a:r>
            <a:r>
              <a:rPr kumimoji="1" lang="en-US" altLang="zh-CN" sz="2000" b="1" baseline="30000" dirty="0">
                <a:latin typeface="Times New Roman" pitchFamily="18" charset="0"/>
              </a:rPr>
              <a:t>- </a:t>
            </a:r>
            <a:r>
              <a:rPr kumimoji="1" lang="en-US" altLang="zh-CN" sz="2000" b="1" dirty="0">
                <a:latin typeface="宋体" charset="-122"/>
              </a:rPr>
              <a:t>→ 2H</a:t>
            </a:r>
            <a:r>
              <a:rPr kumimoji="1" lang="en-US" altLang="zh-CN" sz="2000" b="1" baseline="-25000" dirty="0">
                <a:latin typeface="宋体" charset="-122"/>
              </a:rPr>
              <a:t>2</a:t>
            </a:r>
            <a:r>
              <a:rPr kumimoji="1" lang="en-US" altLang="zh-CN" sz="2400" b="1" dirty="0">
                <a:latin typeface="Times New Roman" pitchFamily="18" charset="0"/>
              </a:rPr>
              <a:t>↑</a:t>
            </a:r>
            <a:endParaRPr kumimoji="1" lang="en-US" altLang="zh-CN" sz="2000" b="1" dirty="0">
              <a:latin typeface="宋体" charset="-122"/>
            </a:endParaRPr>
          </a:p>
          <a:p>
            <a:pPr>
              <a:spcBef>
                <a:spcPct val="50000"/>
              </a:spcBef>
            </a:pPr>
            <a:r>
              <a:rPr kumimoji="1" lang="zh-CN" altLang="en-US" sz="2000" b="1" dirty="0">
                <a:latin typeface="宋体" charset="-122"/>
              </a:rPr>
              <a:t>阳极：</a:t>
            </a:r>
            <a:r>
              <a:rPr kumimoji="1" lang="en-US" altLang="zh-CN" sz="2000" b="1" dirty="0">
                <a:latin typeface="宋体" charset="-122"/>
              </a:rPr>
              <a:t>4OH</a:t>
            </a:r>
            <a:r>
              <a:rPr kumimoji="1" lang="en-US" altLang="zh-CN" sz="2000" b="1" baseline="30000" dirty="0">
                <a:latin typeface="宋体" charset="-122"/>
              </a:rPr>
              <a:t>-</a:t>
            </a:r>
            <a:r>
              <a:rPr kumimoji="1" lang="en-US" altLang="zh-CN" sz="2000" b="1" dirty="0">
                <a:latin typeface="宋体" charset="-122"/>
              </a:rPr>
              <a:t> → 2H</a:t>
            </a:r>
            <a:r>
              <a:rPr kumimoji="1" lang="en-US" altLang="zh-CN" sz="2000" b="1" baseline="-25000" dirty="0">
                <a:latin typeface="宋体" charset="-122"/>
              </a:rPr>
              <a:t>2</a:t>
            </a:r>
            <a:r>
              <a:rPr kumimoji="1" lang="en-US" altLang="zh-CN" sz="2000" b="1" dirty="0">
                <a:latin typeface="宋体" charset="-122"/>
              </a:rPr>
              <a:t>O</a:t>
            </a:r>
            <a:r>
              <a:rPr kumimoji="1" lang="zh-CN" altLang="en-US" sz="2000" b="1" dirty="0">
                <a:latin typeface="宋体" charset="-122"/>
              </a:rPr>
              <a:t>（</a:t>
            </a:r>
            <a:r>
              <a:rPr kumimoji="1" lang="en-US" altLang="zh-CN" sz="2000" b="1" dirty="0">
                <a:latin typeface="宋体" charset="-122"/>
              </a:rPr>
              <a:t>l</a:t>
            </a:r>
            <a:r>
              <a:rPr kumimoji="1" lang="zh-CN" altLang="en-US" sz="2000" b="1" dirty="0">
                <a:latin typeface="宋体" charset="-122"/>
              </a:rPr>
              <a:t>）</a:t>
            </a:r>
            <a:r>
              <a:rPr kumimoji="1" lang="en-US" altLang="zh-CN" sz="2000" b="1" dirty="0">
                <a:latin typeface="宋体" charset="-122"/>
              </a:rPr>
              <a:t>+ O</a:t>
            </a:r>
            <a:r>
              <a:rPr kumimoji="1" lang="en-US" altLang="zh-CN" sz="2000" b="1" baseline="-25000" dirty="0">
                <a:latin typeface="宋体" charset="-122"/>
              </a:rPr>
              <a:t>2</a:t>
            </a:r>
            <a:r>
              <a:rPr kumimoji="1" lang="en-US" altLang="zh-CN" sz="2400" b="1" dirty="0">
                <a:latin typeface="Times New Roman" pitchFamily="18" charset="0"/>
              </a:rPr>
              <a:t>↑</a:t>
            </a:r>
            <a:r>
              <a:rPr kumimoji="1" lang="en-US" altLang="zh-CN" sz="2000" b="1" dirty="0">
                <a:latin typeface="宋体" charset="-122"/>
              </a:rPr>
              <a:t>+ 4e</a:t>
            </a:r>
            <a:r>
              <a:rPr kumimoji="1" lang="en-US" altLang="zh-CN" sz="2000" b="1" baseline="30000" dirty="0">
                <a:latin typeface="宋体" charset="-122"/>
              </a:rPr>
              <a:t>-</a:t>
            </a:r>
          </a:p>
        </p:txBody>
      </p:sp>
      <p:sp>
        <p:nvSpPr>
          <p:cNvPr id="18439" name="Text Box 7"/>
          <p:cNvSpPr txBox="1">
            <a:spLocks noChangeArrowheads="1"/>
          </p:cNvSpPr>
          <p:nvPr/>
        </p:nvSpPr>
        <p:spPr bwMode="auto">
          <a:xfrm>
            <a:off x="4068440" y="5084763"/>
            <a:ext cx="5472112" cy="1311275"/>
          </a:xfrm>
          <a:prstGeom prst="rect">
            <a:avLst/>
          </a:prstGeom>
          <a:noFill/>
          <a:ln w="9525">
            <a:noFill/>
            <a:miter lim="800000"/>
            <a:headEnd/>
            <a:tailEnd/>
          </a:ln>
          <a:effectLst/>
        </p:spPr>
        <p:txBody>
          <a:bodyPr>
            <a:spAutoFit/>
          </a:bodyPr>
          <a:lstStyle/>
          <a:p>
            <a:pPr>
              <a:spcBef>
                <a:spcPct val="50000"/>
              </a:spcBef>
            </a:pPr>
            <a:r>
              <a:rPr kumimoji="1" lang="zh-CN" altLang="en-US" sz="2000" b="1" dirty="0">
                <a:latin typeface="Times New Roman" pitchFamily="18" charset="0"/>
              </a:rPr>
              <a:t>原电极电极反应：</a:t>
            </a:r>
          </a:p>
          <a:p>
            <a:pPr>
              <a:spcBef>
                <a:spcPct val="50000"/>
              </a:spcBef>
            </a:pPr>
            <a:r>
              <a:rPr kumimoji="1" lang="zh-CN" altLang="en-US" sz="2000" b="1" dirty="0">
                <a:latin typeface="Times New Roman" pitchFamily="18" charset="0"/>
              </a:rPr>
              <a:t>负极： </a:t>
            </a:r>
            <a:r>
              <a:rPr kumimoji="1" lang="en-US" altLang="zh-CN" sz="2000" b="1" dirty="0">
                <a:latin typeface="宋体" charset="-122"/>
              </a:rPr>
              <a:t>2H</a:t>
            </a:r>
            <a:r>
              <a:rPr kumimoji="1" lang="en-US" altLang="zh-CN" sz="2000" b="1" baseline="-25000" dirty="0">
                <a:latin typeface="宋体" charset="-122"/>
              </a:rPr>
              <a:t>2</a:t>
            </a:r>
            <a:r>
              <a:rPr kumimoji="1" lang="zh-CN" altLang="en-US" sz="2000" b="1" dirty="0">
                <a:latin typeface="宋体" charset="-122"/>
              </a:rPr>
              <a:t>（</a:t>
            </a:r>
            <a:r>
              <a:rPr kumimoji="1" lang="en-US" altLang="zh-CN" sz="2000" b="1" dirty="0">
                <a:latin typeface="宋体" charset="-122"/>
              </a:rPr>
              <a:t>g</a:t>
            </a:r>
            <a:r>
              <a:rPr kumimoji="1" lang="zh-CN" altLang="en-US" sz="2000" b="1" dirty="0">
                <a:latin typeface="宋体" charset="-122"/>
              </a:rPr>
              <a:t>）</a:t>
            </a:r>
            <a:r>
              <a:rPr kumimoji="1" lang="zh-CN" altLang="en-US" sz="2000" b="1" dirty="0">
                <a:latin typeface="Times New Roman" pitchFamily="18" charset="0"/>
              </a:rPr>
              <a:t> </a:t>
            </a:r>
            <a:r>
              <a:rPr kumimoji="1" lang="zh-CN" altLang="en-US" sz="2000" b="1" dirty="0">
                <a:latin typeface="宋体" charset="-122"/>
              </a:rPr>
              <a:t>→ </a:t>
            </a:r>
            <a:r>
              <a:rPr kumimoji="1" lang="en-US" altLang="zh-CN" sz="2000" b="1" dirty="0">
                <a:latin typeface="Times New Roman" pitchFamily="18" charset="0"/>
              </a:rPr>
              <a:t>4H</a:t>
            </a:r>
            <a:r>
              <a:rPr kumimoji="1" lang="en-US" altLang="zh-CN" sz="2000" b="1" baseline="30000" dirty="0">
                <a:latin typeface="Times New Roman" pitchFamily="18" charset="0"/>
              </a:rPr>
              <a:t>+ </a:t>
            </a:r>
            <a:r>
              <a:rPr kumimoji="1" lang="en-US" altLang="zh-CN" sz="2000" b="1" dirty="0">
                <a:latin typeface="Times New Roman" pitchFamily="18" charset="0"/>
              </a:rPr>
              <a:t>+ 4e</a:t>
            </a:r>
            <a:r>
              <a:rPr kumimoji="1" lang="en-US" altLang="zh-CN" sz="2000" b="1" baseline="30000" dirty="0">
                <a:latin typeface="Times New Roman" pitchFamily="18" charset="0"/>
              </a:rPr>
              <a:t>- </a:t>
            </a:r>
            <a:endParaRPr kumimoji="1" lang="en-US" altLang="zh-CN" sz="2000" b="1" dirty="0">
              <a:latin typeface="宋体" charset="-122"/>
            </a:endParaRPr>
          </a:p>
          <a:p>
            <a:pPr>
              <a:spcBef>
                <a:spcPct val="50000"/>
              </a:spcBef>
            </a:pPr>
            <a:r>
              <a:rPr kumimoji="1" lang="zh-CN" altLang="en-US" sz="2000" b="1" dirty="0">
                <a:latin typeface="宋体" charset="-122"/>
              </a:rPr>
              <a:t>正极： </a:t>
            </a:r>
            <a:r>
              <a:rPr kumimoji="1" lang="en-US" altLang="zh-CN" sz="2000" b="1" dirty="0">
                <a:latin typeface="宋体" charset="-122"/>
              </a:rPr>
              <a:t>O</a:t>
            </a:r>
            <a:r>
              <a:rPr kumimoji="1" lang="en-US" altLang="zh-CN" sz="2000" b="1" baseline="-25000" dirty="0">
                <a:latin typeface="宋体" charset="-122"/>
              </a:rPr>
              <a:t>2</a:t>
            </a:r>
            <a:r>
              <a:rPr kumimoji="1" lang="zh-CN" altLang="en-US" sz="2000" b="1" dirty="0">
                <a:latin typeface="宋体" charset="-122"/>
              </a:rPr>
              <a:t>（</a:t>
            </a:r>
            <a:r>
              <a:rPr kumimoji="1" lang="en-US" altLang="zh-CN" sz="2000" b="1" dirty="0">
                <a:latin typeface="宋体" charset="-122"/>
              </a:rPr>
              <a:t>g</a:t>
            </a:r>
            <a:r>
              <a:rPr kumimoji="1" lang="zh-CN" altLang="en-US" sz="2000" b="1" dirty="0">
                <a:latin typeface="宋体" charset="-122"/>
              </a:rPr>
              <a:t>）</a:t>
            </a:r>
            <a:r>
              <a:rPr kumimoji="1" lang="en-US" altLang="zh-CN" sz="2000" b="1" dirty="0">
                <a:latin typeface="宋体" charset="-122"/>
              </a:rPr>
              <a:t>+ 2H</a:t>
            </a:r>
            <a:r>
              <a:rPr kumimoji="1" lang="en-US" altLang="zh-CN" sz="2000" b="1" baseline="-25000" dirty="0">
                <a:latin typeface="宋体" charset="-122"/>
              </a:rPr>
              <a:t>2</a:t>
            </a:r>
            <a:r>
              <a:rPr kumimoji="1" lang="en-US" altLang="zh-CN" sz="2000" b="1" dirty="0">
                <a:latin typeface="宋体" charset="-122"/>
              </a:rPr>
              <a:t>O</a:t>
            </a:r>
            <a:r>
              <a:rPr kumimoji="1" lang="zh-CN" altLang="en-US" sz="2000" b="1" dirty="0">
                <a:latin typeface="宋体" charset="-122"/>
              </a:rPr>
              <a:t>（</a:t>
            </a:r>
            <a:r>
              <a:rPr kumimoji="1" lang="en-US" altLang="zh-CN" sz="2000" b="1" dirty="0">
                <a:latin typeface="宋体" charset="-122"/>
              </a:rPr>
              <a:t>l</a:t>
            </a:r>
            <a:r>
              <a:rPr kumimoji="1" lang="zh-CN" altLang="en-US" sz="2000" b="1" dirty="0">
                <a:latin typeface="宋体" charset="-122"/>
              </a:rPr>
              <a:t>）</a:t>
            </a:r>
            <a:r>
              <a:rPr kumimoji="1" lang="en-US" altLang="zh-CN" sz="2000" b="1" dirty="0">
                <a:latin typeface="宋体" charset="-122"/>
              </a:rPr>
              <a:t>+ 4e</a:t>
            </a:r>
            <a:r>
              <a:rPr kumimoji="1" lang="en-US" altLang="zh-CN" sz="2000" b="1" baseline="30000" dirty="0">
                <a:latin typeface="宋体" charset="-122"/>
              </a:rPr>
              <a:t>- </a:t>
            </a:r>
            <a:r>
              <a:rPr kumimoji="1" lang="en-US" altLang="zh-CN" sz="2000" b="1" dirty="0">
                <a:latin typeface="宋体" charset="-122"/>
              </a:rPr>
              <a:t>→ 4OH</a:t>
            </a:r>
            <a:r>
              <a:rPr kumimoji="1" lang="en-US" altLang="zh-CN" sz="2000" b="1" baseline="30000" dirty="0">
                <a:latin typeface="宋体" charset="-122"/>
              </a:rPr>
              <a:t>-</a:t>
            </a:r>
            <a:r>
              <a:rPr kumimoji="1" lang="en-US" altLang="zh-CN" sz="2000" b="1" dirty="0">
                <a:latin typeface="宋体" charset="-122"/>
              </a:rPr>
              <a:t> </a:t>
            </a:r>
          </a:p>
        </p:txBody>
      </p:sp>
      <p:sp>
        <p:nvSpPr>
          <p:cNvPr id="18440" name="Text Box 8"/>
          <p:cNvSpPr txBox="1">
            <a:spLocks noChangeArrowheads="1"/>
          </p:cNvSpPr>
          <p:nvPr/>
        </p:nvSpPr>
        <p:spPr bwMode="auto">
          <a:xfrm>
            <a:off x="395288" y="5734050"/>
            <a:ext cx="2881312" cy="1311275"/>
          </a:xfrm>
          <a:prstGeom prst="rect">
            <a:avLst/>
          </a:prstGeom>
          <a:noFill/>
          <a:ln w="9525">
            <a:noFill/>
            <a:miter lim="800000"/>
            <a:headEnd/>
            <a:tailEnd/>
          </a:ln>
          <a:effectLst/>
        </p:spPr>
        <p:txBody>
          <a:bodyPr>
            <a:spAutoFit/>
          </a:bodyPr>
          <a:lstStyle/>
          <a:p>
            <a:pPr>
              <a:spcBef>
                <a:spcPct val="50000"/>
              </a:spcBef>
            </a:pPr>
            <a:r>
              <a:rPr kumimoji="1" lang="en-US" altLang="zh-CN" sz="2000" b="1">
                <a:latin typeface="Times New Roman" pitchFamily="18" charset="0"/>
              </a:rPr>
              <a:t>E</a:t>
            </a:r>
            <a:r>
              <a:rPr kumimoji="1" lang="zh-CN" altLang="en-US" sz="2000" b="1" baseline="-25000">
                <a:latin typeface="Times New Roman" pitchFamily="18" charset="0"/>
              </a:rPr>
              <a:t>分解</a:t>
            </a:r>
            <a:r>
              <a:rPr kumimoji="1" lang="en-US" altLang="zh-CN" sz="2000" b="1">
                <a:latin typeface="Times New Roman" pitchFamily="18" charset="0"/>
              </a:rPr>
              <a:t>=1.299V(</a:t>
            </a:r>
            <a:r>
              <a:rPr kumimoji="1" lang="zh-CN" altLang="en-US" sz="2000" b="1">
                <a:latin typeface="Times New Roman" pitchFamily="18" charset="0"/>
              </a:rPr>
              <a:t>理论值</a:t>
            </a:r>
            <a:r>
              <a:rPr kumimoji="1" lang="en-US" altLang="zh-CN" sz="2000" b="1">
                <a:latin typeface="Times New Roman" pitchFamily="18" charset="0"/>
              </a:rPr>
              <a:t>)</a:t>
            </a:r>
          </a:p>
          <a:p>
            <a:pPr>
              <a:spcBef>
                <a:spcPct val="50000"/>
              </a:spcBef>
            </a:pPr>
            <a:r>
              <a:rPr kumimoji="1" lang="en-US" altLang="zh-CN" sz="2000" b="1">
                <a:latin typeface="Times New Roman" pitchFamily="18" charset="0"/>
              </a:rPr>
              <a:t>E</a:t>
            </a:r>
            <a:r>
              <a:rPr kumimoji="1" lang="zh-CN" altLang="en-US" sz="2000" b="1" baseline="-25000">
                <a:latin typeface="Times New Roman" pitchFamily="18" charset="0"/>
              </a:rPr>
              <a:t>分解</a:t>
            </a:r>
            <a:r>
              <a:rPr kumimoji="1" lang="en-US" altLang="zh-CN" sz="2000" b="1">
                <a:latin typeface="Times New Roman" pitchFamily="18" charset="0"/>
              </a:rPr>
              <a:t>=1.67V(</a:t>
            </a:r>
            <a:r>
              <a:rPr kumimoji="1" lang="zh-CN" altLang="en-US" sz="2000" b="1">
                <a:latin typeface="Times New Roman" pitchFamily="18" charset="0"/>
              </a:rPr>
              <a:t>实测值</a:t>
            </a:r>
            <a:r>
              <a:rPr kumimoji="1" lang="en-US" altLang="zh-CN" sz="2000" b="1">
                <a:latin typeface="Times New Roman" pitchFamily="18" charset="0"/>
              </a:rPr>
              <a:t>)</a:t>
            </a:r>
          </a:p>
          <a:p>
            <a:pPr>
              <a:spcBef>
                <a:spcPct val="50000"/>
              </a:spcBef>
            </a:pPr>
            <a:endParaRPr kumimoji="1" lang="en-US" altLang="zh-CN" sz="200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checkerboard(across)">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mph" presetSubtype="0" fill="hold" nodeType="clickEffect">
                                  <p:stCondLst>
                                    <p:cond delay="0"/>
                                  </p:stCondLst>
                                  <p:childTnLst>
                                    <p:animClr clrSpc="hsl" dir="cw">
                                      <p:cBhvr override="childStyle">
                                        <p:cTn id="11" dur="500" fill="hold"/>
                                        <p:tgtEl>
                                          <p:spTgt spid="18436"/>
                                        </p:tgtEl>
                                        <p:attrNameLst>
                                          <p:attrName>style.color</p:attrName>
                                        </p:attrNameLst>
                                      </p:cBhvr>
                                      <p:by>
                                        <p:hsl h="0" s="-12549" l="-25098"/>
                                      </p:by>
                                    </p:animClr>
                                    <p:animClr clrSpc="hsl" dir="cw">
                                      <p:cBhvr>
                                        <p:cTn id="12" dur="500" fill="hold"/>
                                        <p:tgtEl>
                                          <p:spTgt spid="18436"/>
                                        </p:tgtEl>
                                        <p:attrNameLst>
                                          <p:attrName>fillcolor</p:attrName>
                                        </p:attrNameLst>
                                      </p:cBhvr>
                                      <p:by>
                                        <p:hsl h="0" s="-12549" l="-25098"/>
                                      </p:by>
                                    </p:animClr>
                                    <p:animClr clrSpc="hsl" dir="cw">
                                      <p:cBhvr>
                                        <p:cTn id="13" dur="500" fill="hold"/>
                                        <p:tgtEl>
                                          <p:spTgt spid="18436"/>
                                        </p:tgtEl>
                                        <p:attrNameLst>
                                          <p:attrName>stroke.color</p:attrName>
                                        </p:attrNameLst>
                                      </p:cBhvr>
                                      <p:by>
                                        <p:hsl h="0" s="-12549" l="-25098"/>
                                      </p:by>
                                    </p:animClr>
                                    <p:set>
                                      <p:cBhvr>
                                        <p:cTn id="14" dur="500" fill="hold"/>
                                        <p:tgtEl>
                                          <p:spTgt spid="18436"/>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4" presetClass="emph" presetSubtype="0" fill="hold" nodeType="clickEffect">
                                  <p:stCondLst>
                                    <p:cond delay="0"/>
                                  </p:stCondLst>
                                  <p:childTnLst>
                                    <p:animClr clrSpc="hsl" dir="cw">
                                      <p:cBhvr override="childStyle">
                                        <p:cTn id="18" dur="500" fill="hold"/>
                                        <p:tgtEl>
                                          <p:spTgt spid="18437"/>
                                        </p:tgtEl>
                                        <p:attrNameLst>
                                          <p:attrName>style.color</p:attrName>
                                        </p:attrNameLst>
                                      </p:cBhvr>
                                      <p:by>
                                        <p:hsl h="0" s="-12549" l="-25098"/>
                                      </p:by>
                                    </p:animClr>
                                    <p:animClr clrSpc="hsl" dir="cw">
                                      <p:cBhvr>
                                        <p:cTn id="19" dur="500" fill="hold"/>
                                        <p:tgtEl>
                                          <p:spTgt spid="18437"/>
                                        </p:tgtEl>
                                        <p:attrNameLst>
                                          <p:attrName>fillcolor</p:attrName>
                                        </p:attrNameLst>
                                      </p:cBhvr>
                                      <p:by>
                                        <p:hsl h="0" s="-12549" l="-25098"/>
                                      </p:by>
                                    </p:animClr>
                                    <p:animClr clrSpc="hsl" dir="cw">
                                      <p:cBhvr>
                                        <p:cTn id="20" dur="500" fill="hold"/>
                                        <p:tgtEl>
                                          <p:spTgt spid="18437"/>
                                        </p:tgtEl>
                                        <p:attrNameLst>
                                          <p:attrName>stroke.color</p:attrName>
                                        </p:attrNameLst>
                                      </p:cBhvr>
                                      <p:by>
                                        <p:hsl h="0" s="-12549" l="-25098"/>
                                      </p:by>
                                    </p:animClr>
                                    <p:set>
                                      <p:cBhvr>
                                        <p:cTn id="21" dur="500" fill="hold"/>
                                        <p:tgtEl>
                                          <p:spTgt spid="18437"/>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8438"/>
                                        </p:tgtEl>
                                        <p:attrNameLst>
                                          <p:attrName>style.visibility</p:attrName>
                                        </p:attrNameLst>
                                      </p:cBhvr>
                                      <p:to>
                                        <p:strVal val="visible"/>
                                      </p:to>
                                    </p:set>
                                    <p:animEffect transition="in" filter="blinds(horizontal)">
                                      <p:cBhvr>
                                        <p:cTn id="26" dur="500"/>
                                        <p:tgtEl>
                                          <p:spTgt spid="18438"/>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8439"/>
                                        </p:tgtEl>
                                        <p:attrNameLst>
                                          <p:attrName>style.visibility</p:attrName>
                                        </p:attrNameLst>
                                      </p:cBhvr>
                                      <p:to>
                                        <p:strVal val="visible"/>
                                      </p:to>
                                    </p:set>
                                    <p:animEffect transition="in" filter="blinds(horizontal)">
                                      <p:cBhvr>
                                        <p:cTn id="31" dur="500"/>
                                        <p:tgtEl>
                                          <p:spTgt spid="18439"/>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8440"/>
                                        </p:tgtEl>
                                        <p:attrNameLst>
                                          <p:attrName>style.visibility</p:attrName>
                                        </p:attrNameLst>
                                      </p:cBhvr>
                                      <p:to>
                                        <p:strVal val="visible"/>
                                      </p:to>
                                    </p:set>
                                    <p:animEffect transition="in" filter="blinds(horizontal)">
                                      <p:cBhvr>
                                        <p:cTn id="36"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8" grpId="0"/>
      <p:bldP spid="18439" grpId="0"/>
      <p:bldP spid="18440"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4213" y="260350"/>
            <a:ext cx="4030662" cy="587375"/>
          </a:xfrm>
        </p:spPr>
        <p:txBody>
          <a:bodyPr>
            <a:normAutofit/>
          </a:bodyPr>
          <a:lstStyle/>
          <a:p>
            <a:pPr algn="l"/>
            <a:r>
              <a:rPr lang="en-US" altLang="zh-CN" sz="2400" b="1" dirty="0">
                <a:latin typeface="宋体" charset="-122"/>
              </a:rPr>
              <a:t>3.</a:t>
            </a:r>
            <a:r>
              <a:rPr lang="zh-CN" altLang="en-US" sz="2400" b="1" dirty="0">
                <a:latin typeface="宋体" charset="-122"/>
              </a:rPr>
              <a:t>分解电压高的原因</a:t>
            </a:r>
            <a:r>
              <a:rPr lang="en-US" altLang="zh-CN" sz="2400" b="1" dirty="0">
                <a:latin typeface="宋体" charset="-122"/>
              </a:rPr>
              <a:t>:</a:t>
            </a:r>
          </a:p>
        </p:txBody>
      </p:sp>
      <p:sp>
        <p:nvSpPr>
          <p:cNvPr id="19459" name="Rectangle 3"/>
          <p:cNvSpPr>
            <a:spLocks noGrp="1" noChangeArrowheads="1"/>
          </p:cNvSpPr>
          <p:nvPr>
            <p:ph type="body" idx="1"/>
          </p:nvPr>
        </p:nvSpPr>
        <p:spPr>
          <a:xfrm>
            <a:off x="395288" y="908050"/>
            <a:ext cx="8425184" cy="2664966"/>
          </a:xfrm>
        </p:spPr>
        <p:txBody>
          <a:bodyPr>
            <a:normAutofit fontScale="92500" lnSpcReduction="10000"/>
          </a:bodyPr>
          <a:lstStyle/>
          <a:p>
            <a:pPr>
              <a:lnSpc>
                <a:spcPct val="150000"/>
              </a:lnSpc>
              <a:buNone/>
            </a:pPr>
            <a:r>
              <a:rPr lang="zh-CN" altLang="en-US" sz="2400" b="1" dirty="0">
                <a:solidFill>
                  <a:srgbClr val="FF0000"/>
                </a:solidFill>
              </a:rPr>
              <a:t>极化现象   分解电压超过原电池电动势的现象</a:t>
            </a:r>
            <a:r>
              <a:rPr lang="en-US" altLang="zh-CN" sz="2400" b="1" dirty="0">
                <a:solidFill>
                  <a:srgbClr val="FF0000"/>
                </a:solidFill>
              </a:rPr>
              <a:t>.</a:t>
            </a:r>
          </a:p>
          <a:p>
            <a:pPr>
              <a:lnSpc>
                <a:spcPct val="150000"/>
              </a:lnSpc>
              <a:buNone/>
            </a:pPr>
            <a:r>
              <a:rPr lang="en-US" altLang="zh-CN" sz="2400" b="1" dirty="0">
                <a:solidFill>
                  <a:schemeClr val="tx1"/>
                </a:solidFill>
              </a:rPr>
              <a:t>(1)</a:t>
            </a:r>
            <a:r>
              <a:rPr lang="zh-CN" altLang="en-US" sz="2400" b="1" dirty="0">
                <a:solidFill>
                  <a:schemeClr val="tx1"/>
                </a:solidFill>
              </a:rPr>
              <a:t>浓差极化</a:t>
            </a:r>
            <a:r>
              <a:rPr lang="en-US" altLang="zh-CN" sz="2400" b="1" dirty="0">
                <a:solidFill>
                  <a:schemeClr val="tx1"/>
                </a:solidFill>
              </a:rPr>
              <a:t>,</a:t>
            </a:r>
            <a:r>
              <a:rPr lang="zh-CN" altLang="en-US" sz="2400" b="1" dirty="0">
                <a:solidFill>
                  <a:schemeClr val="tx1"/>
                </a:solidFill>
              </a:rPr>
              <a:t>由板面和溶液之间的浓度差构成的浓差电池造成</a:t>
            </a:r>
            <a:r>
              <a:rPr lang="en-US" altLang="zh-CN" sz="2400" b="1" dirty="0">
                <a:solidFill>
                  <a:schemeClr val="tx1"/>
                </a:solidFill>
                <a:latin typeface="Arial"/>
              </a:rPr>
              <a:t>—</a:t>
            </a:r>
            <a:r>
              <a:rPr lang="zh-CN" altLang="en-US" sz="2400" b="1" dirty="0">
                <a:solidFill>
                  <a:schemeClr val="tx1"/>
                </a:solidFill>
              </a:rPr>
              <a:t>可通过加强搅拌使之减小</a:t>
            </a:r>
            <a:r>
              <a:rPr lang="en-US" altLang="zh-CN" sz="2400" b="1" dirty="0">
                <a:solidFill>
                  <a:schemeClr val="tx1"/>
                </a:solidFill>
              </a:rPr>
              <a:t>.</a:t>
            </a:r>
          </a:p>
          <a:p>
            <a:pPr>
              <a:lnSpc>
                <a:spcPct val="150000"/>
              </a:lnSpc>
              <a:buNone/>
            </a:pPr>
            <a:r>
              <a:rPr lang="en-US" altLang="zh-CN" sz="2400" b="1" dirty="0">
                <a:solidFill>
                  <a:schemeClr val="tx1"/>
                </a:solidFill>
              </a:rPr>
              <a:t>(2)</a:t>
            </a:r>
            <a:r>
              <a:rPr lang="zh-CN" altLang="en-US" sz="2400" b="1" dirty="0">
                <a:solidFill>
                  <a:schemeClr val="tx1"/>
                </a:solidFill>
              </a:rPr>
              <a:t>化学极化</a:t>
            </a:r>
            <a:r>
              <a:rPr lang="en-US" altLang="zh-CN" sz="2400" b="1" dirty="0">
                <a:solidFill>
                  <a:schemeClr val="tx1"/>
                </a:solidFill>
              </a:rPr>
              <a:t>,</a:t>
            </a:r>
            <a:r>
              <a:rPr lang="zh-CN" altLang="en-US" sz="2400" b="1" dirty="0">
                <a:solidFill>
                  <a:schemeClr val="tx1"/>
                </a:solidFill>
              </a:rPr>
              <a:t>由两极析出产物构成原电池造成</a:t>
            </a:r>
            <a:r>
              <a:rPr lang="en-US" altLang="zh-CN" sz="2400" b="1" dirty="0">
                <a:solidFill>
                  <a:schemeClr val="tx1"/>
                </a:solidFill>
              </a:rPr>
              <a:t>.</a:t>
            </a:r>
            <a:endParaRPr lang="en-US" altLang="zh-CN" sz="2400" dirty="0">
              <a:solidFill>
                <a:schemeClr val="tx1"/>
              </a:solidFill>
            </a:endParaRPr>
          </a:p>
          <a:p>
            <a:pPr>
              <a:lnSpc>
                <a:spcPct val="150000"/>
              </a:lnSpc>
              <a:buNone/>
            </a:pPr>
            <a:r>
              <a:rPr lang="en-US" altLang="zh-CN" sz="2400" b="1" dirty="0">
                <a:solidFill>
                  <a:schemeClr val="tx1"/>
                </a:solidFill>
              </a:rPr>
              <a:t>(3) </a:t>
            </a:r>
            <a:r>
              <a:rPr lang="zh-CN" altLang="en-US" sz="2400" b="1" dirty="0">
                <a:solidFill>
                  <a:schemeClr val="tx1"/>
                </a:solidFill>
              </a:rPr>
              <a:t>电解液的电阻等</a:t>
            </a:r>
            <a:r>
              <a:rPr lang="en-US" altLang="zh-CN" sz="2400" b="1" dirty="0">
                <a:solidFill>
                  <a:schemeClr val="tx1"/>
                </a:solidFill>
              </a:rPr>
              <a:t>.</a:t>
            </a:r>
          </a:p>
        </p:txBody>
      </p:sp>
      <p:pic>
        <p:nvPicPr>
          <p:cNvPr id="19460" name="Picture 4" descr="2"/>
          <p:cNvPicPr>
            <a:picLocks noChangeAspect="1" noChangeArrowheads="1"/>
          </p:cNvPicPr>
          <p:nvPr/>
        </p:nvPicPr>
        <p:blipFill>
          <a:blip r:embed="rId2" cstate="print"/>
          <a:srcRect l="4739" r="10208"/>
          <a:stretch>
            <a:fillRect/>
          </a:stretch>
        </p:blipFill>
        <p:spPr bwMode="auto">
          <a:xfrm>
            <a:off x="3275856" y="3356992"/>
            <a:ext cx="3148012" cy="31686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0" fill="hold"/>
                                        <p:tgtEl>
                                          <p:spTgt spid="19458"/>
                                        </p:tgtEl>
                                        <p:attrNameLst>
                                          <p:attrName>ppt_x</p:attrName>
                                        </p:attrNameLst>
                                      </p:cBhvr>
                                      <p:tavLst>
                                        <p:tav tm="0">
                                          <p:val>
                                            <p:strVal val="#ppt_x"/>
                                          </p:val>
                                        </p:tav>
                                        <p:tav tm="100000">
                                          <p:val>
                                            <p:strVal val="#ppt_x"/>
                                          </p:val>
                                        </p:tav>
                                      </p:tavLst>
                                    </p:anim>
                                    <p:anim calcmode="lin" valueType="num">
                                      <p:cBhvr additive="base">
                                        <p:cTn id="8" dur="50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9459">
                                            <p:txEl>
                                              <p:pRg st="0" end="0"/>
                                            </p:txEl>
                                          </p:spTgt>
                                        </p:tgtEl>
                                        <p:attrNameLst>
                                          <p:attrName>style.visibility</p:attrName>
                                        </p:attrNameLst>
                                      </p:cBhvr>
                                      <p:to>
                                        <p:strVal val="visible"/>
                                      </p:to>
                                    </p:set>
                                    <p:animEffect transition="in" filter="checkerboard(across)">
                                      <p:cBhvr>
                                        <p:cTn id="13" dur="500"/>
                                        <p:tgtEl>
                                          <p:spTgt spid="1945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9459">
                                            <p:txEl>
                                              <p:pRg st="1" end="1"/>
                                            </p:txEl>
                                          </p:spTgt>
                                        </p:tgtEl>
                                        <p:attrNameLst>
                                          <p:attrName>style.visibility</p:attrName>
                                        </p:attrNameLst>
                                      </p:cBhvr>
                                      <p:to>
                                        <p:strVal val="visible"/>
                                      </p:to>
                                    </p:set>
                                    <p:animEffect transition="in" filter="checkerboard(across)">
                                      <p:cBhvr>
                                        <p:cTn id="18" dur="500"/>
                                        <p:tgtEl>
                                          <p:spTgt spid="1945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9459">
                                            <p:txEl>
                                              <p:pRg st="2" end="2"/>
                                            </p:txEl>
                                          </p:spTgt>
                                        </p:tgtEl>
                                        <p:attrNameLst>
                                          <p:attrName>style.visibility</p:attrName>
                                        </p:attrNameLst>
                                      </p:cBhvr>
                                      <p:to>
                                        <p:strVal val="visible"/>
                                      </p:to>
                                    </p:set>
                                    <p:animEffect transition="in" filter="checkerboard(across)">
                                      <p:cBhvr>
                                        <p:cTn id="23" dur="500"/>
                                        <p:tgtEl>
                                          <p:spTgt spid="1945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9459">
                                            <p:txEl>
                                              <p:pRg st="3" end="3"/>
                                            </p:txEl>
                                          </p:spTgt>
                                        </p:tgtEl>
                                        <p:attrNameLst>
                                          <p:attrName>style.visibility</p:attrName>
                                        </p:attrNameLst>
                                      </p:cBhvr>
                                      <p:to>
                                        <p:strVal val="visible"/>
                                      </p:to>
                                    </p:set>
                                    <p:animEffect transition="in" filter="checkerboard(across)">
                                      <p:cBhvr>
                                        <p:cTn id="28"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9"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1"/>
          <p:cNvPicPr>
            <a:picLocks noGrp="1" noChangeAspect="1" noChangeArrowheads="1"/>
          </p:cNvPicPr>
          <p:nvPr>
            <p:ph type="body" idx="4294967295"/>
          </p:nvPr>
        </p:nvPicPr>
        <p:blipFill>
          <a:blip r:embed="rId2" cstate="print"/>
          <a:srcRect r="54156" b="19261"/>
          <a:stretch>
            <a:fillRect/>
          </a:stretch>
        </p:blipFill>
        <p:spPr>
          <a:xfrm>
            <a:off x="755650" y="1772840"/>
            <a:ext cx="3600326" cy="2808288"/>
          </a:xfrm>
          <a:noFill/>
          <a:ln/>
        </p:spPr>
      </p:pic>
      <p:pic>
        <p:nvPicPr>
          <p:cNvPr id="24581" name="Picture 5" descr="1"/>
          <p:cNvPicPr>
            <a:picLocks noChangeAspect="1" noChangeArrowheads="1"/>
          </p:cNvPicPr>
          <p:nvPr/>
        </p:nvPicPr>
        <p:blipFill>
          <a:blip r:embed="rId2" cstate="print"/>
          <a:srcRect l="51033" b="19261"/>
          <a:stretch>
            <a:fillRect/>
          </a:stretch>
        </p:blipFill>
        <p:spPr bwMode="auto">
          <a:xfrm>
            <a:off x="4644008" y="1700808"/>
            <a:ext cx="3384550" cy="2808287"/>
          </a:xfrm>
          <a:prstGeom prst="rect">
            <a:avLst/>
          </a:prstGeom>
          <a:noFill/>
          <a:ln w="9525">
            <a:noFill/>
            <a:miter lim="800000"/>
            <a:headEnd/>
            <a:tailEnd/>
          </a:ln>
        </p:spPr>
      </p:pic>
      <p:sp>
        <p:nvSpPr>
          <p:cNvPr id="24582" name="Text Box 6"/>
          <p:cNvSpPr txBox="1">
            <a:spLocks noChangeArrowheads="1"/>
          </p:cNvSpPr>
          <p:nvPr/>
        </p:nvSpPr>
        <p:spPr bwMode="auto">
          <a:xfrm>
            <a:off x="1331640" y="4797152"/>
            <a:ext cx="2087562" cy="396875"/>
          </a:xfrm>
          <a:prstGeom prst="rect">
            <a:avLst/>
          </a:prstGeom>
          <a:noFill/>
          <a:ln w="9525">
            <a:noFill/>
            <a:miter lim="800000"/>
            <a:headEnd/>
            <a:tailEnd/>
          </a:ln>
          <a:effectLst/>
        </p:spPr>
        <p:txBody>
          <a:bodyPr>
            <a:spAutoFit/>
          </a:bodyPr>
          <a:lstStyle/>
          <a:p>
            <a:pPr>
              <a:spcBef>
                <a:spcPct val="50000"/>
              </a:spcBef>
            </a:pPr>
            <a:r>
              <a:rPr kumimoji="1" lang="zh-CN" altLang="en-US" sz="2000" b="1" dirty="0">
                <a:latin typeface="Times New Roman" pitchFamily="18" charset="0"/>
              </a:rPr>
              <a:t>回流式电解槽</a:t>
            </a:r>
          </a:p>
        </p:txBody>
      </p:sp>
      <p:sp>
        <p:nvSpPr>
          <p:cNvPr id="24583" name="Text Box 7"/>
          <p:cNvSpPr txBox="1">
            <a:spLocks noChangeArrowheads="1"/>
          </p:cNvSpPr>
          <p:nvPr/>
        </p:nvSpPr>
        <p:spPr bwMode="auto">
          <a:xfrm>
            <a:off x="5436096" y="4797152"/>
            <a:ext cx="2087563" cy="396875"/>
          </a:xfrm>
          <a:prstGeom prst="rect">
            <a:avLst/>
          </a:prstGeom>
          <a:noFill/>
          <a:ln w="9525">
            <a:noFill/>
            <a:miter lim="800000"/>
            <a:headEnd/>
            <a:tailEnd/>
          </a:ln>
          <a:effectLst/>
        </p:spPr>
        <p:txBody>
          <a:bodyPr>
            <a:spAutoFit/>
          </a:bodyPr>
          <a:lstStyle/>
          <a:p>
            <a:pPr>
              <a:spcBef>
                <a:spcPct val="50000"/>
              </a:spcBef>
            </a:pPr>
            <a:r>
              <a:rPr kumimoji="1" lang="zh-CN" altLang="en-US" sz="2000" b="1" dirty="0">
                <a:latin typeface="Times New Roman" pitchFamily="18" charset="0"/>
              </a:rPr>
              <a:t>翻腾式电解槽</a:t>
            </a:r>
          </a:p>
        </p:txBody>
      </p:sp>
      <p:sp>
        <p:nvSpPr>
          <p:cNvPr id="24584" name="Text Box 8"/>
          <p:cNvSpPr txBox="1">
            <a:spLocks noChangeArrowheads="1"/>
          </p:cNvSpPr>
          <p:nvPr/>
        </p:nvSpPr>
        <p:spPr bwMode="auto">
          <a:xfrm>
            <a:off x="467544" y="548680"/>
            <a:ext cx="3960812" cy="519112"/>
          </a:xfrm>
          <a:prstGeom prst="rect">
            <a:avLst/>
          </a:prstGeom>
          <a:noFill/>
          <a:ln w="9525">
            <a:noFill/>
            <a:miter lim="800000"/>
            <a:headEnd/>
            <a:tailEnd/>
          </a:ln>
          <a:effectLst/>
        </p:spPr>
        <p:txBody>
          <a:bodyPr>
            <a:spAutoFit/>
          </a:bodyPr>
          <a:lstStyle/>
          <a:p>
            <a:pPr>
              <a:spcBef>
                <a:spcPct val="50000"/>
              </a:spcBef>
            </a:pPr>
            <a:r>
              <a:rPr kumimoji="1" lang="en-US" altLang="zh-CN" sz="2800" b="1" dirty="0">
                <a:solidFill>
                  <a:srgbClr val="FFFF00"/>
                </a:solidFill>
                <a:latin typeface="Times New Roman" pitchFamily="18" charset="0"/>
              </a:rPr>
              <a:t>3.</a:t>
            </a:r>
            <a:r>
              <a:rPr kumimoji="1" lang="zh-CN" altLang="en-US" sz="2800" b="1" dirty="0">
                <a:solidFill>
                  <a:srgbClr val="FFFF00"/>
                </a:solidFill>
                <a:latin typeface="Times New Roman" pitchFamily="18" charset="0"/>
              </a:rPr>
              <a:t>电解槽的结构型式</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1" name="Text Box 5"/>
          <p:cNvSpPr txBox="1">
            <a:spLocks noChangeArrowheads="1"/>
          </p:cNvSpPr>
          <p:nvPr/>
        </p:nvSpPr>
        <p:spPr bwMode="auto">
          <a:xfrm>
            <a:off x="1042988" y="4724400"/>
            <a:ext cx="6769100" cy="1584325"/>
          </a:xfrm>
          <a:prstGeom prst="rect">
            <a:avLst/>
          </a:prstGeom>
          <a:noFill/>
          <a:ln w="9525">
            <a:noFill/>
            <a:miter lim="800000"/>
            <a:headEnd/>
            <a:tailEnd/>
          </a:ln>
        </p:spPr>
        <p:txBody>
          <a:bodyPr lIns="18000" tIns="0" rIns="18000" bIns="0"/>
          <a:lstStyle/>
          <a:p>
            <a:pPr algn="ctr" eaLnBrk="0" hangingPunct="0">
              <a:lnSpc>
                <a:spcPct val="112000"/>
              </a:lnSpc>
            </a:pPr>
            <a:r>
              <a:rPr lang="zh-CN" altLang="en-US" sz="2000" b="1" dirty="0">
                <a:latin typeface="宋体" charset="-122"/>
              </a:rPr>
              <a:t>翻腾式电解槽</a:t>
            </a:r>
          </a:p>
          <a:p>
            <a:pPr eaLnBrk="0" hangingPunct="0">
              <a:lnSpc>
                <a:spcPct val="112000"/>
              </a:lnSpc>
            </a:pPr>
            <a:r>
              <a:rPr lang="en-US" altLang="zh-CN" sz="2000" b="1" dirty="0">
                <a:latin typeface="宋体" charset="-122"/>
              </a:rPr>
              <a:t>l</a:t>
            </a:r>
            <a:r>
              <a:rPr lang="en-US" altLang="zh-CN" sz="2000" b="1" dirty="0">
                <a:latin typeface="Times New Roman"/>
              </a:rPr>
              <a:t>—</a:t>
            </a:r>
            <a:r>
              <a:rPr lang="zh-CN" altLang="en-US" sz="2000" b="1" dirty="0">
                <a:latin typeface="宋体" charset="-122"/>
              </a:rPr>
              <a:t>电极板；</a:t>
            </a:r>
            <a:r>
              <a:rPr lang="en-US" altLang="zh-CN" sz="2000" b="1" dirty="0">
                <a:latin typeface="宋体" charset="-122"/>
              </a:rPr>
              <a:t>2</a:t>
            </a:r>
            <a:r>
              <a:rPr lang="en-US" altLang="zh-CN" sz="2000" b="1" dirty="0">
                <a:latin typeface="Times New Roman"/>
              </a:rPr>
              <a:t>—</a:t>
            </a:r>
            <a:r>
              <a:rPr lang="zh-CN" altLang="en-US" sz="2000" b="1" dirty="0">
                <a:latin typeface="宋体" charset="-122"/>
              </a:rPr>
              <a:t>吊管；</a:t>
            </a:r>
            <a:r>
              <a:rPr lang="en-US" altLang="zh-CN" sz="2000" b="1" dirty="0">
                <a:latin typeface="宋体" charset="-122"/>
              </a:rPr>
              <a:t>3</a:t>
            </a:r>
            <a:r>
              <a:rPr lang="en-US" altLang="zh-CN" sz="2000" b="1" dirty="0">
                <a:latin typeface="Times New Roman"/>
              </a:rPr>
              <a:t>—</a:t>
            </a:r>
            <a:r>
              <a:rPr lang="zh-CN" altLang="en-US" sz="2000" b="1" dirty="0">
                <a:latin typeface="宋体" charset="-122"/>
              </a:rPr>
              <a:t>吊钩；</a:t>
            </a:r>
            <a:r>
              <a:rPr lang="en-US" altLang="zh-CN" sz="2000" b="1" dirty="0">
                <a:latin typeface="宋体" charset="-122"/>
              </a:rPr>
              <a:t>4</a:t>
            </a:r>
            <a:r>
              <a:rPr lang="en-US" altLang="zh-CN" sz="2000" b="1" dirty="0">
                <a:latin typeface="Times New Roman"/>
              </a:rPr>
              <a:t>—</a:t>
            </a:r>
            <a:r>
              <a:rPr lang="zh-CN" altLang="en-US" sz="2000" b="1" dirty="0">
                <a:latin typeface="宋体" charset="-122"/>
              </a:rPr>
              <a:t>固定卡； </a:t>
            </a:r>
            <a:r>
              <a:rPr lang="en-US" altLang="zh-CN" sz="2000" b="1" dirty="0">
                <a:latin typeface="宋体" charset="-122"/>
              </a:rPr>
              <a:t>5</a:t>
            </a:r>
            <a:r>
              <a:rPr lang="en-US" altLang="zh-CN" sz="2000" b="1" dirty="0">
                <a:latin typeface="Times New Roman"/>
              </a:rPr>
              <a:t>—</a:t>
            </a:r>
            <a:r>
              <a:rPr lang="zh-CN" altLang="en-US" sz="2000" b="1" dirty="0">
                <a:latin typeface="宋体" charset="-122"/>
              </a:rPr>
              <a:t>导流板；</a:t>
            </a:r>
            <a:r>
              <a:rPr lang="en-US" altLang="zh-CN" sz="2000" b="1" dirty="0">
                <a:latin typeface="宋体" charset="-122"/>
              </a:rPr>
              <a:t>6</a:t>
            </a:r>
            <a:r>
              <a:rPr lang="en-US" altLang="zh-CN" sz="2000" b="1" dirty="0">
                <a:latin typeface="Times New Roman"/>
              </a:rPr>
              <a:t>—</a:t>
            </a:r>
            <a:r>
              <a:rPr lang="zh-CN" altLang="en-US" sz="2000" b="1" dirty="0">
                <a:latin typeface="宋体" charset="-122"/>
              </a:rPr>
              <a:t>布水槽；</a:t>
            </a:r>
            <a:r>
              <a:rPr lang="en-US" altLang="zh-CN" sz="2000" b="1" dirty="0">
                <a:latin typeface="宋体" charset="-122"/>
              </a:rPr>
              <a:t>7</a:t>
            </a:r>
            <a:r>
              <a:rPr lang="en-US" altLang="zh-CN" sz="2000" b="1" dirty="0">
                <a:latin typeface="Times New Roman"/>
              </a:rPr>
              <a:t>—</a:t>
            </a:r>
            <a:r>
              <a:rPr lang="zh-CN" altLang="en-US" sz="2000" b="1" dirty="0">
                <a:latin typeface="宋体" charset="-122"/>
              </a:rPr>
              <a:t>集水槽；</a:t>
            </a:r>
            <a:r>
              <a:rPr lang="en-US" altLang="zh-CN" sz="2000" b="1" dirty="0">
                <a:latin typeface="宋体" charset="-122"/>
              </a:rPr>
              <a:t>8</a:t>
            </a:r>
            <a:r>
              <a:rPr lang="en-US" altLang="zh-CN" sz="2000" b="1" dirty="0">
                <a:latin typeface="Times New Roman"/>
              </a:rPr>
              <a:t>—</a:t>
            </a:r>
            <a:r>
              <a:rPr lang="zh-CN" altLang="en-US" sz="2000" b="1" dirty="0">
                <a:latin typeface="宋体" charset="-122"/>
              </a:rPr>
              <a:t>进水管；</a:t>
            </a:r>
            <a:r>
              <a:rPr lang="en-US" altLang="zh-CN" sz="2000" b="1" dirty="0">
                <a:latin typeface="宋体" charset="-122"/>
              </a:rPr>
              <a:t>9</a:t>
            </a:r>
            <a:r>
              <a:rPr lang="en-US" altLang="zh-CN" sz="2000" b="1" dirty="0">
                <a:latin typeface="Times New Roman"/>
              </a:rPr>
              <a:t>—</a:t>
            </a:r>
            <a:r>
              <a:rPr lang="zh-CN" altLang="en-US" sz="2000" b="1" dirty="0">
                <a:latin typeface="宋体" charset="-122"/>
              </a:rPr>
              <a:t>出水管；</a:t>
            </a:r>
            <a:r>
              <a:rPr lang="en-US" altLang="zh-CN" sz="2000" b="1" dirty="0">
                <a:latin typeface="宋体" charset="-122"/>
              </a:rPr>
              <a:t>10</a:t>
            </a:r>
            <a:r>
              <a:rPr lang="en-US" altLang="zh-CN" sz="2000" b="1" dirty="0">
                <a:latin typeface="Times New Roman"/>
              </a:rPr>
              <a:t>—</a:t>
            </a:r>
            <a:r>
              <a:rPr lang="zh-CN" altLang="en-US" sz="2000" b="1" dirty="0">
                <a:latin typeface="宋体" charset="-122"/>
              </a:rPr>
              <a:t>空气管；</a:t>
            </a:r>
            <a:r>
              <a:rPr lang="en-US" altLang="zh-CN" sz="2000" b="1" dirty="0">
                <a:latin typeface="宋体" charset="-122"/>
              </a:rPr>
              <a:t>11</a:t>
            </a:r>
            <a:r>
              <a:rPr lang="en-US" altLang="zh-CN" sz="2000" b="1" dirty="0">
                <a:latin typeface="Times New Roman"/>
              </a:rPr>
              <a:t>—</a:t>
            </a:r>
            <a:r>
              <a:rPr lang="zh-CN" altLang="en-US" sz="2000" b="1" dirty="0">
                <a:latin typeface="宋体" charset="-122"/>
              </a:rPr>
              <a:t>空气阀；</a:t>
            </a:r>
            <a:r>
              <a:rPr lang="en-US" altLang="zh-CN" sz="2000" b="1" dirty="0">
                <a:latin typeface="宋体" charset="-122"/>
              </a:rPr>
              <a:t>12</a:t>
            </a:r>
            <a:r>
              <a:rPr lang="en-US" altLang="zh-CN" sz="2000" b="1" dirty="0">
                <a:latin typeface="Times New Roman"/>
              </a:rPr>
              <a:t>—</a:t>
            </a:r>
            <a:r>
              <a:rPr lang="zh-CN" altLang="en-US" sz="2000" b="1" dirty="0">
                <a:latin typeface="宋体" charset="-122"/>
              </a:rPr>
              <a:t>排空阀</a:t>
            </a:r>
            <a:endParaRPr lang="zh-CN" altLang="en-US" sz="2000" b="1" dirty="0">
              <a:latin typeface="Times New Roman" pitchFamily="18" charset="0"/>
            </a:endParaRPr>
          </a:p>
        </p:txBody>
      </p:sp>
      <p:pic>
        <p:nvPicPr>
          <p:cNvPr id="4102" name="Picture 6" descr="msotw9_temp0"/>
          <p:cNvPicPr>
            <a:picLocks noChangeAspect="1" noChangeArrowheads="1"/>
          </p:cNvPicPr>
          <p:nvPr/>
        </p:nvPicPr>
        <p:blipFill>
          <a:blip r:embed="rId2" cstate="print"/>
          <a:srcRect/>
          <a:stretch>
            <a:fillRect/>
          </a:stretch>
        </p:blipFill>
        <p:spPr bwMode="auto">
          <a:xfrm>
            <a:off x="539750" y="762620"/>
            <a:ext cx="7777163" cy="3746500"/>
          </a:xfrm>
          <a:prstGeom prst="rect">
            <a:avLst/>
          </a:prstGeom>
          <a:noFill/>
          <a:ln w="9525">
            <a:noFill/>
            <a:miter lim="800000"/>
            <a:headEnd/>
            <a:tailEnd/>
          </a:ln>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title" idx="4294967295"/>
          </p:nvPr>
        </p:nvSpPr>
        <p:spPr>
          <a:xfrm>
            <a:off x="251520" y="260127"/>
            <a:ext cx="8458200" cy="936625"/>
          </a:xfrm>
        </p:spPr>
        <p:txBody>
          <a:bodyPr>
            <a:normAutofit/>
          </a:bodyPr>
          <a:lstStyle/>
          <a:p>
            <a:pPr algn="l"/>
            <a:r>
              <a:rPr lang="en-US" altLang="zh-CN" sz="2800" b="1" dirty="0"/>
              <a:t>4. </a:t>
            </a:r>
            <a:r>
              <a:rPr lang="zh-CN" altLang="en-US" sz="2800" b="1" dirty="0"/>
              <a:t>极板电路</a:t>
            </a:r>
          </a:p>
        </p:txBody>
      </p:sp>
      <p:pic>
        <p:nvPicPr>
          <p:cNvPr id="5125" name="Picture 5" descr="msotw9_temp0"/>
          <p:cNvPicPr>
            <a:picLocks noChangeAspect="1" noChangeArrowheads="1"/>
          </p:cNvPicPr>
          <p:nvPr/>
        </p:nvPicPr>
        <p:blipFill>
          <a:blip r:embed="rId2" cstate="print"/>
          <a:srcRect r="51601"/>
          <a:stretch>
            <a:fillRect/>
          </a:stretch>
        </p:blipFill>
        <p:spPr bwMode="auto">
          <a:xfrm>
            <a:off x="395536" y="1484784"/>
            <a:ext cx="4176713" cy="2990850"/>
          </a:xfrm>
          <a:prstGeom prst="rect">
            <a:avLst/>
          </a:prstGeom>
          <a:noFill/>
          <a:ln w="9525">
            <a:noFill/>
            <a:miter lim="800000"/>
            <a:headEnd/>
            <a:tailEnd/>
          </a:ln>
        </p:spPr>
      </p:pic>
      <p:sp>
        <p:nvSpPr>
          <p:cNvPr id="5126" name="Text Box 6"/>
          <p:cNvSpPr txBox="1">
            <a:spLocks noChangeArrowheads="1"/>
          </p:cNvSpPr>
          <p:nvPr/>
        </p:nvSpPr>
        <p:spPr bwMode="auto">
          <a:xfrm>
            <a:off x="2267744" y="5013176"/>
            <a:ext cx="4900613" cy="427038"/>
          </a:xfrm>
          <a:prstGeom prst="rect">
            <a:avLst/>
          </a:prstGeom>
          <a:noFill/>
          <a:ln w="9525">
            <a:noFill/>
            <a:miter lim="800000"/>
            <a:headEnd/>
            <a:tailEnd/>
          </a:ln>
        </p:spPr>
        <p:txBody>
          <a:bodyPr lIns="0" tIns="0" rIns="0" bIns="0"/>
          <a:lstStyle/>
          <a:p>
            <a:pPr algn="ctr" eaLnBrk="0" hangingPunct="0"/>
            <a:r>
              <a:rPr lang="zh-CN" altLang="en-US" sz="2000" b="1" dirty="0">
                <a:latin typeface="Times New Roman" pitchFamily="18" charset="0"/>
              </a:rPr>
              <a:t>电解槽的极板电路</a:t>
            </a:r>
          </a:p>
        </p:txBody>
      </p:sp>
      <p:pic>
        <p:nvPicPr>
          <p:cNvPr id="5128" name="Picture 8" descr="msotw9_temp0"/>
          <p:cNvPicPr>
            <a:picLocks noChangeAspect="1" noChangeArrowheads="1"/>
          </p:cNvPicPr>
          <p:nvPr/>
        </p:nvPicPr>
        <p:blipFill>
          <a:blip r:embed="rId2" cstate="print"/>
          <a:srcRect l="49228" r="4875"/>
          <a:stretch>
            <a:fillRect/>
          </a:stretch>
        </p:blipFill>
        <p:spPr bwMode="auto">
          <a:xfrm>
            <a:off x="4788024" y="1484784"/>
            <a:ext cx="3960813" cy="2990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0-#ppt_w/2"/>
                                          </p:val>
                                        </p:tav>
                                        <p:tav tm="100000">
                                          <p:val>
                                            <p:strVal val="#ppt_x"/>
                                          </p:val>
                                        </p:tav>
                                      </p:tavLst>
                                    </p:anim>
                                    <p:anim calcmode="lin" valueType="num">
                                      <p:cBhvr additive="base">
                                        <p:cTn id="8"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4213" y="404813"/>
            <a:ext cx="7270750" cy="515937"/>
          </a:xfrm>
        </p:spPr>
        <p:txBody>
          <a:bodyPr>
            <a:normAutofit fontScale="90000"/>
          </a:bodyPr>
          <a:lstStyle/>
          <a:p>
            <a:pPr algn="l"/>
            <a:r>
              <a:rPr lang="zh-CN" altLang="en-US" sz="2800" b="1" dirty="0"/>
              <a:t>三、  </a:t>
            </a:r>
            <a:r>
              <a:rPr lang="zh-CN" altLang="en-US" sz="2800" b="1" dirty="0">
                <a:latin typeface="宋体" charset="-122"/>
              </a:rPr>
              <a:t>电解法处理电镀污水实例</a:t>
            </a:r>
            <a:r>
              <a:rPr lang="zh-CN" altLang="en-US" sz="4000" dirty="0"/>
              <a:t> </a:t>
            </a:r>
          </a:p>
        </p:txBody>
      </p:sp>
      <p:sp>
        <p:nvSpPr>
          <p:cNvPr id="6147" name="Rectangle 3"/>
          <p:cNvSpPr>
            <a:spLocks noGrp="1" noChangeArrowheads="1"/>
          </p:cNvSpPr>
          <p:nvPr>
            <p:ph type="body" idx="1"/>
          </p:nvPr>
        </p:nvSpPr>
        <p:spPr/>
        <p:txBody>
          <a:bodyPr/>
          <a:lstStyle/>
          <a:p>
            <a:endParaRPr lang="en-US" altLang="zh-CN" dirty="0"/>
          </a:p>
          <a:p>
            <a:endParaRPr lang="en-US" altLang="zh-CN" dirty="0"/>
          </a:p>
        </p:txBody>
      </p:sp>
      <p:sp>
        <p:nvSpPr>
          <p:cNvPr id="6148" name="Text Box 4"/>
          <p:cNvSpPr txBox="1">
            <a:spLocks noChangeArrowheads="1"/>
          </p:cNvSpPr>
          <p:nvPr/>
        </p:nvSpPr>
        <p:spPr bwMode="auto">
          <a:xfrm>
            <a:off x="539750" y="1052513"/>
            <a:ext cx="8305800" cy="457200"/>
          </a:xfrm>
          <a:prstGeom prst="rect">
            <a:avLst/>
          </a:prstGeom>
          <a:noFill/>
          <a:ln w="9525">
            <a:noFill/>
            <a:miter lim="800000"/>
            <a:headEnd/>
            <a:tailEnd/>
          </a:ln>
          <a:effectLst/>
        </p:spPr>
        <p:txBody>
          <a:bodyPr>
            <a:spAutoFit/>
          </a:bodyPr>
          <a:lstStyle/>
          <a:p>
            <a:pPr>
              <a:spcBef>
                <a:spcPct val="50000"/>
              </a:spcBef>
            </a:pPr>
            <a:r>
              <a:rPr kumimoji="1" lang="en-US" altLang="zh-CN" sz="2400" b="1">
                <a:latin typeface="Times New Roman" pitchFamily="18" charset="0"/>
              </a:rPr>
              <a:t>1  </a:t>
            </a:r>
            <a:r>
              <a:rPr kumimoji="1" lang="zh-CN" altLang="en-US" sz="2400" b="1">
                <a:latin typeface="宋体" charset="-122"/>
              </a:rPr>
              <a:t>电解氧化处理含氰电镀污水</a:t>
            </a:r>
            <a:r>
              <a:rPr kumimoji="1" lang="zh-CN" altLang="en-US" sz="2400">
                <a:latin typeface="Times New Roman" pitchFamily="18" charset="0"/>
              </a:rPr>
              <a:t> </a:t>
            </a:r>
          </a:p>
        </p:txBody>
      </p:sp>
      <p:sp>
        <p:nvSpPr>
          <p:cNvPr id="6149" name="Text Box 5"/>
          <p:cNvSpPr txBox="1">
            <a:spLocks noChangeArrowheads="1"/>
          </p:cNvSpPr>
          <p:nvPr/>
        </p:nvSpPr>
        <p:spPr bwMode="auto">
          <a:xfrm>
            <a:off x="684213" y="1484313"/>
            <a:ext cx="8763000" cy="457200"/>
          </a:xfrm>
          <a:prstGeom prst="rect">
            <a:avLst/>
          </a:prstGeom>
          <a:noFill/>
          <a:ln w="9525">
            <a:noFill/>
            <a:miter lim="800000"/>
            <a:headEnd/>
            <a:tailEnd/>
          </a:ln>
          <a:effectLst/>
        </p:spPr>
        <p:txBody>
          <a:bodyPr>
            <a:spAutoFit/>
          </a:bodyPr>
          <a:lstStyle/>
          <a:p>
            <a:pPr algn="just">
              <a:spcBef>
                <a:spcPct val="50000"/>
              </a:spcBef>
            </a:pPr>
            <a:r>
              <a:rPr kumimoji="1" lang="zh-CN" altLang="en-US" sz="2400" b="1" dirty="0">
                <a:latin typeface="Times New Roman" pitchFamily="18" charset="0"/>
              </a:rPr>
              <a:t>极板 </a:t>
            </a:r>
            <a:r>
              <a:rPr kumimoji="1" lang="en-US" altLang="zh-CN" sz="2400" b="1" dirty="0">
                <a:latin typeface="Times New Roman" pitchFamily="18" charset="0"/>
              </a:rPr>
              <a:t>:   </a:t>
            </a:r>
            <a:r>
              <a:rPr kumimoji="1" lang="zh-CN" altLang="en-US" sz="2400" b="1" dirty="0">
                <a:latin typeface="Times New Roman" pitchFamily="18" charset="0"/>
              </a:rPr>
              <a:t>阳极 </a:t>
            </a:r>
            <a:r>
              <a:rPr kumimoji="1" lang="zh-CN" altLang="en-US" sz="2400" b="1" dirty="0">
                <a:solidFill>
                  <a:srgbClr val="F01085"/>
                </a:solidFill>
                <a:latin typeface="Times New Roman" pitchFamily="18" charset="0"/>
              </a:rPr>
              <a:t>石墨板</a:t>
            </a:r>
            <a:r>
              <a:rPr kumimoji="1" lang="zh-CN" altLang="en-US" sz="2400" b="1" dirty="0">
                <a:latin typeface="Times New Roman" pitchFamily="18" charset="0"/>
              </a:rPr>
              <a:t>  ；  阴极 </a:t>
            </a:r>
            <a:r>
              <a:rPr kumimoji="1" lang="zh-CN" altLang="en-US" sz="2400" b="1" dirty="0">
                <a:solidFill>
                  <a:srgbClr val="F01085"/>
                </a:solidFill>
                <a:latin typeface="Times New Roman" pitchFamily="18" charset="0"/>
              </a:rPr>
              <a:t>普通钢板</a:t>
            </a:r>
            <a:r>
              <a:rPr kumimoji="1" lang="zh-CN" altLang="en-US" sz="2400" b="1" dirty="0">
                <a:latin typeface="Times New Roman" pitchFamily="18" charset="0"/>
              </a:rPr>
              <a:t>。</a:t>
            </a:r>
            <a:endParaRPr kumimoji="1" lang="zh-CN" altLang="en-US" sz="2400" dirty="0">
              <a:latin typeface="Times New Roman" pitchFamily="18" charset="0"/>
            </a:endParaRPr>
          </a:p>
        </p:txBody>
      </p:sp>
      <p:sp>
        <p:nvSpPr>
          <p:cNvPr id="6150" name="Text Box 6"/>
          <p:cNvSpPr txBox="1">
            <a:spLocks noChangeArrowheads="1"/>
          </p:cNvSpPr>
          <p:nvPr/>
        </p:nvSpPr>
        <p:spPr bwMode="auto">
          <a:xfrm>
            <a:off x="684213" y="1989138"/>
            <a:ext cx="8763000" cy="457200"/>
          </a:xfrm>
          <a:prstGeom prst="rect">
            <a:avLst/>
          </a:prstGeom>
          <a:noFill/>
          <a:ln w="9525">
            <a:noFill/>
            <a:miter lim="800000"/>
            <a:headEnd/>
            <a:tailEnd/>
          </a:ln>
          <a:effectLst/>
        </p:spPr>
        <p:txBody>
          <a:bodyPr>
            <a:spAutoFit/>
          </a:bodyPr>
          <a:lstStyle/>
          <a:p>
            <a:pPr algn="just">
              <a:spcBef>
                <a:spcPct val="50000"/>
              </a:spcBef>
            </a:pPr>
            <a:r>
              <a:rPr kumimoji="1" lang="zh-CN" altLang="en-US" sz="2400" b="1" dirty="0">
                <a:latin typeface="Times New Roman" pitchFamily="18" charset="0"/>
              </a:rPr>
              <a:t>搅拌 </a:t>
            </a:r>
            <a:r>
              <a:rPr kumimoji="1" lang="en-US" altLang="zh-CN" sz="2400" b="1" dirty="0">
                <a:latin typeface="Times New Roman" pitchFamily="18" charset="0"/>
              </a:rPr>
              <a:t>: </a:t>
            </a:r>
            <a:r>
              <a:rPr kumimoji="1" lang="zh-CN" altLang="en-US" sz="2400" b="1" dirty="0">
                <a:latin typeface="Times New Roman" pitchFamily="18" charset="0"/>
              </a:rPr>
              <a:t>压缩空气搅拌。</a:t>
            </a:r>
          </a:p>
        </p:txBody>
      </p:sp>
      <p:sp>
        <p:nvSpPr>
          <p:cNvPr id="6151" name="Text Box 7"/>
          <p:cNvSpPr txBox="1">
            <a:spLocks noChangeArrowheads="1"/>
          </p:cNvSpPr>
          <p:nvPr/>
        </p:nvSpPr>
        <p:spPr bwMode="auto">
          <a:xfrm>
            <a:off x="510095" y="2493963"/>
            <a:ext cx="8610600" cy="2308324"/>
          </a:xfrm>
          <a:prstGeom prst="rect">
            <a:avLst/>
          </a:prstGeom>
          <a:noFill/>
          <a:ln w="9525">
            <a:noFill/>
            <a:miter lim="800000"/>
            <a:headEnd/>
            <a:tailEnd/>
          </a:ln>
          <a:effectLst/>
        </p:spPr>
        <p:txBody>
          <a:bodyPr>
            <a:spAutoFit/>
          </a:bodyPr>
          <a:lstStyle/>
          <a:p>
            <a:pPr algn="just">
              <a:spcBef>
                <a:spcPct val="50000"/>
              </a:spcBef>
            </a:pPr>
            <a:r>
              <a:rPr kumimoji="1" lang="zh-CN" altLang="en-US" sz="2400" b="1" dirty="0">
                <a:latin typeface="Times New Roman" pitchFamily="18" charset="0"/>
              </a:rPr>
              <a:t>电极反应</a:t>
            </a:r>
            <a:endParaRPr kumimoji="1" lang="en-US" altLang="zh-CN" sz="2400" b="1" dirty="0">
              <a:latin typeface="Times New Roman" pitchFamily="18" charset="0"/>
            </a:endParaRPr>
          </a:p>
          <a:p>
            <a:pPr algn="just">
              <a:spcBef>
                <a:spcPct val="50000"/>
              </a:spcBef>
            </a:pPr>
            <a:r>
              <a:rPr kumimoji="1" lang="zh-CN" altLang="en-US" sz="2000" b="1" dirty="0">
                <a:latin typeface="Times New Roman" pitchFamily="18" charset="0"/>
              </a:rPr>
              <a:t>      当不投加食盐电解质时：</a:t>
            </a:r>
          </a:p>
          <a:p>
            <a:pPr algn="just">
              <a:spcBef>
                <a:spcPct val="50000"/>
              </a:spcBef>
            </a:pPr>
            <a:r>
              <a:rPr kumimoji="1" lang="en-US" altLang="zh-CN" sz="2000" b="1" dirty="0">
                <a:solidFill>
                  <a:srgbClr val="00FF00"/>
                </a:solidFill>
                <a:latin typeface="Times New Roman" pitchFamily="18" charset="0"/>
              </a:rPr>
              <a:t>            CN</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2OH</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2e → CNO</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H</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O</a:t>
            </a:r>
          </a:p>
          <a:p>
            <a:pPr algn="just">
              <a:spcBef>
                <a:spcPct val="50000"/>
              </a:spcBef>
            </a:pPr>
            <a:r>
              <a:rPr kumimoji="1" lang="en-US" altLang="zh-CN" sz="2000" b="1" dirty="0">
                <a:solidFill>
                  <a:srgbClr val="00FF00"/>
                </a:solidFill>
                <a:latin typeface="Times New Roman" pitchFamily="18" charset="0"/>
              </a:rPr>
              <a:t>            CNO</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2H</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O → NH</a:t>
            </a:r>
            <a:r>
              <a:rPr kumimoji="1" lang="en-US" altLang="zh-CN" sz="2000" b="1" baseline="-30000" dirty="0">
                <a:solidFill>
                  <a:srgbClr val="00FF00"/>
                </a:solidFill>
                <a:latin typeface="Times New Roman" pitchFamily="18" charset="0"/>
              </a:rPr>
              <a:t>4</a:t>
            </a:r>
            <a:r>
              <a:rPr kumimoji="1" lang="en-US" altLang="zh-CN"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CO</a:t>
            </a:r>
            <a:r>
              <a:rPr kumimoji="1" lang="en-US" altLang="zh-CN" sz="2000" b="1" baseline="-30000" dirty="0">
                <a:solidFill>
                  <a:srgbClr val="00FF00"/>
                </a:solidFill>
                <a:latin typeface="Times New Roman" pitchFamily="18" charset="0"/>
              </a:rPr>
              <a:t>3</a:t>
            </a:r>
            <a:r>
              <a:rPr kumimoji="1" lang="en-US" altLang="zh-CN" sz="2000" b="1" baseline="30000" dirty="0">
                <a:solidFill>
                  <a:srgbClr val="00FF00"/>
                </a:solidFill>
                <a:latin typeface="Times New Roman" pitchFamily="18" charset="0"/>
              </a:rPr>
              <a:t>2</a:t>
            </a:r>
            <a:r>
              <a:rPr kumimoji="1" lang="zh-CN" altLang="en-US" sz="2000" b="1" baseline="30000" dirty="0">
                <a:solidFill>
                  <a:srgbClr val="00FF00"/>
                </a:solidFill>
                <a:latin typeface="Times New Roman" pitchFamily="18" charset="0"/>
              </a:rPr>
              <a:t>－</a:t>
            </a:r>
            <a:endParaRPr kumimoji="1" lang="zh-CN" altLang="en-US" sz="2000" b="1" dirty="0">
              <a:solidFill>
                <a:srgbClr val="00FF00"/>
              </a:solidFill>
              <a:latin typeface="Times New Roman" pitchFamily="18" charset="0"/>
            </a:endParaRPr>
          </a:p>
          <a:p>
            <a:pPr>
              <a:spcBef>
                <a:spcPct val="50000"/>
              </a:spcBef>
            </a:pPr>
            <a:r>
              <a:rPr kumimoji="1" lang="zh-CN" altLang="en-US" sz="2000" b="1" dirty="0">
                <a:solidFill>
                  <a:srgbClr val="00FF00"/>
                </a:solidFill>
                <a:latin typeface="Times New Roman" pitchFamily="18" charset="0"/>
              </a:rPr>
              <a:t>            </a:t>
            </a:r>
            <a:r>
              <a:rPr kumimoji="1" lang="en-US" altLang="zh-CN" sz="2000" b="1" dirty="0">
                <a:solidFill>
                  <a:srgbClr val="00FF00"/>
                </a:solidFill>
                <a:latin typeface="Times New Roman" pitchFamily="18" charset="0"/>
              </a:rPr>
              <a:t>2CNO</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4OH</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6e → N</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2CO</a:t>
            </a:r>
            <a:r>
              <a:rPr kumimoji="1" lang="en-US" altLang="zh-CN" sz="2000" b="1" baseline="-30000" dirty="0">
                <a:solidFill>
                  <a:srgbClr val="00FF00"/>
                </a:solidFill>
                <a:latin typeface="Times New Roman" pitchFamily="18" charset="0"/>
              </a:rPr>
              <a:t>2 </a:t>
            </a:r>
            <a:r>
              <a:rPr kumimoji="1" lang="en-US" altLang="zh-CN" sz="2000" b="1" dirty="0">
                <a:solidFill>
                  <a:srgbClr val="00FF00"/>
                </a:solidFill>
                <a:latin typeface="Times New Roman" pitchFamily="18" charset="0"/>
              </a:rPr>
              <a:t>↑</a:t>
            </a:r>
            <a:r>
              <a:rPr kumimoji="1" lang="en-US" altLang="zh-CN" sz="2000" b="1" baseline="-30000" dirty="0">
                <a:solidFill>
                  <a:srgbClr val="00FF00"/>
                </a:solidFill>
                <a:latin typeface="Times New Roman" pitchFamily="18" charset="0"/>
              </a:rPr>
              <a:t> </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H</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O</a:t>
            </a:r>
          </a:p>
        </p:txBody>
      </p:sp>
      <p:sp>
        <p:nvSpPr>
          <p:cNvPr id="6153" name="Text Box 9"/>
          <p:cNvSpPr txBox="1">
            <a:spLocks noChangeArrowheads="1"/>
          </p:cNvSpPr>
          <p:nvPr/>
        </p:nvSpPr>
        <p:spPr bwMode="auto">
          <a:xfrm>
            <a:off x="395536" y="4734382"/>
            <a:ext cx="8066087" cy="1846659"/>
          </a:xfrm>
          <a:prstGeom prst="rect">
            <a:avLst/>
          </a:prstGeom>
          <a:noFill/>
          <a:ln w="9525">
            <a:noFill/>
            <a:miter lim="800000"/>
            <a:headEnd/>
            <a:tailEnd/>
          </a:ln>
          <a:effectLst/>
        </p:spPr>
        <p:txBody>
          <a:bodyPr>
            <a:spAutoFit/>
          </a:bodyPr>
          <a:lstStyle/>
          <a:p>
            <a:pPr algn="just">
              <a:spcBef>
                <a:spcPct val="50000"/>
              </a:spcBef>
            </a:pPr>
            <a:r>
              <a:rPr kumimoji="1" lang="en-US" altLang="zh-CN" sz="2400" dirty="0">
                <a:solidFill>
                  <a:srgbClr val="800000"/>
                </a:solidFill>
                <a:latin typeface="Times New Roman" pitchFamily="18" charset="0"/>
              </a:rPr>
              <a:t>        </a:t>
            </a:r>
            <a:r>
              <a:rPr kumimoji="1" lang="zh-CN" altLang="en-US" sz="2000" b="1" dirty="0">
                <a:latin typeface="Times New Roman" pitchFamily="18" charset="0"/>
              </a:rPr>
              <a:t>当投加食盐电解质时：</a:t>
            </a:r>
            <a:endParaRPr kumimoji="1" lang="en-US" altLang="zh-CN" sz="2000" b="1" dirty="0">
              <a:latin typeface="Times New Roman" pitchFamily="18" charset="0"/>
            </a:endParaRPr>
          </a:p>
          <a:p>
            <a:pPr algn="just">
              <a:spcBef>
                <a:spcPct val="50000"/>
              </a:spcBef>
            </a:pPr>
            <a:r>
              <a:rPr kumimoji="1" lang="en-US" altLang="zh-CN" sz="2000" b="1" dirty="0">
                <a:solidFill>
                  <a:srgbClr val="00FF00"/>
                </a:solidFill>
                <a:latin typeface="Times New Roman" pitchFamily="18" charset="0"/>
              </a:rPr>
              <a:t>               2Cl</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2e→2[Cl] </a:t>
            </a:r>
          </a:p>
          <a:p>
            <a:pPr algn="just">
              <a:spcBef>
                <a:spcPct val="50000"/>
              </a:spcBef>
            </a:pPr>
            <a:r>
              <a:rPr kumimoji="1" lang="en-US" altLang="zh-CN" sz="2000" b="1" dirty="0">
                <a:solidFill>
                  <a:srgbClr val="00FF00"/>
                </a:solidFill>
                <a:latin typeface="Times New Roman" pitchFamily="18" charset="0"/>
              </a:rPr>
              <a:t>              CN</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a:t>
            </a:r>
            <a:r>
              <a:rPr kumimoji="1" lang="en-US" altLang="zh-CN" sz="2000" b="1" dirty="0" err="1">
                <a:solidFill>
                  <a:srgbClr val="00FF00"/>
                </a:solidFill>
                <a:latin typeface="Times New Roman" pitchFamily="18" charset="0"/>
              </a:rPr>
              <a:t>Cl</a:t>
            </a:r>
            <a:r>
              <a:rPr kumimoji="1" lang="en-US" altLang="zh-CN" sz="2000" b="1" dirty="0">
                <a:solidFill>
                  <a:srgbClr val="00FF00"/>
                </a:solidFill>
                <a:latin typeface="Times New Roman" pitchFamily="18" charset="0"/>
              </a:rPr>
              <a:t>] </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2OH</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CNO</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2Cl</a:t>
            </a:r>
            <a:r>
              <a:rPr kumimoji="1" lang="zh-CN" altLang="en-US" sz="2000" b="1" baseline="30000" dirty="0">
                <a:solidFill>
                  <a:srgbClr val="00FF00"/>
                </a:solidFill>
                <a:latin typeface="Times New Roman" pitchFamily="18" charset="0"/>
              </a:rPr>
              <a:t>－</a:t>
            </a:r>
            <a:r>
              <a:rPr kumimoji="1" lang="zh-CN" altLang="en-US" sz="2000" b="1" dirty="0">
                <a:solidFill>
                  <a:srgbClr val="00FF00"/>
                </a:solidFill>
                <a:latin typeface="Times New Roman" pitchFamily="18" charset="0"/>
              </a:rPr>
              <a:t>＋</a:t>
            </a:r>
            <a:r>
              <a:rPr kumimoji="1" lang="en-US" altLang="zh-CN" sz="2000" b="1" dirty="0">
                <a:solidFill>
                  <a:srgbClr val="00FF00"/>
                </a:solidFill>
                <a:latin typeface="Times New Roman" pitchFamily="18" charset="0"/>
              </a:rPr>
              <a:t>H</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O</a:t>
            </a:r>
          </a:p>
          <a:p>
            <a:pPr>
              <a:spcBef>
                <a:spcPct val="50000"/>
              </a:spcBef>
            </a:pPr>
            <a:r>
              <a:rPr kumimoji="1" lang="en-US" altLang="zh-CN" sz="2000" b="1" dirty="0">
                <a:solidFill>
                  <a:srgbClr val="00FF00"/>
                </a:solidFill>
                <a:latin typeface="Times New Roman" pitchFamily="18" charset="0"/>
              </a:rPr>
              <a:t>              2CNO</a:t>
            </a:r>
            <a:r>
              <a:rPr kumimoji="1" lang="zh-CN" altLang="en-US" sz="2000" b="1" baseline="30000" dirty="0">
                <a:solidFill>
                  <a:srgbClr val="00FF00"/>
                </a:solidFill>
                <a:latin typeface="宋体" charset="-122"/>
              </a:rPr>
              <a:t>－</a:t>
            </a:r>
            <a:r>
              <a:rPr kumimoji="1" lang="zh-CN" altLang="en-US" sz="2000" b="1" dirty="0">
                <a:solidFill>
                  <a:srgbClr val="00FF00"/>
                </a:solidFill>
                <a:latin typeface="宋体" charset="-122"/>
              </a:rPr>
              <a:t>＋</a:t>
            </a:r>
            <a:r>
              <a:rPr kumimoji="1" lang="en-US" altLang="zh-CN" sz="2000" b="1" dirty="0">
                <a:solidFill>
                  <a:srgbClr val="00FF00"/>
                </a:solidFill>
                <a:latin typeface="Times New Roman" pitchFamily="18" charset="0"/>
              </a:rPr>
              <a:t>6[</a:t>
            </a:r>
            <a:r>
              <a:rPr kumimoji="1" lang="en-US" altLang="zh-CN" sz="2000" b="1" dirty="0" err="1">
                <a:solidFill>
                  <a:srgbClr val="00FF00"/>
                </a:solidFill>
                <a:latin typeface="Times New Roman" pitchFamily="18" charset="0"/>
              </a:rPr>
              <a:t>Cl</a:t>
            </a:r>
            <a:r>
              <a:rPr kumimoji="1" lang="en-US" altLang="zh-CN" sz="2000" b="1" dirty="0">
                <a:solidFill>
                  <a:srgbClr val="00FF00"/>
                </a:solidFill>
                <a:latin typeface="Times New Roman" pitchFamily="18" charset="0"/>
              </a:rPr>
              <a:t>] </a:t>
            </a:r>
            <a:r>
              <a:rPr kumimoji="1" lang="zh-CN" altLang="en-US" sz="2000" b="1" dirty="0">
                <a:solidFill>
                  <a:srgbClr val="00FF00"/>
                </a:solidFill>
                <a:latin typeface="宋体" charset="-122"/>
              </a:rPr>
              <a:t>＋</a:t>
            </a:r>
            <a:r>
              <a:rPr kumimoji="1" lang="en-US" altLang="zh-CN" sz="2000" b="1" dirty="0">
                <a:solidFill>
                  <a:srgbClr val="00FF00"/>
                </a:solidFill>
                <a:latin typeface="Times New Roman" pitchFamily="18" charset="0"/>
              </a:rPr>
              <a:t>4OH</a:t>
            </a:r>
            <a:r>
              <a:rPr kumimoji="1" lang="zh-CN" altLang="en-US" sz="2000" b="1" baseline="30000" dirty="0">
                <a:solidFill>
                  <a:srgbClr val="00FF00"/>
                </a:solidFill>
                <a:latin typeface="宋体" charset="-122"/>
              </a:rPr>
              <a:t>－</a:t>
            </a:r>
            <a:r>
              <a:rPr kumimoji="1" lang="en-US" altLang="zh-CN" sz="2000" b="1" dirty="0">
                <a:solidFill>
                  <a:srgbClr val="00FF00"/>
                </a:solidFill>
                <a:latin typeface="Times New Roman" pitchFamily="18" charset="0"/>
              </a:rPr>
              <a:t>= N</a:t>
            </a:r>
            <a:r>
              <a:rPr kumimoji="1" lang="en-US" altLang="zh-CN" sz="2000" b="1" baseline="-30000" dirty="0">
                <a:solidFill>
                  <a:srgbClr val="00FF00"/>
                </a:solidFill>
                <a:latin typeface="Times New Roman" pitchFamily="18" charset="0"/>
              </a:rPr>
              <a:t>2  </a:t>
            </a:r>
            <a:r>
              <a:rPr kumimoji="1" lang="en-US" altLang="zh-CN" sz="2000" b="1" dirty="0">
                <a:solidFill>
                  <a:srgbClr val="00FF00"/>
                </a:solidFill>
                <a:latin typeface="Times New Roman" pitchFamily="18" charset="0"/>
              </a:rPr>
              <a:t>+2 CO</a:t>
            </a:r>
            <a:r>
              <a:rPr kumimoji="1" lang="en-US" altLang="zh-CN" sz="2000" b="1" baseline="-30000" dirty="0">
                <a:solidFill>
                  <a:srgbClr val="00FF00"/>
                </a:solidFill>
                <a:latin typeface="Times New Roman" pitchFamily="18" charset="0"/>
              </a:rPr>
              <a:t>2</a:t>
            </a:r>
            <a:r>
              <a:rPr kumimoji="1" lang="zh-CN" altLang="en-US" sz="2000" b="1" dirty="0">
                <a:solidFill>
                  <a:srgbClr val="00FF00"/>
                </a:solidFill>
                <a:latin typeface="宋体" charset="-122"/>
              </a:rPr>
              <a:t>＋</a:t>
            </a:r>
            <a:r>
              <a:rPr kumimoji="1" lang="en-US" altLang="zh-CN" sz="2000" b="1" dirty="0">
                <a:solidFill>
                  <a:srgbClr val="00FF00"/>
                </a:solidFill>
                <a:latin typeface="Times New Roman" pitchFamily="18" charset="0"/>
              </a:rPr>
              <a:t>6Cl</a:t>
            </a:r>
            <a:r>
              <a:rPr kumimoji="1" lang="zh-CN" altLang="en-US" sz="2000" b="1" baseline="30000" dirty="0">
                <a:solidFill>
                  <a:srgbClr val="00FF00"/>
                </a:solidFill>
                <a:latin typeface="宋体" charset="-122"/>
              </a:rPr>
              <a:t>－</a:t>
            </a:r>
            <a:r>
              <a:rPr kumimoji="1" lang="zh-CN" altLang="en-US" sz="2000" b="1" dirty="0">
                <a:solidFill>
                  <a:srgbClr val="00FF00"/>
                </a:solidFill>
                <a:latin typeface="宋体" charset="-122"/>
              </a:rPr>
              <a:t>＋</a:t>
            </a:r>
            <a:r>
              <a:rPr kumimoji="1" lang="en-US" altLang="zh-CN" sz="2000" b="1" dirty="0">
                <a:solidFill>
                  <a:srgbClr val="00FF00"/>
                </a:solidFill>
                <a:latin typeface="Times New Roman" pitchFamily="18" charset="0"/>
              </a:rPr>
              <a:t>2H</a:t>
            </a:r>
            <a:r>
              <a:rPr kumimoji="1" lang="en-US" altLang="zh-CN" sz="2000" b="1" baseline="-30000" dirty="0">
                <a:solidFill>
                  <a:srgbClr val="00FF00"/>
                </a:solidFill>
                <a:latin typeface="Times New Roman" pitchFamily="18" charset="0"/>
              </a:rPr>
              <a:t>2</a:t>
            </a:r>
            <a:r>
              <a:rPr kumimoji="1" lang="en-US" altLang="zh-CN" sz="2000" b="1" dirty="0">
                <a:solidFill>
                  <a:srgbClr val="00FF00"/>
                </a:solidFill>
                <a:latin typeface="Times New Roman" pitchFamily="18" charset="0"/>
              </a:rPr>
              <a:t>O</a:t>
            </a:r>
            <a:r>
              <a:rPr kumimoji="1" lang="en-US" altLang="zh-CN" sz="2000" dirty="0">
                <a:solidFill>
                  <a:srgbClr val="00FF00"/>
                </a:solidFill>
                <a:latin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ppt_x"/>
                                          </p:val>
                                        </p:tav>
                                        <p:tav tm="100000">
                                          <p:val>
                                            <p:strVal val="#ppt_x"/>
                                          </p:val>
                                        </p:tav>
                                      </p:tavLst>
                                    </p:anim>
                                    <p:anim calcmode="lin" valueType="num">
                                      <p:cBhvr additive="base">
                                        <p:cTn id="14"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9"/>
                                        </p:tgtEl>
                                        <p:attrNameLst>
                                          <p:attrName>style.visibility</p:attrName>
                                        </p:attrNameLst>
                                      </p:cBhvr>
                                      <p:to>
                                        <p:strVal val="visible"/>
                                      </p:to>
                                    </p:set>
                                    <p:anim calcmode="lin" valueType="num">
                                      <p:cBhvr additive="base">
                                        <p:cTn id="19" dur="500" fill="hold"/>
                                        <p:tgtEl>
                                          <p:spTgt spid="6149"/>
                                        </p:tgtEl>
                                        <p:attrNameLst>
                                          <p:attrName>ppt_x</p:attrName>
                                        </p:attrNameLst>
                                      </p:cBhvr>
                                      <p:tavLst>
                                        <p:tav tm="0">
                                          <p:val>
                                            <p:strVal val="#ppt_x"/>
                                          </p:val>
                                        </p:tav>
                                        <p:tav tm="100000">
                                          <p:val>
                                            <p:strVal val="#ppt_x"/>
                                          </p:val>
                                        </p:tav>
                                      </p:tavLst>
                                    </p:anim>
                                    <p:anim calcmode="lin" valueType="num">
                                      <p:cBhvr additive="base">
                                        <p:cTn id="20"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50"/>
                                        </p:tgtEl>
                                        <p:attrNameLst>
                                          <p:attrName>style.visibility</p:attrName>
                                        </p:attrNameLst>
                                      </p:cBhvr>
                                      <p:to>
                                        <p:strVal val="visible"/>
                                      </p:to>
                                    </p:set>
                                    <p:anim calcmode="lin" valueType="num">
                                      <p:cBhvr additive="base">
                                        <p:cTn id="25" dur="500" fill="hold"/>
                                        <p:tgtEl>
                                          <p:spTgt spid="6150"/>
                                        </p:tgtEl>
                                        <p:attrNameLst>
                                          <p:attrName>ppt_x</p:attrName>
                                        </p:attrNameLst>
                                      </p:cBhvr>
                                      <p:tavLst>
                                        <p:tav tm="0">
                                          <p:val>
                                            <p:strVal val="#ppt_x"/>
                                          </p:val>
                                        </p:tav>
                                        <p:tav tm="100000">
                                          <p:val>
                                            <p:strVal val="#ppt_x"/>
                                          </p:val>
                                        </p:tav>
                                      </p:tavLst>
                                    </p:anim>
                                    <p:anim calcmode="lin" valueType="num">
                                      <p:cBhvr additive="base">
                                        <p:cTn id="26"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51"/>
                                        </p:tgtEl>
                                        <p:attrNameLst>
                                          <p:attrName>style.visibility</p:attrName>
                                        </p:attrNameLst>
                                      </p:cBhvr>
                                      <p:to>
                                        <p:strVal val="visible"/>
                                      </p:to>
                                    </p:set>
                                    <p:anim calcmode="lin" valueType="num">
                                      <p:cBhvr additive="base">
                                        <p:cTn id="31" dur="500" fill="hold"/>
                                        <p:tgtEl>
                                          <p:spTgt spid="6151"/>
                                        </p:tgtEl>
                                        <p:attrNameLst>
                                          <p:attrName>ppt_x</p:attrName>
                                        </p:attrNameLst>
                                      </p:cBhvr>
                                      <p:tavLst>
                                        <p:tav tm="0">
                                          <p:val>
                                            <p:strVal val="#ppt_x"/>
                                          </p:val>
                                        </p:tav>
                                        <p:tav tm="100000">
                                          <p:val>
                                            <p:strVal val="#ppt_x"/>
                                          </p:val>
                                        </p:tav>
                                      </p:tavLst>
                                    </p:anim>
                                    <p:anim calcmode="lin" valueType="num">
                                      <p:cBhvr additive="base">
                                        <p:cTn id="32"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153"/>
                                        </p:tgtEl>
                                        <p:attrNameLst>
                                          <p:attrName>style.visibility</p:attrName>
                                        </p:attrNameLst>
                                      </p:cBhvr>
                                      <p:to>
                                        <p:strVal val="visible"/>
                                      </p:to>
                                    </p:set>
                                    <p:anim calcmode="lin" valueType="num">
                                      <p:cBhvr additive="base">
                                        <p:cTn id="37" dur="500" fill="hold"/>
                                        <p:tgtEl>
                                          <p:spTgt spid="6153"/>
                                        </p:tgtEl>
                                        <p:attrNameLst>
                                          <p:attrName>ppt_x</p:attrName>
                                        </p:attrNameLst>
                                      </p:cBhvr>
                                      <p:tavLst>
                                        <p:tav tm="0">
                                          <p:val>
                                            <p:strVal val="#ppt_x"/>
                                          </p:val>
                                        </p:tav>
                                        <p:tav tm="100000">
                                          <p:val>
                                            <p:strVal val="#ppt_x"/>
                                          </p:val>
                                        </p:tav>
                                      </p:tavLst>
                                    </p:anim>
                                    <p:anim calcmode="lin" valueType="num">
                                      <p:cBhvr additive="base">
                                        <p:cTn id="38" dur="500" fill="hold"/>
                                        <p:tgtEl>
                                          <p:spTgt spid="6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8" grpId="0"/>
      <p:bldP spid="6149" grpId="0"/>
      <p:bldP spid="6150" grpId="0"/>
      <p:bldP spid="6151" grpId="0"/>
      <p:bldP spid="61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40292"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140293"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140294" name="Text Box 6"/>
          <p:cNvSpPr txBox="1">
            <a:spLocks noChangeArrowheads="1"/>
          </p:cNvSpPr>
          <p:nvPr/>
        </p:nvSpPr>
        <p:spPr bwMode="auto">
          <a:xfrm>
            <a:off x="990600" y="1524000"/>
            <a:ext cx="7086600" cy="890588"/>
          </a:xfrm>
          <a:prstGeom prst="rect">
            <a:avLst/>
          </a:prstGeom>
          <a:noFill/>
          <a:ln w="9525">
            <a:noFill/>
            <a:miter lim="800000"/>
            <a:headEnd/>
            <a:tailEnd/>
          </a:ln>
          <a:effectLst/>
        </p:spPr>
        <p:txBody>
          <a:bodyPr>
            <a:spAutoFit/>
          </a:bodyPr>
          <a:lstStyle/>
          <a:p>
            <a:pPr>
              <a:lnSpc>
                <a:spcPct val="120000"/>
              </a:lnSpc>
              <a:spcBef>
                <a:spcPct val="50000"/>
              </a:spcBef>
              <a:buClrTx/>
              <a:buSzTx/>
              <a:buFontTx/>
              <a:buNone/>
            </a:pPr>
            <a:endParaRPr lang="en-US" altLang="zh-CN" sz="1800">
              <a:ea typeface="Arial Unicode MS" pitchFamily="34" charset="-122"/>
            </a:endParaRPr>
          </a:p>
          <a:p>
            <a:pPr>
              <a:lnSpc>
                <a:spcPct val="120000"/>
              </a:lnSpc>
              <a:spcBef>
                <a:spcPct val="50000"/>
              </a:spcBef>
              <a:buClrTx/>
              <a:buSzTx/>
              <a:buFontTx/>
              <a:buNone/>
            </a:pPr>
            <a:endParaRPr lang="en-US" altLang="zh-CN" sz="1800"/>
          </a:p>
        </p:txBody>
      </p:sp>
      <p:pic>
        <p:nvPicPr>
          <p:cNvPr id="140295" name="Picture 7" descr="92"/>
          <p:cNvPicPr>
            <a:picLocks noChangeAspect="1" noChangeArrowheads="1"/>
          </p:cNvPicPr>
          <p:nvPr/>
        </p:nvPicPr>
        <p:blipFill>
          <a:blip r:embed="rId3" cstate="print"/>
          <a:srcRect/>
          <a:stretch>
            <a:fillRect/>
          </a:stretch>
        </p:blipFill>
        <p:spPr bwMode="auto">
          <a:xfrm>
            <a:off x="1219200" y="1415386"/>
            <a:ext cx="6555904" cy="3856205"/>
          </a:xfrm>
          <a:prstGeom prst="rect">
            <a:avLst/>
          </a:prstGeom>
          <a:noFill/>
        </p:spPr>
      </p:pic>
      <p:sp>
        <p:nvSpPr>
          <p:cNvPr id="140296" name="Text Box 8"/>
          <p:cNvSpPr txBox="1">
            <a:spLocks noChangeArrowheads="1"/>
          </p:cNvSpPr>
          <p:nvPr/>
        </p:nvSpPr>
        <p:spPr bwMode="auto">
          <a:xfrm>
            <a:off x="683568" y="5373216"/>
            <a:ext cx="8244408" cy="495585"/>
          </a:xfrm>
          <a:prstGeom prst="rect">
            <a:avLst/>
          </a:prstGeom>
          <a:noFill/>
          <a:ln w="9525">
            <a:noFill/>
            <a:miter lim="800000"/>
            <a:headEnd/>
            <a:tailEnd/>
          </a:ln>
          <a:effectLst/>
        </p:spPr>
        <p:txBody>
          <a:bodyPr wrap="square">
            <a:spAutoFit/>
          </a:bodyPr>
          <a:lstStyle/>
          <a:p>
            <a:pPr algn="ctr">
              <a:lnSpc>
                <a:spcPct val="150000"/>
              </a:lnSpc>
              <a:spcBef>
                <a:spcPct val="50000"/>
              </a:spcBef>
              <a:buClrTx/>
              <a:buSzTx/>
              <a:buFontTx/>
              <a:buNone/>
            </a:pPr>
            <a:r>
              <a:rPr lang="zh-CN" altLang="en-US" sz="2000" b="1" dirty="0">
                <a:latin typeface="宋体" charset="-122"/>
              </a:rPr>
              <a:t>滤料粒径一般为</a:t>
            </a:r>
            <a:r>
              <a:rPr lang="en-US" altLang="zh-CN" sz="2000" b="1" dirty="0">
                <a:solidFill>
                  <a:srgbClr val="FF0000"/>
                </a:solidFill>
                <a:latin typeface="宋体" charset="-122"/>
              </a:rPr>
              <a:t>30 </a:t>
            </a:r>
            <a:r>
              <a:rPr lang="zh-CN" altLang="en-US" sz="2000" b="1" dirty="0">
                <a:solidFill>
                  <a:srgbClr val="FF0000"/>
                </a:solidFill>
                <a:latin typeface="宋体" charset="-122"/>
              </a:rPr>
              <a:t>～ </a:t>
            </a:r>
            <a:r>
              <a:rPr lang="en-US" altLang="zh-CN" sz="2000" b="1" dirty="0">
                <a:solidFill>
                  <a:srgbClr val="FF0000"/>
                </a:solidFill>
                <a:latin typeface="宋体" charset="-122"/>
              </a:rPr>
              <a:t>50 </a:t>
            </a:r>
            <a:r>
              <a:rPr lang="en-US" altLang="zh-CN" sz="2000" dirty="0">
                <a:solidFill>
                  <a:srgbClr val="FF0000"/>
                </a:solidFill>
                <a:latin typeface="宋体" charset="-122"/>
              </a:rPr>
              <a:t>mm</a:t>
            </a:r>
            <a:r>
              <a:rPr lang="zh-CN" altLang="en-US" sz="2000" b="1" dirty="0">
                <a:latin typeface="宋体" charset="-122"/>
              </a:rPr>
              <a:t>，硫酸允许浓度在</a:t>
            </a:r>
            <a:r>
              <a:rPr lang="en-US" altLang="zh-CN" sz="2000" b="1" dirty="0">
                <a:solidFill>
                  <a:srgbClr val="FF0000"/>
                </a:solidFill>
                <a:latin typeface="Times New Roman" pitchFamily="18" charset="0"/>
                <a:cs typeface="Times New Roman" pitchFamily="18" charset="0"/>
              </a:rPr>
              <a:t>1</a:t>
            </a:r>
            <a:r>
              <a:rPr lang="zh-CN" altLang="en-US" sz="2000" b="1" dirty="0">
                <a:solidFill>
                  <a:srgbClr val="FF0000"/>
                </a:solidFill>
                <a:latin typeface="宋体" charset="-122"/>
              </a:rPr>
              <a:t>～</a:t>
            </a:r>
            <a:r>
              <a:rPr lang="en-US" altLang="zh-CN" sz="2000" b="1" dirty="0">
                <a:solidFill>
                  <a:srgbClr val="FF0000"/>
                </a:solidFill>
                <a:latin typeface="Times New Roman" pitchFamily="18" charset="0"/>
                <a:cs typeface="Times New Roman" pitchFamily="18" charset="0"/>
              </a:rPr>
              <a:t>1.2 g</a:t>
            </a:r>
            <a:r>
              <a:rPr lang="zh-CN" altLang="en-US" sz="2000" b="1" dirty="0">
                <a:solidFill>
                  <a:srgbClr val="FF0000"/>
                </a:solidFill>
                <a:latin typeface="宋体" charset="-122"/>
              </a:rPr>
              <a:t>／</a:t>
            </a:r>
            <a:r>
              <a:rPr lang="en-US" altLang="zh-CN" sz="2000" b="1" dirty="0">
                <a:solidFill>
                  <a:srgbClr val="FF0000"/>
                </a:solidFill>
                <a:latin typeface="Times New Roman" pitchFamily="18" charset="0"/>
                <a:cs typeface="Times New Roman" pitchFamily="18" charset="0"/>
              </a:rPr>
              <a:t>L</a:t>
            </a:r>
            <a:r>
              <a:rPr lang="en-US" altLang="zh-CN" sz="2000" b="1" dirty="0">
                <a:solidFill>
                  <a:srgbClr val="FF0000"/>
                </a:solidFill>
              </a:rPr>
              <a:t> </a:t>
            </a:r>
          </a:p>
        </p:txBody>
      </p:sp>
      <p:sp>
        <p:nvSpPr>
          <p:cNvPr id="10" name="Rectangle 2"/>
          <p:cNvSpPr>
            <a:spLocks noGrp="1" noChangeArrowheads="1"/>
          </p:cNvSpPr>
          <p:nvPr>
            <p:ph type="title"/>
          </p:nvPr>
        </p:nvSpPr>
        <p:spPr>
          <a:xfrm>
            <a:off x="683568" y="476672"/>
            <a:ext cx="7793038" cy="768350"/>
          </a:xfrm>
        </p:spPr>
        <p:txBody>
          <a:bodyPr>
            <a:normAutofit/>
          </a:bodyPr>
          <a:lstStyle/>
          <a:p>
            <a:r>
              <a:rPr lang="en-US" altLang="zh-CN" sz="2800" dirty="0">
                <a:solidFill>
                  <a:srgbClr val="FFFF00"/>
                </a:solidFill>
                <a:latin typeface="Arial" charset="0"/>
                <a:ea typeface="Arial Unicode MS" pitchFamily="34" charset="-122"/>
                <a:cs typeface="+mn-cs"/>
              </a:rPr>
              <a:t>2.</a:t>
            </a:r>
            <a:r>
              <a:rPr lang="zh-CN" altLang="en-US" sz="2800" dirty="0">
                <a:solidFill>
                  <a:srgbClr val="FFFF00"/>
                </a:solidFill>
                <a:latin typeface="Arial" charset="0"/>
                <a:ea typeface="Arial Unicode MS" pitchFamily="34" charset="-122"/>
                <a:cs typeface="+mn-cs"/>
              </a:rPr>
              <a:t>过滤中和法</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395536" y="692696"/>
            <a:ext cx="7354888" cy="5262979"/>
          </a:xfrm>
          <a:prstGeom prst="rect">
            <a:avLst/>
          </a:prstGeom>
          <a:noFill/>
          <a:ln w="9525">
            <a:noFill/>
            <a:miter lim="800000"/>
            <a:headEnd/>
            <a:tailEnd/>
          </a:ln>
          <a:effectLst/>
        </p:spPr>
        <p:txBody>
          <a:bodyPr>
            <a:spAutoFit/>
          </a:bodyPr>
          <a:lstStyle/>
          <a:p>
            <a:pPr algn="just">
              <a:spcBef>
                <a:spcPct val="50000"/>
              </a:spcBef>
            </a:pPr>
            <a:r>
              <a:rPr kumimoji="1" lang="zh-CN" altLang="en-US" sz="2400" b="1" dirty="0">
                <a:latin typeface="Times New Roman" pitchFamily="18" charset="0"/>
              </a:rPr>
              <a:t>运行过程中要考虑的</a:t>
            </a:r>
          </a:p>
          <a:p>
            <a:pPr algn="just">
              <a:lnSpc>
                <a:spcPct val="150000"/>
              </a:lnSpc>
              <a:spcBef>
                <a:spcPct val="50000"/>
              </a:spcBef>
            </a:pPr>
            <a:r>
              <a:rPr kumimoji="1" lang="zh-CN" altLang="en-US" sz="2400" b="1" dirty="0">
                <a:solidFill>
                  <a:srgbClr val="00FF00"/>
                </a:solidFill>
                <a:latin typeface="Times New Roman" pitchFamily="18" charset="0"/>
              </a:rPr>
              <a:t>安全问题：</a:t>
            </a:r>
          </a:p>
          <a:p>
            <a:pPr algn="just">
              <a:lnSpc>
                <a:spcPct val="150000"/>
              </a:lnSpc>
              <a:spcBef>
                <a:spcPct val="50000"/>
              </a:spcBef>
            </a:pPr>
            <a:r>
              <a:rPr kumimoji="1" lang="en-US" altLang="zh-CN" sz="2400" b="1" dirty="0">
                <a:solidFill>
                  <a:srgbClr val="FFFF00"/>
                </a:solidFill>
                <a:latin typeface="Times New Roman" pitchFamily="18" charset="0"/>
              </a:rPr>
              <a:t>1.</a:t>
            </a:r>
            <a:r>
              <a:rPr kumimoji="1" lang="zh-CN" altLang="en-US" sz="2400" b="1" dirty="0">
                <a:solidFill>
                  <a:srgbClr val="FFFF00"/>
                </a:solidFill>
                <a:latin typeface="Times New Roman" pitchFamily="18" charset="0"/>
              </a:rPr>
              <a:t>含氰废水在电解过程中会产生一些如</a:t>
            </a:r>
            <a:r>
              <a:rPr kumimoji="1" lang="en-US" altLang="zh-CN" sz="2400" b="1" dirty="0">
                <a:solidFill>
                  <a:srgbClr val="FFFF00"/>
                </a:solidFill>
                <a:latin typeface="Times New Roman" pitchFamily="18" charset="0"/>
              </a:rPr>
              <a:t>HCN</a:t>
            </a:r>
            <a:r>
              <a:rPr kumimoji="1" lang="zh-CN" altLang="en-US" sz="2400" b="1" dirty="0">
                <a:solidFill>
                  <a:srgbClr val="FFFF00"/>
                </a:solidFill>
                <a:latin typeface="Times New Roman" pitchFamily="18" charset="0"/>
              </a:rPr>
              <a:t>有毒气体，应考虑通风措施。</a:t>
            </a:r>
          </a:p>
          <a:p>
            <a:pPr algn="just">
              <a:lnSpc>
                <a:spcPct val="150000"/>
              </a:lnSpc>
              <a:spcBef>
                <a:spcPct val="50000"/>
              </a:spcBef>
            </a:pPr>
            <a:r>
              <a:rPr kumimoji="1" lang="en-US" altLang="zh-CN" sz="2400" b="1" dirty="0">
                <a:solidFill>
                  <a:srgbClr val="FFFF00"/>
                </a:solidFill>
                <a:latin typeface="Times New Roman" pitchFamily="18" charset="0"/>
              </a:rPr>
              <a:t>2.</a:t>
            </a:r>
            <a:r>
              <a:rPr kumimoji="1" lang="zh-CN" altLang="en-US" sz="2400" b="1" dirty="0">
                <a:solidFill>
                  <a:srgbClr val="FFFF00"/>
                </a:solidFill>
                <a:latin typeface="Times New Roman" pitchFamily="18" charset="0"/>
              </a:rPr>
              <a:t>为便于扩散</a:t>
            </a:r>
            <a:r>
              <a:rPr kumimoji="1" lang="en-US" altLang="zh-CN" sz="2400" b="1" dirty="0">
                <a:solidFill>
                  <a:srgbClr val="FFFF00"/>
                </a:solidFill>
                <a:latin typeface="Times New Roman" pitchFamily="18" charset="0"/>
              </a:rPr>
              <a:t>,</a:t>
            </a:r>
            <a:r>
              <a:rPr kumimoji="1" lang="zh-CN" altLang="en-US" sz="2400" b="1" dirty="0">
                <a:solidFill>
                  <a:srgbClr val="FFFF00"/>
                </a:solidFill>
                <a:latin typeface="Times New Roman" pitchFamily="18" charset="0"/>
              </a:rPr>
              <a:t>用压缩空气或其它方式进行搅拌</a:t>
            </a:r>
            <a:endParaRPr kumimoji="1" lang="zh-CN" altLang="en-US" sz="2400" dirty="0">
              <a:solidFill>
                <a:srgbClr val="00FF00"/>
              </a:solidFill>
              <a:latin typeface="Times New Roman" pitchFamily="18" charset="0"/>
            </a:endParaRPr>
          </a:p>
          <a:p>
            <a:pPr algn="just">
              <a:lnSpc>
                <a:spcPct val="150000"/>
              </a:lnSpc>
              <a:spcBef>
                <a:spcPct val="50000"/>
              </a:spcBef>
            </a:pPr>
            <a:r>
              <a:rPr kumimoji="1" lang="zh-CN" altLang="en-US" sz="2400" dirty="0">
                <a:solidFill>
                  <a:srgbClr val="00FF00"/>
                </a:solidFill>
                <a:latin typeface="Times New Roman" pitchFamily="18" charset="0"/>
              </a:rPr>
              <a:t>  </a:t>
            </a:r>
            <a:r>
              <a:rPr kumimoji="1" lang="zh-CN" altLang="en-US" sz="2400" b="1" dirty="0">
                <a:solidFill>
                  <a:srgbClr val="00FF00"/>
                </a:solidFill>
                <a:latin typeface="Times New Roman" pitchFamily="18" charset="0"/>
              </a:rPr>
              <a:t>技术问题</a:t>
            </a:r>
            <a:r>
              <a:rPr kumimoji="1" lang="zh-CN" altLang="en-US" sz="2400" dirty="0">
                <a:solidFill>
                  <a:srgbClr val="00FF00"/>
                </a:solidFill>
                <a:latin typeface="Times New Roman" pitchFamily="18" charset="0"/>
              </a:rPr>
              <a:t>：</a:t>
            </a:r>
          </a:p>
          <a:p>
            <a:pPr algn="just">
              <a:lnSpc>
                <a:spcPct val="150000"/>
              </a:lnSpc>
              <a:spcBef>
                <a:spcPct val="50000"/>
              </a:spcBef>
            </a:pPr>
            <a:r>
              <a:rPr kumimoji="1" lang="zh-CN" altLang="en-US" sz="2400" b="1" dirty="0">
                <a:solidFill>
                  <a:srgbClr val="FFFF00"/>
                </a:solidFill>
                <a:latin typeface="Times New Roman" pitchFamily="18" charset="0"/>
              </a:rPr>
              <a:t>为提高污水导电率，适当加少量</a:t>
            </a:r>
            <a:r>
              <a:rPr kumimoji="1" lang="en-US" altLang="zh-CN" sz="2400" b="1" dirty="0" err="1">
                <a:solidFill>
                  <a:srgbClr val="FFFF00"/>
                </a:solidFill>
                <a:latin typeface="Times New Roman" pitchFamily="18" charset="0"/>
              </a:rPr>
              <a:t>NaCl</a:t>
            </a:r>
            <a:r>
              <a:rPr kumimoji="1" lang="zh-CN" altLang="en-US" sz="2400" b="1" dirty="0">
                <a:solidFill>
                  <a:srgbClr val="FFFF00"/>
                </a:solidFill>
                <a:latin typeface="Times New Roman" pitchFamily="18" charset="0"/>
              </a:rPr>
              <a:t>；</a:t>
            </a:r>
          </a:p>
          <a:p>
            <a:pPr>
              <a:spcBef>
                <a:spcPct val="50000"/>
              </a:spcBef>
            </a:pPr>
            <a:endParaRPr kumimoji="1" lang="en-US" altLang="zh-CN" sz="2400" b="1"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0-#ppt_w/2"/>
                                          </p:val>
                                        </p:tav>
                                        <p:tav tm="100000">
                                          <p:val>
                                            <p:strVal val="#ppt_x"/>
                                          </p:val>
                                        </p:tav>
                                      </p:tavLst>
                                    </p:anim>
                                    <p:anim calcmode="lin" valueType="num">
                                      <p:cBhvr additive="base">
                                        <p:cTn id="8"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908050"/>
            <a:ext cx="8999538" cy="4176713"/>
          </a:xfrm>
        </p:spPr>
        <p:txBody>
          <a:bodyPr/>
          <a:lstStyle/>
          <a:p>
            <a:endParaRPr lang="en-US" altLang="zh-CN" b="1" dirty="0">
              <a:latin typeface="宋体" charset="-122"/>
            </a:endParaRPr>
          </a:p>
          <a:p>
            <a:r>
              <a:rPr lang="en-US" altLang="zh-CN" sz="2400" b="1" dirty="0">
                <a:solidFill>
                  <a:srgbClr val="FFFF00"/>
                </a:solidFill>
              </a:rPr>
              <a:t>  </a:t>
            </a:r>
            <a:r>
              <a:rPr lang="zh-CN" altLang="en-US" sz="2400" b="1" dirty="0">
                <a:solidFill>
                  <a:srgbClr val="FFFF00"/>
                </a:solidFill>
              </a:rPr>
              <a:t>阳极、阴极均采用钢板，电极反应为  ： </a:t>
            </a:r>
          </a:p>
          <a:p>
            <a:pPr>
              <a:buFontTx/>
              <a:buNone/>
            </a:pPr>
            <a:r>
              <a:rPr lang="zh-CN" altLang="en-US" sz="2400" b="1" dirty="0">
                <a:solidFill>
                  <a:srgbClr val="800000"/>
                </a:solidFill>
              </a:rPr>
              <a:t>      </a:t>
            </a:r>
            <a:r>
              <a:rPr lang="zh-CN" altLang="en-US" sz="2400" b="1" dirty="0">
                <a:solidFill>
                  <a:schemeClr val="tx1"/>
                </a:solidFill>
              </a:rPr>
              <a:t>阳极 ： </a:t>
            </a:r>
          </a:p>
          <a:p>
            <a:pPr>
              <a:buFontTx/>
              <a:buNone/>
            </a:pPr>
            <a:r>
              <a:rPr lang="zh-CN" altLang="en-US" sz="2400" b="1" dirty="0">
                <a:solidFill>
                  <a:srgbClr val="FF0000"/>
                </a:solidFill>
              </a:rPr>
              <a:t>      </a:t>
            </a:r>
            <a:r>
              <a:rPr lang="en-US" altLang="zh-CN" sz="2400" b="1" dirty="0">
                <a:solidFill>
                  <a:schemeClr val="tx1"/>
                </a:solidFill>
              </a:rPr>
              <a:t>Fe</a:t>
            </a:r>
            <a:r>
              <a:rPr lang="zh-CN" altLang="en-US" sz="2400" b="1" dirty="0">
                <a:solidFill>
                  <a:schemeClr val="tx1"/>
                </a:solidFill>
              </a:rPr>
              <a:t>－</a:t>
            </a:r>
            <a:r>
              <a:rPr lang="en-US" altLang="zh-CN" sz="2400" b="1" dirty="0">
                <a:solidFill>
                  <a:schemeClr val="tx1"/>
                </a:solidFill>
              </a:rPr>
              <a:t>2e → Fe</a:t>
            </a:r>
            <a:r>
              <a:rPr lang="en-US" altLang="zh-CN" sz="2400" b="1" baseline="30000" dirty="0">
                <a:solidFill>
                  <a:schemeClr val="tx1"/>
                </a:solidFill>
              </a:rPr>
              <a:t>2</a:t>
            </a:r>
            <a:r>
              <a:rPr lang="zh-CN" altLang="en-US" sz="2400" b="1" baseline="30000" dirty="0">
                <a:solidFill>
                  <a:schemeClr val="tx1"/>
                </a:solidFill>
              </a:rPr>
              <a:t>＋</a:t>
            </a:r>
          </a:p>
          <a:p>
            <a:pPr>
              <a:buFontTx/>
              <a:buNone/>
            </a:pPr>
            <a:r>
              <a:rPr lang="zh-CN" altLang="en-US" sz="2400" b="1" dirty="0">
                <a:solidFill>
                  <a:schemeClr val="tx1"/>
                </a:solidFill>
              </a:rPr>
              <a:t>      </a:t>
            </a:r>
            <a:r>
              <a:rPr lang="en-US" altLang="zh-CN" sz="2400" b="1" dirty="0">
                <a:solidFill>
                  <a:schemeClr val="tx1"/>
                </a:solidFill>
              </a:rPr>
              <a:t>Cr</a:t>
            </a:r>
            <a:r>
              <a:rPr lang="en-US" altLang="zh-CN" sz="2400" b="1" baseline="-30000" dirty="0">
                <a:solidFill>
                  <a:schemeClr val="tx1"/>
                </a:solidFill>
              </a:rPr>
              <a:t>2</a:t>
            </a:r>
            <a:r>
              <a:rPr lang="en-US" altLang="zh-CN" sz="2400" b="1" dirty="0">
                <a:solidFill>
                  <a:schemeClr val="tx1"/>
                </a:solidFill>
              </a:rPr>
              <a:t>O</a:t>
            </a:r>
            <a:r>
              <a:rPr lang="en-US" altLang="zh-CN" sz="2400" b="1" baseline="-30000" dirty="0">
                <a:solidFill>
                  <a:schemeClr val="tx1"/>
                </a:solidFill>
              </a:rPr>
              <a:t>7</a:t>
            </a:r>
            <a:r>
              <a:rPr lang="en-US" altLang="zh-CN" sz="2400" b="1" baseline="30000" dirty="0">
                <a:solidFill>
                  <a:schemeClr val="tx1"/>
                </a:solidFill>
              </a:rPr>
              <a:t>2</a:t>
            </a:r>
            <a:r>
              <a:rPr lang="zh-CN" altLang="en-US" sz="2400" b="1" baseline="30000" dirty="0">
                <a:solidFill>
                  <a:schemeClr val="tx1"/>
                </a:solidFill>
              </a:rPr>
              <a:t>－</a:t>
            </a:r>
            <a:r>
              <a:rPr lang="zh-CN" altLang="en-US" sz="2400" b="1" dirty="0">
                <a:solidFill>
                  <a:schemeClr val="tx1"/>
                </a:solidFill>
              </a:rPr>
              <a:t>＋ </a:t>
            </a:r>
            <a:r>
              <a:rPr lang="en-US" altLang="zh-CN" sz="2400" b="1" dirty="0">
                <a:solidFill>
                  <a:schemeClr val="tx1"/>
                </a:solidFill>
              </a:rPr>
              <a:t>6Fe</a:t>
            </a:r>
            <a:r>
              <a:rPr lang="en-US" altLang="zh-CN" sz="2400" b="1" baseline="30000" dirty="0">
                <a:solidFill>
                  <a:schemeClr val="tx1"/>
                </a:solidFill>
              </a:rPr>
              <a:t>2</a:t>
            </a:r>
            <a:r>
              <a:rPr lang="zh-CN" altLang="en-US" sz="2400" b="1" baseline="30000" dirty="0">
                <a:solidFill>
                  <a:schemeClr val="tx1"/>
                </a:solidFill>
              </a:rPr>
              <a:t>＋</a:t>
            </a:r>
            <a:r>
              <a:rPr lang="zh-CN" altLang="en-US" sz="2400" b="1" dirty="0">
                <a:solidFill>
                  <a:schemeClr val="tx1"/>
                </a:solidFill>
              </a:rPr>
              <a:t>＋</a:t>
            </a:r>
            <a:r>
              <a:rPr lang="en-US" altLang="zh-CN" sz="2400" b="1" dirty="0">
                <a:solidFill>
                  <a:schemeClr val="tx1"/>
                </a:solidFill>
              </a:rPr>
              <a:t>14H</a:t>
            </a:r>
            <a:r>
              <a:rPr lang="zh-CN" altLang="en-US" sz="2400" b="1" baseline="30000" dirty="0">
                <a:solidFill>
                  <a:schemeClr val="tx1"/>
                </a:solidFill>
              </a:rPr>
              <a:t>＋</a:t>
            </a:r>
            <a:r>
              <a:rPr lang="zh-CN" altLang="en-US" sz="2400" b="1" dirty="0">
                <a:solidFill>
                  <a:schemeClr val="tx1"/>
                </a:solidFill>
              </a:rPr>
              <a:t> → </a:t>
            </a:r>
            <a:r>
              <a:rPr lang="en-US" altLang="zh-CN" sz="2400" b="1" dirty="0">
                <a:solidFill>
                  <a:schemeClr val="tx1"/>
                </a:solidFill>
              </a:rPr>
              <a:t>2Cr</a:t>
            </a:r>
            <a:r>
              <a:rPr lang="en-US" altLang="zh-CN" sz="2400" b="1" baseline="30000" dirty="0">
                <a:solidFill>
                  <a:schemeClr val="tx1"/>
                </a:solidFill>
              </a:rPr>
              <a:t>3</a:t>
            </a:r>
            <a:r>
              <a:rPr lang="zh-CN" altLang="en-US" sz="2400" b="1" baseline="30000" dirty="0">
                <a:solidFill>
                  <a:schemeClr val="tx1"/>
                </a:solidFill>
              </a:rPr>
              <a:t>＋</a:t>
            </a:r>
            <a:r>
              <a:rPr lang="zh-CN" altLang="en-US" sz="2400" b="1" dirty="0">
                <a:solidFill>
                  <a:schemeClr val="tx1"/>
                </a:solidFill>
              </a:rPr>
              <a:t>＋ </a:t>
            </a:r>
            <a:r>
              <a:rPr lang="en-US" altLang="zh-CN" sz="2400" b="1" dirty="0">
                <a:solidFill>
                  <a:schemeClr val="tx1"/>
                </a:solidFill>
              </a:rPr>
              <a:t>6Fe</a:t>
            </a:r>
            <a:r>
              <a:rPr lang="en-US" altLang="zh-CN" sz="2400" b="1" baseline="30000" dirty="0">
                <a:solidFill>
                  <a:schemeClr val="tx1"/>
                </a:solidFill>
              </a:rPr>
              <a:t>3</a:t>
            </a:r>
            <a:r>
              <a:rPr lang="zh-CN" altLang="en-US" sz="2400" b="1" baseline="30000" dirty="0">
                <a:solidFill>
                  <a:schemeClr val="tx1"/>
                </a:solidFill>
              </a:rPr>
              <a:t>＋</a:t>
            </a:r>
            <a:r>
              <a:rPr lang="zh-CN" altLang="en-US" sz="2400" b="1" dirty="0">
                <a:solidFill>
                  <a:schemeClr val="tx1"/>
                </a:solidFill>
              </a:rPr>
              <a:t>＋ </a:t>
            </a:r>
            <a:r>
              <a:rPr lang="en-US" altLang="zh-CN" sz="2400" b="1" dirty="0">
                <a:solidFill>
                  <a:schemeClr val="tx1"/>
                </a:solidFill>
              </a:rPr>
              <a:t>7H</a:t>
            </a:r>
            <a:r>
              <a:rPr lang="en-US" altLang="zh-CN" sz="2400" b="1" baseline="-30000" dirty="0">
                <a:solidFill>
                  <a:schemeClr val="tx1"/>
                </a:solidFill>
              </a:rPr>
              <a:t>2</a:t>
            </a:r>
            <a:r>
              <a:rPr lang="en-US" altLang="zh-CN" sz="2400" b="1" dirty="0">
                <a:solidFill>
                  <a:schemeClr val="tx1"/>
                </a:solidFill>
              </a:rPr>
              <a:t>O</a:t>
            </a:r>
          </a:p>
          <a:p>
            <a:pPr algn="just">
              <a:buFontTx/>
              <a:buNone/>
            </a:pPr>
            <a:r>
              <a:rPr lang="en-US" altLang="zh-CN" sz="2400" b="1" dirty="0">
                <a:solidFill>
                  <a:schemeClr val="tx1"/>
                </a:solidFill>
              </a:rPr>
              <a:t>      CrO</a:t>
            </a:r>
            <a:r>
              <a:rPr lang="en-US" altLang="zh-CN" sz="2400" b="1" baseline="-30000" dirty="0">
                <a:solidFill>
                  <a:schemeClr val="tx1"/>
                </a:solidFill>
              </a:rPr>
              <a:t>4</a:t>
            </a:r>
            <a:r>
              <a:rPr lang="en-US" altLang="zh-CN" sz="2400" b="1" baseline="30000" dirty="0">
                <a:solidFill>
                  <a:schemeClr val="tx1"/>
                </a:solidFill>
              </a:rPr>
              <a:t>2</a:t>
            </a:r>
            <a:r>
              <a:rPr lang="zh-CN" altLang="en-US" sz="2400" b="1" baseline="30000" dirty="0">
                <a:solidFill>
                  <a:schemeClr val="tx1"/>
                </a:solidFill>
              </a:rPr>
              <a:t>－</a:t>
            </a:r>
            <a:r>
              <a:rPr lang="zh-CN" altLang="en-US" sz="2400" b="1" dirty="0">
                <a:solidFill>
                  <a:schemeClr val="tx1"/>
                </a:solidFill>
              </a:rPr>
              <a:t>＋ </a:t>
            </a:r>
            <a:r>
              <a:rPr lang="en-US" altLang="zh-CN" sz="2400" b="1" dirty="0">
                <a:solidFill>
                  <a:schemeClr val="tx1"/>
                </a:solidFill>
              </a:rPr>
              <a:t>3Fe</a:t>
            </a:r>
            <a:r>
              <a:rPr lang="en-US" altLang="zh-CN" sz="2400" b="1" baseline="30000" dirty="0">
                <a:solidFill>
                  <a:schemeClr val="tx1"/>
                </a:solidFill>
              </a:rPr>
              <a:t>2</a:t>
            </a:r>
            <a:r>
              <a:rPr lang="zh-CN" altLang="en-US" sz="2400" b="1" baseline="30000" dirty="0">
                <a:solidFill>
                  <a:schemeClr val="tx1"/>
                </a:solidFill>
              </a:rPr>
              <a:t>＋</a:t>
            </a:r>
            <a:r>
              <a:rPr lang="zh-CN" altLang="en-US" sz="2400" b="1" dirty="0">
                <a:solidFill>
                  <a:schemeClr val="tx1"/>
                </a:solidFill>
              </a:rPr>
              <a:t>＋</a:t>
            </a:r>
            <a:r>
              <a:rPr lang="en-US" altLang="zh-CN" sz="2400" b="1" dirty="0">
                <a:solidFill>
                  <a:schemeClr val="tx1"/>
                </a:solidFill>
              </a:rPr>
              <a:t>8H</a:t>
            </a:r>
            <a:r>
              <a:rPr lang="zh-CN" altLang="en-US" sz="2400" b="1" baseline="30000" dirty="0">
                <a:solidFill>
                  <a:schemeClr val="tx1"/>
                </a:solidFill>
              </a:rPr>
              <a:t>＋</a:t>
            </a:r>
            <a:r>
              <a:rPr lang="zh-CN" altLang="en-US" sz="2400" b="1" dirty="0">
                <a:solidFill>
                  <a:schemeClr val="tx1"/>
                </a:solidFill>
              </a:rPr>
              <a:t> → </a:t>
            </a:r>
            <a:r>
              <a:rPr lang="en-US" altLang="zh-CN" sz="2400" b="1" dirty="0">
                <a:solidFill>
                  <a:schemeClr val="tx1"/>
                </a:solidFill>
              </a:rPr>
              <a:t>Cr</a:t>
            </a:r>
            <a:r>
              <a:rPr lang="en-US" altLang="zh-CN" sz="2400" b="1" baseline="30000" dirty="0">
                <a:solidFill>
                  <a:schemeClr val="tx1"/>
                </a:solidFill>
              </a:rPr>
              <a:t>3</a:t>
            </a:r>
            <a:r>
              <a:rPr lang="zh-CN" altLang="en-US" sz="2400" b="1" baseline="30000" dirty="0">
                <a:solidFill>
                  <a:schemeClr val="tx1"/>
                </a:solidFill>
              </a:rPr>
              <a:t>＋</a:t>
            </a:r>
            <a:r>
              <a:rPr lang="zh-CN" altLang="en-US" sz="2400" b="1" dirty="0">
                <a:solidFill>
                  <a:schemeClr val="tx1"/>
                </a:solidFill>
              </a:rPr>
              <a:t>＋</a:t>
            </a:r>
            <a:r>
              <a:rPr lang="en-US" altLang="zh-CN" sz="2400" b="1" dirty="0">
                <a:solidFill>
                  <a:schemeClr val="tx1"/>
                </a:solidFill>
              </a:rPr>
              <a:t>3Fe</a:t>
            </a:r>
            <a:r>
              <a:rPr lang="en-US" altLang="zh-CN" sz="2400" b="1" baseline="30000" dirty="0">
                <a:solidFill>
                  <a:schemeClr val="tx1"/>
                </a:solidFill>
              </a:rPr>
              <a:t>3</a:t>
            </a:r>
            <a:r>
              <a:rPr lang="zh-CN" altLang="en-US" sz="2400" b="1" baseline="30000" dirty="0">
                <a:solidFill>
                  <a:schemeClr val="tx1"/>
                </a:solidFill>
              </a:rPr>
              <a:t>＋</a:t>
            </a:r>
            <a:r>
              <a:rPr lang="zh-CN" altLang="en-US" sz="2400" b="1" dirty="0">
                <a:solidFill>
                  <a:schemeClr val="tx1"/>
                </a:solidFill>
              </a:rPr>
              <a:t>＋</a:t>
            </a:r>
            <a:r>
              <a:rPr lang="en-US" altLang="zh-CN" sz="2400" b="1" dirty="0">
                <a:solidFill>
                  <a:schemeClr val="tx1"/>
                </a:solidFill>
              </a:rPr>
              <a:t>4H</a:t>
            </a:r>
            <a:r>
              <a:rPr lang="en-US" altLang="zh-CN" sz="2400" b="1" baseline="-30000" dirty="0">
                <a:solidFill>
                  <a:schemeClr val="tx1"/>
                </a:solidFill>
              </a:rPr>
              <a:t>2</a:t>
            </a:r>
            <a:r>
              <a:rPr lang="en-US" altLang="zh-CN" sz="2400" b="1" dirty="0">
                <a:solidFill>
                  <a:schemeClr val="tx1"/>
                </a:solidFill>
              </a:rPr>
              <a:t>O</a:t>
            </a:r>
          </a:p>
          <a:p>
            <a:pPr algn="just">
              <a:buFontTx/>
              <a:buNone/>
            </a:pPr>
            <a:r>
              <a:rPr lang="en-US" altLang="zh-CN" sz="2400" b="1" dirty="0">
                <a:solidFill>
                  <a:srgbClr val="800000"/>
                </a:solidFill>
              </a:rPr>
              <a:t>      </a:t>
            </a:r>
            <a:endParaRPr lang="en-US" altLang="zh-CN" sz="2400" dirty="0"/>
          </a:p>
        </p:txBody>
      </p:sp>
      <p:sp>
        <p:nvSpPr>
          <p:cNvPr id="8197" name="Rectangle 5"/>
          <p:cNvSpPr>
            <a:spLocks noGrp="1" noChangeArrowheads="1"/>
          </p:cNvSpPr>
          <p:nvPr>
            <p:ph type="title"/>
          </p:nvPr>
        </p:nvSpPr>
        <p:spPr>
          <a:xfrm>
            <a:off x="611188" y="476250"/>
            <a:ext cx="7772400" cy="587375"/>
          </a:xfrm>
        </p:spPr>
        <p:txBody>
          <a:bodyPr/>
          <a:lstStyle/>
          <a:p>
            <a:pPr algn="l"/>
            <a:r>
              <a:rPr lang="en-US" altLang="zh-CN" sz="3200" b="1" dirty="0">
                <a:solidFill>
                  <a:srgbClr val="FFFF00"/>
                </a:solidFill>
                <a:latin typeface="宋体" charset="-122"/>
              </a:rPr>
              <a:t>2. </a:t>
            </a:r>
            <a:r>
              <a:rPr lang="zh-CN" altLang="en-US" sz="3200" b="1" dirty="0">
                <a:solidFill>
                  <a:srgbClr val="FFFF00"/>
                </a:solidFill>
                <a:latin typeface="宋体" charset="-122"/>
              </a:rPr>
              <a:t>电解法处理含铬废水</a:t>
            </a:r>
            <a:endParaRPr lang="zh-CN" altLang="en-US" sz="2800" b="1" dirty="0">
              <a:solidFill>
                <a:srgbClr val="FFFF00"/>
              </a:solidFill>
              <a:latin typeface="宋体" charset="-122"/>
            </a:endParaRPr>
          </a:p>
        </p:txBody>
      </p:sp>
      <p:sp>
        <p:nvSpPr>
          <p:cNvPr id="8199" name="Text Box 7"/>
          <p:cNvSpPr txBox="1">
            <a:spLocks noChangeArrowheads="1"/>
          </p:cNvSpPr>
          <p:nvPr/>
        </p:nvSpPr>
        <p:spPr bwMode="auto">
          <a:xfrm>
            <a:off x="304800" y="4005263"/>
            <a:ext cx="8839200" cy="2677656"/>
          </a:xfrm>
          <a:prstGeom prst="rect">
            <a:avLst/>
          </a:prstGeom>
          <a:noFill/>
          <a:ln w="9525">
            <a:noFill/>
            <a:miter lim="800000"/>
            <a:headEnd/>
            <a:tailEnd/>
          </a:ln>
          <a:effectLst/>
        </p:spPr>
        <p:txBody>
          <a:bodyPr>
            <a:spAutoFit/>
          </a:bodyPr>
          <a:lstStyle/>
          <a:p>
            <a:pPr algn="just">
              <a:spcBef>
                <a:spcPct val="50000"/>
              </a:spcBef>
            </a:pPr>
            <a:r>
              <a:rPr kumimoji="1" lang="en-US" altLang="zh-CN" sz="2400" dirty="0">
                <a:solidFill>
                  <a:srgbClr val="800000"/>
                </a:solidFill>
                <a:latin typeface="Times New Roman" pitchFamily="18" charset="0"/>
              </a:rPr>
              <a:t>   </a:t>
            </a:r>
            <a:r>
              <a:rPr kumimoji="1" lang="zh-CN" altLang="en-US" sz="2400" b="1" dirty="0">
                <a:latin typeface="Times New Roman" pitchFamily="18" charset="0"/>
              </a:rPr>
              <a:t>阴极 ： </a:t>
            </a:r>
          </a:p>
          <a:p>
            <a:pPr algn="just">
              <a:spcBef>
                <a:spcPct val="50000"/>
              </a:spcBef>
            </a:pPr>
            <a:r>
              <a:rPr kumimoji="1" lang="zh-CN" altLang="en-US" sz="2400" b="1" dirty="0">
                <a:solidFill>
                  <a:srgbClr val="FF0000"/>
                </a:solidFill>
                <a:latin typeface="Times New Roman" pitchFamily="18" charset="0"/>
              </a:rPr>
              <a:t>   </a:t>
            </a:r>
            <a:r>
              <a:rPr kumimoji="1" lang="en-US" altLang="zh-CN" sz="2400" b="1" dirty="0">
                <a:latin typeface="Times New Roman" pitchFamily="18" charset="0"/>
              </a:rPr>
              <a:t>2H</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2e → H</a:t>
            </a:r>
            <a:r>
              <a:rPr kumimoji="1" lang="en-US" altLang="zh-CN" sz="2400" b="1" baseline="-30000" dirty="0">
                <a:latin typeface="Times New Roman" pitchFamily="18" charset="0"/>
              </a:rPr>
              <a:t>2</a:t>
            </a:r>
            <a:r>
              <a:rPr kumimoji="1" lang="en-US" altLang="zh-CN" sz="2400" b="1" dirty="0">
                <a:latin typeface="Times New Roman" pitchFamily="18" charset="0"/>
              </a:rPr>
              <a:t>↑</a:t>
            </a:r>
          </a:p>
          <a:p>
            <a:pPr algn="just">
              <a:spcBef>
                <a:spcPct val="50000"/>
              </a:spcBef>
            </a:pPr>
            <a:r>
              <a:rPr kumimoji="1" lang="en-US" altLang="zh-CN" sz="2400" b="1" dirty="0">
                <a:latin typeface="Times New Roman" pitchFamily="18" charset="0"/>
              </a:rPr>
              <a:t>  Cr</a:t>
            </a:r>
            <a:r>
              <a:rPr kumimoji="1" lang="en-US" altLang="zh-CN" sz="2400" b="1" baseline="-30000" dirty="0">
                <a:latin typeface="Times New Roman" pitchFamily="18" charset="0"/>
              </a:rPr>
              <a:t>2</a:t>
            </a:r>
            <a:r>
              <a:rPr kumimoji="1" lang="en-US" altLang="zh-CN" sz="2400" b="1" dirty="0">
                <a:latin typeface="Times New Roman" pitchFamily="18" charset="0"/>
              </a:rPr>
              <a:t>O</a:t>
            </a:r>
            <a:r>
              <a:rPr kumimoji="1" lang="en-US" altLang="zh-CN" sz="2400" b="1" baseline="-30000" dirty="0">
                <a:latin typeface="Times New Roman" pitchFamily="18" charset="0"/>
              </a:rPr>
              <a:t>7</a:t>
            </a:r>
            <a:r>
              <a:rPr kumimoji="1" lang="en-US" altLang="zh-CN" sz="2400" b="1" baseline="30000" dirty="0">
                <a:latin typeface="Times New Roman" pitchFamily="18" charset="0"/>
              </a:rPr>
              <a:t>2</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14H</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6e → 2Cr</a:t>
            </a:r>
            <a:r>
              <a:rPr kumimoji="1" lang="en-US" altLang="zh-CN" sz="2400" b="1" baseline="30000" dirty="0">
                <a:latin typeface="Times New Roman" pitchFamily="18" charset="0"/>
              </a:rPr>
              <a:t>3</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7H</a:t>
            </a:r>
            <a:r>
              <a:rPr kumimoji="1" lang="en-US" altLang="zh-CN" sz="2400" b="1" baseline="-30000" dirty="0">
                <a:latin typeface="Times New Roman" pitchFamily="18" charset="0"/>
              </a:rPr>
              <a:t>2</a:t>
            </a:r>
            <a:r>
              <a:rPr kumimoji="1" lang="en-US" altLang="zh-CN" sz="2400" b="1" dirty="0">
                <a:latin typeface="Times New Roman" pitchFamily="18" charset="0"/>
              </a:rPr>
              <a:t>O</a:t>
            </a:r>
          </a:p>
          <a:p>
            <a:pPr algn="just">
              <a:spcBef>
                <a:spcPct val="50000"/>
              </a:spcBef>
            </a:pPr>
            <a:r>
              <a:rPr kumimoji="1" lang="en-US" altLang="zh-CN" sz="2400" b="1" dirty="0">
                <a:latin typeface="Times New Roman" pitchFamily="18" charset="0"/>
              </a:rPr>
              <a:t>  CrO</a:t>
            </a:r>
            <a:r>
              <a:rPr kumimoji="1" lang="en-US" altLang="zh-CN" sz="2400" b="1" baseline="-30000" dirty="0">
                <a:latin typeface="Times New Roman" pitchFamily="18" charset="0"/>
              </a:rPr>
              <a:t>4</a:t>
            </a:r>
            <a:r>
              <a:rPr kumimoji="1" lang="en-US" altLang="zh-CN" sz="2400" b="1" baseline="30000" dirty="0">
                <a:latin typeface="Times New Roman" pitchFamily="18" charset="0"/>
              </a:rPr>
              <a:t>2</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8H</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3e → Cr</a:t>
            </a:r>
            <a:r>
              <a:rPr kumimoji="1" lang="en-US" altLang="zh-CN" sz="2400" b="1" baseline="30000" dirty="0">
                <a:latin typeface="Times New Roman" pitchFamily="18" charset="0"/>
              </a:rPr>
              <a:t>3</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4H</a:t>
            </a:r>
            <a:r>
              <a:rPr kumimoji="1" lang="en-US" altLang="zh-CN" sz="2400" b="1" baseline="-30000" dirty="0">
                <a:latin typeface="Times New Roman" pitchFamily="18" charset="0"/>
              </a:rPr>
              <a:t>2</a:t>
            </a:r>
            <a:r>
              <a:rPr kumimoji="1" lang="en-US" altLang="zh-CN" sz="2400" b="1" dirty="0">
                <a:latin typeface="Times New Roman" pitchFamily="18" charset="0"/>
              </a:rPr>
              <a:t>O</a:t>
            </a:r>
          </a:p>
          <a:p>
            <a:pPr>
              <a:spcBef>
                <a:spcPct val="50000"/>
              </a:spcBef>
            </a:pPr>
            <a:endParaRPr kumimoji="1" lang="en-US" altLang="zh-CN" sz="2400" b="1"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additive="base">
                                        <p:cTn id="7" dur="500" fill="hold"/>
                                        <p:tgtEl>
                                          <p:spTgt spid="8197"/>
                                        </p:tgtEl>
                                        <p:attrNameLst>
                                          <p:attrName>ppt_x</p:attrName>
                                        </p:attrNameLst>
                                      </p:cBhvr>
                                      <p:tavLst>
                                        <p:tav tm="0">
                                          <p:val>
                                            <p:strVal val="0-#ppt_w/2"/>
                                          </p:val>
                                        </p:tav>
                                        <p:tav tm="100000">
                                          <p:val>
                                            <p:strVal val="#ppt_x"/>
                                          </p:val>
                                        </p:tav>
                                      </p:tavLst>
                                    </p:anim>
                                    <p:anim calcmode="lin" valueType="num">
                                      <p:cBhvr additive="base">
                                        <p:cTn id="8"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6">
                                            <p:txEl>
                                              <p:pRg st="1" end="1"/>
                                            </p:txEl>
                                          </p:spTgt>
                                        </p:tgtEl>
                                        <p:attrNameLst>
                                          <p:attrName>style.visibility</p:attrName>
                                        </p:attrNameLst>
                                      </p:cBhvr>
                                      <p:to>
                                        <p:strVal val="visible"/>
                                      </p:to>
                                    </p:set>
                                    <p:anim calcmode="lin" valueType="num">
                                      <p:cBhvr additive="base">
                                        <p:cTn id="13" dur="500" fill="hold"/>
                                        <p:tgtEl>
                                          <p:spTgt spid="819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6">
                                            <p:txEl>
                                              <p:pRg st="2" end="2"/>
                                            </p:txEl>
                                          </p:spTgt>
                                        </p:tgtEl>
                                        <p:attrNameLst>
                                          <p:attrName>style.visibility</p:attrName>
                                        </p:attrNameLst>
                                      </p:cBhvr>
                                      <p:to>
                                        <p:strVal val="visible"/>
                                      </p:to>
                                    </p:set>
                                    <p:anim calcmode="lin" valueType="num">
                                      <p:cBhvr additive="base">
                                        <p:cTn id="19" dur="500" fill="hold"/>
                                        <p:tgtEl>
                                          <p:spTgt spid="819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6">
                                            <p:txEl>
                                              <p:pRg st="3" end="3"/>
                                            </p:txEl>
                                          </p:spTgt>
                                        </p:tgtEl>
                                        <p:attrNameLst>
                                          <p:attrName>style.visibility</p:attrName>
                                        </p:attrNameLst>
                                      </p:cBhvr>
                                      <p:to>
                                        <p:strVal val="visible"/>
                                      </p:to>
                                    </p:set>
                                    <p:anim calcmode="lin" valueType="num">
                                      <p:cBhvr additive="base">
                                        <p:cTn id="25" dur="500" fill="hold"/>
                                        <p:tgtEl>
                                          <p:spTgt spid="819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6">
                                            <p:txEl>
                                              <p:pRg st="4" end="4"/>
                                            </p:txEl>
                                          </p:spTgt>
                                        </p:tgtEl>
                                        <p:attrNameLst>
                                          <p:attrName>style.visibility</p:attrName>
                                        </p:attrNameLst>
                                      </p:cBhvr>
                                      <p:to>
                                        <p:strVal val="visible"/>
                                      </p:to>
                                    </p:set>
                                    <p:anim calcmode="lin" valueType="num">
                                      <p:cBhvr additive="base">
                                        <p:cTn id="31" dur="500" fill="hold"/>
                                        <p:tgtEl>
                                          <p:spTgt spid="819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6">
                                            <p:txEl>
                                              <p:pRg st="5" end="5"/>
                                            </p:txEl>
                                          </p:spTgt>
                                        </p:tgtEl>
                                        <p:attrNameLst>
                                          <p:attrName>style.visibility</p:attrName>
                                        </p:attrNameLst>
                                      </p:cBhvr>
                                      <p:to>
                                        <p:strVal val="visible"/>
                                      </p:to>
                                    </p:set>
                                    <p:anim calcmode="lin" valueType="num">
                                      <p:cBhvr additive="base">
                                        <p:cTn id="37" dur="500" fill="hold"/>
                                        <p:tgtEl>
                                          <p:spTgt spid="819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196">
                                            <p:txEl>
                                              <p:pRg st="6" end="6"/>
                                            </p:txEl>
                                          </p:spTgt>
                                        </p:tgtEl>
                                        <p:attrNameLst>
                                          <p:attrName>style.visibility</p:attrName>
                                        </p:attrNameLst>
                                      </p:cBhvr>
                                      <p:to>
                                        <p:strVal val="visible"/>
                                      </p:to>
                                    </p:set>
                                    <p:anim calcmode="lin" valueType="num">
                                      <p:cBhvr additive="base">
                                        <p:cTn id="43" dur="500" fill="hold"/>
                                        <p:tgtEl>
                                          <p:spTgt spid="819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199"/>
                                        </p:tgtEl>
                                        <p:attrNameLst>
                                          <p:attrName>style.visibility</p:attrName>
                                        </p:attrNameLst>
                                      </p:cBhvr>
                                      <p:to>
                                        <p:strVal val="visible"/>
                                      </p:to>
                                    </p:set>
                                    <p:anim calcmode="lin" valueType="num">
                                      <p:cBhvr additive="base">
                                        <p:cTn id="49" dur="500" fill="hold"/>
                                        <p:tgtEl>
                                          <p:spTgt spid="8199"/>
                                        </p:tgtEl>
                                        <p:attrNameLst>
                                          <p:attrName>ppt_x</p:attrName>
                                        </p:attrNameLst>
                                      </p:cBhvr>
                                      <p:tavLst>
                                        <p:tav tm="0">
                                          <p:val>
                                            <p:strVal val="0-#ppt_w/2"/>
                                          </p:val>
                                        </p:tav>
                                        <p:tav tm="100000">
                                          <p:val>
                                            <p:strVal val="#ppt_x"/>
                                          </p:val>
                                        </p:tav>
                                      </p:tavLst>
                                    </p:anim>
                                    <p:anim calcmode="lin" valueType="num">
                                      <p:cBhvr additive="base">
                                        <p:cTn id="50" dur="500" fill="hold"/>
                                        <p:tgtEl>
                                          <p:spTgt spid="8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p:bldP spid="8197" grpId="0" autoUpdateAnimBg="0"/>
      <p:bldP spid="8199" grpId="0" autoUpdateAnimBg="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611188" y="765175"/>
            <a:ext cx="7421562" cy="2123658"/>
          </a:xfrm>
          <a:prstGeom prst="rect">
            <a:avLst/>
          </a:prstGeom>
          <a:noFill/>
          <a:ln w="9525">
            <a:noFill/>
            <a:miter lim="800000"/>
            <a:headEnd/>
            <a:tailEnd/>
          </a:ln>
          <a:effectLst/>
        </p:spPr>
        <p:txBody>
          <a:bodyPr>
            <a:spAutoFit/>
          </a:bodyPr>
          <a:lstStyle/>
          <a:p>
            <a:pPr>
              <a:spcBef>
                <a:spcPct val="50000"/>
              </a:spcBef>
            </a:pPr>
            <a:r>
              <a:rPr kumimoji="1" lang="en-US" altLang="zh-CN" sz="2400" b="1" dirty="0">
                <a:solidFill>
                  <a:srgbClr val="800000"/>
                </a:solidFill>
                <a:latin typeface="Times New Roman" pitchFamily="18" charset="0"/>
              </a:rPr>
              <a:t>    </a:t>
            </a:r>
            <a:r>
              <a:rPr kumimoji="1" lang="zh-CN" altLang="en-US" sz="2400" b="1" dirty="0">
                <a:latin typeface="Times New Roman" pitchFamily="18" charset="0"/>
              </a:rPr>
              <a:t>随着反应的进行，</a:t>
            </a:r>
            <a:r>
              <a:rPr kumimoji="1" lang="en-US" altLang="zh-CN" sz="2400" b="1" dirty="0">
                <a:latin typeface="Times New Roman" pitchFamily="18" charset="0"/>
              </a:rPr>
              <a:t>H</a:t>
            </a:r>
            <a:r>
              <a:rPr kumimoji="1" lang="en-US" altLang="zh-CN" sz="2400" b="1" baseline="30000" dirty="0">
                <a:latin typeface="Times New Roman" pitchFamily="18" charset="0"/>
              </a:rPr>
              <a:t>+</a:t>
            </a:r>
            <a:r>
              <a:rPr kumimoji="1" lang="zh-CN" altLang="en-US" sz="2400" b="1" dirty="0">
                <a:latin typeface="Times New Roman" pitchFamily="18" charset="0"/>
              </a:rPr>
              <a:t>逐渐减少</a:t>
            </a:r>
          </a:p>
          <a:p>
            <a:pPr>
              <a:spcBef>
                <a:spcPct val="50000"/>
              </a:spcBef>
            </a:pPr>
            <a:r>
              <a:rPr kumimoji="1" lang="zh-CN" altLang="en-US" sz="2400" b="1" dirty="0">
                <a:latin typeface="Times New Roman" pitchFamily="18" charset="0"/>
              </a:rPr>
              <a:t>    </a:t>
            </a:r>
            <a:r>
              <a:rPr kumimoji="1" lang="en-US" altLang="zh-CN" sz="2400" b="1" dirty="0">
                <a:latin typeface="Times New Roman" pitchFamily="18" charset="0"/>
              </a:rPr>
              <a:t>Cr</a:t>
            </a:r>
            <a:r>
              <a:rPr kumimoji="1" lang="en-US" altLang="zh-CN" sz="2400" b="1" baseline="30000" dirty="0">
                <a:latin typeface="Times New Roman" pitchFamily="18" charset="0"/>
              </a:rPr>
              <a:t>3</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3OH</a:t>
            </a:r>
            <a:r>
              <a:rPr kumimoji="1" lang="en-US" altLang="zh-CN" sz="2400" b="1" baseline="30000" dirty="0">
                <a:latin typeface="Times New Roman" pitchFamily="18" charset="0"/>
              </a:rPr>
              <a:t>- </a:t>
            </a:r>
            <a:r>
              <a:rPr kumimoji="1" lang="en-US" altLang="zh-CN" sz="2400" b="1" dirty="0">
                <a:latin typeface="Times New Roman" pitchFamily="18" charset="0"/>
              </a:rPr>
              <a:t>→ Cr(OH)</a:t>
            </a:r>
            <a:r>
              <a:rPr kumimoji="1" lang="en-US" altLang="zh-CN" sz="2400" b="1" baseline="-30000" dirty="0">
                <a:latin typeface="Times New Roman" pitchFamily="18" charset="0"/>
              </a:rPr>
              <a:t>3</a:t>
            </a:r>
            <a:r>
              <a:rPr kumimoji="1" lang="en-US" altLang="zh-CN" sz="2400" b="1" dirty="0">
                <a:latin typeface="Times New Roman" pitchFamily="18" charset="0"/>
              </a:rPr>
              <a:t> ↓</a:t>
            </a:r>
          </a:p>
          <a:p>
            <a:pPr>
              <a:spcBef>
                <a:spcPct val="50000"/>
              </a:spcBef>
            </a:pPr>
            <a:r>
              <a:rPr kumimoji="1" lang="en-US" altLang="zh-CN" sz="2400" b="1" dirty="0">
                <a:latin typeface="Times New Roman" pitchFamily="18" charset="0"/>
              </a:rPr>
              <a:t>    Fe</a:t>
            </a:r>
            <a:r>
              <a:rPr kumimoji="1" lang="en-US" altLang="zh-CN" sz="2400" b="1" baseline="30000" dirty="0">
                <a:latin typeface="Times New Roman" pitchFamily="18" charset="0"/>
              </a:rPr>
              <a:t>3</a:t>
            </a:r>
            <a:r>
              <a:rPr kumimoji="1" lang="zh-CN" altLang="en-US" sz="2400" b="1" baseline="30000"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3OH</a:t>
            </a:r>
            <a:r>
              <a:rPr kumimoji="1" lang="en-US" altLang="zh-CN" sz="2400" b="1" baseline="30000" dirty="0">
                <a:latin typeface="Times New Roman" pitchFamily="18" charset="0"/>
              </a:rPr>
              <a:t>-</a:t>
            </a:r>
            <a:r>
              <a:rPr kumimoji="1" lang="en-US" altLang="zh-CN" sz="2400" b="1" dirty="0">
                <a:latin typeface="Times New Roman" pitchFamily="18" charset="0"/>
              </a:rPr>
              <a:t>→ Fe(OH)</a:t>
            </a:r>
            <a:r>
              <a:rPr kumimoji="1" lang="en-US" altLang="zh-CN" sz="2400" b="1" baseline="-30000" dirty="0">
                <a:latin typeface="Times New Roman" pitchFamily="18" charset="0"/>
              </a:rPr>
              <a:t>3</a:t>
            </a:r>
            <a:r>
              <a:rPr kumimoji="1" lang="en-US" altLang="zh-CN" sz="2400" b="1" dirty="0">
                <a:latin typeface="Times New Roman" pitchFamily="18" charset="0"/>
              </a:rPr>
              <a:t> ↓</a:t>
            </a:r>
          </a:p>
          <a:p>
            <a:pPr>
              <a:spcBef>
                <a:spcPct val="50000"/>
              </a:spcBef>
            </a:pPr>
            <a:endParaRPr kumimoji="1" lang="en-US" altLang="zh-CN" sz="2400" b="1" dirty="0">
              <a:latin typeface="Times New Roman" pitchFamily="18" charset="0"/>
            </a:endParaRPr>
          </a:p>
        </p:txBody>
      </p:sp>
      <p:sp>
        <p:nvSpPr>
          <p:cNvPr id="11269" name="Text Box 5"/>
          <p:cNvSpPr txBox="1">
            <a:spLocks noChangeArrowheads="1"/>
          </p:cNvSpPr>
          <p:nvPr/>
        </p:nvSpPr>
        <p:spPr bwMode="auto">
          <a:xfrm>
            <a:off x="0" y="4092748"/>
            <a:ext cx="7385050" cy="2000548"/>
          </a:xfrm>
          <a:prstGeom prst="rect">
            <a:avLst/>
          </a:prstGeom>
          <a:noFill/>
          <a:ln w="9525">
            <a:noFill/>
            <a:miter lim="800000"/>
            <a:headEnd/>
            <a:tailEnd/>
          </a:ln>
          <a:effectLst/>
        </p:spPr>
        <p:txBody>
          <a:bodyPr>
            <a:spAutoFit/>
          </a:bodyPr>
          <a:lstStyle/>
          <a:p>
            <a:pPr>
              <a:spcBef>
                <a:spcPct val="50000"/>
              </a:spcBef>
            </a:pPr>
            <a:r>
              <a:rPr kumimoji="1" lang="en-US" altLang="zh-CN" sz="2400" b="1" dirty="0">
                <a:solidFill>
                  <a:srgbClr val="800000"/>
                </a:solidFill>
                <a:latin typeface="Times New Roman" pitchFamily="18" charset="0"/>
              </a:rPr>
              <a:t>            </a:t>
            </a:r>
            <a:r>
              <a:rPr kumimoji="1" lang="zh-CN" altLang="en-US" sz="2400" b="1" dirty="0">
                <a:latin typeface="Times New Roman" pitchFamily="18" charset="0"/>
              </a:rPr>
              <a:t>阳极钝化 的原因： </a:t>
            </a:r>
          </a:p>
          <a:p>
            <a:pPr>
              <a:spcBef>
                <a:spcPct val="50000"/>
              </a:spcBef>
            </a:pPr>
            <a:r>
              <a:rPr kumimoji="1" lang="zh-CN" altLang="en-US" sz="2400" b="1" dirty="0">
                <a:latin typeface="Times New Roman" pitchFamily="18" charset="0"/>
              </a:rPr>
              <a:t>             </a:t>
            </a:r>
            <a:r>
              <a:rPr kumimoji="1" lang="en-US" altLang="zh-CN" sz="2400" b="1" dirty="0">
                <a:latin typeface="Times New Roman" pitchFamily="18" charset="0"/>
              </a:rPr>
              <a:t>4OH</a:t>
            </a:r>
            <a:r>
              <a:rPr kumimoji="1" lang="en-US" altLang="zh-CN" sz="2400" b="1" baseline="30000" dirty="0">
                <a:latin typeface="Times New Roman" pitchFamily="18" charset="0"/>
              </a:rPr>
              <a:t>-</a:t>
            </a:r>
            <a:r>
              <a:rPr kumimoji="1" lang="zh-CN" altLang="en-US" sz="2400" b="1" dirty="0">
                <a:latin typeface="Times New Roman" pitchFamily="18" charset="0"/>
              </a:rPr>
              <a:t>－ </a:t>
            </a:r>
            <a:r>
              <a:rPr kumimoji="1" lang="en-US" altLang="zh-CN" sz="2400" b="1" dirty="0">
                <a:latin typeface="Times New Roman" pitchFamily="18" charset="0"/>
              </a:rPr>
              <a:t>4e → O</a:t>
            </a:r>
            <a:r>
              <a:rPr kumimoji="1" lang="en-US" altLang="zh-CN" sz="2400" b="1" baseline="-30000" dirty="0">
                <a:latin typeface="Times New Roman" pitchFamily="18" charset="0"/>
              </a:rPr>
              <a:t>2  </a:t>
            </a:r>
            <a:r>
              <a:rPr kumimoji="1" lang="zh-CN" altLang="en-US" sz="2400" b="1" dirty="0">
                <a:latin typeface="Times New Roman" pitchFamily="18" charset="0"/>
              </a:rPr>
              <a:t>＋ </a:t>
            </a:r>
            <a:r>
              <a:rPr kumimoji="1" lang="en-US" altLang="zh-CN" sz="2400" b="1" dirty="0">
                <a:latin typeface="Times New Roman" pitchFamily="18" charset="0"/>
              </a:rPr>
              <a:t>2H</a:t>
            </a:r>
            <a:r>
              <a:rPr kumimoji="1" lang="en-US" altLang="zh-CN" sz="2400" b="1" baseline="-30000" dirty="0">
                <a:latin typeface="Times New Roman" pitchFamily="18" charset="0"/>
              </a:rPr>
              <a:t>2</a:t>
            </a:r>
            <a:r>
              <a:rPr kumimoji="1" lang="en-US" altLang="zh-CN" sz="2400" b="1" dirty="0">
                <a:latin typeface="Times New Roman" pitchFamily="18" charset="0"/>
              </a:rPr>
              <a:t>O</a:t>
            </a:r>
          </a:p>
          <a:p>
            <a:r>
              <a:rPr kumimoji="1" lang="en-US" altLang="zh-CN" sz="2400" b="1" dirty="0">
                <a:latin typeface="Times New Roman" pitchFamily="18" charset="0"/>
              </a:rPr>
              <a:t>             3Fe+2O</a:t>
            </a:r>
            <a:r>
              <a:rPr kumimoji="1" lang="en-US" altLang="zh-CN" sz="2400" b="1" baseline="-25000" dirty="0">
                <a:latin typeface="Times New Roman" pitchFamily="18" charset="0"/>
              </a:rPr>
              <a:t>2 </a:t>
            </a:r>
            <a:r>
              <a:rPr kumimoji="1" lang="en-US" altLang="zh-CN" sz="2400" b="1" dirty="0">
                <a:latin typeface="Times New Roman" pitchFamily="18" charset="0"/>
              </a:rPr>
              <a:t>→</a:t>
            </a:r>
            <a:r>
              <a:rPr kumimoji="1" lang="en-US" altLang="zh-CN" sz="2400" b="1" dirty="0" err="1">
                <a:latin typeface="Times New Roman" pitchFamily="18" charset="0"/>
              </a:rPr>
              <a:t>FeO</a:t>
            </a:r>
            <a:r>
              <a:rPr kumimoji="1" lang="en-US" altLang="zh-CN" sz="2400" b="1" dirty="0">
                <a:latin typeface="Times New Roman" pitchFamily="18" charset="0"/>
              </a:rPr>
              <a:t> </a:t>
            </a:r>
            <a:r>
              <a:rPr kumimoji="1" lang="zh-CN" altLang="en-US" sz="2400" b="1" dirty="0">
                <a:latin typeface="Times New Roman" pitchFamily="18" charset="0"/>
              </a:rPr>
              <a:t>＋</a:t>
            </a:r>
            <a:r>
              <a:rPr kumimoji="1" lang="en-US" altLang="zh-CN" sz="2400" b="1" dirty="0">
                <a:latin typeface="Times New Roman" pitchFamily="18" charset="0"/>
              </a:rPr>
              <a:t>Fe</a:t>
            </a:r>
            <a:r>
              <a:rPr kumimoji="1" lang="en-US" altLang="zh-CN" sz="2400" b="1" baseline="-30000" dirty="0">
                <a:latin typeface="Times New Roman" pitchFamily="18" charset="0"/>
              </a:rPr>
              <a:t>2</a:t>
            </a:r>
            <a:r>
              <a:rPr kumimoji="1" lang="en-US" altLang="zh-CN" sz="2400" b="1" dirty="0">
                <a:latin typeface="Times New Roman" pitchFamily="18" charset="0"/>
              </a:rPr>
              <a:t>O</a:t>
            </a:r>
            <a:r>
              <a:rPr kumimoji="1" lang="en-US" altLang="zh-CN" sz="2400" b="1" baseline="-25000" dirty="0">
                <a:latin typeface="Times New Roman" pitchFamily="18" charset="0"/>
              </a:rPr>
              <a:t>3</a:t>
            </a:r>
            <a:endParaRPr kumimoji="1" lang="en-US" altLang="zh-CN" sz="2400" b="1" dirty="0">
              <a:latin typeface="Times New Roman" pitchFamily="18" charset="0"/>
            </a:endParaRPr>
          </a:p>
          <a:p>
            <a:r>
              <a:rPr kumimoji="1" lang="en-US" altLang="zh-CN" sz="2400" b="1" dirty="0">
                <a:latin typeface="Times New Roman" pitchFamily="18" charset="0"/>
              </a:rPr>
              <a:t>             8OH</a:t>
            </a:r>
            <a:r>
              <a:rPr kumimoji="1" lang="en-US" altLang="zh-CN" sz="2400" b="1" baseline="30000" dirty="0">
                <a:latin typeface="Times New Roman" pitchFamily="18" charset="0"/>
              </a:rPr>
              <a:t>- </a:t>
            </a:r>
            <a:r>
              <a:rPr kumimoji="1" lang="en-US" altLang="zh-CN" sz="2400" b="1" dirty="0">
                <a:latin typeface="Times New Roman" pitchFamily="18" charset="0"/>
              </a:rPr>
              <a:t>+3Fe</a:t>
            </a:r>
            <a:r>
              <a:rPr kumimoji="1" lang="zh-CN" altLang="en-US" sz="2400" b="1" dirty="0">
                <a:latin typeface="Times New Roman" pitchFamily="18" charset="0"/>
              </a:rPr>
              <a:t>－ </a:t>
            </a:r>
            <a:r>
              <a:rPr kumimoji="1" lang="en-US" altLang="zh-CN" sz="2400" b="1" dirty="0">
                <a:latin typeface="Times New Roman" pitchFamily="18" charset="0"/>
              </a:rPr>
              <a:t>8e → </a:t>
            </a:r>
            <a:r>
              <a:rPr kumimoji="1" lang="en-US" altLang="zh-CN" sz="2400" b="1" dirty="0" err="1">
                <a:latin typeface="Times New Roman" pitchFamily="18" charset="0"/>
              </a:rPr>
              <a:t>FeO</a:t>
            </a:r>
            <a:r>
              <a:rPr kumimoji="1" lang="en-US" altLang="zh-CN" sz="2400" b="1" dirty="0">
                <a:latin typeface="Times New Roman" pitchFamily="18" charset="0"/>
              </a:rPr>
              <a:t> ·Fe</a:t>
            </a:r>
            <a:r>
              <a:rPr kumimoji="1" lang="en-US" altLang="zh-CN" sz="2400" b="1" baseline="-30000" dirty="0">
                <a:latin typeface="Times New Roman" pitchFamily="18" charset="0"/>
              </a:rPr>
              <a:t>2</a:t>
            </a:r>
            <a:r>
              <a:rPr kumimoji="1" lang="en-US" altLang="zh-CN" sz="2400" b="1" dirty="0">
                <a:latin typeface="Times New Roman" pitchFamily="18" charset="0"/>
              </a:rPr>
              <a:t>O</a:t>
            </a:r>
            <a:r>
              <a:rPr kumimoji="1" lang="en-US" altLang="zh-CN" sz="2400" b="1" baseline="-25000" dirty="0">
                <a:latin typeface="Times New Roman" pitchFamily="18" charset="0"/>
              </a:rPr>
              <a:t>3 </a:t>
            </a:r>
            <a:r>
              <a:rPr kumimoji="1" lang="zh-CN" altLang="en-US" sz="2400" b="1" dirty="0">
                <a:latin typeface="Times New Roman" pitchFamily="18" charset="0"/>
              </a:rPr>
              <a:t>＋ </a:t>
            </a:r>
            <a:r>
              <a:rPr kumimoji="1" lang="en-US" altLang="zh-CN" sz="2400" b="1" dirty="0">
                <a:latin typeface="Times New Roman" pitchFamily="18" charset="0"/>
              </a:rPr>
              <a:t>4H</a:t>
            </a:r>
            <a:r>
              <a:rPr kumimoji="1" lang="en-US" altLang="zh-CN" sz="2400" b="1" baseline="-30000" dirty="0">
                <a:latin typeface="Times New Roman" pitchFamily="18" charset="0"/>
              </a:rPr>
              <a:t>2</a:t>
            </a:r>
            <a:r>
              <a:rPr kumimoji="1" lang="en-US" altLang="zh-CN" sz="2400" b="1" dirty="0">
                <a:latin typeface="Times New Roman" pitchFamily="18" charset="0"/>
              </a:rPr>
              <a:t>O</a:t>
            </a:r>
            <a:endParaRPr kumimoji="1" lang="en-US" altLang="zh-CN" sz="2400" b="1" baseline="-25000" dirty="0">
              <a:latin typeface="Times New Roman" pitchFamily="18" charset="0"/>
            </a:endParaRPr>
          </a:p>
          <a:p>
            <a:r>
              <a:rPr kumimoji="1" lang="en-US" altLang="zh-CN" sz="2400" b="1" baseline="-25000" dirty="0">
                <a:latin typeface="Times New Roman" pitchFamily="18" charset="0"/>
              </a:rPr>
              <a:t>                   </a:t>
            </a:r>
          </a:p>
        </p:txBody>
      </p:sp>
      <p:sp>
        <p:nvSpPr>
          <p:cNvPr id="11273" name="Text Box 9"/>
          <p:cNvSpPr txBox="1">
            <a:spLocks noChangeArrowheads="1"/>
          </p:cNvSpPr>
          <p:nvPr/>
        </p:nvSpPr>
        <p:spPr bwMode="auto">
          <a:xfrm>
            <a:off x="611188" y="2636838"/>
            <a:ext cx="7632700" cy="1130246"/>
          </a:xfrm>
          <a:prstGeom prst="rect">
            <a:avLst/>
          </a:prstGeom>
          <a:noFill/>
          <a:ln w="9525">
            <a:noFill/>
            <a:miter lim="800000"/>
            <a:headEnd/>
            <a:tailEnd/>
          </a:ln>
          <a:effectLst/>
        </p:spPr>
        <p:txBody>
          <a:bodyPr>
            <a:spAutoFit/>
          </a:bodyPr>
          <a:lstStyle/>
          <a:p>
            <a:pPr>
              <a:lnSpc>
                <a:spcPct val="150000"/>
              </a:lnSpc>
              <a:spcBef>
                <a:spcPct val="50000"/>
              </a:spcBef>
            </a:pPr>
            <a:r>
              <a:rPr kumimoji="1" lang="en-US" altLang="zh-CN" sz="2400" b="1" dirty="0">
                <a:latin typeface="Times New Roman" pitchFamily="18" charset="0"/>
              </a:rPr>
              <a:t>     </a:t>
            </a:r>
            <a:r>
              <a:rPr kumimoji="1" lang="zh-CN" altLang="en-US" sz="2400" b="1" dirty="0">
                <a:latin typeface="Times New Roman" pitchFamily="18" charset="0"/>
              </a:rPr>
              <a:t>从阳极腐蚀严重上可以看出，阳极溶解的</a:t>
            </a:r>
            <a:r>
              <a:rPr kumimoji="1" lang="en-US" altLang="zh-CN" sz="2400" b="1" dirty="0">
                <a:latin typeface="Times New Roman" pitchFamily="18" charset="0"/>
              </a:rPr>
              <a:t>Fe </a:t>
            </a:r>
            <a:r>
              <a:rPr kumimoji="1" lang="en-US" altLang="zh-CN" sz="2400" b="1" baseline="30000" dirty="0">
                <a:latin typeface="Times New Roman" pitchFamily="18" charset="0"/>
              </a:rPr>
              <a:t>2+</a:t>
            </a:r>
            <a:r>
              <a:rPr kumimoji="1" lang="en-US" altLang="zh-CN" sz="2400" b="1" dirty="0">
                <a:latin typeface="Times New Roman" pitchFamily="18" charset="0"/>
              </a:rPr>
              <a:t> </a:t>
            </a:r>
            <a:r>
              <a:rPr kumimoji="1" lang="zh-CN" altLang="en-US" sz="2400" b="1" dirty="0">
                <a:latin typeface="Times New Roman" pitchFamily="18" charset="0"/>
              </a:rPr>
              <a:t>是还原</a:t>
            </a:r>
            <a:r>
              <a:rPr kumimoji="1" lang="en-US" altLang="zh-CN" sz="2400" b="1" dirty="0">
                <a:latin typeface="Times New Roman" pitchFamily="18" charset="0"/>
              </a:rPr>
              <a:t>Cr</a:t>
            </a:r>
            <a:r>
              <a:rPr kumimoji="1" lang="en-US" altLang="zh-CN" sz="2400" b="1" baseline="30000" dirty="0">
                <a:latin typeface="Times New Roman" pitchFamily="18" charset="0"/>
              </a:rPr>
              <a:t>6</a:t>
            </a:r>
            <a:r>
              <a:rPr kumimoji="1" lang="zh-CN" altLang="en-US" sz="2400" b="1" baseline="30000" dirty="0">
                <a:latin typeface="Times New Roman" pitchFamily="18" charset="0"/>
              </a:rPr>
              <a:t>＋</a:t>
            </a:r>
            <a:r>
              <a:rPr kumimoji="1" lang="zh-CN" altLang="en-US" sz="2400" b="1" dirty="0">
                <a:latin typeface="Times New Roman" pitchFamily="18" charset="0"/>
              </a:rPr>
              <a:t>为 </a:t>
            </a:r>
            <a:r>
              <a:rPr kumimoji="1" lang="en-US" altLang="zh-CN" sz="2400" b="1" dirty="0">
                <a:latin typeface="Times New Roman" pitchFamily="18" charset="0"/>
              </a:rPr>
              <a:t>Cr</a:t>
            </a:r>
            <a:r>
              <a:rPr kumimoji="1" lang="en-US" altLang="zh-CN" sz="2400" b="1" baseline="30000" dirty="0">
                <a:latin typeface="Times New Roman" pitchFamily="18" charset="0"/>
              </a:rPr>
              <a:t>3</a:t>
            </a:r>
            <a:r>
              <a:rPr kumimoji="1" lang="zh-CN" altLang="en-US" sz="2400" b="1" baseline="30000" dirty="0">
                <a:latin typeface="Times New Roman" pitchFamily="18" charset="0"/>
              </a:rPr>
              <a:t>＋</a:t>
            </a:r>
            <a:r>
              <a:rPr kumimoji="1" lang="zh-CN" altLang="en-US" sz="2400" b="1" dirty="0">
                <a:latin typeface="Times New Roman" pitchFamily="18" charset="0"/>
              </a:rPr>
              <a:t>的主体。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linds(horizontal)">
                                      <p:cBhvr>
                                        <p:cTn id="7" dur="500"/>
                                        <p:tgtEl>
                                          <p:spTgt spid="1126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73"/>
                                        </p:tgtEl>
                                        <p:attrNameLst>
                                          <p:attrName>style.visibility</p:attrName>
                                        </p:attrNameLst>
                                      </p:cBhvr>
                                      <p:to>
                                        <p:strVal val="visible"/>
                                      </p:to>
                                    </p:set>
                                    <p:animEffect transition="in" filter="blinds(horizontal)">
                                      <p:cBhvr>
                                        <p:cTn id="12" dur="500"/>
                                        <p:tgtEl>
                                          <p:spTgt spid="1127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blinds(horizontal)">
                                      <p:cBhvr>
                                        <p:cTn id="17"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69" grpId="0"/>
      <p:bldP spid="11273" grpId="0"/>
    </p:bld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6" name="Text Box 4"/>
          <p:cNvSpPr txBox="1">
            <a:spLocks noGrp="1" noChangeArrowheads="1"/>
          </p:cNvSpPr>
          <p:nvPr>
            <p:ph type="body" idx="1"/>
          </p:nvPr>
        </p:nvSpPr>
        <p:spPr>
          <a:xfrm>
            <a:off x="539750" y="692696"/>
            <a:ext cx="7920682" cy="5688632"/>
          </a:xfrm>
          <a:noFill/>
          <a:ln/>
        </p:spPr>
        <p:txBody>
          <a:bodyPr>
            <a:normAutofit fontScale="85000" lnSpcReduction="10000"/>
          </a:bodyPr>
          <a:lstStyle/>
          <a:p>
            <a:pPr marL="457200" indent="-457200">
              <a:lnSpc>
                <a:spcPct val="150000"/>
              </a:lnSpc>
              <a:buNone/>
            </a:pPr>
            <a:r>
              <a:rPr lang="zh-CN" altLang="en-US" sz="2800" b="1" dirty="0">
                <a:latin typeface="宋体" pitchFamily="2" charset="-122"/>
                <a:ea typeface="宋体" pitchFamily="2" charset="-122"/>
              </a:rPr>
              <a:t>防止阳极钝化的方法：</a:t>
            </a:r>
          </a:p>
          <a:p>
            <a:pPr marL="457200" indent="-457200">
              <a:lnSpc>
                <a:spcPct val="150000"/>
              </a:lnSpc>
              <a:buNone/>
            </a:pPr>
            <a:r>
              <a:rPr lang="zh-CN" altLang="en-US" sz="2800" b="1" dirty="0">
                <a:solidFill>
                  <a:srgbClr val="00FF00"/>
                </a:solidFill>
                <a:latin typeface="宋体" pitchFamily="2" charset="-122"/>
                <a:ea typeface="宋体" pitchFamily="2" charset="-122"/>
              </a:rPr>
              <a:t>①定期用钢丝刷清洗阳极板；</a:t>
            </a:r>
          </a:p>
          <a:p>
            <a:pPr marL="457200" indent="-457200">
              <a:lnSpc>
                <a:spcPct val="150000"/>
              </a:lnSpc>
              <a:buNone/>
            </a:pPr>
            <a:r>
              <a:rPr lang="zh-CN" altLang="en-US" sz="2800" b="1" dirty="0">
                <a:solidFill>
                  <a:srgbClr val="00FF00"/>
                </a:solidFill>
                <a:latin typeface="宋体" pitchFamily="2" charset="-122"/>
                <a:ea typeface="宋体" pitchFamily="2" charset="-122"/>
              </a:rPr>
              <a:t>②定期将阴阳极交换使用。利用电解时阴极上产生氢气的撕裂和还原作用，将极板上的钝化膜除掉；</a:t>
            </a:r>
          </a:p>
          <a:p>
            <a:pPr marL="457200" indent="-457200">
              <a:lnSpc>
                <a:spcPct val="150000"/>
              </a:lnSpc>
              <a:buNone/>
            </a:pPr>
            <a:r>
              <a:rPr lang="en-US" altLang="zh-CN" sz="2800" b="1" dirty="0">
                <a:solidFill>
                  <a:schemeClr val="tx1"/>
                </a:solidFill>
                <a:latin typeface="宋体" pitchFamily="2" charset="-122"/>
                <a:ea typeface="宋体" pitchFamily="2" charset="-122"/>
              </a:rPr>
              <a:t> 2H </a:t>
            </a:r>
            <a:r>
              <a:rPr lang="zh-CN" altLang="en-US" sz="2800" b="1" baseline="30000" dirty="0">
                <a:solidFill>
                  <a:schemeClr val="tx1"/>
                </a:solidFill>
                <a:latin typeface="宋体" pitchFamily="2" charset="-122"/>
                <a:ea typeface="宋体" pitchFamily="2" charset="-122"/>
              </a:rPr>
              <a:t>＋</a:t>
            </a:r>
            <a:r>
              <a:rPr lang="zh-CN" altLang="en-US" sz="2800" b="1" dirty="0">
                <a:solidFill>
                  <a:schemeClr val="tx1"/>
                </a:solidFill>
                <a:latin typeface="宋体" pitchFamily="2" charset="-122"/>
                <a:ea typeface="宋体" pitchFamily="2" charset="-122"/>
              </a:rPr>
              <a:t> </a:t>
            </a:r>
            <a:r>
              <a:rPr lang="en-US" altLang="zh-CN" sz="2800" b="1" dirty="0">
                <a:solidFill>
                  <a:schemeClr val="tx1"/>
                </a:solidFill>
                <a:latin typeface="宋体" pitchFamily="2" charset="-122"/>
                <a:ea typeface="宋体" pitchFamily="2" charset="-122"/>
              </a:rPr>
              <a:t>+ 2e → H</a:t>
            </a:r>
            <a:r>
              <a:rPr lang="en-US" altLang="zh-CN" sz="2800" b="1" baseline="-25000" dirty="0">
                <a:solidFill>
                  <a:schemeClr val="tx1"/>
                </a:solidFill>
                <a:latin typeface="宋体" pitchFamily="2" charset="-122"/>
                <a:ea typeface="宋体" pitchFamily="2" charset="-122"/>
              </a:rPr>
              <a:t>2</a:t>
            </a:r>
          </a:p>
          <a:p>
            <a:pPr marL="457200" indent="-457200">
              <a:lnSpc>
                <a:spcPct val="150000"/>
              </a:lnSpc>
              <a:buNone/>
            </a:pPr>
            <a:r>
              <a:rPr lang="en-US" altLang="zh-CN" sz="2800" b="1" dirty="0">
                <a:solidFill>
                  <a:schemeClr val="tx1"/>
                </a:solidFill>
                <a:latin typeface="宋体" pitchFamily="2" charset="-122"/>
                <a:ea typeface="宋体" pitchFamily="2" charset="-122"/>
              </a:rPr>
              <a:t> Fe</a:t>
            </a:r>
            <a:r>
              <a:rPr lang="en-US" altLang="zh-CN" sz="2800" b="1" baseline="-25000" dirty="0">
                <a:solidFill>
                  <a:schemeClr val="tx1"/>
                </a:solidFill>
                <a:latin typeface="宋体" pitchFamily="2" charset="-122"/>
                <a:ea typeface="宋体" pitchFamily="2" charset="-122"/>
              </a:rPr>
              <a:t>2</a:t>
            </a:r>
            <a:r>
              <a:rPr lang="en-US" altLang="zh-CN" sz="2800" b="1" dirty="0">
                <a:solidFill>
                  <a:schemeClr val="tx1"/>
                </a:solidFill>
                <a:latin typeface="宋体" pitchFamily="2" charset="-122"/>
                <a:ea typeface="宋体" pitchFamily="2" charset="-122"/>
              </a:rPr>
              <a:t>O</a:t>
            </a:r>
            <a:r>
              <a:rPr lang="en-US" altLang="zh-CN" sz="2800" b="1" baseline="-25000" dirty="0">
                <a:solidFill>
                  <a:schemeClr val="tx1"/>
                </a:solidFill>
                <a:latin typeface="宋体" pitchFamily="2" charset="-122"/>
                <a:ea typeface="宋体" pitchFamily="2" charset="-122"/>
              </a:rPr>
              <a:t>3</a:t>
            </a:r>
            <a:r>
              <a:rPr lang="en-US" altLang="zh-CN" sz="2800" b="1" dirty="0">
                <a:solidFill>
                  <a:schemeClr val="tx1"/>
                </a:solidFill>
                <a:latin typeface="宋体" pitchFamily="2" charset="-122"/>
                <a:ea typeface="宋体" pitchFamily="2" charset="-122"/>
              </a:rPr>
              <a:t> + H</a:t>
            </a:r>
            <a:r>
              <a:rPr lang="en-US" altLang="zh-CN" sz="2800" b="1" baseline="-25000" dirty="0">
                <a:solidFill>
                  <a:schemeClr val="tx1"/>
                </a:solidFill>
                <a:latin typeface="宋体" pitchFamily="2" charset="-122"/>
                <a:ea typeface="宋体" pitchFamily="2" charset="-122"/>
              </a:rPr>
              <a:t>2</a:t>
            </a:r>
            <a:r>
              <a:rPr lang="en-US" altLang="zh-CN" sz="2800" b="1" dirty="0">
                <a:solidFill>
                  <a:schemeClr val="tx1"/>
                </a:solidFill>
                <a:latin typeface="宋体" pitchFamily="2" charset="-122"/>
                <a:ea typeface="宋体" pitchFamily="2" charset="-122"/>
              </a:rPr>
              <a:t> → 2Fe </a:t>
            </a:r>
            <a:r>
              <a:rPr lang="zh-CN" altLang="en-US" sz="2800" b="1" dirty="0">
                <a:solidFill>
                  <a:schemeClr val="tx1"/>
                </a:solidFill>
                <a:latin typeface="宋体" pitchFamily="2" charset="-122"/>
                <a:ea typeface="宋体" pitchFamily="2" charset="-122"/>
              </a:rPr>
              <a:t>＋ </a:t>
            </a:r>
            <a:r>
              <a:rPr lang="en-US" altLang="zh-CN" sz="2800" b="1" dirty="0">
                <a:solidFill>
                  <a:schemeClr val="tx1"/>
                </a:solidFill>
                <a:latin typeface="宋体" pitchFamily="2" charset="-122"/>
                <a:ea typeface="宋体" pitchFamily="2" charset="-122"/>
              </a:rPr>
              <a:t>3H</a:t>
            </a:r>
            <a:r>
              <a:rPr lang="en-US" altLang="zh-CN" sz="2800" b="1" baseline="-25000" dirty="0">
                <a:solidFill>
                  <a:schemeClr val="tx1"/>
                </a:solidFill>
                <a:latin typeface="宋体" pitchFamily="2" charset="-122"/>
                <a:ea typeface="宋体" pitchFamily="2" charset="-122"/>
              </a:rPr>
              <a:t>2</a:t>
            </a:r>
            <a:r>
              <a:rPr lang="en-US" altLang="zh-CN" sz="2800" b="1" dirty="0">
                <a:solidFill>
                  <a:schemeClr val="tx1"/>
                </a:solidFill>
                <a:latin typeface="宋体" pitchFamily="2" charset="-122"/>
                <a:ea typeface="宋体" pitchFamily="2" charset="-122"/>
              </a:rPr>
              <a:t>O</a:t>
            </a:r>
          </a:p>
          <a:p>
            <a:pPr marL="457200" indent="-457200">
              <a:lnSpc>
                <a:spcPct val="150000"/>
              </a:lnSpc>
              <a:buNone/>
            </a:pPr>
            <a:r>
              <a:rPr lang="en-US" altLang="zh-CN" sz="2800" b="1" dirty="0">
                <a:solidFill>
                  <a:schemeClr val="tx1"/>
                </a:solidFill>
                <a:latin typeface="宋体" pitchFamily="2" charset="-122"/>
                <a:ea typeface="宋体" pitchFamily="2" charset="-122"/>
              </a:rPr>
              <a:t> </a:t>
            </a:r>
            <a:r>
              <a:rPr lang="en-US" altLang="zh-CN" sz="2800" b="1" dirty="0" err="1">
                <a:solidFill>
                  <a:schemeClr val="tx1"/>
                </a:solidFill>
                <a:latin typeface="宋体" pitchFamily="2" charset="-122"/>
                <a:ea typeface="宋体" pitchFamily="2" charset="-122"/>
              </a:rPr>
              <a:t>FeO</a:t>
            </a:r>
            <a:r>
              <a:rPr lang="en-US" altLang="zh-CN" sz="2800" b="1" dirty="0">
                <a:solidFill>
                  <a:schemeClr val="tx1"/>
                </a:solidFill>
                <a:latin typeface="宋体" pitchFamily="2" charset="-122"/>
                <a:ea typeface="宋体" pitchFamily="2" charset="-122"/>
              </a:rPr>
              <a:t> + H</a:t>
            </a:r>
            <a:r>
              <a:rPr lang="en-US" altLang="zh-CN" sz="2800" b="1" baseline="-25000" dirty="0">
                <a:solidFill>
                  <a:schemeClr val="tx1"/>
                </a:solidFill>
                <a:latin typeface="宋体" pitchFamily="2" charset="-122"/>
                <a:ea typeface="宋体" pitchFamily="2" charset="-122"/>
              </a:rPr>
              <a:t>2</a:t>
            </a:r>
            <a:r>
              <a:rPr lang="en-US" altLang="zh-CN" sz="2800" b="1" dirty="0">
                <a:solidFill>
                  <a:schemeClr val="tx1"/>
                </a:solidFill>
                <a:latin typeface="宋体" pitchFamily="2" charset="-122"/>
                <a:ea typeface="宋体" pitchFamily="2" charset="-122"/>
              </a:rPr>
              <a:t> → Fe </a:t>
            </a:r>
            <a:r>
              <a:rPr lang="zh-CN" altLang="en-US" sz="2800" b="1" dirty="0">
                <a:solidFill>
                  <a:schemeClr val="tx1"/>
                </a:solidFill>
                <a:latin typeface="宋体" pitchFamily="2" charset="-122"/>
                <a:ea typeface="宋体" pitchFamily="2" charset="-122"/>
              </a:rPr>
              <a:t>＋ </a:t>
            </a:r>
            <a:r>
              <a:rPr lang="en-US" altLang="zh-CN" sz="2800" b="1" dirty="0">
                <a:solidFill>
                  <a:schemeClr val="tx1"/>
                </a:solidFill>
                <a:latin typeface="宋体" pitchFamily="2" charset="-122"/>
                <a:ea typeface="宋体" pitchFamily="2" charset="-122"/>
              </a:rPr>
              <a:t>H</a:t>
            </a:r>
            <a:r>
              <a:rPr lang="en-US" altLang="zh-CN" sz="2800" b="1" baseline="-25000" dirty="0">
                <a:solidFill>
                  <a:schemeClr val="tx1"/>
                </a:solidFill>
                <a:latin typeface="宋体" pitchFamily="2" charset="-122"/>
                <a:ea typeface="宋体" pitchFamily="2" charset="-122"/>
              </a:rPr>
              <a:t>2</a:t>
            </a:r>
            <a:r>
              <a:rPr lang="en-US" altLang="zh-CN" sz="2800" b="1" dirty="0">
                <a:solidFill>
                  <a:schemeClr val="tx1"/>
                </a:solidFill>
                <a:latin typeface="宋体" pitchFamily="2" charset="-122"/>
                <a:ea typeface="宋体" pitchFamily="2" charset="-122"/>
              </a:rPr>
              <a:t>O</a:t>
            </a:r>
          </a:p>
          <a:p>
            <a:pPr marL="457200" indent="-457200">
              <a:lnSpc>
                <a:spcPct val="150000"/>
              </a:lnSpc>
              <a:buNone/>
            </a:pPr>
            <a:r>
              <a:rPr lang="en-US" altLang="zh-CN" sz="2800" b="1" dirty="0">
                <a:solidFill>
                  <a:srgbClr val="00FF00"/>
                </a:solidFill>
                <a:latin typeface="宋体" pitchFamily="2" charset="-122"/>
                <a:ea typeface="宋体" pitchFamily="2" charset="-122"/>
              </a:rPr>
              <a:t>③</a:t>
            </a:r>
            <a:r>
              <a:rPr lang="zh-CN" altLang="en-US" sz="2800" b="1" dirty="0">
                <a:solidFill>
                  <a:srgbClr val="00FF00"/>
                </a:solidFill>
                <a:latin typeface="宋体" pitchFamily="2" charset="-122"/>
                <a:ea typeface="宋体" pitchFamily="2" charset="-122"/>
              </a:rPr>
              <a:t>投加食盐电解质。</a:t>
            </a:r>
          </a:p>
          <a:p>
            <a:pPr marL="457200" indent="457200">
              <a:lnSpc>
                <a:spcPct val="150000"/>
              </a:lnSpc>
              <a:buNone/>
            </a:pPr>
            <a:r>
              <a:rPr lang="en-US" altLang="zh-CN" sz="2800" b="1" dirty="0">
                <a:solidFill>
                  <a:schemeClr val="tx1"/>
                </a:solidFill>
                <a:latin typeface="宋体" pitchFamily="2" charset="-122"/>
                <a:ea typeface="宋体" pitchFamily="2" charset="-122"/>
              </a:rPr>
              <a:t>CI</a:t>
            </a:r>
            <a:r>
              <a:rPr lang="en-US" altLang="zh-CN" sz="2800" b="1" baseline="30000" dirty="0">
                <a:solidFill>
                  <a:schemeClr val="tx1"/>
                </a:solidFill>
                <a:latin typeface="宋体" pitchFamily="2" charset="-122"/>
                <a:ea typeface="宋体" pitchFamily="2" charset="-122"/>
              </a:rPr>
              <a:t>-</a:t>
            </a:r>
            <a:r>
              <a:rPr lang="zh-CN" altLang="en-US" sz="2800" b="1" dirty="0">
                <a:solidFill>
                  <a:schemeClr val="tx1"/>
                </a:solidFill>
                <a:latin typeface="宋体" pitchFamily="2" charset="-122"/>
                <a:ea typeface="宋体" pitchFamily="2" charset="-122"/>
              </a:rPr>
              <a:t>在阳极放电产生</a:t>
            </a:r>
            <a:r>
              <a:rPr lang="en-US" altLang="zh-CN" sz="2800" b="1" dirty="0">
                <a:solidFill>
                  <a:schemeClr val="tx1"/>
                </a:solidFill>
                <a:latin typeface="宋体" pitchFamily="2" charset="-122"/>
                <a:ea typeface="宋体" pitchFamily="2" charset="-122"/>
              </a:rPr>
              <a:t>CI</a:t>
            </a:r>
            <a:r>
              <a:rPr lang="en-US" altLang="zh-CN" sz="2800" b="1" baseline="-25000" dirty="0">
                <a:solidFill>
                  <a:schemeClr val="tx1"/>
                </a:solidFill>
                <a:latin typeface="宋体" pitchFamily="2" charset="-122"/>
                <a:ea typeface="宋体" pitchFamily="2" charset="-122"/>
              </a:rPr>
              <a:t>2</a:t>
            </a:r>
            <a:r>
              <a:rPr lang="zh-CN" altLang="en-US" sz="2800" b="1" dirty="0">
                <a:solidFill>
                  <a:schemeClr val="tx1"/>
                </a:solidFill>
                <a:latin typeface="宋体" pitchFamily="2" charset="-122"/>
                <a:ea typeface="宋体" pitchFamily="2" charset="-122"/>
              </a:rPr>
              <a:t>代替钝化膜中的氧，生成可溶性氯化铁破坏钝化膜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4" presetClass="entr" presetSubtype="0" fill="hold" grpId="0" nodeType="clickEffect">
                                  <p:stCondLst>
                                    <p:cond delay="0"/>
                                  </p:stCondLst>
                                  <p:childTnLst>
                                    <p:set>
                                      <p:cBhvr>
                                        <p:cTn id="6" dur="0" fill="hold">
                                          <p:stCondLst>
                                            <p:cond delay="0"/>
                                          </p:stCondLst>
                                        </p:cTn>
                                        <p:tgtEl>
                                          <p:spTgt spid="23556">
                                            <p:bg/>
                                          </p:spTgt>
                                        </p:tgtEl>
                                        <p:attrNameLst>
                                          <p:attrName>style.visibility</p:attrName>
                                        </p:attrNameLst>
                                      </p:cBhvr>
                                      <p:to>
                                        <p:strVal val="visible"/>
                                      </p:to>
                                    </p:set>
                                    <p:animEffect transition="in" filter="fade">
                                      <p:cBhvr>
                                        <p:cTn id="7" dur="500"/>
                                        <p:tgtEl>
                                          <p:spTgt spid="23556">
                                            <p:bg/>
                                          </p:spTgt>
                                        </p:tgtEl>
                                      </p:cBhvr>
                                    </p:animEffect>
                                    <p:anim calcmode="lin" valueType="num">
                                      <p:cBhvr>
                                        <p:cTn id="8" dur="500" fill="hold"/>
                                        <p:tgtEl>
                                          <p:spTgt spid="23556">
                                            <p:bg/>
                                          </p:spTgt>
                                        </p:tgtEl>
                                        <p:attrNameLst>
                                          <p:attrName>ppt_x</p:attrName>
                                        </p:attrNameLst>
                                      </p:cBhvr>
                                      <p:tavLst>
                                        <p:tav tm="0">
                                          <p:val>
                                            <p:strVal val="#ppt_x"/>
                                          </p:val>
                                        </p:tav>
                                        <p:tav tm="100000">
                                          <p:val>
                                            <p:strVal val="#ppt_x"/>
                                          </p:val>
                                        </p:tav>
                                      </p:tavLst>
                                    </p:anim>
                                    <p:anim calcmode="lin" valueType="num">
                                      <p:cBhvr>
                                        <p:cTn id="9" dur="500" fill="hold"/>
                                        <p:tgtEl>
                                          <p:spTgt spid="23556">
                                            <p:bg/>
                                          </p:spTgt>
                                        </p:tgtEl>
                                        <p:attrNameLst>
                                          <p:attrName>ppt_y</p:attrName>
                                        </p:attrNameLst>
                                      </p:cBhvr>
                                      <p:tavLst>
                                        <p:tav tm="0">
                                          <p:val>
                                            <p:strVal val="#ppt_y+.05"/>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0" fill="hold">
                                          <p:stCondLst>
                                            <p:cond delay="0"/>
                                          </p:stCondLst>
                                        </p:cTn>
                                        <p:tgtEl>
                                          <p:spTgt spid="23556">
                                            <p:txEl>
                                              <p:pRg st="0" end="0"/>
                                            </p:txEl>
                                          </p:spTgt>
                                        </p:tgtEl>
                                        <p:attrNameLst>
                                          <p:attrName>style.visibility</p:attrName>
                                        </p:attrNameLst>
                                      </p:cBhvr>
                                      <p:to>
                                        <p:strVal val="visible"/>
                                      </p:to>
                                    </p:set>
                                    <p:animEffect transition="in" filter="fade">
                                      <p:cBhvr>
                                        <p:cTn id="14" dur="500"/>
                                        <p:tgtEl>
                                          <p:spTgt spid="23556">
                                            <p:txEl>
                                              <p:pRg st="0" end="0"/>
                                            </p:txEl>
                                          </p:spTgt>
                                        </p:tgtEl>
                                      </p:cBhvr>
                                    </p:animEffect>
                                    <p:anim calcmode="lin" valueType="num">
                                      <p:cBhvr>
                                        <p:cTn id="15" dur="500" fill="hold"/>
                                        <p:tgtEl>
                                          <p:spTgt spid="23556">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3556">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0" fill="hold">
                                          <p:stCondLst>
                                            <p:cond delay="0"/>
                                          </p:stCondLst>
                                        </p:cTn>
                                        <p:tgtEl>
                                          <p:spTgt spid="23556">
                                            <p:txEl>
                                              <p:pRg st="1" end="1"/>
                                            </p:txEl>
                                          </p:spTgt>
                                        </p:tgtEl>
                                        <p:attrNameLst>
                                          <p:attrName>style.visibility</p:attrName>
                                        </p:attrNameLst>
                                      </p:cBhvr>
                                      <p:to>
                                        <p:strVal val="visible"/>
                                      </p:to>
                                    </p:set>
                                    <p:animEffect transition="in" filter="fade">
                                      <p:cBhvr>
                                        <p:cTn id="21" dur="500"/>
                                        <p:tgtEl>
                                          <p:spTgt spid="23556">
                                            <p:txEl>
                                              <p:pRg st="1" end="1"/>
                                            </p:txEl>
                                          </p:spTgt>
                                        </p:tgtEl>
                                      </p:cBhvr>
                                    </p:animEffect>
                                    <p:anim calcmode="lin" valueType="num">
                                      <p:cBhvr>
                                        <p:cTn id="22" dur="500" fill="hold"/>
                                        <p:tgtEl>
                                          <p:spTgt spid="23556">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23556">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0" fill="hold">
                                          <p:stCondLst>
                                            <p:cond delay="0"/>
                                          </p:stCondLst>
                                        </p:cTn>
                                        <p:tgtEl>
                                          <p:spTgt spid="23556">
                                            <p:txEl>
                                              <p:pRg st="2" end="2"/>
                                            </p:txEl>
                                          </p:spTgt>
                                        </p:tgtEl>
                                        <p:attrNameLst>
                                          <p:attrName>style.visibility</p:attrName>
                                        </p:attrNameLst>
                                      </p:cBhvr>
                                      <p:to>
                                        <p:strVal val="visible"/>
                                      </p:to>
                                    </p:set>
                                    <p:animEffect transition="in" filter="fade">
                                      <p:cBhvr>
                                        <p:cTn id="28" dur="500"/>
                                        <p:tgtEl>
                                          <p:spTgt spid="23556">
                                            <p:txEl>
                                              <p:pRg st="2" end="2"/>
                                            </p:txEl>
                                          </p:spTgt>
                                        </p:tgtEl>
                                      </p:cBhvr>
                                    </p:animEffect>
                                    <p:anim calcmode="lin" valueType="num">
                                      <p:cBhvr>
                                        <p:cTn id="29" dur="500" fill="hold"/>
                                        <p:tgtEl>
                                          <p:spTgt spid="23556">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23556">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0" fill="hold">
                                          <p:stCondLst>
                                            <p:cond delay="0"/>
                                          </p:stCondLst>
                                        </p:cTn>
                                        <p:tgtEl>
                                          <p:spTgt spid="23556">
                                            <p:txEl>
                                              <p:pRg st="3" end="3"/>
                                            </p:txEl>
                                          </p:spTgt>
                                        </p:tgtEl>
                                        <p:attrNameLst>
                                          <p:attrName>style.visibility</p:attrName>
                                        </p:attrNameLst>
                                      </p:cBhvr>
                                      <p:to>
                                        <p:strVal val="visible"/>
                                      </p:to>
                                    </p:set>
                                    <p:animEffect transition="in" filter="fade">
                                      <p:cBhvr>
                                        <p:cTn id="35" dur="500"/>
                                        <p:tgtEl>
                                          <p:spTgt spid="23556">
                                            <p:txEl>
                                              <p:pRg st="3" end="3"/>
                                            </p:txEl>
                                          </p:spTgt>
                                        </p:tgtEl>
                                      </p:cBhvr>
                                    </p:animEffect>
                                    <p:anim calcmode="lin" valueType="num">
                                      <p:cBhvr>
                                        <p:cTn id="36" dur="500" fill="hold"/>
                                        <p:tgtEl>
                                          <p:spTgt spid="23556">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23556">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0" fill="hold">
                                          <p:stCondLst>
                                            <p:cond delay="0"/>
                                          </p:stCondLst>
                                        </p:cTn>
                                        <p:tgtEl>
                                          <p:spTgt spid="23556">
                                            <p:txEl>
                                              <p:pRg st="4" end="4"/>
                                            </p:txEl>
                                          </p:spTgt>
                                        </p:tgtEl>
                                        <p:attrNameLst>
                                          <p:attrName>style.visibility</p:attrName>
                                        </p:attrNameLst>
                                      </p:cBhvr>
                                      <p:to>
                                        <p:strVal val="visible"/>
                                      </p:to>
                                    </p:set>
                                    <p:animEffect transition="in" filter="fade">
                                      <p:cBhvr>
                                        <p:cTn id="42" dur="500"/>
                                        <p:tgtEl>
                                          <p:spTgt spid="23556">
                                            <p:txEl>
                                              <p:pRg st="4" end="4"/>
                                            </p:txEl>
                                          </p:spTgt>
                                        </p:tgtEl>
                                      </p:cBhvr>
                                    </p:animEffect>
                                    <p:anim calcmode="lin" valueType="num">
                                      <p:cBhvr>
                                        <p:cTn id="43" dur="500" fill="hold"/>
                                        <p:tgtEl>
                                          <p:spTgt spid="23556">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23556">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0" fill="hold">
                                          <p:stCondLst>
                                            <p:cond delay="0"/>
                                          </p:stCondLst>
                                        </p:cTn>
                                        <p:tgtEl>
                                          <p:spTgt spid="23556">
                                            <p:txEl>
                                              <p:pRg st="5" end="5"/>
                                            </p:txEl>
                                          </p:spTgt>
                                        </p:tgtEl>
                                        <p:attrNameLst>
                                          <p:attrName>style.visibility</p:attrName>
                                        </p:attrNameLst>
                                      </p:cBhvr>
                                      <p:to>
                                        <p:strVal val="visible"/>
                                      </p:to>
                                    </p:set>
                                    <p:animEffect transition="in" filter="fade">
                                      <p:cBhvr>
                                        <p:cTn id="49" dur="500"/>
                                        <p:tgtEl>
                                          <p:spTgt spid="23556">
                                            <p:txEl>
                                              <p:pRg st="5" end="5"/>
                                            </p:txEl>
                                          </p:spTgt>
                                        </p:tgtEl>
                                      </p:cBhvr>
                                    </p:animEffect>
                                    <p:anim calcmode="lin" valueType="num">
                                      <p:cBhvr>
                                        <p:cTn id="50" dur="500" fill="hold"/>
                                        <p:tgtEl>
                                          <p:spTgt spid="23556">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23556">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0" fill="hold">
                                          <p:stCondLst>
                                            <p:cond delay="0"/>
                                          </p:stCondLst>
                                        </p:cTn>
                                        <p:tgtEl>
                                          <p:spTgt spid="23556">
                                            <p:txEl>
                                              <p:pRg st="6" end="6"/>
                                            </p:txEl>
                                          </p:spTgt>
                                        </p:tgtEl>
                                        <p:attrNameLst>
                                          <p:attrName>style.visibility</p:attrName>
                                        </p:attrNameLst>
                                      </p:cBhvr>
                                      <p:to>
                                        <p:strVal val="visible"/>
                                      </p:to>
                                    </p:set>
                                    <p:animEffect transition="in" filter="fade">
                                      <p:cBhvr>
                                        <p:cTn id="56" dur="500"/>
                                        <p:tgtEl>
                                          <p:spTgt spid="23556">
                                            <p:txEl>
                                              <p:pRg st="6" end="6"/>
                                            </p:txEl>
                                          </p:spTgt>
                                        </p:tgtEl>
                                      </p:cBhvr>
                                    </p:animEffect>
                                    <p:anim calcmode="lin" valueType="num">
                                      <p:cBhvr>
                                        <p:cTn id="57" dur="500" fill="hold"/>
                                        <p:tgtEl>
                                          <p:spTgt spid="23556">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23556">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4" presetClass="entr" presetSubtype="0" fill="hold" grpId="0" nodeType="clickEffect">
                                  <p:stCondLst>
                                    <p:cond delay="0"/>
                                  </p:stCondLst>
                                  <p:childTnLst>
                                    <p:set>
                                      <p:cBhvr>
                                        <p:cTn id="62" dur="0" fill="hold">
                                          <p:stCondLst>
                                            <p:cond delay="0"/>
                                          </p:stCondLst>
                                        </p:cTn>
                                        <p:tgtEl>
                                          <p:spTgt spid="23556">
                                            <p:txEl>
                                              <p:pRg st="7" end="7"/>
                                            </p:txEl>
                                          </p:spTgt>
                                        </p:tgtEl>
                                        <p:attrNameLst>
                                          <p:attrName>style.visibility</p:attrName>
                                        </p:attrNameLst>
                                      </p:cBhvr>
                                      <p:to>
                                        <p:strVal val="visible"/>
                                      </p:to>
                                    </p:set>
                                    <p:animEffect transition="in" filter="fade">
                                      <p:cBhvr>
                                        <p:cTn id="63" dur="500"/>
                                        <p:tgtEl>
                                          <p:spTgt spid="23556">
                                            <p:txEl>
                                              <p:pRg st="7" end="7"/>
                                            </p:txEl>
                                          </p:spTgt>
                                        </p:tgtEl>
                                      </p:cBhvr>
                                    </p:animEffect>
                                    <p:anim calcmode="lin" valueType="num">
                                      <p:cBhvr>
                                        <p:cTn id="64" dur="500" fill="hold"/>
                                        <p:tgtEl>
                                          <p:spTgt spid="23556">
                                            <p:txEl>
                                              <p:pRg st="7" end="7"/>
                                            </p:txEl>
                                          </p:spTgt>
                                        </p:tgtEl>
                                        <p:attrNameLst>
                                          <p:attrName>ppt_x</p:attrName>
                                        </p:attrNameLst>
                                      </p:cBhvr>
                                      <p:tavLst>
                                        <p:tav tm="0">
                                          <p:val>
                                            <p:strVal val="#ppt_x"/>
                                          </p:val>
                                        </p:tav>
                                        <p:tav tm="100000">
                                          <p:val>
                                            <p:strVal val="#ppt_x"/>
                                          </p:val>
                                        </p:tav>
                                      </p:tavLst>
                                    </p:anim>
                                    <p:anim calcmode="lin" valueType="num">
                                      <p:cBhvr>
                                        <p:cTn id="65" dur="500" fill="hold"/>
                                        <p:tgtEl>
                                          <p:spTgt spid="23556">
                                            <p:txEl>
                                              <p:pRg st="7" end="7"/>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normAutofit/>
          </a:bodyPr>
          <a:lstStyle/>
          <a:p>
            <a:r>
              <a:rPr lang="zh-CN" altLang="en-US" sz="2800" dirty="0"/>
              <a:t>含铬废水处理工艺流程</a:t>
            </a:r>
          </a:p>
        </p:txBody>
      </p:sp>
      <p:pic>
        <p:nvPicPr>
          <p:cNvPr id="12291" name="Picture 3" descr="电解工艺"/>
          <p:cNvPicPr>
            <a:picLocks noChangeAspect="1" noChangeArrowheads="1"/>
          </p:cNvPicPr>
          <p:nvPr/>
        </p:nvPicPr>
        <p:blipFill>
          <a:blip r:embed="rId2" cstate="print"/>
          <a:srcRect/>
          <a:stretch>
            <a:fillRect/>
          </a:stretch>
        </p:blipFill>
        <p:spPr bwMode="auto">
          <a:xfrm>
            <a:off x="900112" y="1700809"/>
            <a:ext cx="7373683" cy="40538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0-#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291"/>
                                        </p:tgtEl>
                                        <p:attrNameLst>
                                          <p:attrName>style.visibility</p:attrName>
                                        </p:attrNameLst>
                                      </p:cBhvr>
                                      <p:to>
                                        <p:strVal val="visible"/>
                                      </p:to>
                                    </p:set>
                                    <p:anim calcmode="lin" valueType="num">
                                      <p:cBhvr additive="base">
                                        <p:cTn id="13" dur="500" fill="hold"/>
                                        <p:tgtEl>
                                          <p:spTgt spid="12291"/>
                                        </p:tgtEl>
                                        <p:attrNameLst>
                                          <p:attrName>ppt_x</p:attrName>
                                        </p:attrNameLst>
                                      </p:cBhvr>
                                      <p:tavLst>
                                        <p:tav tm="0">
                                          <p:val>
                                            <p:strVal val="0-#ppt_w/2"/>
                                          </p:val>
                                        </p:tav>
                                        <p:tav tm="100000">
                                          <p:val>
                                            <p:strVal val="#ppt_x"/>
                                          </p:val>
                                        </p:tav>
                                      </p:tavLst>
                                    </p:anim>
                                    <p:anim calcmode="lin" valueType="num">
                                      <p:cBhvr additive="base">
                                        <p:cTn id="14"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2348880"/>
            <a:ext cx="8229600" cy="1143000"/>
          </a:xfrm>
        </p:spPr>
        <p:txBody>
          <a:bodyPr/>
          <a:lstStyle/>
          <a:p>
            <a:r>
              <a:rPr lang="en-US" altLang="zh-CN" dirty="0"/>
              <a:t>                    Thank you!</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41316"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141317"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141323" name="Text Box 11"/>
          <p:cNvSpPr txBox="1">
            <a:spLocks noChangeArrowheads="1"/>
          </p:cNvSpPr>
          <p:nvPr/>
        </p:nvSpPr>
        <p:spPr bwMode="auto">
          <a:xfrm>
            <a:off x="5652120" y="1988840"/>
            <a:ext cx="2736304" cy="3329758"/>
          </a:xfrm>
          <a:prstGeom prst="rect">
            <a:avLst/>
          </a:prstGeom>
          <a:noFill/>
          <a:ln w="9525">
            <a:noFill/>
            <a:miter lim="800000"/>
            <a:headEnd/>
            <a:tailEnd/>
          </a:ln>
          <a:effectLst/>
        </p:spPr>
        <p:txBody>
          <a:bodyPr wrap="square">
            <a:spAutoFit/>
          </a:bodyPr>
          <a:lstStyle/>
          <a:p>
            <a:pPr algn="just">
              <a:lnSpc>
                <a:spcPct val="150000"/>
              </a:lnSpc>
              <a:spcBef>
                <a:spcPct val="50000"/>
              </a:spcBef>
              <a:buClrTx/>
              <a:buSzTx/>
              <a:buFontTx/>
              <a:buNone/>
            </a:pPr>
            <a:r>
              <a:rPr lang="zh-CN" altLang="en-US" sz="2400" b="1" dirty="0">
                <a:latin typeface="华文楷体" pitchFamily="2" charset="-122"/>
                <a:ea typeface="华文楷体" pitchFamily="2" charset="-122"/>
              </a:rPr>
              <a:t>滤料粒径小</a:t>
            </a:r>
            <a:r>
              <a:rPr lang="en-US" altLang="zh-CN" sz="2400" b="1" dirty="0">
                <a:latin typeface="华文楷体" pitchFamily="2" charset="-122"/>
                <a:ea typeface="华文楷体" pitchFamily="2" charset="-122"/>
                <a:cs typeface="Times New Roman" pitchFamily="18" charset="0"/>
              </a:rPr>
              <a:t>(0.5</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3mm)</a:t>
            </a:r>
            <a:r>
              <a:rPr lang="zh-CN" altLang="en-US" sz="2400" b="1" dirty="0">
                <a:latin typeface="华文楷体" pitchFamily="2" charset="-122"/>
                <a:ea typeface="华文楷体" pitchFamily="2" charset="-122"/>
              </a:rPr>
              <a:t>，滤速高</a:t>
            </a:r>
            <a:r>
              <a:rPr lang="en-US" altLang="zh-CN" sz="2400" b="1" dirty="0">
                <a:latin typeface="华文楷体" pitchFamily="2" charset="-122"/>
                <a:ea typeface="华文楷体" pitchFamily="2" charset="-122"/>
              </a:rPr>
              <a:t>(66</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70m</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h) </a:t>
            </a:r>
            <a:r>
              <a:rPr lang="zh-CN" altLang="en-US" sz="2400" b="1" dirty="0">
                <a:latin typeface="华文楷体" pitchFamily="2" charset="-122"/>
                <a:ea typeface="华文楷体" pitchFamily="2" charset="-122"/>
              </a:rPr>
              <a:t>，硫酸允许浓度可提高到</a:t>
            </a:r>
            <a:r>
              <a:rPr lang="en-US" altLang="zh-CN" sz="2400" b="1" dirty="0">
                <a:latin typeface="华文楷体" pitchFamily="2" charset="-122"/>
                <a:ea typeface="华文楷体" pitchFamily="2" charset="-122"/>
              </a:rPr>
              <a:t>2.2</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2.3g</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L</a:t>
            </a:r>
            <a:r>
              <a:rPr lang="en-US" altLang="zh-CN" sz="2400" dirty="0">
                <a:latin typeface="华文楷体" pitchFamily="2" charset="-122"/>
                <a:ea typeface="华文楷体" pitchFamily="2" charset="-122"/>
              </a:rPr>
              <a:t> </a:t>
            </a:r>
            <a:r>
              <a:rPr lang="zh-CN" altLang="en-US" sz="2400" b="1" dirty="0">
                <a:latin typeface="华文楷体" pitchFamily="2" charset="-122"/>
                <a:ea typeface="华文楷体" pitchFamily="2" charset="-122"/>
              </a:rPr>
              <a:t>。</a:t>
            </a:r>
          </a:p>
        </p:txBody>
      </p:sp>
      <p:pic>
        <p:nvPicPr>
          <p:cNvPr id="141324" name="Picture 12" descr="截图02"/>
          <p:cNvPicPr>
            <a:picLocks noChangeAspect="1" noChangeArrowheads="1"/>
          </p:cNvPicPr>
          <p:nvPr/>
        </p:nvPicPr>
        <p:blipFill>
          <a:blip r:embed="rId3" cstate="print"/>
          <a:srcRect l="10786" t="28372" r="47923" b="3960"/>
          <a:stretch>
            <a:fillRect/>
          </a:stretch>
        </p:blipFill>
        <p:spPr bwMode="auto">
          <a:xfrm>
            <a:off x="971600" y="1268760"/>
            <a:ext cx="4516115" cy="477314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42340"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142341"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142342" name="Text Box 6"/>
          <p:cNvSpPr txBox="1">
            <a:spLocks noChangeArrowheads="1"/>
          </p:cNvSpPr>
          <p:nvPr/>
        </p:nvSpPr>
        <p:spPr bwMode="auto">
          <a:xfrm>
            <a:off x="990600" y="1524000"/>
            <a:ext cx="7086600" cy="890588"/>
          </a:xfrm>
          <a:prstGeom prst="rect">
            <a:avLst/>
          </a:prstGeom>
          <a:noFill/>
          <a:ln w="9525">
            <a:noFill/>
            <a:miter lim="800000"/>
            <a:headEnd/>
            <a:tailEnd/>
          </a:ln>
          <a:effectLst/>
        </p:spPr>
        <p:txBody>
          <a:bodyPr>
            <a:spAutoFit/>
          </a:bodyPr>
          <a:lstStyle/>
          <a:p>
            <a:pPr>
              <a:lnSpc>
                <a:spcPct val="120000"/>
              </a:lnSpc>
              <a:spcBef>
                <a:spcPct val="50000"/>
              </a:spcBef>
              <a:buClrTx/>
              <a:buSzTx/>
              <a:buFontTx/>
              <a:buNone/>
            </a:pPr>
            <a:endParaRPr lang="en-US" altLang="zh-CN" sz="1800">
              <a:ea typeface="Arial Unicode MS" pitchFamily="34" charset="-122"/>
            </a:endParaRPr>
          </a:p>
          <a:p>
            <a:pPr>
              <a:lnSpc>
                <a:spcPct val="120000"/>
              </a:lnSpc>
              <a:spcBef>
                <a:spcPct val="50000"/>
              </a:spcBef>
              <a:buClrTx/>
              <a:buSzTx/>
              <a:buFontTx/>
              <a:buNone/>
            </a:pPr>
            <a:endParaRPr lang="en-US" altLang="zh-CN" sz="1800"/>
          </a:p>
        </p:txBody>
      </p:sp>
      <p:pic>
        <p:nvPicPr>
          <p:cNvPr id="142344" name="Picture 8" descr="94"/>
          <p:cNvPicPr>
            <a:picLocks noChangeAspect="1" noChangeArrowheads="1"/>
          </p:cNvPicPr>
          <p:nvPr/>
        </p:nvPicPr>
        <p:blipFill>
          <a:blip r:embed="rId3" cstate="print"/>
          <a:srcRect/>
          <a:stretch>
            <a:fillRect/>
          </a:stretch>
        </p:blipFill>
        <p:spPr bwMode="auto">
          <a:xfrm>
            <a:off x="539552" y="1124744"/>
            <a:ext cx="5029200" cy="3528392"/>
          </a:xfrm>
          <a:prstGeom prst="rect">
            <a:avLst/>
          </a:prstGeom>
          <a:noFill/>
        </p:spPr>
      </p:pic>
      <p:sp>
        <p:nvSpPr>
          <p:cNvPr id="142345" name="Text Box 9"/>
          <p:cNvSpPr txBox="1">
            <a:spLocks noChangeArrowheads="1"/>
          </p:cNvSpPr>
          <p:nvPr/>
        </p:nvSpPr>
        <p:spPr bwMode="auto">
          <a:xfrm>
            <a:off x="5724128" y="1412776"/>
            <a:ext cx="3200400" cy="2862322"/>
          </a:xfrm>
          <a:prstGeom prst="rect">
            <a:avLst/>
          </a:prstGeom>
          <a:noFill/>
          <a:ln w="9525">
            <a:noFill/>
            <a:miter lim="800000"/>
            <a:headEnd/>
            <a:tailEnd/>
          </a:ln>
          <a:effectLst/>
        </p:spPr>
        <p:txBody>
          <a:bodyPr>
            <a:spAutoFit/>
          </a:bodyPr>
          <a:lstStyle/>
          <a:p>
            <a:pPr indent="379413">
              <a:lnSpc>
                <a:spcPct val="150000"/>
              </a:lnSpc>
              <a:spcBef>
                <a:spcPct val="50000"/>
              </a:spcBef>
              <a:buClrTx/>
              <a:buSzTx/>
              <a:buFontTx/>
              <a:buNone/>
            </a:pPr>
            <a:r>
              <a:rPr lang="zh-CN" altLang="en-US" sz="2000" b="1" dirty="0">
                <a:latin typeface="华文楷体" pitchFamily="2" charset="-122"/>
                <a:ea typeface="华文楷体" pitchFamily="2" charset="-122"/>
                <a:cs typeface="Arial Unicode MS" pitchFamily="34" charset="-122"/>
              </a:rPr>
              <a:t>直径</a:t>
            </a:r>
            <a:r>
              <a:rPr lang="en-US" altLang="zh-CN" sz="2000" b="1" dirty="0">
                <a:latin typeface="华文楷体" pitchFamily="2" charset="-122"/>
                <a:ea typeface="华文楷体" pitchFamily="2" charset="-122"/>
                <a:cs typeface="Arial Unicode MS" pitchFamily="34" charset="-122"/>
              </a:rPr>
              <a:t>1m</a:t>
            </a:r>
            <a:r>
              <a:rPr lang="zh-CN" altLang="en-US" sz="2000" b="1" dirty="0">
                <a:latin typeface="华文楷体" pitchFamily="2" charset="-122"/>
                <a:ea typeface="华文楷体" pitchFamily="2" charset="-122"/>
                <a:cs typeface="Arial Unicode MS" pitchFamily="34" charset="-122"/>
              </a:rPr>
              <a:t>或更大，长度约为直径的</a:t>
            </a:r>
            <a:r>
              <a:rPr lang="en-US" altLang="zh-CN" sz="2000" b="1" dirty="0">
                <a:latin typeface="华文楷体" pitchFamily="2" charset="-122"/>
                <a:ea typeface="华文楷体" pitchFamily="2" charset="-122"/>
                <a:cs typeface="Arial Unicode MS" pitchFamily="34" charset="-122"/>
              </a:rPr>
              <a:t>6</a:t>
            </a:r>
            <a:r>
              <a:rPr lang="zh-CN" altLang="en-US" sz="2000" b="1" dirty="0">
                <a:latin typeface="华文楷体" pitchFamily="2" charset="-122"/>
                <a:ea typeface="华文楷体" pitchFamily="2" charset="-122"/>
                <a:cs typeface="Arial Unicode MS" pitchFamily="34" charset="-122"/>
              </a:rPr>
              <a:t>～</a:t>
            </a:r>
            <a:r>
              <a:rPr lang="en-US" altLang="zh-CN" sz="2000" b="1" dirty="0">
                <a:latin typeface="华文楷体" pitchFamily="2" charset="-122"/>
                <a:ea typeface="华文楷体" pitchFamily="2" charset="-122"/>
                <a:cs typeface="Arial Unicode MS" pitchFamily="34" charset="-122"/>
              </a:rPr>
              <a:t>7</a:t>
            </a:r>
            <a:r>
              <a:rPr lang="zh-CN" altLang="en-US" sz="2000" b="1" dirty="0">
                <a:latin typeface="华文楷体" pitchFamily="2" charset="-122"/>
                <a:ea typeface="华文楷体" pitchFamily="2" charset="-122"/>
                <a:cs typeface="Arial Unicode MS" pitchFamily="34" charset="-122"/>
              </a:rPr>
              <a:t>倍。滚筒转速约每分钟</a:t>
            </a:r>
            <a:r>
              <a:rPr lang="en-US" altLang="zh-CN" sz="2000" b="1" dirty="0">
                <a:latin typeface="华文楷体" pitchFamily="2" charset="-122"/>
                <a:ea typeface="华文楷体" pitchFamily="2" charset="-122"/>
                <a:cs typeface="Arial Unicode MS" pitchFamily="34" charset="-122"/>
              </a:rPr>
              <a:t>10</a:t>
            </a:r>
            <a:r>
              <a:rPr lang="zh-CN" altLang="en-US" sz="2000" b="1" dirty="0">
                <a:latin typeface="华文楷体" pitchFamily="2" charset="-122"/>
                <a:ea typeface="华文楷体" pitchFamily="2" charset="-122"/>
                <a:cs typeface="Arial Unicode MS" pitchFamily="34" charset="-122"/>
              </a:rPr>
              <a:t>转。滤料的粒径较大</a:t>
            </a:r>
            <a:r>
              <a:rPr lang="en-US" altLang="zh-CN" sz="2000" b="1" dirty="0">
                <a:latin typeface="华文楷体" pitchFamily="2" charset="-122"/>
                <a:ea typeface="华文楷体" pitchFamily="2" charset="-122"/>
                <a:cs typeface="Arial Unicode MS" pitchFamily="34" charset="-122"/>
              </a:rPr>
              <a:t>(</a:t>
            </a:r>
            <a:r>
              <a:rPr lang="zh-CN" altLang="en-US" sz="2000" b="1" dirty="0">
                <a:latin typeface="华文楷体" pitchFamily="2" charset="-122"/>
                <a:ea typeface="华文楷体" pitchFamily="2" charset="-122"/>
                <a:cs typeface="Arial Unicode MS" pitchFamily="34" charset="-122"/>
              </a:rPr>
              <a:t>达十几毫米</a:t>
            </a:r>
            <a:r>
              <a:rPr lang="en-US" altLang="zh-CN" sz="2000" b="1" dirty="0">
                <a:latin typeface="华文楷体" pitchFamily="2" charset="-122"/>
                <a:ea typeface="华文楷体" pitchFamily="2" charset="-122"/>
                <a:cs typeface="Arial Unicode MS" pitchFamily="34" charset="-122"/>
              </a:rPr>
              <a:t>)</a:t>
            </a:r>
            <a:r>
              <a:rPr lang="zh-CN" altLang="en-US" sz="2000" b="1" dirty="0">
                <a:latin typeface="华文楷体" pitchFamily="2" charset="-122"/>
                <a:ea typeface="华文楷体" pitchFamily="2" charset="-122"/>
                <a:cs typeface="Arial Unicode MS" pitchFamily="34" charset="-122"/>
              </a:rPr>
              <a:t>，装料体积约占转筒体积的一半</a:t>
            </a:r>
          </a:p>
        </p:txBody>
      </p:sp>
      <p:sp>
        <p:nvSpPr>
          <p:cNvPr id="142346" name="Rectangle 10"/>
          <p:cNvSpPr>
            <a:spLocks noChangeArrowheads="1"/>
          </p:cNvSpPr>
          <p:nvPr/>
        </p:nvSpPr>
        <p:spPr bwMode="auto">
          <a:xfrm>
            <a:off x="467544" y="4869160"/>
            <a:ext cx="7992888" cy="1430456"/>
          </a:xfrm>
          <a:prstGeom prst="rect">
            <a:avLst/>
          </a:prstGeom>
          <a:noFill/>
          <a:ln w="9525">
            <a:noFill/>
            <a:miter lim="800000"/>
            <a:headEnd/>
            <a:tailEnd/>
          </a:ln>
          <a:effectLst/>
        </p:spPr>
        <p:txBody>
          <a:bodyPr wrap="square">
            <a:spAutoFit/>
          </a:bodyPr>
          <a:lstStyle/>
          <a:p>
            <a:pPr marL="98425" indent="720000">
              <a:lnSpc>
                <a:spcPct val="150000"/>
              </a:lnSpc>
            </a:pPr>
            <a:r>
              <a:rPr lang="zh-CN" altLang="en-US" sz="2000" b="1" dirty="0">
                <a:ea typeface="华文楷体" pitchFamily="2" charset="-122"/>
              </a:rPr>
              <a:t>这种装置的最大优点是</a:t>
            </a:r>
            <a:r>
              <a:rPr lang="zh-CN" altLang="en-US" sz="2000" b="1" dirty="0">
                <a:solidFill>
                  <a:srgbClr val="FFFF00"/>
                </a:solidFill>
                <a:ea typeface="华文楷体" pitchFamily="2" charset="-122"/>
              </a:rPr>
              <a:t>进水的硫酸浓度可以超过允许浓度数倍，而滤料粒径却不必破碎得很小</a:t>
            </a:r>
            <a:r>
              <a:rPr lang="zh-CN" altLang="en-US" sz="2000" b="1" dirty="0">
                <a:ea typeface="华文楷体" pitchFamily="2" charset="-122"/>
              </a:rPr>
              <a:t>。其缺点是</a:t>
            </a:r>
            <a:r>
              <a:rPr lang="zh-CN" altLang="en-US" sz="2000" b="1" dirty="0">
                <a:solidFill>
                  <a:srgbClr val="FFFF00"/>
                </a:solidFill>
                <a:ea typeface="华文楷体" pitchFamily="2" charset="-122"/>
              </a:rPr>
              <a:t>负荷率低、构造复杂、动力费用较高、运转时噪音较大</a:t>
            </a:r>
            <a:r>
              <a:rPr lang="zh-CN" altLang="en-US" sz="2000" b="1" dirty="0">
                <a:ea typeface="华文楷体" pitchFamily="2" charset="-122"/>
              </a:rPr>
              <a:t>，同时</a:t>
            </a:r>
            <a:r>
              <a:rPr lang="zh-CN" altLang="en-US" sz="2000" b="1" dirty="0">
                <a:solidFill>
                  <a:srgbClr val="FFFF00"/>
                </a:solidFill>
                <a:ea typeface="华文楷体" pitchFamily="2" charset="-122"/>
              </a:rPr>
              <a:t>对设备材料的耐蚀性能要求高</a:t>
            </a:r>
            <a:r>
              <a:rPr lang="zh-CN" altLang="en-US" sz="2000" b="1" dirty="0">
                <a:ea typeface="华文楷体" pitchFamily="2" charset="-122"/>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611560" y="332656"/>
            <a:ext cx="7793038" cy="768350"/>
          </a:xfrm>
        </p:spPr>
        <p:txBody>
          <a:bodyPr/>
          <a:lstStyle/>
          <a:p>
            <a:r>
              <a:rPr lang="en-US" altLang="zh-CN" sz="2800" b="1" dirty="0">
                <a:solidFill>
                  <a:srgbClr val="FFFF00"/>
                </a:solidFill>
                <a:latin typeface="楷体_GB2312" pitchFamily="49" charset="-122"/>
                <a:ea typeface="楷体_GB2312" pitchFamily="49" charset="-122"/>
              </a:rPr>
              <a:t>3.</a:t>
            </a:r>
            <a:r>
              <a:rPr lang="zh-CN" altLang="en-US" sz="2800" b="1" dirty="0">
                <a:solidFill>
                  <a:srgbClr val="FFFF00"/>
                </a:solidFill>
                <a:latin typeface="楷体_GB2312" pitchFamily="49" charset="-122"/>
                <a:ea typeface="楷体_GB2312" pitchFamily="49" charset="-122"/>
              </a:rPr>
              <a:t>利用碱性废水和废渣的中和法</a:t>
            </a:r>
          </a:p>
        </p:txBody>
      </p:sp>
      <p:sp>
        <p:nvSpPr>
          <p:cNvPr id="143363"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dirty="0">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dirty="0">
                <a:latin typeface="Arial"/>
                <a:cs typeface="Times New Roman" pitchFamily="18" charset="0"/>
              </a:rPr>
              <a:t> </a:t>
            </a:r>
            <a:endParaRPr lang="en-US" altLang="zh-CN" sz="2000" dirty="0"/>
          </a:p>
          <a:p>
            <a:pPr>
              <a:lnSpc>
                <a:spcPct val="120000"/>
              </a:lnSpc>
              <a:spcBef>
                <a:spcPct val="0"/>
              </a:spcBef>
              <a:buFont typeface="Wingdings" pitchFamily="2" charset="2"/>
              <a:buNone/>
            </a:pPr>
            <a:r>
              <a:rPr lang="en-US" altLang="zh-CN" sz="2400" b="1" dirty="0">
                <a:latin typeface="Arial"/>
                <a:cs typeface="Times New Roman" pitchFamily="18" charset="0"/>
              </a:rPr>
              <a:t> </a:t>
            </a:r>
            <a:endParaRPr lang="en-US" altLang="zh-CN" sz="2400" b="1" dirty="0">
              <a:latin typeface="Times New Roman" pitchFamily="18" charset="0"/>
              <a:cs typeface="Times New Roman" pitchFamily="18" charset="0"/>
            </a:endParaRPr>
          </a:p>
        </p:txBody>
      </p:sp>
      <p:sp>
        <p:nvSpPr>
          <p:cNvPr id="143364"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143365"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143366" name="Text Box 6"/>
          <p:cNvSpPr txBox="1">
            <a:spLocks noChangeArrowheads="1"/>
          </p:cNvSpPr>
          <p:nvPr/>
        </p:nvSpPr>
        <p:spPr bwMode="auto">
          <a:xfrm>
            <a:off x="990600" y="1524000"/>
            <a:ext cx="7086600" cy="890588"/>
          </a:xfrm>
          <a:prstGeom prst="rect">
            <a:avLst/>
          </a:prstGeom>
          <a:noFill/>
          <a:ln w="9525">
            <a:noFill/>
            <a:miter lim="800000"/>
            <a:headEnd/>
            <a:tailEnd/>
          </a:ln>
          <a:effectLst/>
        </p:spPr>
        <p:txBody>
          <a:bodyPr>
            <a:spAutoFit/>
          </a:bodyPr>
          <a:lstStyle/>
          <a:p>
            <a:pPr>
              <a:lnSpc>
                <a:spcPct val="120000"/>
              </a:lnSpc>
              <a:spcBef>
                <a:spcPct val="50000"/>
              </a:spcBef>
              <a:buClrTx/>
              <a:buSzTx/>
              <a:buFontTx/>
              <a:buNone/>
            </a:pPr>
            <a:endParaRPr lang="en-US" altLang="zh-CN" sz="1800">
              <a:ea typeface="Arial Unicode MS" pitchFamily="34" charset="-122"/>
            </a:endParaRPr>
          </a:p>
          <a:p>
            <a:pPr>
              <a:lnSpc>
                <a:spcPct val="120000"/>
              </a:lnSpc>
              <a:spcBef>
                <a:spcPct val="50000"/>
              </a:spcBef>
              <a:buClrTx/>
              <a:buSzTx/>
              <a:buFontTx/>
              <a:buNone/>
            </a:pPr>
            <a:endParaRPr lang="en-US" altLang="zh-CN" sz="1800"/>
          </a:p>
        </p:txBody>
      </p:sp>
      <p:sp>
        <p:nvSpPr>
          <p:cNvPr id="143368" name="Text Box 8"/>
          <p:cNvSpPr txBox="1">
            <a:spLocks noChangeArrowheads="1"/>
          </p:cNvSpPr>
          <p:nvPr/>
        </p:nvSpPr>
        <p:spPr bwMode="auto">
          <a:xfrm>
            <a:off x="5486400" y="1676400"/>
            <a:ext cx="3200400" cy="336550"/>
          </a:xfrm>
          <a:prstGeom prst="rect">
            <a:avLst/>
          </a:prstGeom>
          <a:noFill/>
          <a:ln w="9525">
            <a:noFill/>
            <a:miter lim="800000"/>
            <a:headEnd/>
            <a:tailEnd/>
          </a:ln>
          <a:effectLst/>
        </p:spPr>
        <p:txBody>
          <a:bodyPr>
            <a:spAutoFit/>
          </a:bodyPr>
          <a:lstStyle/>
          <a:p>
            <a:pPr indent="379413">
              <a:lnSpc>
                <a:spcPct val="100000"/>
              </a:lnSpc>
              <a:spcBef>
                <a:spcPct val="50000"/>
              </a:spcBef>
              <a:buClrTx/>
              <a:buSzTx/>
              <a:buFontTx/>
              <a:buNone/>
            </a:pPr>
            <a:endParaRPr lang="zh-CN" altLang="zh-CN" sz="1600" b="1"/>
          </a:p>
        </p:txBody>
      </p:sp>
      <p:sp>
        <p:nvSpPr>
          <p:cNvPr id="143369" name="Text Box 9"/>
          <p:cNvSpPr txBox="1">
            <a:spLocks noChangeArrowheads="1"/>
          </p:cNvSpPr>
          <p:nvPr/>
        </p:nvSpPr>
        <p:spPr bwMode="auto">
          <a:xfrm>
            <a:off x="179512" y="1052736"/>
            <a:ext cx="8820472" cy="5262979"/>
          </a:xfrm>
          <a:prstGeom prst="rect">
            <a:avLst/>
          </a:prstGeom>
          <a:noFill/>
          <a:ln w="9525">
            <a:noFill/>
            <a:miter lim="800000"/>
            <a:headEnd/>
            <a:tailEnd/>
          </a:ln>
          <a:effectLst/>
        </p:spPr>
        <p:txBody>
          <a:bodyPr wrap="square">
            <a:spAutoFit/>
          </a:bodyPr>
          <a:lstStyle/>
          <a:p>
            <a:pPr algn="just">
              <a:lnSpc>
                <a:spcPct val="150000"/>
              </a:lnSpc>
              <a:spcBef>
                <a:spcPct val="50000"/>
              </a:spcBef>
              <a:buClrTx/>
              <a:buSzTx/>
              <a:buFontTx/>
              <a:buNone/>
            </a:pPr>
            <a:r>
              <a:rPr lang="zh-CN" altLang="en-US" dirty="0">
                <a:latin typeface="华文楷体" pitchFamily="2" charset="-122"/>
                <a:ea typeface="华文楷体" pitchFamily="2" charset="-122"/>
                <a:cs typeface="Arial Unicode MS" pitchFamily="34" charset="-122"/>
              </a:rPr>
              <a:t>　   </a:t>
            </a:r>
            <a:r>
              <a:rPr lang="zh-CN" altLang="en-US" sz="2400" b="1" dirty="0">
                <a:latin typeface="华文楷体" pitchFamily="2" charset="-122"/>
                <a:ea typeface="华文楷体" pitchFamily="2" charset="-122"/>
                <a:cs typeface="Arial Unicode MS" pitchFamily="34" charset="-122"/>
              </a:rPr>
              <a:t>在同时存在酸性废水和碱性废水的情况下，可以以废治废，互相中和。 两种废水互相中和时，若碱性不足，应补充药剂；若碱量过剩，则应补充酸中和碱。由于废水的水量和浓度均难于保持稳定，因此，应设置</a:t>
            </a:r>
            <a:r>
              <a:rPr lang="zh-CN" altLang="en-US" sz="2400" b="1" dirty="0">
                <a:solidFill>
                  <a:srgbClr val="FFFF00"/>
                </a:solidFill>
                <a:latin typeface="华文楷体" pitchFamily="2" charset="-122"/>
                <a:ea typeface="华文楷体" pitchFamily="2" charset="-122"/>
                <a:cs typeface="Arial Unicode MS" pitchFamily="34" charset="-122"/>
              </a:rPr>
              <a:t>均和池</a:t>
            </a:r>
            <a:r>
              <a:rPr lang="zh-CN" altLang="en-US" sz="2400" b="1" dirty="0">
                <a:latin typeface="华文楷体" pitchFamily="2" charset="-122"/>
                <a:ea typeface="华文楷体" pitchFamily="2" charset="-122"/>
                <a:cs typeface="Arial Unicode MS" pitchFamily="34" charset="-122"/>
              </a:rPr>
              <a:t>及</a:t>
            </a:r>
            <a:r>
              <a:rPr lang="zh-CN" altLang="en-US" sz="2400" b="1" dirty="0">
                <a:solidFill>
                  <a:srgbClr val="FFFF00"/>
                </a:solidFill>
                <a:latin typeface="华文楷体" pitchFamily="2" charset="-122"/>
                <a:ea typeface="华文楷体" pitchFamily="2" charset="-122"/>
                <a:cs typeface="Arial Unicode MS" pitchFamily="34" charset="-122"/>
              </a:rPr>
              <a:t>混和反应池</a:t>
            </a:r>
            <a:r>
              <a:rPr lang="en-US" altLang="zh-CN" sz="2400" b="1" dirty="0">
                <a:latin typeface="华文楷体" pitchFamily="2" charset="-122"/>
                <a:ea typeface="华文楷体" pitchFamily="2" charset="-122"/>
                <a:cs typeface="Arial Unicode MS" pitchFamily="34" charset="-122"/>
              </a:rPr>
              <a:t>(</a:t>
            </a:r>
            <a:r>
              <a:rPr lang="zh-CN" altLang="en-US" sz="2400" b="1" dirty="0">
                <a:latin typeface="华文楷体" pitchFamily="2" charset="-122"/>
                <a:ea typeface="华文楷体" pitchFamily="2" charset="-122"/>
                <a:cs typeface="Arial Unicode MS" pitchFamily="34" charset="-122"/>
              </a:rPr>
              <a:t>中和池</a:t>
            </a:r>
            <a:r>
              <a:rPr lang="en-US" altLang="zh-CN" sz="2400" b="1" dirty="0">
                <a:latin typeface="华文楷体" pitchFamily="2" charset="-122"/>
                <a:ea typeface="华文楷体" pitchFamily="2" charset="-122"/>
                <a:cs typeface="Arial Unicode MS" pitchFamily="34" charset="-122"/>
              </a:rPr>
              <a:t>)</a:t>
            </a:r>
            <a:r>
              <a:rPr lang="zh-CN" altLang="en-US" sz="2400" b="1" dirty="0">
                <a:latin typeface="华文楷体" pitchFamily="2" charset="-122"/>
                <a:ea typeface="华文楷体" pitchFamily="2" charset="-122"/>
                <a:cs typeface="Arial Unicode MS" pitchFamily="34" charset="-122"/>
              </a:rPr>
              <a:t>。如果混合水需要水泵提升，或者有相当长的出水沟管可资利用，也可不设混合反应池。</a:t>
            </a:r>
          </a:p>
          <a:p>
            <a:pPr algn="just">
              <a:lnSpc>
                <a:spcPct val="150000"/>
              </a:lnSpc>
              <a:spcBef>
                <a:spcPct val="50000"/>
              </a:spcBef>
              <a:buClrTx/>
              <a:buSzTx/>
              <a:buFontTx/>
              <a:buNone/>
            </a:pPr>
            <a:r>
              <a:rPr lang="zh-CN" altLang="en-US" sz="2400" b="1" dirty="0">
                <a:latin typeface="华文楷体" pitchFamily="2" charset="-122"/>
                <a:ea typeface="华文楷体" pitchFamily="2" charset="-122"/>
                <a:cs typeface="Times New Roman" pitchFamily="18" charset="0"/>
              </a:rPr>
              <a:t> </a:t>
            </a:r>
            <a:r>
              <a:rPr lang="zh-CN" altLang="en-US" sz="2400" b="1" dirty="0">
                <a:latin typeface="华文楷体" pitchFamily="2" charset="-122"/>
                <a:ea typeface="华文楷体" pitchFamily="2" charset="-122"/>
              </a:rPr>
              <a:t>　　利用碱性废渣中和酸性废水也有一定的实际意义。例如，软水站石灰软化法的废渣中含有大量</a:t>
            </a:r>
            <a:r>
              <a:rPr lang="en-US" altLang="zh-CN" sz="2400" b="1" dirty="0">
                <a:latin typeface="华文楷体" pitchFamily="2" charset="-122"/>
                <a:ea typeface="华文楷体" pitchFamily="2" charset="-122"/>
              </a:rPr>
              <a:t>CaCO</a:t>
            </a:r>
            <a:r>
              <a:rPr lang="en-US" altLang="zh-CN" sz="2400" b="1" baseline="-30000" dirty="0">
                <a:latin typeface="华文楷体" pitchFamily="2" charset="-122"/>
                <a:ea typeface="华文楷体" pitchFamily="2" charset="-122"/>
              </a:rPr>
              <a:t>3</a:t>
            </a:r>
            <a:r>
              <a:rPr lang="zh-CN" altLang="en-US" sz="2400" b="1" dirty="0">
                <a:latin typeface="华文楷体" pitchFamily="2" charset="-122"/>
                <a:ea typeface="华文楷体" pitchFamily="2" charset="-122"/>
              </a:rPr>
              <a:t>、锅炉灰中含有</a:t>
            </a:r>
            <a:r>
              <a:rPr lang="en-US" altLang="zh-CN" sz="2400" b="1" dirty="0">
                <a:latin typeface="华文楷体" pitchFamily="2" charset="-122"/>
                <a:ea typeface="华文楷体" pitchFamily="2" charset="-122"/>
              </a:rPr>
              <a:t>2</a:t>
            </a:r>
            <a:r>
              <a:rPr lang="zh-CN" altLang="en-US" sz="2400" b="1" dirty="0">
                <a:latin typeface="华文楷体" pitchFamily="2" charset="-122"/>
                <a:ea typeface="华文楷体" pitchFamily="2" charset="-122"/>
              </a:rPr>
              <a:t>～</a:t>
            </a:r>
            <a:r>
              <a:rPr lang="en-US" altLang="zh-CN" sz="2400" b="1" dirty="0">
                <a:latin typeface="华文楷体" pitchFamily="2" charset="-122"/>
                <a:ea typeface="华文楷体" pitchFamily="2" charset="-122"/>
              </a:rPr>
              <a:t>20</a:t>
            </a:r>
            <a:r>
              <a:rPr lang="zh-CN" altLang="en-US" sz="2400" b="1" dirty="0">
                <a:latin typeface="华文楷体" pitchFamily="2" charset="-122"/>
                <a:ea typeface="华文楷体" pitchFamily="2" charset="-122"/>
              </a:rPr>
              <a:t>％的</a:t>
            </a:r>
            <a:r>
              <a:rPr lang="en-US" altLang="zh-CN" sz="2400" b="1" dirty="0" err="1">
                <a:latin typeface="华文楷体" pitchFamily="2" charset="-122"/>
                <a:ea typeface="华文楷体" pitchFamily="2" charset="-122"/>
              </a:rPr>
              <a:t>CaO</a:t>
            </a:r>
            <a:r>
              <a:rPr lang="zh-CN" altLang="en-US" sz="2400" b="1" dirty="0">
                <a:latin typeface="华文楷体" pitchFamily="2" charset="-122"/>
                <a:ea typeface="华文楷体" pitchFamily="2" charset="-122"/>
              </a:rPr>
              <a:t>，利用它们处理酸性废水，均能获得一定的中和效果。 </a:t>
            </a:r>
            <a:r>
              <a:rPr lang="zh-CN" altLang="en-US" sz="2000" b="1" dirty="0">
                <a:latin typeface="华文楷体" pitchFamily="2" charset="-122"/>
                <a:ea typeface="华文楷体" pitchFamily="2" charset="-122"/>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611560" y="332656"/>
            <a:ext cx="7793038" cy="768350"/>
          </a:xfrm>
        </p:spPr>
        <p:txBody>
          <a:bodyPr/>
          <a:lstStyle/>
          <a:p>
            <a:r>
              <a:rPr lang="en-US" altLang="zh-CN" sz="3200" b="1" dirty="0">
                <a:solidFill>
                  <a:srgbClr val="FFFF00"/>
                </a:solidFill>
                <a:latin typeface="楷体_GB2312" pitchFamily="49" charset="-122"/>
                <a:ea typeface="楷体_GB2312" pitchFamily="49" charset="-122"/>
              </a:rPr>
              <a:t>4.1.3 </a:t>
            </a:r>
            <a:r>
              <a:rPr lang="zh-CN" altLang="en-US" sz="3200" b="1" dirty="0">
                <a:solidFill>
                  <a:srgbClr val="FFFF00"/>
                </a:solidFill>
                <a:latin typeface="楷体_GB2312" pitchFamily="49" charset="-122"/>
                <a:ea typeface="楷体_GB2312" pitchFamily="49" charset="-122"/>
              </a:rPr>
              <a:t>碱性废水的中和处理</a:t>
            </a:r>
          </a:p>
        </p:txBody>
      </p:sp>
      <p:sp>
        <p:nvSpPr>
          <p:cNvPr id="361475"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361476"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sp>
        <p:nvSpPr>
          <p:cNvPr id="361477" name="Text Box 5"/>
          <p:cNvSpPr txBox="1">
            <a:spLocks noChangeArrowheads="1"/>
          </p:cNvSpPr>
          <p:nvPr/>
        </p:nvSpPr>
        <p:spPr bwMode="auto">
          <a:xfrm>
            <a:off x="1219200" y="1676400"/>
            <a:ext cx="6172200" cy="457200"/>
          </a:xfrm>
          <a:prstGeom prst="rect">
            <a:avLst/>
          </a:prstGeom>
          <a:noFill/>
          <a:ln w="9525">
            <a:noFill/>
            <a:miter lim="800000"/>
            <a:headEnd/>
            <a:tailEnd/>
          </a:ln>
          <a:effectLst/>
        </p:spPr>
        <p:txBody>
          <a:bodyPr>
            <a:spAutoFit/>
          </a:bodyPr>
          <a:lstStyle/>
          <a:p>
            <a:pPr indent="379413">
              <a:lnSpc>
                <a:spcPct val="120000"/>
              </a:lnSpc>
              <a:spcBef>
                <a:spcPct val="50000"/>
              </a:spcBef>
              <a:buClrTx/>
              <a:buSzTx/>
              <a:buFontTx/>
              <a:buNone/>
            </a:pPr>
            <a:endParaRPr lang="zh-CN" altLang="zh-CN" sz="2000" b="1"/>
          </a:p>
        </p:txBody>
      </p:sp>
      <p:sp>
        <p:nvSpPr>
          <p:cNvPr id="361478" name="Text Box 6"/>
          <p:cNvSpPr txBox="1">
            <a:spLocks noChangeArrowheads="1"/>
          </p:cNvSpPr>
          <p:nvPr/>
        </p:nvSpPr>
        <p:spPr bwMode="auto">
          <a:xfrm>
            <a:off x="990600" y="1524000"/>
            <a:ext cx="7086600" cy="890588"/>
          </a:xfrm>
          <a:prstGeom prst="rect">
            <a:avLst/>
          </a:prstGeom>
          <a:noFill/>
          <a:ln w="9525">
            <a:noFill/>
            <a:miter lim="800000"/>
            <a:headEnd/>
            <a:tailEnd/>
          </a:ln>
          <a:effectLst/>
        </p:spPr>
        <p:txBody>
          <a:bodyPr>
            <a:spAutoFit/>
          </a:bodyPr>
          <a:lstStyle/>
          <a:p>
            <a:pPr>
              <a:lnSpc>
                <a:spcPct val="120000"/>
              </a:lnSpc>
              <a:spcBef>
                <a:spcPct val="50000"/>
              </a:spcBef>
              <a:buClrTx/>
              <a:buSzTx/>
              <a:buFontTx/>
              <a:buNone/>
            </a:pPr>
            <a:endParaRPr lang="en-US" altLang="zh-CN" sz="1800">
              <a:ea typeface="Arial Unicode MS" pitchFamily="34" charset="-122"/>
            </a:endParaRPr>
          </a:p>
          <a:p>
            <a:pPr>
              <a:lnSpc>
                <a:spcPct val="120000"/>
              </a:lnSpc>
              <a:spcBef>
                <a:spcPct val="50000"/>
              </a:spcBef>
              <a:buClrTx/>
              <a:buSzTx/>
              <a:buFontTx/>
              <a:buNone/>
            </a:pPr>
            <a:endParaRPr lang="en-US" altLang="zh-CN" sz="1800"/>
          </a:p>
        </p:txBody>
      </p:sp>
      <p:sp>
        <p:nvSpPr>
          <p:cNvPr id="361479" name="Text Box 7"/>
          <p:cNvSpPr txBox="1">
            <a:spLocks noChangeArrowheads="1"/>
          </p:cNvSpPr>
          <p:nvPr/>
        </p:nvSpPr>
        <p:spPr bwMode="auto">
          <a:xfrm>
            <a:off x="5486400" y="1676400"/>
            <a:ext cx="3200400" cy="336550"/>
          </a:xfrm>
          <a:prstGeom prst="rect">
            <a:avLst/>
          </a:prstGeom>
          <a:noFill/>
          <a:ln w="9525">
            <a:noFill/>
            <a:miter lim="800000"/>
            <a:headEnd/>
            <a:tailEnd/>
          </a:ln>
          <a:effectLst/>
        </p:spPr>
        <p:txBody>
          <a:bodyPr>
            <a:spAutoFit/>
          </a:bodyPr>
          <a:lstStyle/>
          <a:p>
            <a:pPr indent="379413">
              <a:lnSpc>
                <a:spcPct val="100000"/>
              </a:lnSpc>
              <a:spcBef>
                <a:spcPct val="50000"/>
              </a:spcBef>
              <a:buClrTx/>
              <a:buSzTx/>
              <a:buFontTx/>
              <a:buNone/>
            </a:pPr>
            <a:endParaRPr lang="zh-CN" altLang="zh-CN" sz="1600" b="1"/>
          </a:p>
        </p:txBody>
      </p:sp>
      <p:sp>
        <p:nvSpPr>
          <p:cNvPr id="361481" name="Text Box 9"/>
          <p:cNvSpPr txBox="1">
            <a:spLocks noChangeArrowheads="1"/>
          </p:cNvSpPr>
          <p:nvPr/>
        </p:nvSpPr>
        <p:spPr bwMode="auto">
          <a:xfrm>
            <a:off x="262560" y="1268760"/>
            <a:ext cx="4896544" cy="4862870"/>
          </a:xfrm>
          <a:prstGeom prst="rect">
            <a:avLst/>
          </a:prstGeom>
          <a:noFill/>
          <a:ln w="9525">
            <a:noFill/>
            <a:miter lim="800000"/>
            <a:headEnd/>
            <a:tailEnd/>
          </a:ln>
          <a:effectLst/>
        </p:spPr>
        <p:txBody>
          <a:bodyPr wrap="square">
            <a:spAutoFit/>
          </a:bodyPr>
          <a:lstStyle/>
          <a:p>
            <a:pPr indent="379413" algn="just">
              <a:lnSpc>
                <a:spcPct val="100000"/>
              </a:lnSpc>
              <a:spcBef>
                <a:spcPct val="50000"/>
              </a:spcBef>
              <a:buClrTx/>
              <a:buSzTx/>
              <a:buFontTx/>
              <a:buNone/>
            </a:pPr>
            <a:r>
              <a:rPr lang="zh-CN" altLang="en-US" sz="2000" b="1" dirty="0">
                <a:latin typeface="华文楷体" pitchFamily="2" charset="-122"/>
                <a:ea typeface="华文楷体" pitchFamily="2" charset="-122"/>
              </a:rPr>
              <a:t>投酸中和法处理碱性废水时，常用的酸性中和药剂有</a:t>
            </a:r>
            <a:r>
              <a:rPr lang="zh-CN" altLang="en-US" sz="2000" b="1" dirty="0">
                <a:solidFill>
                  <a:srgbClr val="FF0000"/>
                </a:solidFill>
                <a:latin typeface="华文楷体" pitchFamily="2" charset="-122"/>
                <a:ea typeface="华文楷体" pitchFamily="2" charset="-122"/>
              </a:rPr>
              <a:t>硫酸、盐酸及压缩二氧化碳。</a:t>
            </a:r>
          </a:p>
          <a:p>
            <a:pPr indent="379413" algn="just">
              <a:lnSpc>
                <a:spcPct val="100000"/>
              </a:lnSpc>
              <a:spcBef>
                <a:spcPct val="50000"/>
              </a:spcBef>
              <a:buClrTx/>
              <a:buSzTx/>
              <a:buFontTx/>
              <a:buNone/>
            </a:pPr>
            <a:r>
              <a:rPr lang="zh-CN" altLang="en-US" sz="2000" b="1" dirty="0">
                <a:latin typeface="华文楷体" pitchFamily="2" charset="-122"/>
                <a:ea typeface="华文楷体" pitchFamily="2" charset="-122"/>
              </a:rPr>
              <a:t>用</a:t>
            </a:r>
            <a:r>
              <a:rPr lang="en-US" altLang="zh-CN" sz="2000" b="1" dirty="0">
                <a:latin typeface="华文楷体" pitchFamily="2" charset="-122"/>
                <a:ea typeface="华文楷体" pitchFamily="2" charset="-122"/>
                <a:cs typeface="Arial Unicode MS" pitchFamily="34" charset="-122"/>
              </a:rPr>
              <a:t>CO</a:t>
            </a:r>
            <a:r>
              <a:rPr lang="en-US" altLang="zh-CN" sz="2000" b="1" baseline="-30000" dirty="0">
                <a:latin typeface="华文楷体" pitchFamily="2" charset="-122"/>
                <a:ea typeface="华文楷体" pitchFamily="2" charset="-122"/>
                <a:cs typeface="Arial Unicode MS" pitchFamily="34" charset="-122"/>
              </a:rPr>
              <a:t>2</a:t>
            </a:r>
            <a:r>
              <a:rPr lang="zh-CN" altLang="en-US" sz="2000" b="1" dirty="0">
                <a:latin typeface="华文楷体" pitchFamily="2" charset="-122"/>
                <a:ea typeface="华文楷体" pitchFamily="2" charset="-122"/>
              </a:rPr>
              <a:t>气体中和碱性废水时，为使气液充分接触反应，常采用逆流接触的反应塔</a:t>
            </a:r>
            <a:r>
              <a:rPr lang="en-US" altLang="zh-CN" sz="2000" b="1" dirty="0">
                <a:latin typeface="华文楷体" pitchFamily="2" charset="-122"/>
                <a:ea typeface="华文楷体" pitchFamily="2" charset="-122"/>
              </a:rPr>
              <a:t>(CO</a:t>
            </a:r>
            <a:r>
              <a:rPr lang="en-US" altLang="zh-CN" sz="2000" b="1" baseline="-30000" dirty="0">
                <a:latin typeface="华文楷体" pitchFamily="2" charset="-122"/>
                <a:ea typeface="华文楷体" pitchFamily="2" charset="-122"/>
              </a:rPr>
              <a:t>2</a:t>
            </a:r>
            <a:r>
              <a:rPr lang="zh-CN" altLang="en-US" sz="2000" b="1" dirty="0">
                <a:latin typeface="华文楷体" pitchFamily="2" charset="-122"/>
                <a:ea typeface="华文楷体" pitchFamily="2" charset="-122"/>
              </a:rPr>
              <a:t>气体从塔底吹入，以微小气泡上升；而废水从塔顶喷淋而下</a:t>
            </a:r>
            <a:r>
              <a:rPr lang="en-US" altLang="zh-CN" sz="2000" b="1" dirty="0">
                <a:latin typeface="华文楷体" pitchFamily="2" charset="-122"/>
                <a:ea typeface="华文楷体" pitchFamily="2" charset="-122"/>
              </a:rPr>
              <a:t>)</a:t>
            </a:r>
            <a:r>
              <a:rPr lang="zh-CN" altLang="en-US" sz="2000" b="1" dirty="0">
                <a:latin typeface="华文楷体" pitchFamily="2" charset="-122"/>
                <a:ea typeface="华文楷体" pitchFamily="2" charset="-122"/>
              </a:rPr>
              <a:t>。</a:t>
            </a:r>
          </a:p>
          <a:p>
            <a:pPr indent="379413" algn="just">
              <a:lnSpc>
                <a:spcPct val="100000"/>
              </a:lnSpc>
              <a:spcBef>
                <a:spcPct val="50000"/>
              </a:spcBef>
              <a:buClrTx/>
              <a:buSzTx/>
              <a:buFontTx/>
              <a:buNone/>
            </a:pPr>
            <a:r>
              <a:rPr lang="zh-CN" altLang="en-US" sz="2000" b="1" dirty="0">
                <a:solidFill>
                  <a:srgbClr val="FFFF00"/>
                </a:solidFill>
                <a:latin typeface="华文楷体" pitchFamily="2" charset="-122"/>
                <a:ea typeface="华文楷体" pitchFamily="2" charset="-122"/>
              </a:rPr>
              <a:t>用</a:t>
            </a:r>
            <a:r>
              <a:rPr lang="en-US" altLang="zh-CN" sz="2000" b="1" dirty="0">
                <a:solidFill>
                  <a:srgbClr val="FFFF00"/>
                </a:solidFill>
                <a:latin typeface="华文楷体" pitchFamily="2" charset="-122"/>
                <a:ea typeface="华文楷体" pitchFamily="2" charset="-122"/>
              </a:rPr>
              <a:t>CO</a:t>
            </a:r>
            <a:r>
              <a:rPr lang="en-US" altLang="zh-CN" sz="2000" b="1" baseline="-30000" dirty="0">
                <a:solidFill>
                  <a:srgbClr val="FFFF00"/>
                </a:solidFill>
                <a:latin typeface="华文楷体" pitchFamily="2" charset="-122"/>
                <a:ea typeface="华文楷体" pitchFamily="2" charset="-122"/>
              </a:rPr>
              <a:t>2</a:t>
            </a:r>
            <a:r>
              <a:rPr lang="zh-CN" altLang="en-US" sz="2000" b="1" dirty="0">
                <a:solidFill>
                  <a:srgbClr val="FFFF00"/>
                </a:solidFill>
                <a:latin typeface="华文楷体" pitchFamily="2" charset="-122"/>
                <a:ea typeface="华文楷体" pitchFamily="2" charset="-122"/>
              </a:rPr>
              <a:t>做中和剂的优点在于</a:t>
            </a:r>
            <a:r>
              <a:rPr lang="zh-CN" altLang="en-US" sz="2000" b="1" dirty="0">
                <a:latin typeface="华文楷体" pitchFamily="2" charset="-122"/>
                <a:ea typeface="华文楷体" pitchFamily="2" charset="-122"/>
              </a:rPr>
              <a:t>：</a:t>
            </a:r>
            <a:r>
              <a:rPr lang="zh-CN" altLang="en-US" sz="2000" b="1" u="sng" dirty="0">
                <a:latin typeface="华文楷体" pitchFamily="2" charset="-122"/>
                <a:ea typeface="华文楷体" pitchFamily="2" charset="-122"/>
              </a:rPr>
              <a:t>由于</a:t>
            </a:r>
            <a:r>
              <a:rPr lang="en-US" altLang="zh-CN" sz="2000" b="1" u="sng" dirty="0">
                <a:latin typeface="华文楷体" pitchFamily="2" charset="-122"/>
                <a:ea typeface="华文楷体" pitchFamily="2" charset="-122"/>
              </a:rPr>
              <a:t>pH</a:t>
            </a:r>
            <a:r>
              <a:rPr lang="zh-CN" altLang="en-US" sz="2000" b="1" u="sng" dirty="0">
                <a:latin typeface="华文楷体" pitchFamily="2" charset="-122"/>
                <a:ea typeface="华文楷体" pitchFamily="2" charset="-122"/>
              </a:rPr>
              <a:t>值不会低于</a:t>
            </a:r>
            <a:r>
              <a:rPr lang="en-US" altLang="zh-CN" sz="2000" b="1" u="sng" dirty="0">
                <a:latin typeface="华文楷体" pitchFamily="2" charset="-122"/>
                <a:ea typeface="华文楷体" pitchFamily="2" charset="-122"/>
              </a:rPr>
              <a:t>6</a:t>
            </a:r>
            <a:r>
              <a:rPr lang="zh-CN" altLang="en-US" sz="2000" b="1" u="sng" dirty="0">
                <a:latin typeface="华文楷体" pitchFamily="2" charset="-122"/>
                <a:ea typeface="华文楷体" pitchFamily="2" charset="-122"/>
              </a:rPr>
              <a:t>左右，因此不需要</a:t>
            </a:r>
            <a:r>
              <a:rPr lang="en-US" altLang="zh-CN" sz="2000" b="1" u="sng" dirty="0">
                <a:latin typeface="华文楷体" pitchFamily="2" charset="-122"/>
                <a:ea typeface="华文楷体" pitchFamily="2" charset="-122"/>
              </a:rPr>
              <a:t>pH</a:t>
            </a:r>
            <a:r>
              <a:rPr lang="zh-CN" altLang="en-US" sz="2000" b="1" u="sng" dirty="0">
                <a:latin typeface="华文楷体" pitchFamily="2" charset="-122"/>
                <a:ea typeface="华文楷体" pitchFamily="2" charset="-122"/>
              </a:rPr>
              <a:t>值控制装置。 </a:t>
            </a:r>
          </a:p>
          <a:p>
            <a:pPr indent="379413">
              <a:lnSpc>
                <a:spcPct val="100000"/>
              </a:lnSpc>
              <a:spcBef>
                <a:spcPct val="50000"/>
              </a:spcBef>
              <a:buClrTx/>
              <a:buSzTx/>
              <a:buFontTx/>
              <a:buNone/>
            </a:pPr>
            <a:r>
              <a:rPr lang="zh-CN" altLang="en-US" sz="2000" b="1" dirty="0">
                <a:solidFill>
                  <a:srgbClr val="0BF57A"/>
                </a:solidFill>
                <a:latin typeface="华文楷体" pitchFamily="2" charset="-122"/>
                <a:ea typeface="华文楷体" pitchFamily="2" charset="-122"/>
              </a:rPr>
              <a:t>烟道气</a:t>
            </a:r>
            <a:r>
              <a:rPr lang="zh-CN" altLang="en-US" sz="2000" b="1" dirty="0">
                <a:latin typeface="华文楷体" pitchFamily="2" charset="-122"/>
                <a:ea typeface="华文楷体" pitchFamily="2" charset="-122"/>
              </a:rPr>
              <a:t>中含有高达</a:t>
            </a:r>
            <a:r>
              <a:rPr lang="en-US" altLang="zh-CN" sz="2000" b="1" dirty="0">
                <a:latin typeface="华文楷体" pitchFamily="2" charset="-122"/>
                <a:ea typeface="华文楷体" pitchFamily="2" charset="-122"/>
              </a:rPr>
              <a:t>24</a:t>
            </a:r>
            <a:r>
              <a:rPr lang="zh-CN" altLang="en-US" sz="2000" b="1" dirty="0">
                <a:latin typeface="华文楷体" pitchFamily="2" charset="-122"/>
                <a:ea typeface="华文楷体" pitchFamily="2" charset="-122"/>
              </a:rPr>
              <a:t>％的</a:t>
            </a:r>
            <a:r>
              <a:rPr lang="en-US" altLang="zh-CN" sz="2000" b="1" dirty="0">
                <a:latin typeface="华文楷体" pitchFamily="2" charset="-122"/>
                <a:ea typeface="华文楷体" pitchFamily="2" charset="-122"/>
              </a:rPr>
              <a:t>CO</a:t>
            </a:r>
            <a:r>
              <a:rPr lang="en-US" altLang="zh-CN" sz="2000" b="1" baseline="-30000" dirty="0">
                <a:latin typeface="华文楷体" pitchFamily="2" charset="-122"/>
                <a:ea typeface="华文楷体" pitchFamily="2" charset="-122"/>
              </a:rPr>
              <a:t>2</a:t>
            </a:r>
            <a:r>
              <a:rPr lang="zh-CN" altLang="en-US" sz="2000" b="1" dirty="0">
                <a:latin typeface="华文楷体" pitchFamily="2" charset="-122"/>
                <a:ea typeface="华文楷体" pitchFamily="2" charset="-122"/>
              </a:rPr>
              <a:t>，有时还含有少量</a:t>
            </a:r>
            <a:r>
              <a:rPr lang="en-US" altLang="zh-CN" sz="2000" b="1" dirty="0">
                <a:latin typeface="华文楷体" pitchFamily="2" charset="-122"/>
                <a:ea typeface="华文楷体" pitchFamily="2" charset="-122"/>
              </a:rPr>
              <a:t>SO</a:t>
            </a:r>
            <a:r>
              <a:rPr lang="en-US" altLang="zh-CN" sz="2000" b="1" baseline="-30000" dirty="0">
                <a:latin typeface="华文楷体" pitchFamily="2" charset="-122"/>
                <a:ea typeface="华文楷体" pitchFamily="2" charset="-122"/>
              </a:rPr>
              <a:t>2</a:t>
            </a:r>
            <a:r>
              <a:rPr lang="zh-CN" altLang="en-US" sz="2000" b="1" dirty="0">
                <a:latin typeface="华文楷体" pitchFamily="2" charset="-122"/>
                <a:ea typeface="华文楷体" pitchFamily="2" charset="-122"/>
              </a:rPr>
              <a:t>及</a:t>
            </a:r>
            <a:r>
              <a:rPr lang="en-US" altLang="zh-CN" sz="2000" b="1" dirty="0">
                <a:latin typeface="华文楷体" pitchFamily="2" charset="-122"/>
                <a:ea typeface="华文楷体" pitchFamily="2" charset="-122"/>
              </a:rPr>
              <a:t>H</a:t>
            </a:r>
            <a:r>
              <a:rPr lang="en-US" altLang="zh-CN" sz="2000" b="1" baseline="-30000" dirty="0">
                <a:latin typeface="华文楷体" pitchFamily="2" charset="-122"/>
                <a:ea typeface="华文楷体" pitchFamily="2" charset="-122"/>
              </a:rPr>
              <a:t>2</a:t>
            </a:r>
            <a:r>
              <a:rPr lang="en-US" altLang="zh-CN" sz="2000" b="1" dirty="0">
                <a:latin typeface="华文楷体" pitchFamily="2" charset="-122"/>
                <a:ea typeface="华文楷体" pitchFamily="2" charset="-122"/>
              </a:rPr>
              <a:t>S</a:t>
            </a:r>
            <a:r>
              <a:rPr lang="zh-CN" altLang="en-US" sz="2000" b="1" dirty="0">
                <a:latin typeface="华文楷体" pitchFamily="2" charset="-122"/>
                <a:ea typeface="华文楷体" pitchFamily="2" charset="-122"/>
              </a:rPr>
              <a:t>，故可用来中和碱性废水，其中和产物</a:t>
            </a:r>
            <a:r>
              <a:rPr lang="en-US" altLang="zh-CN" sz="2000" b="1" dirty="0">
                <a:latin typeface="华文楷体" pitchFamily="2" charset="-122"/>
                <a:ea typeface="华文楷体" pitchFamily="2" charset="-122"/>
              </a:rPr>
              <a:t>Na</a:t>
            </a:r>
            <a:r>
              <a:rPr lang="en-US" altLang="zh-CN" sz="2000" b="1" baseline="-30000" dirty="0">
                <a:latin typeface="华文楷体" pitchFamily="2" charset="-122"/>
                <a:ea typeface="华文楷体" pitchFamily="2" charset="-122"/>
              </a:rPr>
              <a:t>2</a:t>
            </a:r>
            <a:r>
              <a:rPr lang="en-US" altLang="zh-CN" sz="2000" b="1" dirty="0">
                <a:latin typeface="华文楷体" pitchFamily="2" charset="-122"/>
                <a:ea typeface="华文楷体" pitchFamily="2" charset="-122"/>
              </a:rPr>
              <a:t>CO</a:t>
            </a:r>
            <a:r>
              <a:rPr lang="en-US" altLang="zh-CN" sz="2000" b="1" baseline="-30000" dirty="0">
                <a:latin typeface="华文楷体" pitchFamily="2" charset="-122"/>
                <a:ea typeface="华文楷体" pitchFamily="2" charset="-122"/>
              </a:rPr>
              <a:t>3</a:t>
            </a:r>
            <a:r>
              <a:rPr lang="zh-CN" altLang="en-US" sz="2000" b="1" dirty="0">
                <a:latin typeface="华文楷体" pitchFamily="2" charset="-122"/>
                <a:ea typeface="华文楷体" pitchFamily="2" charset="-122"/>
              </a:rPr>
              <a:t>、 </a:t>
            </a:r>
            <a:r>
              <a:rPr lang="en-US" altLang="zh-CN" sz="2000" b="1" dirty="0">
                <a:latin typeface="华文楷体" pitchFamily="2" charset="-122"/>
                <a:ea typeface="华文楷体" pitchFamily="2" charset="-122"/>
              </a:rPr>
              <a:t>Na</a:t>
            </a:r>
            <a:r>
              <a:rPr lang="en-US" altLang="zh-CN" sz="2000" b="1" baseline="-30000" dirty="0">
                <a:latin typeface="华文楷体" pitchFamily="2" charset="-122"/>
                <a:ea typeface="华文楷体" pitchFamily="2" charset="-122"/>
              </a:rPr>
              <a:t>2</a:t>
            </a:r>
            <a:r>
              <a:rPr lang="en-US" altLang="zh-CN" sz="2000" b="1" dirty="0">
                <a:latin typeface="华文楷体" pitchFamily="2" charset="-122"/>
                <a:ea typeface="华文楷体" pitchFamily="2" charset="-122"/>
              </a:rPr>
              <a:t>SO</a:t>
            </a:r>
            <a:r>
              <a:rPr lang="en-US" altLang="zh-CN" sz="2000" b="1" baseline="-30000" dirty="0">
                <a:latin typeface="华文楷体" pitchFamily="2" charset="-122"/>
                <a:ea typeface="华文楷体" pitchFamily="2" charset="-122"/>
              </a:rPr>
              <a:t>4</a:t>
            </a:r>
            <a:r>
              <a:rPr lang="zh-CN" altLang="en-US" sz="2000" b="1" dirty="0">
                <a:latin typeface="华文楷体" pitchFamily="2" charset="-122"/>
                <a:ea typeface="华文楷体" pitchFamily="2" charset="-122"/>
              </a:rPr>
              <a:t>、</a:t>
            </a:r>
            <a:r>
              <a:rPr lang="en-US" altLang="zh-CN" sz="2000" b="1" dirty="0">
                <a:latin typeface="华文楷体" pitchFamily="2" charset="-122"/>
                <a:ea typeface="华文楷体" pitchFamily="2" charset="-122"/>
              </a:rPr>
              <a:t>Na</a:t>
            </a:r>
            <a:r>
              <a:rPr lang="en-US" altLang="zh-CN" sz="2000" b="1" baseline="-30000" dirty="0">
                <a:latin typeface="华文楷体" pitchFamily="2" charset="-122"/>
                <a:ea typeface="华文楷体" pitchFamily="2" charset="-122"/>
              </a:rPr>
              <a:t>2</a:t>
            </a:r>
            <a:r>
              <a:rPr lang="en-US" altLang="zh-CN" sz="2000" b="1" dirty="0">
                <a:latin typeface="华文楷体" pitchFamily="2" charset="-122"/>
                <a:ea typeface="华文楷体" pitchFamily="2" charset="-122"/>
              </a:rPr>
              <a:t>S</a:t>
            </a:r>
            <a:r>
              <a:rPr lang="zh-CN" altLang="en-US" sz="2000" b="1" dirty="0">
                <a:latin typeface="华文楷体" pitchFamily="2" charset="-122"/>
                <a:ea typeface="华文楷体" pitchFamily="2" charset="-122"/>
              </a:rPr>
              <a:t>均为弱酸强碱盐，具有一定的碱性，因此酸性物质必须超量供应。</a:t>
            </a:r>
          </a:p>
        </p:txBody>
      </p:sp>
      <p:pic>
        <p:nvPicPr>
          <p:cNvPr id="361483" name="Picture 11" descr="截图2"/>
          <p:cNvPicPr>
            <a:picLocks noChangeAspect="1" noChangeArrowheads="1"/>
          </p:cNvPicPr>
          <p:nvPr/>
        </p:nvPicPr>
        <p:blipFill>
          <a:blip r:embed="rId3" cstate="print"/>
          <a:srcRect l="55646" t="23973" r="8572" b="694"/>
          <a:stretch>
            <a:fillRect/>
          </a:stretch>
        </p:blipFill>
        <p:spPr bwMode="auto">
          <a:xfrm>
            <a:off x="5580112" y="1700808"/>
            <a:ext cx="3135313" cy="453707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4" name="Picture 4" descr="3"/>
          <p:cNvPicPr>
            <a:picLocks noChangeAspect="1" noChangeArrowheads="1"/>
          </p:cNvPicPr>
          <p:nvPr/>
        </p:nvPicPr>
        <p:blipFill>
          <a:blip r:embed="rId3" cstate="print"/>
          <a:srcRect l="391" t="9337"/>
          <a:stretch>
            <a:fillRect/>
          </a:stretch>
        </p:blipFill>
        <p:spPr bwMode="auto">
          <a:xfrm>
            <a:off x="468313" y="620688"/>
            <a:ext cx="7813675" cy="1041425"/>
          </a:xfrm>
          <a:prstGeom prst="rect">
            <a:avLst/>
          </a:prstGeom>
          <a:noFill/>
        </p:spPr>
      </p:pic>
      <p:pic>
        <p:nvPicPr>
          <p:cNvPr id="435205" name="Picture 5" descr="4"/>
          <p:cNvPicPr>
            <a:picLocks noChangeAspect="1" noChangeArrowheads="1"/>
          </p:cNvPicPr>
          <p:nvPr/>
        </p:nvPicPr>
        <p:blipFill>
          <a:blip r:embed="rId4" cstate="print"/>
          <a:srcRect b="59032"/>
          <a:stretch>
            <a:fillRect/>
          </a:stretch>
        </p:blipFill>
        <p:spPr bwMode="auto">
          <a:xfrm>
            <a:off x="539552" y="1988840"/>
            <a:ext cx="7848872" cy="792162"/>
          </a:xfrm>
          <a:prstGeom prst="rect">
            <a:avLst/>
          </a:prstGeom>
          <a:noFill/>
        </p:spPr>
      </p:pic>
      <p:graphicFrame>
        <p:nvGraphicFramePr>
          <p:cNvPr id="435215" name="Object 15"/>
          <p:cNvGraphicFramePr>
            <a:graphicFrameLocks noGrp="1" noChangeAspect="1"/>
          </p:cNvGraphicFramePr>
          <p:nvPr>
            <p:ph sz="half" idx="2"/>
          </p:nvPr>
        </p:nvGraphicFramePr>
        <p:xfrm>
          <a:off x="1331640" y="3284984"/>
          <a:ext cx="6121400" cy="692150"/>
        </p:xfrm>
        <a:graphic>
          <a:graphicData uri="http://schemas.openxmlformats.org/presentationml/2006/ole">
            <mc:AlternateContent xmlns:mc="http://schemas.openxmlformats.org/markup-compatibility/2006">
              <mc:Choice xmlns:v="urn:schemas-microsoft-com:vml" Requires="v">
                <p:oleObj spid="_x0000_s191580" name="A Equation(公式3.1)" r:id="rId5" imgW="3479760" imgH="393480" progId="Equation.3">
                  <p:embed/>
                </p:oleObj>
              </mc:Choice>
              <mc:Fallback>
                <p:oleObj name="A Equation(公式3.1)" r:id="rId5" imgW="3479760" imgH="39348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3284984"/>
                        <a:ext cx="6121400" cy="692150"/>
                      </a:xfrm>
                      <a:prstGeom prst="rect">
                        <a:avLst/>
                      </a:prstGeom>
                      <a:solidFill>
                        <a:schemeClr val="accent1"/>
                      </a:solidFill>
                    </p:spPr>
                  </p:pic>
                </p:oleObj>
              </mc:Fallback>
            </mc:AlternateContent>
          </a:graphicData>
        </a:graphic>
      </p:graphicFrame>
      <p:graphicFrame>
        <p:nvGraphicFramePr>
          <p:cNvPr id="435218" name="Object 18"/>
          <p:cNvGraphicFramePr>
            <a:graphicFrameLocks noChangeAspect="1"/>
          </p:cNvGraphicFramePr>
          <p:nvPr/>
        </p:nvGraphicFramePr>
        <p:xfrm>
          <a:off x="1331640" y="4509120"/>
          <a:ext cx="6134100" cy="668337"/>
        </p:xfrm>
        <a:graphic>
          <a:graphicData uri="http://schemas.openxmlformats.org/presentationml/2006/ole">
            <mc:AlternateContent xmlns:mc="http://schemas.openxmlformats.org/markup-compatibility/2006">
              <mc:Choice xmlns:v="urn:schemas-microsoft-com:vml" Requires="v">
                <p:oleObj spid="_x0000_s191581" name="A Equation(公式3.1)" r:id="rId7" imgW="3619440" imgH="393480" progId="Equation.3">
                  <p:embed/>
                </p:oleObj>
              </mc:Choice>
              <mc:Fallback>
                <p:oleObj name="A Equation(公式3.1)" r:id="rId7" imgW="3619440" imgH="393480"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640" y="4509120"/>
                        <a:ext cx="6134100" cy="668337"/>
                      </a:xfrm>
                      <a:prstGeom prst="rect">
                        <a:avLst/>
                      </a:prstGeom>
                      <a:solidFill>
                        <a:schemeClr val="accent1"/>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5205"/>
                                        </p:tgtEl>
                                        <p:attrNameLst>
                                          <p:attrName>style.visibility</p:attrName>
                                        </p:attrNameLst>
                                      </p:cBhvr>
                                      <p:to>
                                        <p:strVal val="visible"/>
                                      </p:to>
                                    </p:set>
                                    <p:anim calcmode="lin" valueType="num">
                                      <p:cBhvr additive="base">
                                        <p:cTn id="7" dur="500" fill="hold"/>
                                        <p:tgtEl>
                                          <p:spTgt spid="435205"/>
                                        </p:tgtEl>
                                        <p:attrNameLst>
                                          <p:attrName>ppt_x</p:attrName>
                                        </p:attrNameLst>
                                      </p:cBhvr>
                                      <p:tavLst>
                                        <p:tav tm="0">
                                          <p:val>
                                            <p:strVal val="#ppt_x"/>
                                          </p:val>
                                        </p:tav>
                                        <p:tav tm="100000">
                                          <p:val>
                                            <p:strVal val="#ppt_x"/>
                                          </p:val>
                                        </p:tav>
                                      </p:tavLst>
                                    </p:anim>
                                    <p:anim calcmode="lin" valueType="num">
                                      <p:cBhvr additive="base">
                                        <p:cTn id="8" dur="500" fill="hold"/>
                                        <p:tgtEl>
                                          <p:spTgt spid="4352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35215"/>
                                        </p:tgtEl>
                                        <p:attrNameLst>
                                          <p:attrName>style.visibility</p:attrName>
                                        </p:attrNameLst>
                                      </p:cBhvr>
                                      <p:to>
                                        <p:strVal val="visible"/>
                                      </p:to>
                                    </p:set>
                                    <p:animEffect transition="in" filter="box(in)">
                                      <p:cBhvr>
                                        <p:cTn id="13" dur="500"/>
                                        <p:tgtEl>
                                          <p:spTgt spid="435215"/>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435218"/>
                                        </p:tgtEl>
                                        <p:attrNameLst>
                                          <p:attrName>style.visibility</p:attrName>
                                        </p:attrNameLst>
                                      </p:cBhvr>
                                      <p:to>
                                        <p:strVal val="visible"/>
                                      </p:to>
                                    </p:set>
                                    <p:animEffect transition="in" filter="diamond(in)">
                                      <p:cBhvr>
                                        <p:cTn id="18" dur="2000"/>
                                        <p:tgtEl>
                                          <p:spTgt spid="435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6227" name="Picture 3" descr="5"/>
          <p:cNvPicPr>
            <a:picLocks noChangeAspect="1" noChangeArrowheads="1"/>
          </p:cNvPicPr>
          <p:nvPr/>
        </p:nvPicPr>
        <p:blipFill>
          <a:blip r:embed="rId2" cstate="print"/>
          <a:srcRect/>
          <a:stretch>
            <a:fillRect/>
          </a:stretch>
        </p:blipFill>
        <p:spPr bwMode="auto">
          <a:xfrm>
            <a:off x="467544" y="764704"/>
            <a:ext cx="8534400" cy="1581150"/>
          </a:xfrm>
          <a:prstGeom prst="rect">
            <a:avLst/>
          </a:prstGeom>
          <a:noFill/>
        </p:spPr>
      </p:pic>
      <p:pic>
        <p:nvPicPr>
          <p:cNvPr id="436228" name="Picture 4" descr="6"/>
          <p:cNvPicPr>
            <a:picLocks noChangeAspect="1" noChangeArrowheads="1"/>
          </p:cNvPicPr>
          <p:nvPr/>
        </p:nvPicPr>
        <p:blipFill>
          <a:blip r:embed="rId3" cstate="print"/>
          <a:srcRect/>
          <a:stretch>
            <a:fillRect/>
          </a:stretch>
        </p:blipFill>
        <p:spPr bwMode="auto">
          <a:xfrm>
            <a:off x="827584" y="2564904"/>
            <a:ext cx="5486400" cy="800100"/>
          </a:xfrm>
          <a:prstGeom prst="rect">
            <a:avLst/>
          </a:prstGeom>
          <a:noFill/>
        </p:spPr>
      </p:pic>
      <p:pic>
        <p:nvPicPr>
          <p:cNvPr id="436229" name="Picture 5" descr="7"/>
          <p:cNvPicPr>
            <a:picLocks noChangeAspect="1" noChangeArrowheads="1"/>
          </p:cNvPicPr>
          <p:nvPr/>
        </p:nvPicPr>
        <p:blipFill>
          <a:blip r:embed="rId4" cstate="print"/>
          <a:srcRect b="73567"/>
          <a:stretch>
            <a:fillRect/>
          </a:stretch>
        </p:blipFill>
        <p:spPr bwMode="auto">
          <a:xfrm>
            <a:off x="179512" y="3645024"/>
            <a:ext cx="8534400" cy="322262"/>
          </a:xfrm>
          <a:prstGeom prst="rect">
            <a:avLst/>
          </a:prstGeom>
          <a:noFill/>
        </p:spPr>
      </p:pic>
      <p:pic>
        <p:nvPicPr>
          <p:cNvPr id="436230" name="Picture 6" descr="7"/>
          <p:cNvPicPr>
            <a:picLocks noChangeAspect="1" noChangeArrowheads="1"/>
          </p:cNvPicPr>
          <p:nvPr/>
        </p:nvPicPr>
        <p:blipFill>
          <a:blip r:embed="rId4" cstate="print"/>
          <a:srcRect l="48103" t="47267" r="24052" b="17317"/>
          <a:stretch>
            <a:fillRect/>
          </a:stretch>
        </p:blipFill>
        <p:spPr bwMode="auto">
          <a:xfrm>
            <a:off x="2699792" y="4077072"/>
            <a:ext cx="2376487" cy="431800"/>
          </a:xfrm>
          <a:prstGeom prst="rect">
            <a:avLst/>
          </a:prstGeom>
          <a:noFill/>
        </p:spPr>
      </p:pic>
      <p:pic>
        <p:nvPicPr>
          <p:cNvPr id="436231" name="Picture 7" descr="8"/>
          <p:cNvPicPr>
            <a:picLocks noChangeAspect="1" noChangeArrowheads="1"/>
          </p:cNvPicPr>
          <p:nvPr/>
        </p:nvPicPr>
        <p:blipFill>
          <a:blip r:embed="rId5" cstate="print"/>
          <a:srcRect/>
          <a:stretch>
            <a:fillRect/>
          </a:stretch>
        </p:blipFill>
        <p:spPr bwMode="auto">
          <a:xfrm>
            <a:off x="1835696" y="4653136"/>
            <a:ext cx="3962400" cy="285750"/>
          </a:xfrm>
          <a:prstGeom prst="rect">
            <a:avLst/>
          </a:prstGeom>
          <a:noFill/>
        </p:spPr>
      </p:pic>
      <p:pic>
        <p:nvPicPr>
          <p:cNvPr id="436232" name="Picture 8" descr="9"/>
          <p:cNvPicPr>
            <a:picLocks noChangeAspect="1" noChangeArrowheads="1"/>
          </p:cNvPicPr>
          <p:nvPr/>
        </p:nvPicPr>
        <p:blipFill>
          <a:blip r:embed="rId6" cstate="print"/>
          <a:srcRect b="28421"/>
          <a:stretch>
            <a:fillRect/>
          </a:stretch>
        </p:blipFill>
        <p:spPr bwMode="auto">
          <a:xfrm>
            <a:off x="827584" y="5085184"/>
            <a:ext cx="5791200" cy="647700"/>
          </a:xfrm>
          <a:prstGeom prst="rect">
            <a:avLst/>
          </a:prstGeom>
          <a:noFill/>
        </p:spPr>
      </p:pic>
      <p:pic>
        <p:nvPicPr>
          <p:cNvPr id="436233" name="Picture 9" descr="9"/>
          <p:cNvPicPr>
            <a:picLocks noChangeAspect="1" noChangeArrowheads="1"/>
          </p:cNvPicPr>
          <p:nvPr/>
        </p:nvPicPr>
        <p:blipFill>
          <a:blip r:embed="rId6" cstate="print"/>
          <a:srcRect l="33580" t="63509" r="4277" b="-3334"/>
          <a:stretch>
            <a:fillRect/>
          </a:stretch>
        </p:blipFill>
        <p:spPr bwMode="auto">
          <a:xfrm>
            <a:off x="2123728" y="5948957"/>
            <a:ext cx="3598862" cy="360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6227"/>
                                        </p:tgtEl>
                                        <p:attrNameLst>
                                          <p:attrName>style.visibility</p:attrName>
                                        </p:attrNameLst>
                                      </p:cBhvr>
                                      <p:to>
                                        <p:strVal val="visible"/>
                                      </p:to>
                                    </p:set>
                                    <p:anim calcmode="lin" valueType="num">
                                      <p:cBhvr additive="base">
                                        <p:cTn id="7" dur="500" fill="hold"/>
                                        <p:tgtEl>
                                          <p:spTgt spid="436227"/>
                                        </p:tgtEl>
                                        <p:attrNameLst>
                                          <p:attrName>ppt_x</p:attrName>
                                        </p:attrNameLst>
                                      </p:cBhvr>
                                      <p:tavLst>
                                        <p:tav tm="0">
                                          <p:val>
                                            <p:strVal val="#ppt_x"/>
                                          </p:val>
                                        </p:tav>
                                        <p:tav tm="100000">
                                          <p:val>
                                            <p:strVal val="#ppt_x"/>
                                          </p:val>
                                        </p:tav>
                                      </p:tavLst>
                                    </p:anim>
                                    <p:anim calcmode="lin" valueType="num">
                                      <p:cBhvr additive="base">
                                        <p:cTn id="8" dur="500" fill="hold"/>
                                        <p:tgtEl>
                                          <p:spTgt spid="4362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36228"/>
                                        </p:tgtEl>
                                        <p:attrNameLst>
                                          <p:attrName>style.visibility</p:attrName>
                                        </p:attrNameLst>
                                      </p:cBhvr>
                                      <p:to>
                                        <p:strVal val="visible"/>
                                      </p:to>
                                    </p:set>
                                    <p:animEffect transition="in" filter="box(in)">
                                      <p:cBhvr>
                                        <p:cTn id="13" dur="500"/>
                                        <p:tgtEl>
                                          <p:spTgt spid="436228"/>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436229"/>
                                        </p:tgtEl>
                                        <p:attrNameLst>
                                          <p:attrName>style.visibility</p:attrName>
                                        </p:attrNameLst>
                                      </p:cBhvr>
                                      <p:to>
                                        <p:strVal val="visible"/>
                                      </p:to>
                                    </p:set>
                                    <p:animEffect transition="in" filter="diamond(in)">
                                      <p:cBhvr>
                                        <p:cTn id="18" dur="2000"/>
                                        <p:tgtEl>
                                          <p:spTgt spid="43622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36230"/>
                                        </p:tgtEl>
                                        <p:attrNameLst>
                                          <p:attrName>style.visibility</p:attrName>
                                        </p:attrNameLst>
                                      </p:cBhvr>
                                      <p:to>
                                        <p:strVal val="visible"/>
                                      </p:to>
                                    </p:set>
                                    <p:anim calcmode="lin" valueType="num">
                                      <p:cBhvr additive="base">
                                        <p:cTn id="23" dur="500" fill="hold"/>
                                        <p:tgtEl>
                                          <p:spTgt spid="436230"/>
                                        </p:tgtEl>
                                        <p:attrNameLst>
                                          <p:attrName>ppt_x</p:attrName>
                                        </p:attrNameLst>
                                      </p:cBhvr>
                                      <p:tavLst>
                                        <p:tav tm="0">
                                          <p:val>
                                            <p:strVal val="#ppt_x"/>
                                          </p:val>
                                        </p:tav>
                                        <p:tav tm="100000">
                                          <p:val>
                                            <p:strVal val="#ppt_x"/>
                                          </p:val>
                                        </p:tav>
                                      </p:tavLst>
                                    </p:anim>
                                    <p:anim calcmode="lin" valueType="num">
                                      <p:cBhvr additive="base">
                                        <p:cTn id="24" dur="500" fill="hold"/>
                                        <p:tgtEl>
                                          <p:spTgt spid="43623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36231"/>
                                        </p:tgtEl>
                                        <p:attrNameLst>
                                          <p:attrName>style.visibility</p:attrName>
                                        </p:attrNameLst>
                                      </p:cBhvr>
                                      <p:to>
                                        <p:strVal val="visible"/>
                                      </p:to>
                                    </p:set>
                                    <p:anim calcmode="lin" valueType="num">
                                      <p:cBhvr additive="base">
                                        <p:cTn id="29" dur="500" fill="hold"/>
                                        <p:tgtEl>
                                          <p:spTgt spid="436231"/>
                                        </p:tgtEl>
                                        <p:attrNameLst>
                                          <p:attrName>ppt_x</p:attrName>
                                        </p:attrNameLst>
                                      </p:cBhvr>
                                      <p:tavLst>
                                        <p:tav tm="0">
                                          <p:val>
                                            <p:strVal val="#ppt_x"/>
                                          </p:val>
                                        </p:tav>
                                        <p:tav tm="100000">
                                          <p:val>
                                            <p:strVal val="#ppt_x"/>
                                          </p:val>
                                        </p:tav>
                                      </p:tavLst>
                                    </p:anim>
                                    <p:anim calcmode="lin" valueType="num">
                                      <p:cBhvr additive="base">
                                        <p:cTn id="30" dur="500" fill="hold"/>
                                        <p:tgtEl>
                                          <p:spTgt spid="43623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436232"/>
                                        </p:tgtEl>
                                        <p:attrNameLst>
                                          <p:attrName>style.visibility</p:attrName>
                                        </p:attrNameLst>
                                      </p:cBhvr>
                                      <p:to>
                                        <p:strVal val="visible"/>
                                      </p:to>
                                    </p:set>
                                    <p:animEffect transition="in" filter="diamond(in)">
                                      <p:cBhvr>
                                        <p:cTn id="35" dur="2000"/>
                                        <p:tgtEl>
                                          <p:spTgt spid="436232"/>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436233"/>
                                        </p:tgtEl>
                                        <p:attrNameLst>
                                          <p:attrName>style.visibility</p:attrName>
                                        </p:attrNameLst>
                                      </p:cBhvr>
                                      <p:to>
                                        <p:strVal val="visible"/>
                                      </p:to>
                                    </p:set>
                                    <p:animEffect transition="in" filter="blinds(horizontal)">
                                      <p:cBhvr>
                                        <p:cTn id="40" dur="500"/>
                                        <p:tgtEl>
                                          <p:spTgt spid="436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2195513" y="2492375"/>
            <a:ext cx="4392612" cy="584775"/>
          </a:xfrm>
          <a:prstGeom prst="rect">
            <a:avLst/>
          </a:prstGeom>
          <a:noFill/>
          <a:ln w="9525">
            <a:noFill/>
            <a:miter lim="800000"/>
            <a:headEnd/>
            <a:tailEnd/>
          </a:ln>
          <a:effectLst/>
        </p:spPr>
        <p:txBody>
          <a:bodyPr>
            <a:spAutoFit/>
          </a:bodyPr>
          <a:lstStyle/>
          <a:p>
            <a:pPr algn="ctr">
              <a:spcBef>
                <a:spcPct val="50000"/>
              </a:spcBef>
            </a:pPr>
            <a:r>
              <a:rPr lang="en-US" altLang="zh-CN" sz="3200" b="1" dirty="0">
                <a:solidFill>
                  <a:srgbClr val="FFFF00"/>
                </a:solidFill>
                <a:latin typeface="黑体" pitchFamily="49" charset="-122"/>
                <a:ea typeface="黑体" pitchFamily="49" charset="-122"/>
              </a:rPr>
              <a:t>3.2  </a:t>
            </a:r>
            <a:r>
              <a:rPr lang="zh-CN" altLang="en-US" sz="3200" b="1" dirty="0">
                <a:solidFill>
                  <a:srgbClr val="FFFF00"/>
                </a:solidFill>
                <a:latin typeface="黑体" pitchFamily="49" charset="-122"/>
                <a:ea typeface="黑体" pitchFamily="49" charset="-122"/>
              </a:rPr>
              <a:t>混凝</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827584" y="1033527"/>
            <a:ext cx="7793038" cy="768350"/>
          </a:xfrm>
        </p:spPr>
        <p:txBody>
          <a:bodyPr>
            <a:normAutofit/>
          </a:bodyPr>
          <a:lstStyle/>
          <a:p>
            <a:r>
              <a:rPr kumimoji="1" lang="en-US" altLang="zh-CN" sz="2400" dirty="0">
                <a:solidFill>
                  <a:schemeClr val="tx1"/>
                </a:solidFill>
                <a:ea typeface="宋体" pitchFamily="2" charset="-122"/>
              </a:rPr>
              <a:t>4.1.1 </a:t>
            </a:r>
            <a:r>
              <a:rPr kumimoji="1" lang="zh-CN" altLang="en-US" sz="2400" dirty="0">
                <a:solidFill>
                  <a:schemeClr val="tx1"/>
                </a:solidFill>
                <a:ea typeface="宋体" pitchFamily="2" charset="-122"/>
              </a:rPr>
              <a:t>概述</a:t>
            </a:r>
          </a:p>
        </p:txBody>
      </p:sp>
      <p:sp>
        <p:nvSpPr>
          <p:cNvPr id="126979"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dirty="0">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dirty="0">
                <a:latin typeface="Arial"/>
                <a:cs typeface="Times New Roman" pitchFamily="18" charset="0"/>
              </a:rPr>
              <a:t> </a:t>
            </a:r>
            <a:endParaRPr lang="en-US" altLang="zh-CN" sz="2000" dirty="0"/>
          </a:p>
          <a:p>
            <a:pPr>
              <a:lnSpc>
                <a:spcPct val="120000"/>
              </a:lnSpc>
              <a:spcBef>
                <a:spcPct val="0"/>
              </a:spcBef>
              <a:buFont typeface="Wingdings" pitchFamily="2" charset="2"/>
              <a:buNone/>
            </a:pPr>
            <a:r>
              <a:rPr lang="en-US" altLang="zh-CN" sz="2400" b="1" dirty="0">
                <a:latin typeface="Arial"/>
                <a:cs typeface="Times New Roman" pitchFamily="18" charset="0"/>
              </a:rPr>
              <a:t> </a:t>
            </a:r>
            <a:endParaRPr lang="en-US" altLang="zh-CN" sz="2400" b="1" dirty="0">
              <a:latin typeface="Times New Roman" pitchFamily="18" charset="0"/>
              <a:cs typeface="Times New Roman" pitchFamily="18" charset="0"/>
            </a:endParaRPr>
          </a:p>
        </p:txBody>
      </p:sp>
      <p:sp>
        <p:nvSpPr>
          <p:cNvPr id="126980" name="Text Box 4"/>
          <p:cNvSpPr txBox="1">
            <a:spLocks noChangeArrowheads="1"/>
          </p:cNvSpPr>
          <p:nvPr/>
        </p:nvSpPr>
        <p:spPr bwMode="auto">
          <a:xfrm>
            <a:off x="395536" y="1706323"/>
            <a:ext cx="7920880" cy="4807085"/>
          </a:xfrm>
          <a:prstGeom prst="rect">
            <a:avLst/>
          </a:prstGeom>
          <a:noFill/>
          <a:ln w="9525">
            <a:noFill/>
            <a:miter lim="800000"/>
            <a:headEnd/>
            <a:tailEnd/>
          </a:ln>
          <a:effectLst/>
        </p:spPr>
        <p:txBody>
          <a:bodyPr wrap="square">
            <a:spAutoFit/>
          </a:bodyPr>
          <a:lstStyle/>
          <a:p>
            <a:pPr indent="476250">
              <a:lnSpc>
                <a:spcPct val="150000"/>
              </a:lnSpc>
              <a:spcBef>
                <a:spcPct val="50000"/>
              </a:spcBef>
              <a:buClrTx/>
              <a:buSzTx/>
              <a:buFontTx/>
              <a:buNone/>
            </a:pPr>
            <a:r>
              <a:rPr lang="zh-CN" altLang="en-US" sz="2400" b="1" dirty="0">
                <a:solidFill>
                  <a:srgbClr val="FF0000"/>
                </a:solidFill>
                <a:latin typeface="楷体" panose="02010609060101010101" pitchFamily="49" charset="-122"/>
                <a:ea typeface="楷体" panose="02010609060101010101" pitchFamily="49" charset="-122"/>
              </a:rPr>
              <a:t>中和法</a:t>
            </a:r>
            <a:r>
              <a:rPr lang="zh-CN" altLang="en-US" sz="2400" b="1" dirty="0">
                <a:latin typeface="楷体" panose="02010609060101010101" pitchFamily="49" charset="-122"/>
                <a:ea typeface="楷体" panose="02010609060101010101" pitchFamily="49" charset="-122"/>
              </a:rPr>
              <a:t>是利用碱性药剂或酸性药剂将废水从酸性或碱性调整到中性附近的一类处理方法。</a:t>
            </a:r>
          </a:p>
          <a:p>
            <a:pPr indent="476250">
              <a:lnSpc>
                <a:spcPct val="150000"/>
              </a:lnSpc>
              <a:spcBef>
                <a:spcPct val="50000"/>
              </a:spcBef>
              <a:buClrTx/>
              <a:buSzTx/>
              <a:buFontTx/>
              <a:buNone/>
            </a:pPr>
            <a:r>
              <a:rPr lang="zh-CN" altLang="en-US" sz="2400" b="1" dirty="0">
                <a:latin typeface="楷体" panose="02010609060101010101" pitchFamily="49" charset="-122"/>
                <a:ea typeface="楷体" panose="02010609060101010101" pitchFamily="49" charset="-122"/>
              </a:rPr>
              <a:t>酸性废水的成分包括：</a:t>
            </a:r>
          </a:p>
          <a:p>
            <a:pPr indent="476250">
              <a:lnSpc>
                <a:spcPct val="150000"/>
              </a:lnSpc>
              <a:spcBef>
                <a:spcPct val="50000"/>
              </a:spcBef>
              <a:buClrTx/>
              <a:buSzTx/>
              <a:buFontTx/>
              <a:buNone/>
            </a:pPr>
            <a:r>
              <a:rPr lang="zh-CN" altLang="en-US" sz="2400" b="1" dirty="0">
                <a:solidFill>
                  <a:srgbClr val="00B0F0"/>
                </a:solidFill>
                <a:latin typeface="楷体" panose="02010609060101010101" pitchFamily="49" charset="-122"/>
                <a:ea typeface="楷体" panose="02010609060101010101" pitchFamily="49" charset="-122"/>
              </a:rPr>
              <a:t>无机酸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硫酸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硝酸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盐酸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氢氟酸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磷酸</a:t>
            </a:r>
            <a:r>
              <a:rPr lang="zh-CN" altLang="en-US" sz="2400" b="1" dirty="0">
                <a:latin typeface="楷体" panose="02010609060101010101" pitchFamily="49" charset="-122"/>
                <a:ea typeface="楷体" panose="02010609060101010101" pitchFamily="49" charset="-122"/>
              </a:rPr>
              <a:t>等；</a:t>
            </a:r>
          </a:p>
          <a:p>
            <a:pPr indent="476250">
              <a:lnSpc>
                <a:spcPct val="150000"/>
              </a:lnSpc>
              <a:spcBef>
                <a:spcPct val="50000"/>
              </a:spcBef>
              <a:buClrTx/>
              <a:buSzTx/>
              <a:buFontTx/>
              <a:buNone/>
            </a:pPr>
            <a:r>
              <a:rPr lang="zh-CN" altLang="en-US" sz="2400" b="1" dirty="0">
                <a:solidFill>
                  <a:srgbClr val="00B0F0"/>
                </a:solidFill>
                <a:latin typeface="楷体" panose="02010609060101010101" pitchFamily="49" charset="-122"/>
                <a:ea typeface="楷体" panose="02010609060101010101" pitchFamily="49" charset="-122"/>
              </a:rPr>
              <a:t>有机酸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醋酸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甲酸</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柠檬酸</a:t>
            </a:r>
            <a:r>
              <a:rPr lang="zh-CN" altLang="en-US" sz="2400" b="1" dirty="0">
                <a:latin typeface="楷体" panose="02010609060101010101" pitchFamily="49" charset="-122"/>
                <a:ea typeface="楷体" panose="02010609060101010101" pitchFamily="49" charset="-122"/>
              </a:rPr>
              <a:t>等；</a:t>
            </a:r>
          </a:p>
          <a:p>
            <a:pPr indent="476250">
              <a:lnSpc>
                <a:spcPct val="150000"/>
              </a:lnSpc>
              <a:spcBef>
                <a:spcPct val="50000"/>
              </a:spcBef>
              <a:buClrTx/>
              <a:buSzTx/>
              <a:buFontTx/>
              <a:buNone/>
            </a:pPr>
            <a:r>
              <a:rPr lang="zh-CN" altLang="en-US" sz="2400" b="1" dirty="0">
                <a:solidFill>
                  <a:srgbClr val="00B0F0"/>
                </a:solidFill>
                <a:latin typeface="楷体" panose="02010609060101010101" pitchFamily="49" charset="-122"/>
                <a:ea typeface="楷体" panose="02010609060101010101" pitchFamily="49" charset="-122"/>
              </a:rPr>
              <a:t>金属盐</a:t>
            </a:r>
            <a:r>
              <a:rPr lang="zh-CN" altLang="en-US" sz="2400" b="1" dirty="0">
                <a:latin typeface="楷体" panose="02010609060101010101" pitchFamily="49" charset="-122"/>
                <a:ea typeface="楷体" panose="02010609060101010101" pitchFamily="49" charset="-122"/>
              </a:rPr>
              <a:t>：</a:t>
            </a:r>
            <a:r>
              <a:rPr lang="zh-CN" altLang="en-US" sz="2400" b="1" u="sng" dirty="0">
                <a:latin typeface="楷体" panose="02010609060101010101" pitchFamily="49" charset="-122"/>
                <a:ea typeface="楷体" panose="02010609060101010101" pitchFamily="49" charset="-122"/>
              </a:rPr>
              <a:t>醋酸铅</a:t>
            </a:r>
            <a:r>
              <a:rPr lang="zh-CN" altLang="en-US"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hlinkClick r:id="rId3">
                  <a:extLst>
                    <a:ext uri="{A12FA001-AC4F-418D-AE19-62706E023703}">
                      <ahyp:hlinkClr xmlns:ahyp="http://schemas.microsoft.com/office/drawing/2018/hyperlinkcolor" val="tx"/>
                    </a:ext>
                  </a:extLst>
                </a:hlinkClick>
              </a:rPr>
              <a:t>氯化汞</a:t>
            </a:r>
            <a:r>
              <a:rPr lang="zh-CN" altLang="en-US"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hlinkClick r:id="rId4">
                  <a:extLst>
                    <a:ext uri="{A12FA001-AC4F-418D-AE19-62706E023703}">
                      <ahyp:hlinkClr xmlns:ahyp="http://schemas.microsoft.com/office/drawing/2018/hyperlinkcolor" val="tx"/>
                    </a:ext>
                  </a:extLst>
                </a:hlinkClick>
              </a:rPr>
              <a:t>硫酸铜</a:t>
            </a:r>
            <a:r>
              <a:rPr lang="zh-CN" altLang="en-US"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hlinkClick r:id="rId5">
                  <a:extLst>
                    <a:ext uri="{A12FA001-AC4F-418D-AE19-62706E023703}">
                      <ahyp:hlinkClr xmlns:ahyp="http://schemas.microsoft.com/office/drawing/2018/hyperlinkcolor" val="tx"/>
                    </a:ext>
                  </a:extLst>
                </a:hlinkClick>
              </a:rPr>
              <a:t>硝酸银</a:t>
            </a:r>
            <a:r>
              <a:rPr lang="zh-CN" altLang="en-US" sz="2400" b="1" dirty="0">
                <a:latin typeface="楷体" panose="02010609060101010101" pitchFamily="49" charset="-122"/>
                <a:ea typeface="楷体" panose="02010609060101010101" pitchFamily="49" charset="-122"/>
              </a:rPr>
              <a:t>等。</a:t>
            </a:r>
            <a:endParaRPr lang="en-US" altLang="zh-CN" b="1" dirty="0">
              <a:latin typeface="楷体" panose="02010609060101010101" pitchFamily="49" charset="-122"/>
              <a:ea typeface="楷体" panose="02010609060101010101" pitchFamily="49" charset="-122"/>
            </a:endParaRPr>
          </a:p>
          <a:p>
            <a:pPr indent="476250">
              <a:lnSpc>
                <a:spcPct val="150000"/>
              </a:lnSpc>
              <a:spcBef>
                <a:spcPct val="50000"/>
              </a:spcBef>
              <a:buClrTx/>
              <a:buSzTx/>
              <a:buFontTx/>
              <a:buNone/>
            </a:pPr>
            <a:r>
              <a:rPr lang="zh-CN" altLang="en-US" sz="2400" b="1" dirty="0">
                <a:latin typeface="楷体" panose="02010609060101010101" pitchFamily="49" charset="-122"/>
                <a:ea typeface="楷体" panose="02010609060101010101" pitchFamily="49" charset="-122"/>
              </a:rPr>
              <a:t>碱性废水的成分：</a:t>
            </a:r>
            <a:r>
              <a:rPr lang="zh-CN" altLang="en-US" sz="2400" b="1" u="sng" dirty="0">
                <a:solidFill>
                  <a:srgbClr val="FFC000"/>
                </a:solidFill>
                <a:latin typeface="楷体" panose="02010609060101010101" pitchFamily="49" charset="-122"/>
                <a:ea typeface="楷体" panose="02010609060101010101" pitchFamily="49" charset="-122"/>
              </a:rPr>
              <a:t>苛性钠</a:t>
            </a:r>
            <a:r>
              <a:rPr lang="zh-CN" altLang="en-US" sz="2400" b="1" dirty="0">
                <a:latin typeface="楷体" panose="02010609060101010101" pitchFamily="49" charset="-122"/>
                <a:ea typeface="楷体" panose="02010609060101010101" pitchFamily="49" charset="-122"/>
              </a:rPr>
              <a:t>、</a:t>
            </a:r>
            <a:r>
              <a:rPr lang="zh-CN" altLang="en-US" sz="2400" b="1" u="sng" dirty="0">
                <a:solidFill>
                  <a:srgbClr val="FFC000"/>
                </a:solidFill>
                <a:latin typeface="楷体" panose="02010609060101010101" pitchFamily="49" charset="-122"/>
                <a:ea typeface="楷体" panose="02010609060101010101" pitchFamily="49" charset="-122"/>
              </a:rPr>
              <a:t>碳酸钠</a:t>
            </a:r>
            <a:r>
              <a:rPr lang="zh-CN" altLang="en-US" sz="2400" b="1" dirty="0">
                <a:latin typeface="楷体" panose="02010609060101010101" pitchFamily="49" charset="-122"/>
                <a:ea typeface="楷体" panose="02010609060101010101" pitchFamily="49" charset="-122"/>
              </a:rPr>
              <a:t>、</a:t>
            </a:r>
            <a:r>
              <a:rPr lang="zh-CN" altLang="en-US" sz="2400" b="1" u="sng" dirty="0">
                <a:solidFill>
                  <a:srgbClr val="FFC000"/>
                </a:solidFill>
                <a:latin typeface="楷体" panose="02010609060101010101" pitchFamily="49" charset="-122"/>
                <a:ea typeface="楷体" panose="02010609060101010101" pitchFamily="49" charset="-122"/>
              </a:rPr>
              <a:t>硫化钠</a:t>
            </a:r>
            <a:r>
              <a:rPr lang="zh-CN" altLang="en-US" sz="2400" b="1" dirty="0">
                <a:latin typeface="楷体" panose="02010609060101010101" pitchFamily="49" charset="-122"/>
                <a:ea typeface="楷体" panose="02010609060101010101" pitchFamily="49" charset="-122"/>
              </a:rPr>
              <a:t>及</a:t>
            </a:r>
            <a:r>
              <a:rPr lang="zh-CN" altLang="en-US" sz="2400" b="1" u="sng" dirty="0">
                <a:solidFill>
                  <a:srgbClr val="FFC000"/>
                </a:solidFill>
                <a:latin typeface="楷体" panose="02010609060101010101" pitchFamily="49" charset="-122"/>
                <a:ea typeface="楷体" panose="02010609060101010101" pitchFamily="49" charset="-122"/>
              </a:rPr>
              <a:t>胺类</a:t>
            </a:r>
            <a:r>
              <a:rPr lang="zh-CN" altLang="en-US" sz="2400" b="1" dirty="0">
                <a:latin typeface="楷体" panose="02010609060101010101" pitchFamily="49" charset="-122"/>
                <a:ea typeface="楷体" panose="02010609060101010101" pitchFamily="49" charset="-122"/>
              </a:rPr>
              <a:t>等。 </a:t>
            </a:r>
          </a:p>
        </p:txBody>
      </p:sp>
      <p:sp>
        <p:nvSpPr>
          <p:cNvPr id="5" name="Rectangle 2">
            <a:extLst>
              <a:ext uri="{FF2B5EF4-FFF2-40B4-BE49-F238E27FC236}">
                <a16:creationId xmlns:a16="http://schemas.microsoft.com/office/drawing/2014/main" id="{DEEB1A3B-3412-4658-BA2B-466E559475B5}"/>
              </a:ext>
            </a:extLst>
          </p:cNvPr>
          <p:cNvSpPr txBox="1">
            <a:spLocks noChangeArrowheads="1"/>
          </p:cNvSpPr>
          <p:nvPr/>
        </p:nvSpPr>
        <p:spPr>
          <a:xfrm>
            <a:off x="523378" y="213587"/>
            <a:ext cx="8229600" cy="1143000"/>
          </a:xfrm>
          <a:prstGeom prst="rect">
            <a:avLst/>
          </a:prstGeom>
        </p:spPr>
        <p:txBody>
          <a:bodyPr vert="horz" lIns="91440" tIns="45720" rIns="91440" bIns="45720" rtlCol="0" anchor="ctr">
            <a:normAutofit/>
          </a:bodyPr>
          <a:lst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a:lstStyle>
          <a:p>
            <a:pPr algn="ctr"/>
            <a:r>
              <a:rPr lang="en-US" altLang="zh-CN" sz="3200" dirty="0">
                <a:solidFill>
                  <a:srgbClr val="FFFF00"/>
                </a:solidFill>
                <a:latin typeface="黑体" panose="02010609060101010101" pitchFamily="49" charset="-122"/>
                <a:ea typeface="黑体" panose="02010609060101010101" pitchFamily="49" charset="-122"/>
              </a:rPr>
              <a:t>4.1  </a:t>
            </a:r>
            <a:r>
              <a:rPr lang="zh-CN" altLang="en-US" sz="3200" dirty="0">
                <a:solidFill>
                  <a:srgbClr val="FFFF00"/>
                </a:solidFill>
                <a:latin typeface="黑体" panose="02010609060101010101" pitchFamily="49" charset="-122"/>
                <a:ea typeface="黑体" panose="02010609060101010101" pitchFamily="49" charset="-122"/>
              </a:rPr>
              <a:t>中 和</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560" y="404664"/>
            <a:ext cx="5905500" cy="609600"/>
          </a:xfrm>
        </p:spPr>
        <p:txBody>
          <a:bodyPr/>
          <a:lstStyle/>
          <a:p>
            <a:r>
              <a:rPr lang="en-US" altLang="zh-CN" sz="3200" dirty="0">
                <a:solidFill>
                  <a:srgbClr val="FF0000"/>
                </a:solidFill>
                <a:latin typeface="华文楷体" pitchFamily="2" charset="-122"/>
                <a:ea typeface="华文楷体" pitchFamily="2" charset="-122"/>
              </a:rPr>
              <a:t>3.2.1 </a:t>
            </a:r>
            <a:r>
              <a:rPr lang="zh-CN" altLang="en-US" sz="3200" dirty="0">
                <a:solidFill>
                  <a:srgbClr val="FF0000"/>
                </a:solidFill>
                <a:latin typeface="华文楷体" pitchFamily="2" charset="-122"/>
                <a:ea typeface="华文楷体" pitchFamily="2" charset="-122"/>
              </a:rPr>
              <a:t>混凝原理及应用</a:t>
            </a:r>
          </a:p>
        </p:txBody>
      </p:sp>
      <p:sp>
        <p:nvSpPr>
          <p:cNvPr id="4099" name="Rectangle 3"/>
          <p:cNvSpPr>
            <a:spLocks noGrp="1" noChangeArrowheads="1"/>
          </p:cNvSpPr>
          <p:nvPr>
            <p:ph type="body" idx="1"/>
          </p:nvPr>
        </p:nvSpPr>
        <p:spPr>
          <a:xfrm>
            <a:off x="755650" y="1052513"/>
            <a:ext cx="7772400" cy="5257800"/>
          </a:xfrm>
        </p:spPr>
        <p:txBody>
          <a:bodyPr/>
          <a:lstStyle/>
          <a:p>
            <a:pPr algn="just">
              <a:lnSpc>
                <a:spcPct val="130000"/>
              </a:lnSpc>
              <a:buFontTx/>
              <a:buNone/>
            </a:pPr>
            <a:r>
              <a:rPr lang="zh-CN" altLang="en-US" sz="2400" b="1" dirty="0">
                <a:solidFill>
                  <a:schemeClr val="tx1"/>
                </a:solidFill>
                <a:latin typeface="宋体" pitchFamily="2" charset="-122"/>
              </a:rPr>
              <a:t>混凝的主要对象</a:t>
            </a:r>
            <a:r>
              <a:rPr lang="en-US" altLang="zh-CN" sz="2400" b="1" dirty="0">
                <a:solidFill>
                  <a:schemeClr val="tx1"/>
                </a:solidFill>
                <a:latin typeface="宋体" pitchFamily="2" charset="-122"/>
              </a:rPr>
              <a:t>:</a:t>
            </a:r>
            <a:r>
              <a:rPr lang="zh-CN" altLang="en-US" sz="2400" b="1" dirty="0">
                <a:solidFill>
                  <a:schemeClr val="tx1"/>
                </a:solidFill>
                <a:latin typeface="宋体" pitchFamily="2" charset="-122"/>
              </a:rPr>
              <a:t>废水中的</a:t>
            </a:r>
            <a:r>
              <a:rPr lang="zh-CN" altLang="en-US" sz="2400" b="1" dirty="0">
                <a:solidFill>
                  <a:srgbClr val="00B050"/>
                </a:solidFill>
                <a:latin typeface="宋体" pitchFamily="2" charset="-122"/>
              </a:rPr>
              <a:t>细小悬浮颗粒</a:t>
            </a:r>
            <a:r>
              <a:rPr lang="zh-CN" altLang="en-US" sz="2400" b="1" dirty="0">
                <a:solidFill>
                  <a:schemeClr val="tx1"/>
                </a:solidFill>
                <a:latin typeface="宋体" pitchFamily="2" charset="-122"/>
              </a:rPr>
              <a:t>和</a:t>
            </a:r>
            <a:r>
              <a:rPr lang="zh-CN" altLang="en-US" sz="2400" b="1" dirty="0">
                <a:solidFill>
                  <a:srgbClr val="00B050"/>
                </a:solidFill>
                <a:latin typeface="宋体" pitchFamily="2" charset="-122"/>
              </a:rPr>
              <a:t>胶体微粒</a:t>
            </a:r>
            <a:r>
              <a:rPr lang="zh-CN" altLang="en-US" sz="2400" b="1" dirty="0">
                <a:solidFill>
                  <a:schemeClr val="tx1"/>
                </a:solidFill>
                <a:latin typeface="宋体" pitchFamily="2" charset="-122"/>
              </a:rPr>
              <a:t>，这些颗粒用自然沉降法很难从水中分离出去。</a:t>
            </a:r>
          </a:p>
          <a:p>
            <a:pPr algn="just">
              <a:lnSpc>
                <a:spcPct val="130000"/>
              </a:lnSpc>
              <a:buFontTx/>
              <a:buNone/>
            </a:pPr>
            <a:r>
              <a:rPr lang="zh-CN" altLang="en-US" sz="2400" b="1" dirty="0">
                <a:solidFill>
                  <a:srgbClr val="FFFF00"/>
                </a:solidFill>
                <a:latin typeface="宋体" pitchFamily="2" charset="-122"/>
              </a:rPr>
              <a:t>混凝</a:t>
            </a:r>
            <a:r>
              <a:rPr lang="en-US" altLang="zh-CN" sz="2400" b="1" dirty="0">
                <a:solidFill>
                  <a:schemeClr val="tx1"/>
                </a:solidFill>
                <a:latin typeface="宋体" pitchFamily="2" charset="-122"/>
              </a:rPr>
              <a:t>:</a:t>
            </a:r>
            <a:r>
              <a:rPr lang="zh-CN" altLang="en-US" sz="2400" b="1" i="1" u="sng" dirty="0">
                <a:solidFill>
                  <a:srgbClr val="FFFF00"/>
                </a:solidFill>
                <a:latin typeface="宋体" pitchFamily="2" charset="-122"/>
              </a:rPr>
              <a:t>是通过向废水中投加混凝剂，破坏胶体的稳定性，使细小悬浮颗粒和胶体微粒聚集成较粗大的颗粒而沉降与水分离，使废水得到净化。</a:t>
            </a:r>
          </a:p>
          <a:p>
            <a:pPr algn="just">
              <a:lnSpc>
                <a:spcPct val="130000"/>
              </a:lnSpc>
              <a:buFontTx/>
              <a:buNone/>
            </a:pPr>
            <a:r>
              <a:rPr lang="zh-CN" altLang="en-US" sz="2400" b="1" dirty="0">
                <a:solidFill>
                  <a:schemeClr val="tx1"/>
                </a:solidFill>
                <a:latin typeface="宋体" pitchFamily="2" charset="-122"/>
              </a:rPr>
              <a:t>混凝法是废水处理中常采用的方法。</a:t>
            </a:r>
          </a:p>
          <a:p>
            <a:pPr algn="just">
              <a:lnSpc>
                <a:spcPct val="130000"/>
              </a:lnSpc>
            </a:pPr>
            <a:r>
              <a:rPr lang="zh-CN" altLang="en-US" sz="2400" b="1" dirty="0">
                <a:solidFill>
                  <a:srgbClr val="00B0F0"/>
                </a:solidFill>
                <a:latin typeface="宋体" pitchFamily="2" charset="-122"/>
              </a:rPr>
              <a:t>可以用来降低废水的浊度和色度，去除多种高分子有机物、某些重金属和放射性物质。</a:t>
            </a:r>
          </a:p>
          <a:p>
            <a:pPr algn="just">
              <a:lnSpc>
                <a:spcPct val="130000"/>
              </a:lnSpc>
            </a:pPr>
            <a:r>
              <a:rPr lang="zh-CN" altLang="en-US" sz="2400" b="1" dirty="0">
                <a:solidFill>
                  <a:srgbClr val="00B0F0"/>
                </a:solidFill>
                <a:latin typeface="宋体" pitchFamily="2" charset="-122"/>
              </a:rPr>
              <a:t>混凝法还能改善污泥的脱水性能。</a:t>
            </a:r>
            <a:r>
              <a:rPr lang="zh-CN" altLang="en-US" sz="2400" b="1" dirty="0">
                <a:solidFill>
                  <a:schemeClr val="tx1"/>
                </a:solidFill>
                <a:latin typeface="宋体"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fill="hold"/>
                                        <p:tgtEl>
                                          <p:spTgt spid="409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0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4099">
                                            <p:txEl>
                                              <p:pRg st="3" end="3"/>
                                            </p:txEl>
                                          </p:spTgt>
                                        </p:tgtEl>
                                        <p:attrNameLst>
                                          <p:attrName>style.visibility</p:attrName>
                                        </p:attrNameLst>
                                      </p:cBhvr>
                                      <p:to>
                                        <p:strVal val="visible"/>
                                      </p:to>
                                    </p:set>
                                    <p:anim calcmode="lin" valueType="num">
                                      <p:cBhvr additive="base">
                                        <p:cTn id="25" dur="500" fill="hold"/>
                                        <p:tgtEl>
                                          <p:spTgt spid="409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0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4099">
                                            <p:txEl>
                                              <p:pRg st="4" end="4"/>
                                            </p:txEl>
                                          </p:spTgt>
                                        </p:tgtEl>
                                        <p:attrNameLst>
                                          <p:attrName>style.visibility</p:attrName>
                                        </p:attrNameLst>
                                      </p:cBhvr>
                                      <p:to>
                                        <p:strVal val="visible"/>
                                      </p:to>
                                    </p:set>
                                    <p:anim calcmode="lin" valueType="num">
                                      <p:cBhvr additive="base">
                                        <p:cTn id="31" dur="500" fill="hold"/>
                                        <p:tgtEl>
                                          <p:spTgt spid="409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09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1" name="Rectangle 3"/>
          <p:cNvSpPr>
            <a:spLocks noGrp="1" noChangeArrowheads="1"/>
          </p:cNvSpPr>
          <p:nvPr>
            <p:ph type="body" idx="1"/>
          </p:nvPr>
        </p:nvSpPr>
        <p:spPr>
          <a:xfrm>
            <a:off x="539366" y="980728"/>
            <a:ext cx="8065268" cy="4419600"/>
          </a:xfrm>
        </p:spPr>
        <p:txBody>
          <a:bodyPr/>
          <a:lstStyle/>
          <a:p>
            <a:pPr algn="just">
              <a:lnSpc>
                <a:spcPct val="150000"/>
              </a:lnSpc>
              <a:buFontTx/>
              <a:buNone/>
            </a:pPr>
            <a:r>
              <a:rPr lang="en-US" altLang="zh-CN" sz="2400" b="1" dirty="0">
                <a:solidFill>
                  <a:srgbClr val="FF0000"/>
                </a:solidFill>
                <a:latin typeface="宋体" pitchFamily="2" charset="-122"/>
              </a:rPr>
              <a:t>1. </a:t>
            </a:r>
            <a:r>
              <a:rPr lang="zh-CN" altLang="en-US" sz="2400" b="1" dirty="0">
                <a:solidFill>
                  <a:srgbClr val="FF0000"/>
                </a:solidFill>
                <a:latin typeface="宋体" pitchFamily="2" charset="-122"/>
              </a:rPr>
              <a:t>胶体的特征：</a:t>
            </a:r>
          </a:p>
          <a:p>
            <a:pPr algn="just">
              <a:lnSpc>
                <a:spcPct val="150000"/>
              </a:lnSpc>
              <a:buClr>
                <a:srgbClr val="F01085"/>
              </a:buClr>
            </a:pPr>
            <a:r>
              <a:rPr lang="zh-CN" altLang="en-US" sz="2400" b="1" dirty="0">
                <a:solidFill>
                  <a:schemeClr val="tx1"/>
                </a:solidFill>
                <a:latin typeface="宋体" pitchFamily="2" charset="-122"/>
              </a:rPr>
              <a:t>粒径小，</a:t>
            </a:r>
            <a:r>
              <a:rPr lang="zh-CN" altLang="en-US" sz="2400" b="1" dirty="0">
                <a:latin typeface="宋体" pitchFamily="2" charset="-122"/>
              </a:rPr>
              <a:t>一般直径为</a:t>
            </a:r>
            <a:r>
              <a:rPr lang="en-US" altLang="zh-CN" sz="2400" b="1" dirty="0">
                <a:latin typeface="宋体" pitchFamily="2" charset="-122"/>
              </a:rPr>
              <a:t>10</a:t>
            </a:r>
            <a:r>
              <a:rPr lang="en-US" altLang="zh-CN" sz="2400" b="1" baseline="30000" dirty="0">
                <a:latin typeface="宋体" pitchFamily="2" charset="-122"/>
              </a:rPr>
              <a:t>-3</a:t>
            </a:r>
            <a:r>
              <a:rPr lang="zh-CN" altLang="en-US" sz="2400" b="1" dirty="0">
                <a:latin typeface="宋体" pitchFamily="2" charset="-122"/>
              </a:rPr>
              <a:t>－</a:t>
            </a:r>
            <a:r>
              <a:rPr lang="en-US" altLang="zh-CN" sz="2400" b="1" dirty="0">
                <a:latin typeface="宋体" pitchFamily="2" charset="-122"/>
              </a:rPr>
              <a:t>10</a:t>
            </a:r>
            <a:r>
              <a:rPr lang="en-US" altLang="zh-CN" sz="2400" b="1" baseline="30000" dirty="0">
                <a:latin typeface="宋体" pitchFamily="2" charset="-122"/>
              </a:rPr>
              <a:t>-8</a:t>
            </a:r>
            <a:r>
              <a:rPr lang="en-US" altLang="zh-CN" sz="2400" b="1" dirty="0">
                <a:latin typeface="宋体" pitchFamily="2" charset="-122"/>
              </a:rPr>
              <a:t>mm</a:t>
            </a:r>
            <a:r>
              <a:rPr lang="zh-CN" altLang="en-US" sz="2400" b="1" dirty="0">
                <a:latin typeface="宋体" pitchFamily="2" charset="-122"/>
              </a:rPr>
              <a:t>；</a:t>
            </a:r>
          </a:p>
          <a:p>
            <a:pPr algn="just">
              <a:lnSpc>
                <a:spcPct val="150000"/>
              </a:lnSpc>
              <a:buClr>
                <a:srgbClr val="F01085"/>
              </a:buClr>
            </a:pPr>
            <a:r>
              <a:rPr lang="zh-CN" altLang="en-US" sz="2400" b="1" dirty="0">
                <a:solidFill>
                  <a:schemeClr val="tx1"/>
                </a:solidFill>
                <a:latin typeface="宋体" pitchFamily="2" charset="-122"/>
              </a:rPr>
              <a:t>布朗运动，</a:t>
            </a:r>
            <a:r>
              <a:rPr lang="zh-CN" altLang="en-US" sz="2400" b="1" dirty="0">
                <a:latin typeface="宋体" pitchFamily="2" charset="-122"/>
              </a:rPr>
              <a:t>颗粒在废水中受水分子热运动的碰撞而作无规则的布朗运动；</a:t>
            </a:r>
          </a:p>
          <a:p>
            <a:pPr algn="just">
              <a:lnSpc>
                <a:spcPct val="150000"/>
              </a:lnSpc>
              <a:buClr>
                <a:srgbClr val="F01085"/>
              </a:buClr>
            </a:pPr>
            <a:r>
              <a:rPr lang="zh-CN" altLang="en-US" sz="2400" b="1" dirty="0">
                <a:solidFill>
                  <a:schemeClr val="tx1"/>
                </a:solidFill>
                <a:latin typeface="宋体" pitchFamily="2" charset="-122"/>
              </a:rPr>
              <a:t>带电，</a:t>
            </a:r>
            <a:r>
              <a:rPr lang="zh-CN" altLang="en-US" sz="2400" b="1" dirty="0">
                <a:latin typeface="宋体" pitchFamily="2" charset="-122"/>
              </a:rPr>
              <a:t>同类胶体微粒带有同性电荷。</a:t>
            </a:r>
          </a:p>
          <a:p>
            <a:pPr algn="just">
              <a:lnSpc>
                <a:spcPct val="150000"/>
              </a:lnSpc>
              <a:buClr>
                <a:srgbClr val="F01085"/>
              </a:buClr>
            </a:pPr>
            <a:r>
              <a:rPr lang="zh-CN" altLang="en-US" sz="2400" b="1" dirty="0">
                <a:solidFill>
                  <a:schemeClr val="tx1"/>
                </a:solidFill>
                <a:latin typeface="宋体" pitchFamily="2" charset="-122"/>
              </a:rPr>
              <a:t>水化膜，</a:t>
            </a:r>
            <a:r>
              <a:rPr lang="zh-CN" altLang="en-US" sz="2400" b="1" dirty="0">
                <a:latin typeface="宋体" pitchFamily="2" charset="-122"/>
              </a:rPr>
              <a:t>许多水分子被吸引在胶体微粒周围，形成水化膜。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barn(outVertical)">
                                      <p:cBhvr>
                                        <p:cTn id="7" dur="500"/>
                                        <p:tgtEl>
                                          <p:spTgt spid="1198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19811">
                                            <p:txEl>
                                              <p:pRg st="1" end="1"/>
                                            </p:txEl>
                                          </p:spTgt>
                                        </p:tgtEl>
                                        <p:attrNameLst>
                                          <p:attrName>style.visibility</p:attrName>
                                        </p:attrNameLst>
                                      </p:cBhvr>
                                      <p:to>
                                        <p:strVal val="visible"/>
                                      </p:to>
                                    </p:set>
                                    <p:animEffect transition="in" filter="barn(outVertical)">
                                      <p:cBhvr>
                                        <p:cTn id="12" dur="500"/>
                                        <p:tgtEl>
                                          <p:spTgt spid="1198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19811">
                                            <p:txEl>
                                              <p:pRg st="2" end="2"/>
                                            </p:txEl>
                                          </p:spTgt>
                                        </p:tgtEl>
                                        <p:attrNameLst>
                                          <p:attrName>style.visibility</p:attrName>
                                        </p:attrNameLst>
                                      </p:cBhvr>
                                      <p:to>
                                        <p:strVal val="visible"/>
                                      </p:to>
                                    </p:set>
                                    <p:animEffect transition="in" filter="barn(outVertical)">
                                      <p:cBhvr>
                                        <p:cTn id="17" dur="500"/>
                                        <p:tgtEl>
                                          <p:spTgt spid="1198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119811">
                                            <p:txEl>
                                              <p:pRg st="3" end="3"/>
                                            </p:txEl>
                                          </p:spTgt>
                                        </p:tgtEl>
                                        <p:attrNameLst>
                                          <p:attrName>style.visibility</p:attrName>
                                        </p:attrNameLst>
                                      </p:cBhvr>
                                      <p:to>
                                        <p:strVal val="visible"/>
                                      </p:to>
                                    </p:set>
                                    <p:animEffect transition="in" filter="barn(outVertical)">
                                      <p:cBhvr>
                                        <p:cTn id="22" dur="500"/>
                                        <p:tgtEl>
                                          <p:spTgt spid="1198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37" fill="hold" grpId="0" nodeType="clickEffect">
                                  <p:stCondLst>
                                    <p:cond delay="0"/>
                                  </p:stCondLst>
                                  <p:childTnLst>
                                    <p:set>
                                      <p:cBhvr>
                                        <p:cTn id="26" dur="1" fill="hold">
                                          <p:stCondLst>
                                            <p:cond delay="0"/>
                                          </p:stCondLst>
                                        </p:cTn>
                                        <p:tgtEl>
                                          <p:spTgt spid="119811">
                                            <p:txEl>
                                              <p:pRg st="4" end="4"/>
                                            </p:txEl>
                                          </p:spTgt>
                                        </p:tgtEl>
                                        <p:attrNameLst>
                                          <p:attrName>style.visibility</p:attrName>
                                        </p:attrNameLst>
                                      </p:cBhvr>
                                      <p:to>
                                        <p:strVal val="visible"/>
                                      </p:to>
                                    </p:set>
                                    <p:animEffect transition="in" filter="barn(outVertical)">
                                      <p:cBhvr>
                                        <p:cTn id="27" dur="500"/>
                                        <p:tgtEl>
                                          <p:spTgt spid="1198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灯片编号占位符 4"/>
          <p:cNvSpPr>
            <a:spLocks noGrp="1"/>
          </p:cNvSpPr>
          <p:nvPr>
            <p:ph type="sldNum" sz="quarter" idx="12"/>
          </p:nvPr>
        </p:nvSpPr>
        <p:spPr/>
        <p:txBody>
          <a:bodyPr/>
          <a:lstStyle/>
          <a:p>
            <a:fld id="{B371BDEF-BBDA-4DF8-A23C-84956BCA4689}" type="slidenum">
              <a:rPr lang="en-US" altLang="zh-CN"/>
              <a:pPr/>
              <a:t>22</a:t>
            </a:fld>
            <a:endParaRPr lang="en-US" altLang="zh-CN"/>
          </a:p>
        </p:txBody>
      </p:sp>
      <p:graphicFrame>
        <p:nvGraphicFramePr>
          <p:cNvPr id="120834" name="Object 2"/>
          <p:cNvGraphicFramePr>
            <a:graphicFrameLocks noGrp="1" noChangeAspect="1"/>
          </p:cNvGraphicFramePr>
          <p:nvPr>
            <p:ph/>
          </p:nvPr>
        </p:nvGraphicFramePr>
        <p:xfrm>
          <a:off x="1475656" y="1045048"/>
          <a:ext cx="6220544" cy="5584352"/>
        </p:xfrm>
        <a:graphic>
          <a:graphicData uri="http://schemas.openxmlformats.org/presentationml/2006/ole">
            <mc:AlternateContent xmlns:mc="http://schemas.openxmlformats.org/markup-compatibility/2006">
              <mc:Choice xmlns:v="urn:schemas-microsoft-com:vml" Requires="v">
                <p:oleObj spid="_x0000_s237615" name="文档" r:id="rId3" imgW="2354580" imgH="3688080" progId="Word.Document.8">
                  <p:embed/>
                </p:oleObj>
              </mc:Choice>
              <mc:Fallback>
                <p:oleObj name="文档" r:id="rId3" imgW="2354580" imgH="368808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045048"/>
                        <a:ext cx="6220544" cy="5584352"/>
                      </a:xfrm>
                      <a:prstGeom prst="rect">
                        <a:avLst/>
                      </a:prstGeom>
                      <a:solidFill>
                        <a:srgbClr val="FF00FF"/>
                      </a:solidFill>
                    </p:spPr>
                  </p:pic>
                </p:oleObj>
              </mc:Fallback>
            </mc:AlternateContent>
          </a:graphicData>
        </a:graphic>
      </p:graphicFrame>
      <p:sp>
        <p:nvSpPr>
          <p:cNvPr id="120835" name="Oval 3"/>
          <p:cNvSpPr>
            <a:spLocks noChangeArrowheads="1"/>
          </p:cNvSpPr>
          <p:nvPr/>
        </p:nvSpPr>
        <p:spPr bwMode="auto">
          <a:xfrm>
            <a:off x="4114800" y="2057400"/>
            <a:ext cx="1143000" cy="685800"/>
          </a:xfrm>
          <a:prstGeom prst="ellipse">
            <a:avLst/>
          </a:prstGeom>
          <a:solidFill>
            <a:srgbClr val="FF00FF"/>
          </a:solidFill>
          <a:ln w="9525">
            <a:solidFill>
              <a:schemeClr val="tx1"/>
            </a:solidFill>
            <a:round/>
            <a:headEnd/>
            <a:tailEnd/>
          </a:ln>
          <a:effectLst/>
        </p:spPr>
        <p:txBody>
          <a:bodyPr wrap="none" anchor="ctr"/>
          <a:lstStyle/>
          <a:p>
            <a:endParaRPr lang="zh-CN" altLang="en-US"/>
          </a:p>
        </p:txBody>
      </p:sp>
      <p:sp>
        <p:nvSpPr>
          <p:cNvPr id="120836" name="Oval 4"/>
          <p:cNvSpPr>
            <a:spLocks noChangeArrowheads="1"/>
          </p:cNvSpPr>
          <p:nvPr/>
        </p:nvSpPr>
        <p:spPr bwMode="auto">
          <a:xfrm>
            <a:off x="3657600" y="1828800"/>
            <a:ext cx="2057400" cy="1143000"/>
          </a:xfrm>
          <a:prstGeom prst="ellipse">
            <a:avLst/>
          </a:prstGeom>
          <a:noFill/>
          <a:ln w="38100">
            <a:solidFill>
              <a:srgbClr val="FF00FF"/>
            </a:solidFill>
            <a:prstDash val="dash"/>
            <a:round/>
            <a:headEnd/>
            <a:tailEnd/>
          </a:ln>
          <a:effectLst/>
        </p:spPr>
        <p:txBody>
          <a:bodyPr wrap="none" anchor="ctr"/>
          <a:lstStyle/>
          <a:p>
            <a:pPr algn="ctr"/>
            <a:endParaRPr kumimoji="1" lang="zh-CN" altLang="zh-CN" sz="2400">
              <a:solidFill>
                <a:srgbClr val="FF00FF"/>
              </a:solidFill>
              <a:latin typeface="Arial" charset="0"/>
            </a:endParaRPr>
          </a:p>
        </p:txBody>
      </p:sp>
      <p:sp>
        <p:nvSpPr>
          <p:cNvPr id="120837" name="Text Box 5"/>
          <p:cNvSpPr txBox="1">
            <a:spLocks noChangeArrowheads="1"/>
          </p:cNvSpPr>
          <p:nvPr/>
        </p:nvSpPr>
        <p:spPr bwMode="auto">
          <a:xfrm>
            <a:off x="1619672" y="5703639"/>
            <a:ext cx="3600400" cy="461665"/>
          </a:xfrm>
          <a:prstGeom prst="rect">
            <a:avLst/>
          </a:prstGeom>
          <a:noFill/>
          <a:ln w="9525">
            <a:noFill/>
            <a:miter lim="800000"/>
            <a:headEnd/>
            <a:tailEnd/>
          </a:ln>
          <a:effectLst/>
        </p:spPr>
        <p:txBody>
          <a:bodyPr wrap="square">
            <a:spAutoFit/>
          </a:bodyPr>
          <a:lstStyle/>
          <a:p>
            <a:pPr algn="ctr">
              <a:spcBef>
                <a:spcPct val="50000"/>
              </a:spcBef>
            </a:pPr>
            <a:r>
              <a:rPr kumimoji="1" lang="zh-CN" altLang="en-US" sz="2400" b="1" dirty="0">
                <a:solidFill>
                  <a:srgbClr val="0000FF"/>
                </a:solidFill>
                <a:latin typeface="Arial" charset="0"/>
              </a:rPr>
              <a:t>胶体的双电层结构模型</a:t>
            </a:r>
          </a:p>
        </p:txBody>
      </p:sp>
      <p:sp>
        <p:nvSpPr>
          <p:cNvPr id="120838" name="Oval 6"/>
          <p:cNvSpPr>
            <a:spLocks noChangeArrowheads="1"/>
          </p:cNvSpPr>
          <p:nvPr/>
        </p:nvSpPr>
        <p:spPr bwMode="auto">
          <a:xfrm>
            <a:off x="2438400" y="1066800"/>
            <a:ext cx="4495800" cy="2590800"/>
          </a:xfrm>
          <a:prstGeom prst="ellipse">
            <a:avLst/>
          </a:prstGeom>
          <a:noFill/>
          <a:ln w="57150">
            <a:solidFill>
              <a:srgbClr val="66FF33"/>
            </a:solidFill>
            <a:prstDash val="sysDot"/>
            <a:round/>
            <a:headEnd/>
            <a:tailEnd/>
          </a:ln>
          <a:effectLst/>
        </p:spPr>
        <p:txBody>
          <a:bodyPr wrap="none" anchor="ctr"/>
          <a:lstStyle/>
          <a:p>
            <a:endParaRPr lang="zh-CN" altLang="en-US"/>
          </a:p>
        </p:txBody>
      </p:sp>
      <p:sp>
        <p:nvSpPr>
          <p:cNvPr id="120839" name="Oval 7"/>
          <p:cNvSpPr>
            <a:spLocks noChangeArrowheads="1"/>
          </p:cNvSpPr>
          <p:nvPr/>
        </p:nvSpPr>
        <p:spPr bwMode="auto">
          <a:xfrm>
            <a:off x="3962400" y="1981200"/>
            <a:ext cx="1447800" cy="838200"/>
          </a:xfrm>
          <a:prstGeom prst="ellipse">
            <a:avLst/>
          </a:prstGeom>
          <a:noFill/>
          <a:ln w="38100">
            <a:solidFill>
              <a:srgbClr val="FF3300"/>
            </a:solidFill>
            <a:prstDash val="dash"/>
            <a:round/>
            <a:headEnd/>
            <a:tailEnd/>
          </a:ln>
          <a:effectLst/>
        </p:spPr>
        <p:txBody>
          <a:bodyPr wrap="none" anchor="ctr"/>
          <a:lstStyle/>
          <a:p>
            <a:endParaRPr lang="zh-CN" altLang="en-US"/>
          </a:p>
        </p:txBody>
      </p:sp>
      <p:sp>
        <p:nvSpPr>
          <p:cNvPr id="120840" name="AutoShape 8"/>
          <p:cNvSpPr>
            <a:spLocks noChangeArrowheads="1"/>
          </p:cNvSpPr>
          <p:nvPr/>
        </p:nvSpPr>
        <p:spPr bwMode="auto">
          <a:xfrm>
            <a:off x="6248400" y="304800"/>
            <a:ext cx="1676400" cy="685800"/>
          </a:xfrm>
          <a:prstGeom prst="wedgeRectCallout">
            <a:avLst>
              <a:gd name="adj1" fmla="val -136931"/>
              <a:gd name="adj2" fmla="val 242130"/>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胶核</a:t>
            </a:r>
          </a:p>
        </p:txBody>
      </p:sp>
      <p:sp>
        <p:nvSpPr>
          <p:cNvPr id="120841" name="AutoShape 9"/>
          <p:cNvSpPr>
            <a:spLocks noChangeArrowheads="1"/>
          </p:cNvSpPr>
          <p:nvPr/>
        </p:nvSpPr>
        <p:spPr bwMode="auto">
          <a:xfrm>
            <a:off x="7162800" y="1524000"/>
            <a:ext cx="1676400" cy="685800"/>
          </a:xfrm>
          <a:prstGeom prst="wedgeRectCallout">
            <a:avLst>
              <a:gd name="adj1" fmla="val -156250"/>
              <a:gd name="adj2" fmla="val 81019"/>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定位离子</a:t>
            </a:r>
          </a:p>
        </p:txBody>
      </p:sp>
      <p:sp>
        <p:nvSpPr>
          <p:cNvPr id="120842" name="AutoShape 10"/>
          <p:cNvSpPr>
            <a:spLocks noChangeArrowheads="1"/>
          </p:cNvSpPr>
          <p:nvPr/>
        </p:nvSpPr>
        <p:spPr bwMode="auto">
          <a:xfrm>
            <a:off x="6781800" y="3200400"/>
            <a:ext cx="1981200" cy="876672"/>
          </a:xfrm>
          <a:prstGeom prst="wedgeRectCallout">
            <a:avLst>
              <a:gd name="adj1" fmla="val -112981"/>
              <a:gd name="adj2" fmla="val -94722"/>
            </a:avLst>
          </a:prstGeom>
          <a:solidFill>
            <a:schemeClr val="accent1"/>
          </a:solidFill>
          <a:ln w="9525">
            <a:solidFill>
              <a:schemeClr val="tx1"/>
            </a:solidFill>
            <a:miter lim="800000"/>
            <a:headEnd/>
            <a:tailEnd/>
          </a:ln>
          <a:effectLst/>
        </p:spPr>
        <p:txBody>
          <a:bodyPr/>
          <a:lstStyle/>
          <a:p>
            <a:pPr algn="ctr"/>
            <a:r>
              <a:rPr kumimoji="1" lang="zh-CN" altLang="en-US" sz="2400" b="1" dirty="0">
                <a:solidFill>
                  <a:srgbClr val="FFFF00"/>
                </a:solidFill>
                <a:latin typeface="Arial" charset="0"/>
              </a:rPr>
              <a:t>束缚反离子，滑动面</a:t>
            </a:r>
          </a:p>
        </p:txBody>
      </p:sp>
      <p:sp>
        <p:nvSpPr>
          <p:cNvPr id="120843" name="AutoShape 11"/>
          <p:cNvSpPr>
            <a:spLocks noChangeArrowheads="1"/>
          </p:cNvSpPr>
          <p:nvPr/>
        </p:nvSpPr>
        <p:spPr bwMode="auto">
          <a:xfrm>
            <a:off x="1066800" y="304800"/>
            <a:ext cx="1676400" cy="685800"/>
          </a:xfrm>
          <a:prstGeom prst="wedgeRectCallout">
            <a:avLst>
              <a:gd name="adj1" fmla="val 84468"/>
              <a:gd name="adj2" fmla="val 104167"/>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胶团边界</a:t>
            </a:r>
          </a:p>
        </p:txBody>
      </p:sp>
      <p:sp>
        <p:nvSpPr>
          <p:cNvPr id="120844" name="Rectangle 12"/>
          <p:cNvSpPr>
            <a:spLocks noChangeArrowheads="1"/>
          </p:cNvSpPr>
          <p:nvPr/>
        </p:nvSpPr>
        <p:spPr bwMode="auto">
          <a:xfrm>
            <a:off x="684213" y="447328"/>
            <a:ext cx="7772400" cy="533400"/>
          </a:xfrm>
          <a:prstGeom prst="rect">
            <a:avLst/>
          </a:prstGeom>
          <a:noFill/>
          <a:ln w="9525">
            <a:noFill/>
            <a:miter lim="800000"/>
            <a:headEnd/>
            <a:tailEnd/>
          </a:ln>
          <a:effectLst/>
        </p:spPr>
        <p:txBody>
          <a:bodyPr anchor="ctr"/>
          <a:lstStyle/>
          <a:p>
            <a:pPr algn="ctr"/>
            <a:r>
              <a:rPr kumimoji="1" lang="zh-CN" altLang="en-US" sz="3200" b="1" dirty="0">
                <a:solidFill>
                  <a:srgbClr val="FF0000"/>
                </a:solidFill>
                <a:latin typeface="华文楷体" pitchFamily="2" charset="-122"/>
                <a:ea typeface="华文楷体" pitchFamily="2" charset="-122"/>
              </a:rPr>
              <a:t>（</a:t>
            </a:r>
            <a:r>
              <a:rPr kumimoji="1" lang="en-US" altLang="zh-CN" sz="3200" b="1" dirty="0">
                <a:solidFill>
                  <a:srgbClr val="FF0000"/>
                </a:solidFill>
                <a:latin typeface="华文楷体" pitchFamily="2" charset="-122"/>
                <a:ea typeface="华文楷体" pitchFamily="2" charset="-122"/>
              </a:rPr>
              <a:t>1</a:t>
            </a:r>
            <a:r>
              <a:rPr kumimoji="1" lang="zh-CN" altLang="en-US" sz="3200" b="1" dirty="0">
                <a:solidFill>
                  <a:srgbClr val="FF0000"/>
                </a:solidFill>
                <a:latin typeface="华文楷体" pitchFamily="2" charset="-122"/>
                <a:ea typeface="华文楷体" pitchFamily="2" charset="-122"/>
              </a:rPr>
              <a:t>）胶体的结构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0837"/>
                                        </p:tgtEl>
                                        <p:attrNameLst>
                                          <p:attrName>style.visibility</p:attrName>
                                        </p:attrNameLst>
                                      </p:cBhvr>
                                      <p:to>
                                        <p:strVal val="visible"/>
                                      </p:to>
                                    </p:set>
                                    <p:anim calcmode="lin" valueType="num">
                                      <p:cBhvr additive="base">
                                        <p:cTn id="7" dur="500" fill="hold"/>
                                        <p:tgtEl>
                                          <p:spTgt spid="120837"/>
                                        </p:tgtEl>
                                        <p:attrNameLst>
                                          <p:attrName>ppt_x</p:attrName>
                                        </p:attrNameLst>
                                      </p:cBhvr>
                                      <p:tavLst>
                                        <p:tav tm="0">
                                          <p:val>
                                            <p:strVal val="0-#ppt_w/2"/>
                                          </p:val>
                                        </p:tav>
                                        <p:tav tm="100000">
                                          <p:val>
                                            <p:strVal val="#ppt_x"/>
                                          </p:val>
                                        </p:tav>
                                      </p:tavLst>
                                    </p:anim>
                                    <p:anim calcmode="lin" valueType="num">
                                      <p:cBhvr additive="base">
                                        <p:cTn id="8" dur="500" fill="hold"/>
                                        <p:tgtEl>
                                          <p:spTgt spid="1208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grpId="0" nodeType="clickEffect">
                                  <p:stCondLst>
                                    <p:cond delay="0"/>
                                  </p:stCondLst>
                                  <p:childTnLst>
                                    <p:set>
                                      <p:cBhvr>
                                        <p:cTn id="12" dur="1" fill="hold">
                                          <p:stCondLst>
                                            <p:cond delay="0"/>
                                          </p:stCondLst>
                                        </p:cTn>
                                        <p:tgtEl>
                                          <p:spTgt spid="120835"/>
                                        </p:tgtEl>
                                        <p:attrNameLst>
                                          <p:attrName>style.visibility</p:attrName>
                                        </p:attrNameLst>
                                      </p:cBhvr>
                                      <p:to>
                                        <p:strVal val="visible"/>
                                      </p:to>
                                    </p:set>
                                    <p:animEffect transition="in" filter="box(out)">
                                      <p:cBhvr>
                                        <p:cTn id="13" dur="500"/>
                                        <p:tgtEl>
                                          <p:spTgt spid="12083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20840"/>
                                        </p:tgtEl>
                                        <p:attrNameLst>
                                          <p:attrName>style.visibility</p:attrName>
                                        </p:attrNameLst>
                                      </p:cBhvr>
                                      <p:to>
                                        <p:strVal val="visible"/>
                                      </p:to>
                                    </p:set>
                                    <p:anim calcmode="lin" valueType="num">
                                      <p:cBhvr additive="base">
                                        <p:cTn id="18" dur="500" fill="hold"/>
                                        <p:tgtEl>
                                          <p:spTgt spid="120840"/>
                                        </p:tgtEl>
                                        <p:attrNameLst>
                                          <p:attrName>ppt_x</p:attrName>
                                        </p:attrNameLst>
                                      </p:cBhvr>
                                      <p:tavLst>
                                        <p:tav tm="0">
                                          <p:val>
                                            <p:strVal val="0-#ppt_w/2"/>
                                          </p:val>
                                        </p:tav>
                                        <p:tav tm="100000">
                                          <p:val>
                                            <p:strVal val="#ppt_x"/>
                                          </p:val>
                                        </p:tav>
                                      </p:tavLst>
                                    </p:anim>
                                    <p:anim calcmode="lin" valueType="num">
                                      <p:cBhvr additive="base">
                                        <p:cTn id="19" dur="500" fill="hold"/>
                                        <p:tgtEl>
                                          <p:spTgt spid="12084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20839"/>
                                        </p:tgtEl>
                                        <p:attrNameLst>
                                          <p:attrName>style.visibility</p:attrName>
                                        </p:attrNameLst>
                                      </p:cBhvr>
                                      <p:to>
                                        <p:strVal val="visible"/>
                                      </p:to>
                                    </p:set>
                                    <p:anim calcmode="lin" valueType="num">
                                      <p:cBhvr additive="base">
                                        <p:cTn id="24" dur="500" fill="hold"/>
                                        <p:tgtEl>
                                          <p:spTgt spid="120839"/>
                                        </p:tgtEl>
                                        <p:attrNameLst>
                                          <p:attrName>ppt_x</p:attrName>
                                        </p:attrNameLst>
                                      </p:cBhvr>
                                      <p:tavLst>
                                        <p:tav tm="0">
                                          <p:val>
                                            <p:strVal val="0-#ppt_w/2"/>
                                          </p:val>
                                        </p:tav>
                                        <p:tav tm="100000">
                                          <p:val>
                                            <p:strVal val="#ppt_x"/>
                                          </p:val>
                                        </p:tav>
                                      </p:tavLst>
                                    </p:anim>
                                    <p:anim calcmode="lin" valueType="num">
                                      <p:cBhvr additive="base">
                                        <p:cTn id="25" dur="500" fill="hold"/>
                                        <p:tgtEl>
                                          <p:spTgt spid="12083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20841"/>
                                        </p:tgtEl>
                                        <p:attrNameLst>
                                          <p:attrName>style.visibility</p:attrName>
                                        </p:attrNameLst>
                                      </p:cBhvr>
                                      <p:to>
                                        <p:strVal val="visible"/>
                                      </p:to>
                                    </p:set>
                                    <p:anim calcmode="lin" valueType="num">
                                      <p:cBhvr additive="base">
                                        <p:cTn id="30" dur="500" fill="hold"/>
                                        <p:tgtEl>
                                          <p:spTgt spid="120841"/>
                                        </p:tgtEl>
                                        <p:attrNameLst>
                                          <p:attrName>ppt_x</p:attrName>
                                        </p:attrNameLst>
                                      </p:cBhvr>
                                      <p:tavLst>
                                        <p:tav tm="0">
                                          <p:val>
                                            <p:strVal val="0-#ppt_w/2"/>
                                          </p:val>
                                        </p:tav>
                                        <p:tav tm="100000">
                                          <p:val>
                                            <p:strVal val="#ppt_x"/>
                                          </p:val>
                                        </p:tav>
                                      </p:tavLst>
                                    </p:anim>
                                    <p:anim calcmode="lin" valueType="num">
                                      <p:cBhvr additive="base">
                                        <p:cTn id="31" dur="500" fill="hold"/>
                                        <p:tgtEl>
                                          <p:spTgt spid="12084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20836"/>
                                        </p:tgtEl>
                                        <p:attrNameLst>
                                          <p:attrName>style.visibility</p:attrName>
                                        </p:attrNameLst>
                                      </p:cBhvr>
                                      <p:to>
                                        <p:strVal val="visible"/>
                                      </p:to>
                                    </p:set>
                                    <p:anim calcmode="lin" valueType="num">
                                      <p:cBhvr additive="base">
                                        <p:cTn id="36" dur="500" fill="hold"/>
                                        <p:tgtEl>
                                          <p:spTgt spid="120836"/>
                                        </p:tgtEl>
                                        <p:attrNameLst>
                                          <p:attrName>ppt_x</p:attrName>
                                        </p:attrNameLst>
                                      </p:cBhvr>
                                      <p:tavLst>
                                        <p:tav tm="0">
                                          <p:val>
                                            <p:strVal val="0-#ppt_w/2"/>
                                          </p:val>
                                        </p:tav>
                                        <p:tav tm="100000">
                                          <p:val>
                                            <p:strVal val="#ppt_x"/>
                                          </p:val>
                                        </p:tav>
                                      </p:tavLst>
                                    </p:anim>
                                    <p:anim calcmode="lin" valueType="num">
                                      <p:cBhvr additive="base">
                                        <p:cTn id="37" dur="500" fill="hold"/>
                                        <p:tgtEl>
                                          <p:spTgt spid="120836"/>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20842"/>
                                        </p:tgtEl>
                                        <p:attrNameLst>
                                          <p:attrName>style.visibility</p:attrName>
                                        </p:attrNameLst>
                                      </p:cBhvr>
                                      <p:to>
                                        <p:strVal val="visible"/>
                                      </p:to>
                                    </p:set>
                                    <p:anim calcmode="lin" valueType="num">
                                      <p:cBhvr additive="base">
                                        <p:cTn id="42" dur="500" fill="hold"/>
                                        <p:tgtEl>
                                          <p:spTgt spid="120842"/>
                                        </p:tgtEl>
                                        <p:attrNameLst>
                                          <p:attrName>ppt_x</p:attrName>
                                        </p:attrNameLst>
                                      </p:cBhvr>
                                      <p:tavLst>
                                        <p:tav tm="0">
                                          <p:val>
                                            <p:strVal val="0-#ppt_w/2"/>
                                          </p:val>
                                        </p:tav>
                                        <p:tav tm="100000">
                                          <p:val>
                                            <p:strVal val="#ppt_x"/>
                                          </p:val>
                                        </p:tav>
                                      </p:tavLst>
                                    </p:anim>
                                    <p:anim calcmode="lin" valueType="num">
                                      <p:cBhvr additive="base">
                                        <p:cTn id="43" dur="500" fill="hold"/>
                                        <p:tgtEl>
                                          <p:spTgt spid="120842"/>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20838"/>
                                        </p:tgtEl>
                                        <p:attrNameLst>
                                          <p:attrName>style.visibility</p:attrName>
                                        </p:attrNameLst>
                                      </p:cBhvr>
                                      <p:to>
                                        <p:strVal val="visible"/>
                                      </p:to>
                                    </p:set>
                                    <p:anim calcmode="lin" valueType="num">
                                      <p:cBhvr additive="base">
                                        <p:cTn id="48" dur="500" fill="hold"/>
                                        <p:tgtEl>
                                          <p:spTgt spid="120838"/>
                                        </p:tgtEl>
                                        <p:attrNameLst>
                                          <p:attrName>ppt_x</p:attrName>
                                        </p:attrNameLst>
                                      </p:cBhvr>
                                      <p:tavLst>
                                        <p:tav tm="0">
                                          <p:val>
                                            <p:strVal val="#ppt_x"/>
                                          </p:val>
                                        </p:tav>
                                        <p:tav tm="100000">
                                          <p:val>
                                            <p:strVal val="#ppt_x"/>
                                          </p:val>
                                        </p:tav>
                                      </p:tavLst>
                                    </p:anim>
                                    <p:anim calcmode="lin" valueType="num">
                                      <p:cBhvr additive="base">
                                        <p:cTn id="49" dur="500" fill="hold"/>
                                        <p:tgtEl>
                                          <p:spTgt spid="120838"/>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20843"/>
                                        </p:tgtEl>
                                        <p:attrNameLst>
                                          <p:attrName>style.visibility</p:attrName>
                                        </p:attrNameLst>
                                      </p:cBhvr>
                                      <p:to>
                                        <p:strVal val="visible"/>
                                      </p:to>
                                    </p:set>
                                    <p:anim calcmode="lin" valueType="num">
                                      <p:cBhvr additive="base">
                                        <p:cTn id="54" dur="500" fill="hold"/>
                                        <p:tgtEl>
                                          <p:spTgt spid="120843"/>
                                        </p:tgtEl>
                                        <p:attrNameLst>
                                          <p:attrName>ppt_x</p:attrName>
                                        </p:attrNameLst>
                                      </p:cBhvr>
                                      <p:tavLst>
                                        <p:tav tm="0">
                                          <p:val>
                                            <p:strVal val="0-#ppt_w/2"/>
                                          </p:val>
                                        </p:tav>
                                        <p:tav tm="100000">
                                          <p:val>
                                            <p:strVal val="#ppt_x"/>
                                          </p:val>
                                        </p:tav>
                                      </p:tavLst>
                                    </p:anim>
                                    <p:anim calcmode="lin" valueType="num">
                                      <p:cBhvr additive="base">
                                        <p:cTn id="55" dur="500" fill="hold"/>
                                        <p:tgtEl>
                                          <p:spTgt spid="1208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nimBg="1"/>
      <p:bldP spid="120836" grpId="0" animBg="1" autoUpdateAnimBg="0"/>
      <p:bldP spid="120837" grpId="0" autoUpdateAnimBg="0"/>
      <p:bldP spid="120838" grpId="0" animBg="1"/>
      <p:bldP spid="120839" grpId="0" animBg="1"/>
      <p:bldP spid="120840" grpId="0" animBg="1" autoUpdateAnimBg="0"/>
      <p:bldP spid="120841" grpId="0" animBg="1" autoUpdateAnimBg="0"/>
      <p:bldP spid="120842" grpId="0" animBg="1" autoUpdateAnimBg="0"/>
      <p:bldP spid="120843"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body" idx="1"/>
          </p:nvPr>
        </p:nvSpPr>
        <p:spPr>
          <a:xfrm>
            <a:off x="323850" y="765175"/>
            <a:ext cx="8534400" cy="4114800"/>
          </a:xfrm>
        </p:spPr>
        <p:txBody>
          <a:bodyPr lIns="0" rIns="0"/>
          <a:lstStyle/>
          <a:p>
            <a:pPr algn="ctr">
              <a:buFontTx/>
              <a:buNone/>
            </a:pPr>
            <a:r>
              <a:rPr lang="en-US" altLang="zh-CN">
                <a:latin typeface="华文细黑" pitchFamily="2" charset="-122"/>
                <a:ea typeface="华文细黑" pitchFamily="2" charset="-122"/>
                <a:sym typeface="Symbol" pitchFamily="18" charset="2"/>
              </a:rPr>
              <a:t></a:t>
            </a:r>
            <a:r>
              <a:rPr lang="en-US" altLang="zh-CN" b="1">
                <a:latin typeface="华文细黑" pitchFamily="2" charset="-122"/>
                <a:ea typeface="华文细黑" pitchFamily="2" charset="-122"/>
              </a:rPr>
              <a:t>[</a:t>
            </a:r>
            <a:r>
              <a:rPr lang="zh-CN" altLang="en-US" b="1">
                <a:latin typeface="宋体" pitchFamily="2" charset="-122"/>
              </a:rPr>
              <a:t>胶核</a:t>
            </a:r>
            <a:r>
              <a:rPr lang="en-US" altLang="zh-CN" b="1">
                <a:latin typeface="宋体" pitchFamily="2" charset="-122"/>
              </a:rPr>
              <a:t>]</a:t>
            </a:r>
            <a:r>
              <a:rPr lang="zh-CN" altLang="en-US" b="1">
                <a:latin typeface="宋体" pitchFamily="2" charset="-122"/>
              </a:rPr>
              <a:t>电位形成离子，束缚反离子</a:t>
            </a:r>
            <a:r>
              <a:rPr lang="zh-CN" altLang="en-US" b="1">
                <a:latin typeface="宋体" pitchFamily="2" charset="-122"/>
                <a:sym typeface="Symbol" pitchFamily="18" charset="2"/>
              </a:rPr>
              <a:t></a:t>
            </a:r>
            <a:r>
              <a:rPr lang="zh-CN" altLang="en-US" b="1">
                <a:latin typeface="宋体" pitchFamily="2" charset="-122"/>
              </a:rPr>
              <a:t>自由反离子</a:t>
            </a:r>
            <a:r>
              <a:rPr lang="zh-CN" altLang="en-US" b="1">
                <a:latin typeface="华文细黑" pitchFamily="2" charset="-122"/>
                <a:ea typeface="华文细黑" pitchFamily="2" charset="-122"/>
                <a:sym typeface="Symbol" pitchFamily="18" charset="2"/>
              </a:rPr>
              <a:t></a:t>
            </a:r>
            <a:r>
              <a:rPr lang="en-US" altLang="zh-CN" b="1">
                <a:latin typeface="华文细黑" pitchFamily="2" charset="-122"/>
                <a:ea typeface="华文细黑" pitchFamily="2" charset="-122"/>
              </a:rPr>
              <a:t>[Fe(OH)</a:t>
            </a:r>
            <a:r>
              <a:rPr lang="en-US" altLang="zh-CN" b="1" baseline="-25000">
                <a:latin typeface="华文细黑" pitchFamily="2" charset="-122"/>
                <a:ea typeface="华文细黑" pitchFamily="2" charset="-122"/>
              </a:rPr>
              <a:t>3</a:t>
            </a:r>
            <a:r>
              <a:rPr lang="en-US" altLang="zh-CN" b="1">
                <a:latin typeface="华文细黑" pitchFamily="2" charset="-122"/>
                <a:ea typeface="华文细黑" pitchFamily="2" charset="-122"/>
              </a:rPr>
              <a:t>]</a:t>
            </a:r>
            <a:r>
              <a:rPr lang="en-US" altLang="zh-CN" b="1" baseline="-25000">
                <a:latin typeface="华文细黑" pitchFamily="2" charset="-122"/>
                <a:ea typeface="华文细黑" pitchFamily="2" charset="-122"/>
              </a:rPr>
              <a:t>m</a:t>
            </a:r>
            <a:r>
              <a:rPr lang="en-US" altLang="zh-CN" b="1">
                <a:latin typeface="华文细黑" pitchFamily="2" charset="-122"/>
                <a:ea typeface="华文细黑" pitchFamily="2" charset="-122"/>
              </a:rPr>
              <a:t>  nH</a:t>
            </a:r>
            <a:r>
              <a:rPr lang="zh-CN" altLang="en-US" b="1" baseline="30000">
                <a:latin typeface="华文细黑" pitchFamily="2" charset="-122"/>
                <a:ea typeface="华文细黑" pitchFamily="2" charset="-122"/>
              </a:rPr>
              <a:t>＋</a:t>
            </a:r>
            <a:r>
              <a:rPr lang="zh-CN" altLang="en-US" b="1">
                <a:latin typeface="华文细黑" pitchFamily="2" charset="-122"/>
                <a:ea typeface="华文细黑" pitchFamily="2" charset="-122"/>
              </a:rPr>
              <a:t>    </a:t>
            </a:r>
            <a:r>
              <a:rPr lang="en-US" altLang="zh-CN" b="1">
                <a:latin typeface="华文细黑" pitchFamily="2" charset="-122"/>
                <a:ea typeface="华文细黑" pitchFamily="2" charset="-122"/>
              </a:rPr>
              <a:t>(n</a:t>
            </a:r>
            <a:r>
              <a:rPr lang="zh-CN" altLang="en-US" b="1">
                <a:latin typeface="华文细黑" pitchFamily="2" charset="-122"/>
                <a:ea typeface="华文细黑" pitchFamily="2" charset="-122"/>
              </a:rPr>
              <a:t>－</a:t>
            </a:r>
            <a:r>
              <a:rPr lang="en-US" altLang="zh-CN" b="1">
                <a:latin typeface="华文细黑" pitchFamily="2" charset="-122"/>
                <a:ea typeface="华文细黑" pitchFamily="2" charset="-122"/>
              </a:rPr>
              <a:t>x)Cl</a:t>
            </a:r>
            <a:r>
              <a:rPr lang="zh-CN" altLang="en-US" b="1" baseline="30000">
                <a:latin typeface="华文细黑" pitchFamily="2" charset="-122"/>
                <a:ea typeface="华文细黑" pitchFamily="2" charset="-122"/>
              </a:rPr>
              <a:t>－</a:t>
            </a:r>
            <a:r>
              <a:rPr lang="zh-CN" altLang="en-US" b="1">
                <a:latin typeface="华文细黑" pitchFamily="2" charset="-122"/>
                <a:ea typeface="华文细黑" pitchFamily="2" charset="-122"/>
                <a:sym typeface="Symbol" pitchFamily="18" charset="2"/>
              </a:rPr>
              <a:t></a:t>
            </a:r>
            <a:r>
              <a:rPr lang="en-US" altLang="zh-CN" b="1" baseline="30000">
                <a:latin typeface="华文细黑" pitchFamily="2" charset="-122"/>
                <a:ea typeface="华文细黑" pitchFamily="2" charset="-122"/>
              </a:rPr>
              <a:t>x+  </a:t>
            </a:r>
            <a:r>
              <a:rPr lang="en-US" altLang="zh-CN" b="1">
                <a:latin typeface="华文细黑" pitchFamily="2" charset="-122"/>
                <a:ea typeface="华文细黑" pitchFamily="2" charset="-122"/>
              </a:rPr>
              <a:t> Cl</a:t>
            </a:r>
            <a:r>
              <a:rPr lang="zh-CN" altLang="en-US" b="1" baseline="30000">
                <a:latin typeface="华文细黑" pitchFamily="2" charset="-122"/>
                <a:ea typeface="华文细黑" pitchFamily="2" charset="-122"/>
              </a:rPr>
              <a:t>－</a:t>
            </a:r>
            <a:r>
              <a:rPr lang="zh-CN" altLang="en-US" sz="4000" b="1" baseline="30000">
                <a:latin typeface="华文细黑" pitchFamily="2" charset="-122"/>
                <a:ea typeface="华文细黑" pitchFamily="2" charset="-122"/>
              </a:rPr>
              <a:t>                      </a:t>
            </a:r>
            <a:endParaRPr lang="zh-CN" altLang="en-US" b="1">
              <a:latin typeface="华文细黑" pitchFamily="2" charset="-122"/>
              <a:ea typeface="华文细黑" pitchFamily="2" charset="-122"/>
            </a:endParaRPr>
          </a:p>
        </p:txBody>
      </p:sp>
      <p:sp>
        <p:nvSpPr>
          <p:cNvPr id="121859" name="AutoShape 3"/>
          <p:cNvSpPr>
            <a:spLocks/>
          </p:cNvSpPr>
          <p:nvPr/>
        </p:nvSpPr>
        <p:spPr bwMode="auto">
          <a:xfrm rot="-5492744">
            <a:off x="4950619" y="904082"/>
            <a:ext cx="304800" cy="2589212"/>
          </a:xfrm>
          <a:prstGeom prst="leftBrace">
            <a:avLst>
              <a:gd name="adj1" fmla="val 70790"/>
              <a:gd name="adj2" fmla="val 50000"/>
            </a:avLst>
          </a:prstGeom>
          <a:noFill/>
          <a:ln w="28575">
            <a:solidFill>
              <a:srgbClr val="0000FF"/>
            </a:solidFill>
            <a:round/>
            <a:headEnd/>
            <a:tailEnd/>
          </a:ln>
          <a:effectLst/>
        </p:spPr>
        <p:txBody>
          <a:bodyPr wrap="none" anchor="ctr"/>
          <a:lstStyle/>
          <a:p>
            <a:endParaRPr lang="zh-CN" altLang="en-US"/>
          </a:p>
        </p:txBody>
      </p:sp>
      <p:sp>
        <p:nvSpPr>
          <p:cNvPr id="121860" name="AutoShape 4"/>
          <p:cNvSpPr>
            <a:spLocks/>
          </p:cNvSpPr>
          <p:nvPr/>
        </p:nvSpPr>
        <p:spPr bwMode="auto">
          <a:xfrm rot="-5492744">
            <a:off x="7731126" y="1401762"/>
            <a:ext cx="152400" cy="1444625"/>
          </a:xfrm>
          <a:prstGeom prst="leftBrace">
            <a:avLst>
              <a:gd name="adj1" fmla="val 78993"/>
              <a:gd name="adj2" fmla="val 50000"/>
            </a:avLst>
          </a:prstGeom>
          <a:noFill/>
          <a:ln w="28575">
            <a:solidFill>
              <a:srgbClr val="0000FF"/>
            </a:solidFill>
            <a:round/>
            <a:headEnd/>
            <a:tailEnd/>
          </a:ln>
          <a:effectLst/>
        </p:spPr>
        <p:txBody>
          <a:bodyPr wrap="none" anchor="ctr"/>
          <a:lstStyle/>
          <a:p>
            <a:endParaRPr lang="zh-CN" altLang="en-US"/>
          </a:p>
        </p:txBody>
      </p:sp>
      <p:sp>
        <p:nvSpPr>
          <p:cNvPr id="121861" name="AutoShape 5"/>
          <p:cNvSpPr>
            <a:spLocks/>
          </p:cNvSpPr>
          <p:nvPr/>
        </p:nvSpPr>
        <p:spPr bwMode="auto">
          <a:xfrm rot="-5409941">
            <a:off x="3428207" y="377031"/>
            <a:ext cx="304800" cy="6094413"/>
          </a:xfrm>
          <a:prstGeom prst="leftBrace">
            <a:avLst>
              <a:gd name="adj1" fmla="val 166623"/>
              <a:gd name="adj2" fmla="val 47986"/>
            </a:avLst>
          </a:prstGeom>
          <a:noFill/>
          <a:ln w="28575">
            <a:solidFill>
              <a:srgbClr val="FF3300"/>
            </a:solidFill>
            <a:round/>
            <a:headEnd/>
            <a:tailEnd/>
          </a:ln>
          <a:effectLst/>
        </p:spPr>
        <p:txBody>
          <a:bodyPr wrap="none" anchor="ctr"/>
          <a:lstStyle/>
          <a:p>
            <a:endParaRPr lang="zh-CN" altLang="en-US"/>
          </a:p>
        </p:txBody>
      </p:sp>
      <p:sp>
        <p:nvSpPr>
          <p:cNvPr id="121862" name="AutoShape 6"/>
          <p:cNvSpPr>
            <a:spLocks/>
          </p:cNvSpPr>
          <p:nvPr/>
        </p:nvSpPr>
        <p:spPr bwMode="auto">
          <a:xfrm rot="-5426656">
            <a:off x="4609307" y="415131"/>
            <a:ext cx="381000" cy="7770813"/>
          </a:xfrm>
          <a:prstGeom prst="leftBrace">
            <a:avLst>
              <a:gd name="adj1" fmla="val 169965"/>
              <a:gd name="adj2" fmla="val 50000"/>
            </a:avLst>
          </a:prstGeom>
          <a:noFill/>
          <a:ln w="28575">
            <a:solidFill>
              <a:srgbClr val="000066"/>
            </a:solidFill>
            <a:round/>
            <a:headEnd/>
            <a:tailEnd/>
          </a:ln>
          <a:effectLst/>
        </p:spPr>
        <p:txBody>
          <a:bodyPr wrap="none" anchor="ctr"/>
          <a:lstStyle/>
          <a:p>
            <a:endParaRPr lang="zh-CN" altLang="en-US"/>
          </a:p>
        </p:txBody>
      </p:sp>
      <p:sp>
        <p:nvSpPr>
          <p:cNvPr id="121863" name="Text Box 7"/>
          <p:cNvSpPr txBox="1">
            <a:spLocks noChangeArrowheads="1"/>
          </p:cNvSpPr>
          <p:nvPr/>
        </p:nvSpPr>
        <p:spPr bwMode="auto">
          <a:xfrm>
            <a:off x="2743200" y="3576638"/>
            <a:ext cx="1600200" cy="412750"/>
          </a:xfrm>
          <a:prstGeom prst="rect">
            <a:avLst/>
          </a:prstGeom>
          <a:noFill/>
          <a:ln w="9525">
            <a:noFill/>
            <a:miter lim="800000"/>
            <a:headEnd/>
            <a:tailEnd/>
          </a:ln>
          <a:effectLst/>
        </p:spPr>
        <p:txBody>
          <a:bodyPr>
            <a:spAutoFit/>
          </a:bodyPr>
          <a:lstStyle/>
          <a:p>
            <a:pPr>
              <a:spcBef>
                <a:spcPct val="50000"/>
              </a:spcBef>
            </a:pPr>
            <a:endParaRPr kumimoji="1" lang="zh-CN" altLang="zh-CN" sz="3200" b="1" baseline="30000">
              <a:latin typeface="华文细黑" pitchFamily="2" charset="-122"/>
              <a:ea typeface="华文细黑" pitchFamily="2" charset="-122"/>
            </a:endParaRPr>
          </a:p>
        </p:txBody>
      </p:sp>
      <p:sp>
        <p:nvSpPr>
          <p:cNvPr id="121864" name="Text Box 8"/>
          <p:cNvSpPr txBox="1">
            <a:spLocks noChangeArrowheads="1"/>
          </p:cNvSpPr>
          <p:nvPr/>
        </p:nvSpPr>
        <p:spPr bwMode="auto">
          <a:xfrm>
            <a:off x="1524000" y="2357438"/>
            <a:ext cx="1600200" cy="774700"/>
          </a:xfrm>
          <a:prstGeom prst="rect">
            <a:avLst/>
          </a:prstGeom>
          <a:noFill/>
          <a:ln w="9525">
            <a:noFill/>
            <a:miter lim="800000"/>
            <a:headEnd/>
            <a:tailEnd/>
          </a:ln>
          <a:effectLst/>
        </p:spPr>
        <p:txBody>
          <a:bodyPr>
            <a:spAutoFit/>
          </a:bodyPr>
          <a:lstStyle/>
          <a:p>
            <a:pPr algn="ctr">
              <a:lnSpc>
                <a:spcPct val="80000"/>
              </a:lnSpc>
            </a:pPr>
            <a:r>
              <a:rPr kumimoji="1" lang="zh-CN" altLang="en-US" sz="2800" b="1" dirty="0">
                <a:solidFill>
                  <a:srgbClr val="F01085"/>
                </a:solidFill>
                <a:latin typeface="Arial" charset="0"/>
                <a:ea typeface="黑体" pitchFamily="49" charset="-122"/>
              </a:rPr>
              <a:t>胶核</a:t>
            </a:r>
            <a:r>
              <a:rPr kumimoji="1" lang="en-US" altLang="zh-CN" sz="2800" b="1" dirty="0">
                <a:solidFill>
                  <a:srgbClr val="F01085"/>
                </a:solidFill>
                <a:latin typeface="Times New Roman" pitchFamily="18" charset="0"/>
                <a:ea typeface="黑体" pitchFamily="49" charset="-122"/>
              </a:rPr>
              <a:t>(nuclear)</a:t>
            </a:r>
          </a:p>
        </p:txBody>
      </p:sp>
      <p:sp>
        <p:nvSpPr>
          <p:cNvPr id="121865" name="Text Box 9"/>
          <p:cNvSpPr txBox="1">
            <a:spLocks noChangeArrowheads="1"/>
          </p:cNvSpPr>
          <p:nvPr/>
        </p:nvSpPr>
        <p:spPr bwMode="auto">
          <a:xfrm>
            <a:off x="1295400" y="3500438"/>
            <a:ext cx="3962400" cy="579437"/>
          </a:xfrm>
          <a:prstGeom prst="rect">
            <a:avLst/>
          </a:prstGeom>
          <a:noFill/>
          <a:ln w="9525">
            <a:noFill/>
            <a:miter lim="800000"/>
            <a:headEnd/>
            <a:tailEnd/>
          </a:ln>
          <a:effectLst/>
        </p:spPr>
        <p:txBody>
          <a:bodyPr>
            <a:spAutoFit/>
          </a:bodyPr>
          <a:lstStyle/>
          <a:p>
            <a:pPr>
              <a:spcBef>
                <a:spcPct val="50000"/>
              </a:spcBef>
            </a:pPr>
            <a:r>
              <a:rPr kumimoji="1" lang="zh-CN" altLang="en-US" sz="3200" dirty="0">
                <a:solidFill>
                  <a:srgbClr val="FF0000"/>
                </a:solidFill>
                <a:latin typeface="Arial" charset="0"/>
                <a:ea typeface="黑体" pitchFamily="49" charset="-122"/>
              </a:rPr>
              <a:t>胶粒</a:t>
            </a:r>
            <a:r>
              <a:rPr kumimoji="1" lang="en-US" altLang="zh-CN" sz="3200" dirty="0">
                <a:solidFill>
                  <a:srgbClr val="FF0000"/>
                </a:solidFill>
                <a:latin typeface="Times New Roman" pitchFamily="18" charset="0"/>
                <a:ea typeface="黑体" pitchFamily="49" charset="-122"/>
              </a:rPr>
              <a:t>(colloidal particle)</a:t>
            </a:r>
          </a:p>
        </p:txBody>
      </p:sp>
      <p:sp>
        <p:nvSpPr>
          <p:cNvPr id="121866" name="Text Box 10"/>
          <p:cNvSpPr txBox="1">
            <a:spLocks noChangeArrowheads="1"/>
          </p:cNvSpPr>
          <p:nvPr/>
        </p:nvSpPr>
        <p:spPr bwMode="auto">
          <a:xfrm>
            <a:off x="3810000" y="2357438"/>
            <a:ext cx="2743200" cy="774700"/>
          </a:xfrm>
          <a:prstGeom prst="rect">
            <a:avLst/>
          </a:prstGeom>
          <a:noFill/>
          <a:ln w="9525">
            <a:noFill/>
            <a:miter lim="800000"/>
            <a:headEnd/>
            <a:tailEnd/>
          </a:ln>
          <a:effectLst/>
        </p:spPr>
        <p:txBody>
          <a:bodyPr>
            <a:spAutoFit/>
          </a:bodyPr>
          <a:lstStyle/>
          <a:p>
            <a:pPr algn="ctr">
              <a:lnSpc>
                <a:spcPct val="80000"/>
              </a:lnSpc>
            </a:pPr>
            <a:r>
              <a:rPr kumimoji="1" lang="zh-CN" altLang="en-US" sz="2800" b="1" dirty="0">
                <a:solidFill>
                  <a:srgbClr val="F01085"/>
                </a:solidFill>
                <a:latin typeface="Arial" charset="0"/>
                <a:ea typeface="黑体" pitchFamily="49" charset="-122"/>
              </a:rPr>
              <a:t>吸附层</a:t>
            </a:r>
          </a:p>
          <a:p>
            <a:pPr>
              <a:lnSpc>
                <a:spcPct val="80000"/>
              </a:lnSpc>
            </a:pPr>
            <a:r>
              <a:rPr kumimoji="1" lang="en-US" altLang="zh-CN" sz="2800" b="1" dirty="0">
                <a:solidFill>
                  <a:srgbClr val="F01085"/>
                </a:solidFill>
                <a:latin typeface="Times New Roman" pitchFamily="18" charset="0"/>
                <a:ea typeface="黑体" pitchFamily="49" charset="-122"/>
              </a:rPr>
              <a:t>stationary  layer</a:t>
            </a:r>
          </a:p>
        </p:txBody>
      </p:sp>
      <p:sp>
        <p:nvSpPr>
          <p:cNvPr id="121867" name="Text Box 11"/>
          <p:cNvSpPr txBox="1">
            <a:spLocks noChangeArrowheads="1"/>
          </p:cNvSpPr>
          <p:nvPr/>
        </p:nvSpPr>
        <p:spPr bwMode="auto">
          <a:xfrm>
            <a:off x="6705600" y="2433638"/>
            <a:ext cx="2133600" cy="774700"/>
          </a:xfrm>
          <a:prstGeom prst="rect">
            <a:avLst/>
          </a:prstGeom>
          <a:noFill/>
          <a:ln w="9525">
            <a:noFill/>
            <a:miter lim="800000"/>
            <a:headEnd/>
            <a:tailEnd/>
          </a:ln>
          <a:effectLst/>
        </p:spPr>
        <p:txBody>
          <a:bodyPr>
            <a:spAutoFit/>
          </a:bodyPr>
          <a:lstStyle/>
          <a:p>
            <a:pPr algn="ctr">
              <a:lnSpc>
                <a:spcPct val="80000"/>
              </a:lnSpc>
            </a:pPr>
            <a:r>
              <a:rPr kumimoji="1" lang="zh-CN" altLang="en-US" sz="2800" b="1" dirty="0">
                <a:solidFill>
                  <a:srgbClr val="F01085"/>
                </a:solidFill>
                <a:latin typeface="Arial" charset="0"/>
                <a:ea typeface="黑体" pitchFamily="49" charset="-122"/>
              </a:rPr>
              <a:t>扩散层</a:t>
            </a:r>
          </a:p>
          <a:p>
            <a:pPr algn="ctr">
              <a:lnSpc>
                <a:spcPct val="80000"/>
              </a:lnSpc>
            </a:pPr>
            <a:r>
              <a:rPr kumimoji="1" lang="en-US" altLang="zh-CN" sz="2800" b="1" dirty="0">
                <a:solidFill>
                  <a:srgbClr val="F01085"/>
                </a:solidFill>
                <a:latin typeface="Times New Roman" pitchFamily="18" charset="0"/>
                <a:ea typeface="黑体" pitchFamily="49" charset="-122"/>
              </a:rPr>
              <a:t>diffuse </a:t>
            </a:r>
            <a:r>
              <a:rPr kumimoji="1" lang="en-US" altLang="zh-CN" sz="2800" b="1" dirty="0">
                <a:solidFill>
                  <a:srgbClr val="F01085"/>
                </a:solidFill>
                <a:ea typeface="黑体" pitchFamily="49" charset="-122"/>
              </a:rPr>
              <a:t>layer</a:t>
            </a:r>
          </a:p>
        </p:txBody>
      </p:sp>
      <p:sp>
        <p:nvSpPr>
          <p:cNvPr id="121868" name="Text Box 12"/>
          <p:cNvSpPr txBox="1">
            <a:spLocks noChangeArrowheads="1"/>
          </p:cNvSpPr>
          <p:nvPr/>
        </p:nvSpPr>
        <p:spPr bwMode="auto">
          <a:xfrm>
            <a:off x="3352800" y="4643438"/>
            <a:ext cx="3657600" cy="519112"/>
          </a:xfrm>
          <a:prstGeom prst="rect">
            <a:avLst/>
          </a:prstGeom>
          <a:noFill/>
          <a:ln w="9525">
            <a:noFill/>
            <a:miter lim="800000"/>
            <a:headEnd/>
            <a:tailEnd/>
          </a:ln>
          <a:effectLst/>
        </p:spPr>
        <p:txBody>
          <a:bodyPr>
            <a:spAutoFit/>
          </a:bodyPr>
          <a:lstStyle/>
          <a:p>
            <a:pPr>
              <a:spcBef>
                <a:spcPct val="50000"/>
              </a:spcBef>
            </a:pPr>
            <a:r>
              <a:rPr kumimoji="1" lang="zh-CN" altLang="en-US" sz="2800">
                <a:latin typeface="Arial" charset="0"/>
                <a:ea typeface="黑体" pitchFamily="49" charset="-122"/>
              </a:rPr>
              <a:t>胶团</a:t>
            </a:r>
            <a:r>
              <a:rPr kumimoji="1" lang="en-US" altLang="zh-CN" sz="2800">
                <a:latin typeface="Times New Roman" pitchFamily="18" charset="0"/>
                <a:ea typeface="黑体" pitchFamily="49" charset="-122"/>
              </a:rPr>
              <a:t>(colloidal micelle)</a:t>
            </a:r>
            <a:endParaRPr kumimoji="1" lang="en-US" altLang="zh-CN" sz="2400">
              <a:latin typeface="Arial" charset="0"/>
            </a:endParaRPr>
          </a:p>
        </p:txBody>
      </p:sp>
      <p:sp>
        <p:nvSpPr>
          <p:cNvPr id="121869" name="AutoShape 13"/>
          <p:cNvSpPr>
            <a:spLocks/>
          </p:cNvSpPr>
          <p:nvPr/>
        </p:nvSpPr>
        <p:spPr bwMode="auto">
          <a:xfrm rot="-5364987">
            <a:off x="2247900" y="1179513"/>
            <a:ext cx="228600" cy="1981200"/>
          </a:xfrm>
          <a:prstGeom prst="leftBrace">
            <a:avLst>
              <a:gd name="adj1" fmla="val 72222"/>
              <a:gd name="adj2" fmla="val 50000"/>
            </a:avLst>
          </a:prstGeom>
          <a:noFill/>
          <a:ln w="28575">
            <a:solidFill>
              <a:srgbClr val="0000FF"/>
            </a:solidFill>
            <a:round/>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21858">
                                            <p:txEl>
                                              <p:pRg st="0" end="0"/>
                                            </p:txEl>
                                          </p:spTgt>
                                        </p:tgtEl>
                                        <p:attrNameLst>
                                          <p:attrName>style.visibility</p:attrName>
                                        </p:attrNameLst>
                                      </p:cBhvr>
                                      <p:to>
                                        <p:strVal val="visible"/>
                                      </p:to>
                                    </p:set>
                                    <p:anim calcmode="lin" valueType="num">
                                      <p:cBhvr additive="base">
                                        <p:cTn id="7" dur="500" fill="hold"/>
                                        <p:tgtEl>
                                          <p:spTgt spid="12185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18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1869"/>
                                        </p:tgtEl>
                                        <p:attrNameLst>
                                          <p:attrName>style.visibility</p:attrName>
                                        </p:attrNameLst>
                                      </p:cBhvr>
                                      <p:to>
                                        <p:strVal val="visible"/>
                                      </p:to>
                                    </p:set>
                                    <p:anim calcmode="lin" valueType="num">
                                      <p:cBhvr additive="base">
                                        <p:cTn id="13" dur="500" fill="hold"/>
                                        <p:tgtEl>
                                          <p:spTgt spid="121869"/>
                                        </p:tgtEl>
                                        <p:attrNameLst>
                                          <p:attrName>ppt_x</p:attrName>
                                        </p:attrNameLst>
                                      </p:cBhvr>
                                      <p:tavLst>
                                        <p:tav tm="0">
                                          <p:val>
                                            <p:strVal val="0-#ppt_w/2"/>
                                          </p:val>
                                        </p:tav>
                                        <p:tav tm="100000">
                                          <p:val>
                                            <p:strVal val="#ppt_x"/>
                                          </p:val>
                                        </p:tav>
                                      </p:tavLst>
                                    </p:anim>
                                    <p:anim calcmode="lin" valueType="num">
                                      <p:cBhvr additive="base">
                                        <p:cTn id="14" dur="500" fill="hold"/>
                                        <p:tgtEl>
                                          <p:spTgt spid="12186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1864"/>
                                        </p:tgtEl>
                                        <p:attrNameLst>
                                          <p:attrName>style.visibility</p:attrName>
                                        </p:attrNameLst>
                                      </p:cBhvr>
                                      <p:to>
                                        <p:strVal val="visible"/>
                                      </p:to>
                                    </p:set>
                                    <p:anim calcmode="lin" valueType="num">
                                      <p:cBhvr additive="base">
                                        <p:cTn id="19" dur="500" fill="hold"/>
                                        <p:tgtEl>
                                          <p:spTgt spid="121864"/>
                                        </p:tgtEl>
                                        <p:attrNameLst>
                                          <p:attrName>ppt_x</p:attrName>
                                        </p:attrNameLst>
                                      </p:cBhvr>
                                      <p:tavLst>
                                        <p:tav tm="0">
                                          <p:val>
                                            <p:strVal val="0-#ppt_w/2"/>
                                          </p:val>
                                        </p:tav>
                                        <p:tav tm="100000">
                                          <p:val>
                                            <p:strVal val="#ppt_x"/>
                                          </p:val>
                                        </p:tav>
                                      </p:tavLst>
                                    </p:anim>
                                    <p:anim calcmode="lin" valueType="num">
                                      <p:cBhvr additive="base">
                                        <p:cTn id="20" dur="500" fill="hold"/>
                                        <p:tgtEl>
                                          <p:spTgt spid="12186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1859"/>
                                        </p:tgtEl>
                                        <p:attrNameLst>
                                          <p:attrName>style.visibility</p:attrName>
                                        </p:attrNameLst>
                                      </p:cBhvr>
                                      <p:to>
                                        <p:strVal val="visible"/>
                                      </p:to>
                                    </p:set>
                                    <p:anim calcmode="lin" valueType="num">
                                      <p:cBhvr additive="base">
                                        <p:cTn id="25" dur="500" fill="hold"/>
                                        <p:tgtEl>
                                          <p:spTgt spid="121859"/>
                                        </p:tgtEl>
                                        <p:attrNameLst>
                                          <p:attrName>ppt_x</p:attrName>
                                        </p:attrNameLst>
                                      </p:cBhvr>
                                      <p:tavLst>
                                        <p:tav tm="0">
                                          <p:val>
                                            <p:strVal val="#ppt_x"/>
                                          </p:val>
                                        </p:tav>
                                        <p:tav tm="100000">
                                          <p:val>
                                            <p:strVal val="#ppt_x"/>
                                          </p:val>
                                        </p:tav>
                                      </p:tavLst>
                                    </p:anim>
                                    <p:anim calcmode="lin" valueType="num">
                                      <p:cBhvr additive="base">
                                        <p:cTn id="26" dur="500" fill="hold"/>
                                        <p:tgtEl>
                                          <p:spTgt spid="12185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1866"/>
                                        </p:tgtEl>
                                        <p:attrNameLst>
                                          <p:attrName>style.visibility</p:attrName>
                                        </p:attrNameLst>
                                      </p:cBhvr>
                                      <p:to>
                                        <p:strVal val="visible"/>
                                      </p:to>
                                    </p:set>
                                    <p:anim calcmode="lin" valueType="num">
                                      <p:cBhvr additive="base">
                                        <p:cTn id="31" dur="500" fill="hold"/>
                                        <p:tgtEl>
                                          <p:spTgt spid="121866"/>
                                        </p:tgtEl>
                                        <p:attrNameLst>
                                          <p:attrName>ppt_x</p:attrName>
                                        </p:attrNameLst>
                                      </p:cBhvr>
                                      <p:tavLst>
                                        <p:tav tm="0">
                                          <p:val>
                                            <p:strVal val="#ppt_x"/>
                                          </p:val>
                                        </p:tav>
                                        <p:tav tm="100000">
                                          <p:val>
                                            <p:strVal val="#ppt_x"/>
                                          </p:val>
                                        </p:tav>
                                      </p:tavLst>
                                    </p:anim>
                                    <p:anim calcmode="lin" valueType="num">
                                      <p:cBhvr additive="base">
                                        <p:cTn id="32" dur="500" fill="hold"/>
                                        <p:tgtEl>
                                          <p:spTgt spid="12186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1860"/>
                                        </p:tgtEl>
                                        <p:attrNameLst>
                                          <p:attrName>style.visibility</p:attrName>
                                        </p:attrNameLst>
                                      </p:cBhvr>
                                      <p:to>
                                        <p:strVal val="visible"/>
                                      </p:to>
                                    </p:set>
                                    <p:anim calcmode="lin" valueType="num">
                                      <p:cBhvr additive="base">
                                        <p:cTn id="37" dur="500" fill="hold"/>
                                        <p:tgtEl>
                                          <p:spTgt spid="121860"/>
                                        </p:tgtEl>
                                        <p:attrNameLst>
                                          <p:attrName>ppt_x</p:attrName>
                                        </p:attrNameLst>
                                      </p:cBhvr>
                                      <p:tavLst>
                                        <p:tav tm="0">
                                          <p:val>
                                            <p:strVal val="#ppt_x"/>
                                          </p:val>
                                        </p:tav>
                                        <p:tav tm="100000">
                                          <p:val>
                                            <p:strVal val="#ppt_x"/>
                                          </p:val>
                                        </p:tav>
                                      </p:tavLst>
                                    </p:anim>
                                    <p:anim calcmode="lin" valueType="num">
                                      <p:cBhvr additive="base">
                                        <p:cTn id="38" dur="500" fill="hold"/>
                                        <p:tgtEl>
                                          <p:spTgt spid="12186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21867"/>
                                        </p:tgtEl>
                                        <p:attrNameLst>
                                          <p:attrName>style.visibility</p:attrName>
                                        </p:attrNameLst>
                                      </p:cBhvr>
                                      <p:to>
                                        <p:strVal val="visible"/>
                                      </p:to>
                                    </p:set>
                                    <p:anim calcmode="lin" valueType="num">
                                      <p:cBhvr additive="base">
                                        <p:cTn id="43" dur="500" fill="hold"/>
                                        <p:tgtEl>
                                          <p:spTgt spid="121867"/>
                                        </p:tgtEl>
                                        <p:attrNameLst>
                                          <p:attrName>ppt_x</p:attrName>
                                        </p:attrNameLst>
                                      </p:cBhvr>
                                      <p:tavLst>
                                        <p:tav tm="0">
                                          <p:val>
                                            <p:strVal val="1+#ppt_w/2"/>
                                          </p:val>
                                        </p:tav>
                                        <p:tav tm="100000">
                                          <p:val>
                                            <p:strVal val="#ppt_x"/>
                                          </p:val>
                                        </p:tav>
                                      </p:tavLst>
                                    </p:anim>
                                    <p:anim calcmode="lin" valueType="num">
                                      <p:cBhvr additive="base">
                                        <p:cTn id="44" dur="500" fill="hold"/>
                                        <p:tgtEl>
                                          <p:spTgt spid="12186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1861"/>
                                        </p:tgtEl>
                                        <p:attrNameLst>
                                          <p:attrName>style.visibility</p:attrName>
                                        </p:attrNameLst>
                                      </p:cBhvr>
                                      <p:to>
                                        <p:strVal val="visible"/>
                                      </p:to>
                                    </p:set>
                                    <p:anim calcmode="lin" valueType="num">
                                      <p:cBhvr additive="base">
                                        <p:cTn id="49" dur="500" fill="hold"/>
                                        <p:tgtEl>
                                          <p:spTgt spid="121861"/>
                                        </p:tgtEl>
                                        <p:attrNameLst>
                                          <p:attrName>ppt_x</p:attrName>
                                        </p:attrNameLst>
                                      </p:cBhvr>
                                      <p:tavLst>
                                        <p:tav tm="0">
                                          <p:val>
                                            <p:strVal val="0-#ppt_w/2"/>
                                          </p:val>
                                        </p:tav>
                                        <p:tav tm="100000">
                                          <p:val>
                                            <p:strVal val="#ppt_x"/>
                                          </p:val>
                                        </p:tav>
                                      </p:tavLst>
                                    </p:anim>
                                    <p:anim calcmode="lin" valueType="num">
                                      <p:cBhvr additive="base">
                                        <p:cTn id="50" dur="500" fill="hold"/>
                                        <p:tgtEl>
                                          <p:spTgt spid="12186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1865"/>
                                        </p:tgtEl>
                                        <p:attrNameLst>
                                          <p:attrName>style.visibility</p:attrName>
                                        </p:attrNameLst>
                                      </p:cBhvr>
                                      <p:to>
                                        <p:strVal val="visible"/>
                                      </p:to>
                                    </p:set>
                                    <p:anim calcmode="lin" valueType="num">
                                      <p:cBhvr additive="base">
                                        <p:cTn id="55" dur="500" fill="hold"/>
                                        <p:tgtEl>
                                          <p:spTgt spid="121865"/>
                                        </p:tgtEl>
                                        <p:attrNameLst>
                                          <p:attrName>ppt_x</p:attrName>
                                        </p:attrNameLst>
                                      </p:cBhvr>
                                      <p:tavLst>
                                        <p:tav tm="0">
                                          <p:val>
                                            <p:strVal val="0-#ppt_w/2"/>
                                          </p:val>
                                        </p:tav>
                                        <p:tav tm="100000">
                                          <p:val>
                                            <p:strVal val="#ppt_x"/>
                                          </p:val>
                                        </p:tav>
                                      </p:tavLst>
                                    </p:anim>
                                    <p:anim calcmode="lin" valueType="num">
                                      <p:cBhvr additive="base">
                                        <p:cTn id="56" dur="500" fill="hold"/>
                                        <p:tgtEl>
                                          <p:spTgt spid="12186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21862"/>
                                        </p:tgtEl>
                                        <p:attrNameLst>
                                          <p:attrName>style.visibility</p:attrName>
                                        </p:attrNameLst>
                                      </p:cBhvr>
                                      <p:to>
                                        <p:strVal val="visible"/>
                                      </p:to>
                                    </p:set>
                                    <p:anim calcmode="lin" valueType="num">
                                      <p:cBhvr additive="base">
                                        <p:cTn id="61" dur="500" fill="hold"/>
                                        <p:tgtEl>
                                          <p:spTgt spid="121862"/>
                                        </p:tgtEl>
                                        <p:attrNameLst>
                                          <p:attrName>ppt_x</p:attrName>
                                        </p:attrNameLst>
                                      </p:cBhvr>
                                      <p:tavLst>
                                        <p:tav tm="0">
                                          <p:val>
                                            <p:strVal val="1+#ppt_w/2"/>
                                          </p:val>
                                        </p:tav>
                                        <p:tav tm="100000">
                                          <p:val>
                                            <p:strVal val="#ppt_x"/>
                                          </p:val>
                                        </p:tav>
                                      </p:tavLst>
                                    </p:anim>
                                    <p:anim calcmode="lin" valueType="num">
                                      <p:cBhvr additive="base">
                                        <p:cTn id="62" dur="500" fill="hold"/>
                                        <p:tgtEl>
                                          <p:spTgt spid="121862"/>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1868"/>
                                        </p:tgtEl>
                                        <p:attrNameLst>
                                          <p:attrName>style.visibility</p:attrName>
                                        </p:attrNameLst>
                                      </p:cBhvr>
                                      <p:to>
                                        <p:strVal val="visible"/>
                                      </p:to>
                                    </p:set>
                                    <p:anim calcmode="lin" valueType="num">
                                      <p:cBhvr additive="base">
                                        <p:cTn id="67" dur="500" fill="hold"/>
                                        <p:tgtEl>
                                          <p:spTgt spid="121868"/>
                                        </p:tgtEl>
                                        <p:attrNameLst>
                                          <p:attrName>ppt_x</p:attrName>
                                        </p:attrNameLst>
                                      </p:cBhvr>
                                      <p:tavLst>
                                        <p:tav tm="0">
                                          <p:val>
                                            <p:strVal val="#ppt_x"/>
                                          </p:val>
                                        </p:tav>
                                        <p:tav tm="100000">
                                          <p:val>
                                            <p:strVal val="#ppt_x"/>
                                          </p:val>
                                        </p:tav>
                                      </p:tavLst>
                                    </p:anim>
                                    <p:anim calcmode="lin" valueType="num">
                                      <p:cBhvr additive="base">
                                        <p:cTn id="68" dur="500" fill="hold"/>
                                        <p:tgtEl>
                                          <p:spTgt spid="1218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build="p" autoUpdateAnimBg="0"/>
      <p:bldP spid="121859" grpId="0" animBg="1"/>
      <p:bldP spid="121860" grpId="0" animBg="1"/>
      <p:bldP spid="121861" grpId="0" animBg="1"/>
      <p:bldP spid="121862" grpId="0" animBg="1"/>
      <p:bldP spid="121864" grpId="0" autoUpdateAnimBg="0"/>
      <p:bldP spid="121865" grpId="0" autoUpdateAnimBg="0"/>
      <p:bldP spid="121866" grpId="0" autoUpdateAnimBg="0"/>
      <p:bldP spid="121867" grpId="0" autoUpdateAnimBg="0"/>
      <p:bldP spid="121868" grpId="0" autoUpdateAnimBg="0"/>
      <p:bldP spid="12186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467544" y="404664"/>
            <a:ext cx="8243887" cy="963612"/>
          </a:xfrm>
        </p:spPr>
        <p:txBody>
          <a:bodyPr/>
          <a:lstStyle/>
          <a:p>
            <a:pPr algn="l"/>
            <a:r>
              <a:rPr lang="en-US" altLang="zh-CN" sz="3200" b="1" dirty="0">
                <a:solidFill>
                  <a:srgbClr val="FF0000"/>
                </a:solidFill>
                <a:latin typeface="华文新魏" pitchFamily="2" charset="-122"/>
                <a:ea typeface="华文新魏" pitchFamily="2" charset="-122"/>
              </a:rPr>
              <a:t>2.</a:t>
            </a:r>
            <a:r>
              <a:rPr lang="zh-CN" altLang="en-US" sz="3200" b="1" dirty="0">
                <a:solidFill>
                  <a:srgbClr val="FF0000"/>
                </a:solidFill>
                <a:latin typeface="华文新魏" pitchFamily="2" charset="-122"/>
                <a:ea typeface="华文新魏" pitchFamily="2" charset="-122"/>
              </a:rPr>
              <a:t>胶体的脱稳机理</a:t>
            </a:r>
          </a:p>
        </p:txBody>
      </p:sp>
      <p:sp>
        <p:nvSpPr>
          <p:cNvPr id="122883" name="Rectangle 3"/>
          <p:cNvSpPr>
            <a:spLocks noGrp="1" noChangeArrowheads="1"/>
          </p:cNvSpPr>
          <p:nvPr>
            <p:ph type="body" idx="1"/>
          </p:nvPr>
        </p:nvSpPr>
        <p:spPr>
          <a:xfrm>
            <a:off x="539750" y="1412875"/>
            <a:ext cx="8208714" cy="4572000"/>
          </a:xfrm>
        </p:spPr>
        <p:txBody>
          <a:bodyPr/>
          <a:lstStyle/>
          <a:p>
            <a:pPr>
              <a:lnSpc>
                <a:spcPct val="150000"/>
              </a:lnSpc>
            </a:pPr>
            <a:r>
              <a:rPr lang="zh-CN" altLang="en-US" sz="2400" b="1" dirty="0">
                <a:latin typeface="宋体" pitchFamily="2" charset="-122"/>
              </a:rPr>
              <a:t>胶体颗粒保持分散的悬浮状态的特性称为</a:t>
            </a:r>
            <a:r>
              <a:rPr lang="zh-CN" altLang="en-US" sz="2400" b="1" dirty="0">
                <a:solidFill>
                  <a:srgbClr val="00FF00"/>
                </a:solidFill>
                <a:latin typeface="宋体" pitchFamily="2" charset="-122"/>
              </a:rPr>
              <a:t>胶体的稳定性</a:t>
            </a:r>
            <a:r>
              <a:rPr lang="zh-CN" altLang="en-US" sz="2400" b="1" dirty="0">
                <a:solidFill>
                  <a:srgbClr val="FF0000"/>
                </a:solidFill>
                <a:latin typeface="宋体" pitchFamily="2" charset="-122"/>
              </a:rPr>
              <a:t>（</a:t>
            </a:r>
            <a:r>
              <a:rPr lang="en-US" altLang="zh-CN" sz="2400" b="1" dirty="0">
                <a:solidFill>
                  <a:srgbClr val="FF0000"/>
                </a:solidFill>
                <a:latin typeface="宋体" pitchFamily="2" charset="-122"/>
              </a:rPr>
              <a:t>stabilization)</a:t>
            </a:r>
            <a:r>
              <a:rPr lang="zh-CN" altLang="en-US" sz="2400" b="1" dirty="0">
                <a:latin typeface="宋体" pitchFamily="2" charset="-122"/>
              </a:rPr>
              <a:t>。</a:t>
            </a:r>
          </a:p>
          <a:p>
            <a:pPr>
              <a:lnSpc>
                <a:spcPct val="150000"/>
              </a:lnSpc>
            </a:pPr>
            <a:r>
              <a:rPr lang="zh-CN" altLang="en-US" sz="2400" b="1" dirty="0">
                <a:latin typeface="宋体" pitchFamily="2" charset="-122"/>
              </a:rPr>
              <a:t>胶体因</a:t>
            </a:r>
            <a:r>
              <a:rPr lang="zh-CN" altLang="en-US" sz="2400" b="1" dirty="0">
                <a:latin typeface="宋体" pitchFamily="2" charset="-122"/>
                <a:sym typeface="Symbol" pitchFamily="18" charset="2"/>
              </a:rPr>
              <a:t></a:t>
            </a:r>
            <a:r>
              <a:rPr lang="zh-CN" altLang="en-US" sz="2400" b="1" dirty="0">
                <a:latin typeface="宋体" pitchFamily="2" charset="-122"/>
              </a:rPr>
              <a:t>电位（电动电位）降低或消除，从而失去稳定性的过程称为</a:t>
            </a:r>
            <a:r>
              <a:rPr lang="zh-CN" altLang="en-US" sz="2400" b="1" dirty="0">
                <a:solidFill>
                  <a:srgbClr val="00FF00"/>
                </a:solidFill>
                <a:latin typeface="宋体" pitchFamily="2" charset="-122"/>
              </a:rPr>
              <a:t>脱稳</a:t>
            </a:r>
            <a:r>
              <a:rPr lang="en-US" altLang="zh-CN" sz="2400" b="1" dirty="0">
                <a:solidFill>
                  <a:srgbClr val="FF0000"/>
                </a:solidFill>
                <a:latin typeface="宋体" pitchFamily="2" charset="-122"/>
              </a:rPr>
              <a:t>(destabilization)</a:t>
            </a:r>
            <a:r>
              <a:rPr lang="zh-CN" altLang="en-US" sz="2400" b="1" dirty="0">
                <a:latin typeface="宋体" pitchFamily="2" charset="-122"/>
              </a:rPr>
              <a:t>，脱稳的胶粒相互聚集为较大颗粒的过程称为</a:t>
            </a:r>
            <a:r>
              <a:rPr lang="zh-CN" altLang="en-US" sz="2400" b="1" dirty="0">
                <a:solidFill>
                  <a:srgbClr val="00FF00"/>
                </a:solidFill>
                <a:latin typeface="宋体" pitchFamily="2" charset="-122"/>
              </a:rPr>
              <a:t>凝聚</a:t>
            </a:r>
            <a:r>
              <a:rPr lang="en-US" altLang="zh-CN" sz="2400" b="1" dirty="0">
                <a:solidFill>
                  <a:srgbClr val="FF0000"/>
                </a:solidFill>
                <a:latin typeface="宋体" pitchFamily="2" charset="-122"/>
              </a:rPr>
              <a:t>(coagulation)</a:t>
            </a:r>
            <a:r>
              <a:rPr lang="zh-CN" altLang="en-US" sz="2400" b="1" dirty="0">
                <a:latin typeface="宋体" pitchFamily="2" charset="-122"/>
              </a:rPr>
              <a:t>。</a:t>
            </a:r>
          </a:p>
          <a:p>
            <a:pPr>
              <a:lnSpc>
                <a:spcPct val="150000"/>
              </a:lnSpc>
            </a:pPr>
            <a:r>
              <a:rPr lang="zh-CN" altLang="en-US" sz="2400" b="1" dirty="0">
                <a:latin typeface="宋体" pitchFamily="2" charset="-122"/>
              </a:rPr>
              <a:t>混凝的机理：混凝可分为</a:t>
            </a:r>
            <a:r>
              <a:rPr lang="zh-CN" altLang="en-US" sz="2400" b="1" dirty="0">
                <a:solidFill>
                  <a:srgbClr val="00FF00"/>
                </a:solidFill>
                <a:latin typeface="宋体" pitchFamily="2" charset="-122"/>
              </a:rPr>
              <a:t>压缩双电层</a:t>
            </a:r>
            <a:r>
              <a:rPr lang="zh-CN" altLang="en-US" sz="2400" b="1" dirty="0">
                <a:latin typeface="宋体" pitchFamily="2" charset="-122"/>
              </a:rPr>
              <a:t>、</a:t>
            </a:r>
            <a:r>
              <a:rPr lang="zh-CN" altLang="en-US" sz="2400" b="1" dirty="0">
                <a:solidFill>
                  <a:srgbClr val="00FF00"/>
                </a:solidFill>
                <a:latin typeface="宋体" pitchFamily="2" charset="-122"/>
              </a:rPr>
              <a:t>吸附电中和</a:t>
            </a:r>
            <a:r>
              <a:rPr lang="zh-CN" altLang="en-US" sz="2400" b="1" dirty="0">
                <a:latin typeface="宋体" pitchFamily="2" charset="-122"/>
              </a:rPr>
              <a:t>、</a:t>
            </a:r>
            <a:r>
              <a:rPr lang="zh-CN" altLang="en-US" sz="2400" b="1" dirty="0">
                <a:solidFill>
                  <a:srgbClr val="00FF00"/>
                </a:solidFill>
                <a:latin typeface="宋体" pitchFamily="2" charset="-122"/>
              </a:rPr>
              <a:t>吸附架桥</a:t>
            </a:r>
            <a:r>
              <a:rPr lang="zh-CN" altLang="en-US" sz="2400" b="1" dirty="0">
                <a:latin typeface="宋体" pitchFamily="2" charset="-122"/>
              </a:rPr>
              <a:t>、</a:t>
            </a:r>
            <a:r>
              <a:rPr lang="zh-CN" altLang="en-US" sz="2400" b="1" dirty="0">
                <a:solidFill>
                  <a:srgbClr val="00FF00"/>
                </a:solidFill>
                <a:latin typeface="宋体" pitchFamily="2" charset="-122"/>
              </a:rPr>
              <a:t>沉淀物网捕</a:t>
            </a:r>
            <a:r>
              <a:rPr lang="zh-CN" altLang="en-US" sz="2400" b="1" dirty="0">
                <a:latin typeface="宋体" pitchFamily="2" charset="-122"/>
              </a:rPr>
              <a:t>四种机理。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882">
                                            <p:txEl>
                                              <p:pRg st="0" end="0"/>
                                            </p:txEl>
                                          </p:spTgt>
                                        </p:tgtEl>
                                        <p:attrNameLst>
                                          <p:attrName>style.visibility</p:attrName>
                                        </p:attrNameLst>
                                      </p:cBhvr>
                                      <p:to>
                                        <p:strVal val="visible"/>
                                      </p:to>
                                    </p:set>
                                    <p:animEffect transition="in" filter="dissolve">
                                      <p:cBhvr>
                                        <p:cTn id="7" dur="500"/>
                                        <p:tgtEl>
                                          <p:spTgt spid="12288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dissolve">
                                      <p:cBhvr>
                                        <p:cTn id="12" dur="500"/>
                                        <p:tgtEl>
                                          <p:spTgt spid="1228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dissolve">
                                      <p:cBhvr>
                                        <p:cTn id="17" dur="500"/>
                                        <p:tgtEl>
                                          <p:spTgt spid="1228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dissolve">
                                      <p:cBhvr>
                                        <p:cTn id="22" dur="500"/>
                                        <p:tgtEl>
                                          <p:spTgt spid="1228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build="p" autoUpdateAnimBg="0"/>
      <p:bldP spid="12288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685800" y="304800"/>
            <a:ext cx="7848600" cy="820738"/>
          </a:xfrm>
        </p:spPr>
        <p:txBody>
          <a:bodyPr/>
          <a:lstStyle/>
          <a:p>
            <a:pPr algn="l"/>
            <a:r>
              <a:rPr lang="zh-CN" altLang="zh-CN" sz="3200" b="1" dirty="0">
                <a:solidFill>
                  <a:srgbClr val="FF0000"/>
                </a:solidFill>
                <a:latin typeface="华文新魏" pitchFamily="2" charset="-122"/>
                <a:ea typeface="华文新魏" pitchFamily="2" charset="-122"/>
              </a:rPr>
              <a:t>①</a:t>
            </a:r>
            <a:r>
              <a:rPr lang="zh-CN" altLang="en-US" sz="3200" b="1" dirty="0">
                <a:solidFill>
                  <a:srgbClr val="FF0000"/>
                </a:solidFill>
                <a:latin typeface="华文新魏" pitchFamily="2" charset="-122"/>
                <a:ea typeface="华文新魏" pitchFamily="2" charset="-122"/>
              </a:rPr>
              <a:t>压缩双电层机理</a:t>
            </a:r>
            <a:endParaRPr lang="en-US" altLang="zh-CN" sz="3200" b="1" dirty="0">
              <a:solidFill>
                <a:srgbClr val="FF0000"/>
              </a:solidFill>
              <a:latin typeface="华文新魏" pitchFamily="2" charset="-122"/>
              <a:ea typeface="华文新魏" pitchFamily="2" charset="-122"/>
            </a:endParaRPr>
          </a:p>
        </p:txBody>
      </p:sp>
      <p:sp>
        <p:nvSpPr>
          <p:cNvPr id="123907" name="Rectangle 3"/>
          <p:cNvSpPr>
            <a:spLocks noGrp="1" noChangeArrowheads="1"/>
          </p:cNvSpPr>
          <p:nvPr>
            <p:ph type="body" idx="1"/>
          </p:nvPr>
        </p:nvSpPr>
        <p:spPr>
          <a:xfrm>
            <a:off x="539750" y="1341438"/>
            <a:ext cx="7772400" cy="5029200"/>
          </a:xfrm>
        </p:spPr>
        <p:txBody>
          <a:bodyPr/>
          <a:lstStyle/>
          <a:p>
            <a:pPr>
              <a:lnSpc>
                <a:spcPct val="150000"/>
              </a:lnSpc>
            </a:pPr>
            <a:r>
              <a:rPr lang="zh-CN" altLang="en-US" sz="2400" b="1" dirty="0"/>
              <a:t>双电层的厚度与溶液中的反离子的浓度有关。当向溶液中投加电解质，使溶液中离子浓度增高时，则扩散层的厚度将减小。</a:t>
            </a:r>
          </a:p>
          <a:p>
            <a:pPr>
              <a:lnSpc>
                <a:spcPct val="150000"/>
              </a:lnSpc>
            </a:pPr>
            <a:r>
              <a:rPr lang="zh-CN" altLang="en-US" sz="2400" b="1" dirty="0"/>
              <a:t>该过程的实质是加入的反离子与扩散层原有反离子之间的静电斥力把原有部分反离子挤压到吸附层中，从而使扩散层厚度减小。</a:t>
            </a:r>
          </a:p>
          <a:p>
            <a:pPr>
              <a:lnSpc>
                <a:spcPct val="150000"/>
              </a:lnSpc>
            </a:pPr>
            <a:r>
              <a:rPr lang="zh-CN" altLang="en-US" sz="2400" b="1" dirty="0">
                <a:latin typeface="宋体" pitchFamily="2" charset="-122"/>
              </a:rPr>
              <a:t>由于扩散层厚度的减小，胶粒得以迅速凝聚。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 calcmode="lin" valueType="num">
                                      <p:cBhvr>
                                        <p:cTn id="7" dur="500" fill="hold"/>
                                        <p:tgtEl>
                                          <p:spTgt spid="123907">
                                            <p:txEl>
                                              <p:pRg st="0" end="0"/>
                                            </p:txEl>
                                          </p:spTgt>
                                        </p:tgtEl>
                                        <p:attrNameLst>
                                          <p:attrName>ppt_w</p:attrName>
                                        </p:attrNameLst>
                                      </p:cBhvr>
                                      <p:tavLst>
                                        <p:tav tm="0">
                                          <p:val>
                                            <p:strVal val="4/3*#ppt_w"/>
                                          </p:val>
                                        </p:tav>
                                        <p:tav tm="100000">
                                          <p:val>
                                            <p:strVal val="#ppt_w"/>
                                          </p:val>
                                        </p:tav>
                                      </p:tavLst>
                                    </p:anim>
                                    <p:anim calcmode="lin" valueType="num">
                                      <p:cBhvr>
                                        <p:cTn id="8" dur="500" fill="hold"/>
                                        <p:tgtEl>
                                          <p:spTgt spid="123907">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88" fill="hold" grpId="0" nodeType="clickEffect">
                                  <p:stCondLst>
                                    <p:cond delay="0"/>
                                  </p:stCondLst>
                                  <p:childTnLst>
                                    <p:set>
                                      <p:cBhvr>
                                        <p:cTn id="12" dur="1" fill="hold">
                                          <p:stCondLst>
                                            <p:cond delay="0"/>
                                          </p:stCondLst>
                                        </p:cTn>
                                        <p:tgtEl>
                                          <p:spTgt spid="123907">
                                            <p:txEl>
                                              <p:pRg st="1" end="1"/>
                                            </p:txEl>
                                          </p:spTgt>
                                        </p:tgtEl>
                                        <p:attrNameLst>
                                          <p:attrName>style.visibility</p:attrName>
                                        </p:attrNameLst>
                                      </p:cBhvr>
                                      <p:to>
                                        <p:strVal val="visible"/>
                                      </p:to>
                                    </p:set>
                                    <p:anim calcmode="lin" valueType="num">
                                      <p:cBhvr>
                                        <p:cTn id="13" dur="500" fill="hold"/>
                                        <p:tgtEl>
                                          <p:spTgt spid="123907">
                                            <p:txEl>
                                              <p:pRg st="1" end="1"/>
                                            </p:txEl>
                                          </p:spTgt>
                                        </p:tgtEl>
                                        <p:attrNameLst>
                                          <p:attrName>ppt_w</p:attrName>
                                        </p:attrNameLst>
                                      </p:cBhvr>
                                      <p:tavLst>
                                        <p:tav tm="0">
                                          <p:val>
                                            <p:strVal val="4/3*#ppt_w"/>
                                          </p:val>
                                        </p:tav>
                                        <p:tav tm="100000">
                                          <p:val>
                                            <p:strVal val="#ppt_w"/>
                                          </p:val>
                                        </p:tav>
                                      </p:tavLst>
                                    </p:anim>
                                    <p:anim calcmode="lin" valueType="num">
                                      <p:cBhvr>
                                        <p:cTn id="14" dur="500" fill="hold"/>
                                        <p:tgtEl>
                                          <p:spTgt spid="123907">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88" fill="hold" grpId="0" nodeType="clickEffect">
                                  <p:stCondLst>
                                    <p:cond delay="0"/>
                                  </p:stCondLst>
                                  <p:childTnLst>
                                    <p:set>
                                      <p:cBhvr>
                                        <p:cTn id="18" dur="1" fill="hold">
                                          <p:stCondLst>
                                            <p:cond delay="0"/>
                                          </p:stCondLst>
                                        </p:cTn>
                                        <p:tgtEl>
                                          <p:spTgt spid="123907">
                                            <p:txEl>
                                              <p:pRg st="2" end="2"/>
                                            </p:txEl>
                                          </p:spTgt>
                                        </p:tgtEl>
                                        <p:attrNameLst>
                                          <p:attrName>style.visibility</p:attrName>
                                        </p:attrNameLst>
                                      </p:cBhvr>
                                      <p:to>
                                        <p:strVal val="visible"/>
                                      </p:to>
                                    </p:set>
                                    <p:anim calcmode="lin" valueType="num">
                                      <p:cBhvr>
                                        <p:cTn id="19" dur="500" fill="hold"/>
                                        <p:tgtEl>
                                          <p:spTgt spid="123907">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23907">
                                            <p:txEl>
                                              <p:pRg st="2" end="2"/>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type="body" idx="1"/>
          </p:nvPr>
        </p:nvSpPr>
        <p:spPr>
          <a:solidFill>
            <a:schemeClr val="tx1"/>
          </a:solidFill>
        </p:spPr>
        <p:txBody>
          <a:bodyPr/>
          <a:lstStyle/>
          <a:p>
            <a:pPr>
              <a:buFontTx/>
              <a:buNone/>
            </a:pPr>
            <a:r>
              <a:rPr lang="en-US" altLang="zh-CN" dirty="0">
                <a:latin typeface="Times New Roman" pitchFamily="18" charset="0"/>
              </a:rPr>
              <a:t> </a:t>
            </a:r>
          </a:p>
        </p:txBody>
      </p:sp>
      <p:sp>
        <p:nvSpPr>
          <p:cNvPr id="124930" name="Rectangle 2"/>
          <p:cNvSpPr>
            <a:spLocks noGrp="1" noChangeArrowheads="1"/>
          </p:cNvSpPr>
          <p:nvPr>
            <p:ph type="title"/>
          </p:nvPr>
        </p:nvSpPr>
        <p:spPr>
          <a:xfrm>
            <a:off x="685800" y="609600"/>
            <a:ext cx="7772400" cy="731838"/>
          </a:xfrm>
        </p:spPr>
        <p:txBody>
          <a:bodyPr/>
          <a:lstStyle/>
          <a:p>
            <a:pPr algn="ctr"/>
            <a:r>
              <a:rPr lang="zh-CN" altLang="en-US" sz="2800" dirty="0">
                <a:solidFill>
                  <a:schemeClr val="tx1"/>
                </a:solidFill>
                <a:latin typeface="宋体" pitchFamily="2" charset="-122"/>
              </a:rPr>
              <a:t>溶液中离子浓度与扩散层厚度的关系</a:t>
            </a:r>
          </a:p>
        </p:txBody>
      </p:sp>
      <p:sp>
        <p:nvSpPr>
          <p:cNvPr id="124932" name="Line 4"/>
          <p:cNvSpPr>
            <a:spLocks noChangeShapeType="1"/>
          </p:cNvSpPr>
          <p:nvPr/>
        </p:nvSpPr>
        <p:spPr bwMode="auto">
          <a:xfrm>
            <a:off x="4554538" y="4500563"/>
            <a:ext cx="0" cy="950912"/>
          </a:xfrm>
          <a:prstGeom prst="line">
            <a:avLst/>
          </a:prstGeom>
          <a:noFill/>
          <a:ln w="28575">
            <a:solidFill>
              <a:srgbClr val="000000"/>
            </a:solidFill>
            <a:prstDash val="dash"/>
            <a:round/>
            <a:headEnd/>
            <a:tailEnd/>
          </a:ln>
        </p:spPr>
        <p:txBody>
          <a:bodyPr/>
          <a:lstStyle/>
          <a:p>
            <a:endParaRPr lang="zh-CN" altLang="en-US"/>
          </a:p>
        </p:txBody>
      </p:sp>
      <p:sp>
        <p:nvSpPr>
          <p:cNvPr id="124933" name="Line 5"/>
          <p:cNvSpPr>
            <a:spLocks noChangeShapeType="1"/>
          </p:cNvSpPr>
          <p:nvPr/>
        </p:nvSpPr>
        <p:spPr bwMode="auto">
          <a:xfrm>
            <a:off x="4124325" y="3549650"/>
            <a:ext cx="0" cy="1901825"/>
          </a:xfrm>
          <a:prstGeom prst="line">
            <a:avLst/>
          </a:prstGeom>
          <a:noFill/>
          <a:ln w="28575">
            <a:solidFill>
              <a:srgbClr val="000000"/>
            </a:solidFill>
            <a:prstDash val="dash"/>
            <a:round/>
            <a:headEnd/>
            <a:tailEnd/>
          </a:ln>
        </p:spPr>
        <p:txBody>
          <a:bodyPr/>
          <a:lstStyle/>
          <a:p>
            <a:endParaRPr lang="zh-CN" altLang="en-US"/>
          </a:p>
        </p:txBody>
      </p:sp>
      <p:sp>
        <p:nvSpPr>
          <p:cNvPr id="124934" name="Text Box 6"/>
          <p:cNvSpPr txBox="1">
            <a:spLocks noChangeArrowheads="1"/>
          </p:cNvSpPr>
          <p:nvPr/>
        </p:nvSpPr>
        <p:spPr bwMode="auto">
          <a:xfrm>
            <a:off x="4787900" y="4014788"/>
            <a:ext cx="3382963" cy="476250"/>
          </a:xfrm>
          <a:prstGeom prst="rect">
            <a:avLst/>
          </a:prstGeom>
          <a:noFill/>
          <a:ln w="28575">
            <a:noFill/>
            <a:miter lim="800000"/>
            <a:headEnd/>
            <a:tailEnd/>
          </a:ln>
        </p:spPr>
        <p:txBody>
          <a:bodyPr lIns="18000" tIns="0" rIns="18000" bIns="0"/>
          <a:lstStyle/>
          <a:p>
            <a:pPr algn="just"/>
            <a:r>
              <a:rPr kumimoji="1" lang="zh-CN" altLang="en-US" sz="2000" b="1" dirty="0">
                <a:solidFill>
                  <a:srgbClr val="0000FF"/>
                </a:solidFill>
                <a:latin typeface="Arial" charset="0"/>
                <a:ea typeface="黑体" pitchFamily="49" charset="-122"/>
              </a:rPr>
              <a:t>溶液中离子浓度低</a:t>
            </a:r>
          </a:p>
        </p:txBody>
      </p:sp>
      <p:sp>
        <p:nvSpPr>
          <p:cNvPr id="124935" name="Text Box 7"/>
          <p:cNvSpPr txBox="1">
            <a:spLocks noChangeArrowheads="1"/>
          </p:cNvSpPr>
          <p:nvPr/>
        </p:nvSpPr>
        <p:spPr bwMode="auto">
          <a:xfrm>
            <a:off x="4787900" y="3041650"/>
            <a:ext cx="3382963" cy="474663"/>
          </a:xfrm>
          <a:prstGeom prst="rect">
            <a:avLst/>
          </a:prstGeom>
          <a:noFill/>
          <a:ln w="28575">
            <a:noFill/>
            <a:miter lim="800000"/>
            <a:headEnd/>
            <a:tailEnd/>
          </a:ln>
        </p:spPr>
        <p:txBody>
          <a:bodyPr lIns="18000" tIns="0" rIns="18000" bIns="0"/>
          <a:lstStyle/>
          <a:p>
            <a:pPr algn="just"/>
            <a:r>
              <a:rPr kumimoji="1" lang="zh-CN" altLang="en-US" sz="2000" b="1" dirty="0">
                <a:solidFill>
                  <a:srgbClr val="FF0000"/>
                </a:solidFill>
                <a:latin typeface="Arial" charset="0"/>
                <a:ea typeface="黑体" pitchFamily="49" charset="-122"/>
              </a:rPr>
              <a:t>溶液中离子浓度高</a:t>
            </a:r>
            <a:endParaRPr kumimoji="1" lang="zh-CN" altLang="en-US" sz="2000" dirty="0">
              <a:solidFill>
                <a:srgbClr val="FF0000"/>
              </a:solidFill>
              <a:latin typeface="Arial" charset="0"/>
              <a:ea typeface="黑体" pitchFamily="49" charset="-122"/>
            </a:endParaRPr>
          </a:p>
        </p:txBody>
      </p:sp>
      <p:grpSp>
        <p:nvGrpSpPr>
          <p:cNvPr id="2" name="Group 8"/>
          <p:cNvGrpSpPr>
            <a:grpSpLocks/>
          </p:cNvGrpSpPr>
          <p:nvPr/>
        </p:nvGrpSpPr>
        <p:grpSpPr bwMode="auto">
          <a:xfrm>
            <a:off x="3046413" y="2362200"/>
            <a:ext cx="3230562" cy="1187450"/>
            <a:chOff x="1919" y="1488"/>
            <a:chExt cx="2035" cy="748"/>
          </a:xfrm>
        </p:grpSpPr>
        <p:sp>
          <p:nvSpPr>
            <p:cNvPr id="124937" name="Line 9"/>
            <p:cNvSpPr>
              <a:spLocks noChangeShapeType="1"/>
            </p:cNvSpPr>
            <p:nvPr/>
          </p:nvSpPr>
          <p:spPr bwMode="auto">
            <a:xfrm>
              <a:off x="2598" y="2236"/>
              <a:ext cx="1356" cy="0"/>
            </a:xfrm>
            <a:prstGeom prst="line">
              <a:avLst/>
            </a:prstGeom>
            <a:noFill/>
            <a:ln w="28575">
              <a:solidFill>
                <a:srgbClr val="FF3300"/>
              </a:solidFill>
              <a:round/>
              <a:headEnd/>
              <a:tailEnd/>
            </a:ln>
          </p:spPr>
          <p:txBody>
            <a:bodyPr/>
            <a:lstStyle/>
            <a:p>
              <a:endParaRPr lang="zh-CN" altLang="en-US"/>
            </a:p>
          </p:txBody>
        </p:sp>
        <p:sp>
          <p:nvSpPr>
            <p:cNvPr id="124938" name="Freeform 10"/>
            <p:cNvSpPr>
              <a:spLocks/>
            </p:cNvSpPr>
            <p:nvPr/>
          </p:nvSpPr>
          <p:spPr bwMode="auto">
            <a:xfrm>
              <a:off x="1919" y="1488"/>
              <a:ext cx="679" cy="748"/>
            </a:xfrm>
            <a:custGeom>
              <a:avLst/>
              <a:gdLst/>
              <a:ahLst/>
              <a:cxnLst>
                <a:cxn ang="0">
                  <a:pos x="0" y="0"/>
                </a:cxn>
                <a:cxn ang="0">
                  <a:pos x="360" y="624"/>
                </a:cxn>
                <a:cxn ang="0">
                  <a:pos x="900" y="780"/>
                </a:cxn>
              </a:cxnLst>
              <a:rect l="0" t="0" r="r" b="b"/>
              <a:pathLst>
                <a:path w="900" h="780">
                  <a:moveTo>
                    <a:pt x="0" y="0"/>
                  </a:moveTo>
                  <a:cubicBezTo>
                    <a:pt x="105" y="247"/>
                    <a:pt x="210" y="494"/>
                    <a:pt x="360" y="624"/>
                  </a:cubicBezTo>
                  <a:cubicBezTo>
                    <a:pt x="510" y="754"/>
                    <a:pt x="810" y="754"/>
                    <a:pt x="900" y="780"/>
                  </a:cubicBezTo>
                </a:path>
              </a:pathLst>
            </a:custGeom>
            <a:noFill/>
            <a:ln w="28575">
              <a:solidFill>
                <a:srgbClr val="FF3300"/>
              </a:solidFill>
              <a:round/>
              <a:headEnd/>
              <a:tailEnd/>
            </a:ln>
          </p:spPr>
          <p:txBody>
            <a:bodyPr/>
            <a:lstStyle/>
            <a:p>
              <a:endParaRPr lang="zh-CN" altLang="en-US"/>
            </a:p>
          </p:txBody>
        </p:sp>
      </p:grpSp>
      <p:grpSp>
        <p:nvGrpSpPr>
          <p:cNvPr id="3" name="Group 11"/>
          <p:cNvGrpSpPr>
            <a:grpSpLocks/>
          </p:cNvGrpSpPr>
          <p:nvPr/>
        </p:nvGrpSpPr>
        <p:grpSpPr bwMode="auto">
          <a:xfrm>
            <a:off x="3046413" y="2362200"/>
            <a:ext cx="3446462" cy="2138363"/>
            <a:chOff x="1919" y="1488"/>
            <a:chExt cx="2171" cy="1347"/>
          </a:xfrm>
        </p:grpSpPr>
        <p:sp>
          <p:nvSpPr>
            <p:cNvPr id="124940" name="Line 12"/>
            <p:cNvSpPr>
              <a:spLocks noChangeShapeType="1"/>
            </p:cNvSpPr>
            <p:nvPr/>
          </p:nvSpPr>
          <p:spPr bwMode="auto">
            <a:xfrm>
              <a:off x="2869" y="2835"/>
              <a:ext cx="1221" cy="0"/>
            </a:xfrm>
            <a:prstGeom prst="line">
              <a:avLst/>
            </a:prstGeom>
            <a:noFill/>
            <a:ln w="28575">
              <a:solidFill>
                <a:srgbClr val="0000FF"/>
              </a:solidFill>
              <a:round/>
              <a:headEnd/>
              <a:tailEnd/>
            </a:ln>
          </p:spPr>
          <p:txBody>
            <a:bodyPr/>
            <a:lstStyle/>
            <a:p>
              <a:endParaRPr lang="zh-CN" altLang="en-US"/>
            </a:p>
          </p:txBody>
        </p:sp>
        <p:sp>
          <p:nvSpPr>
            <p:cNvPr id="124941" name="Freeform 13"/>
            <p:cNvSpPr>
              <a:spLocks/>
            </p:cNvSpPr>
            <p:nvPr/>
          </p:nvSpPr>
          <p:spPr bwMode="auto">
            <a:xfrm>
              <a:off x="1919" y="1488"/>
              <a:ext cx="950" cy="1347"/>
            </a:xfrm>
            <a:custGeom>
              <a:avLst/>
              <a:gdLst/>
              <a:ahLst/>
              <a:cxnLst>
                <a:cxn ang="0">
                  <a:pos x="0" y="0"/>
                </a:cxn>
                <a:cxn ang="0">
                  <a:pos x="372" y="1140"/>
                </a:cxn>
                <a:cxn ang="0">
                  <a:pos x="1260" y="1404"/>
                </a:cxn>
              </a:cxnLst>
              <a:rect l="0" t="0" r="r" b="b"/>
              <a:pathLst>
                <a:path w="1260" h="1404">
                  <a:moveTo>
                    <a:pt x="0" y="0"/>
                  </a:moveTo>
                  <a:cubicBezTo>
                    <a:pt x="62" y="190"/>
                    <a:pt x="162" y="906"/>
                    <a:pt x="372" y="1140"/>
                  </a:cubicBezTo>
                  <a:cubicBezTo>
                    <a:pt x="582" y="1374"/>
                    <a:pt x="1075" y="1349"/>
                    <a:pt x="1260" y="1404"/>
                  </a:cubicBezTo>
                </a:path>
              </a:pathLst>
            </a:custGeom>
            <a:noFill/>
            <a:ln w="28575">
              <a:solidFill>
                <a:srgbClr val="0000FF"/>
              </a:solidFill>
              <a:round/>
              <a:headEnd/>
              <a:tailEnd/>
            </a:ln>
          </p:spPr>
          <p:txBody>
            <a:bodyPr/>
            <a:lstStyle/>
            <a:p>
              <a:endParaRPr lang="zh-CN" altLang="en-US"/>
            </a:p>
          </p:txBody>
        </p:sp>
      </p:grpSp>
      <p:sp>
        <p:nvSpPr>
          <p:cNvPr id="124942" name="Text Box 14"/>
          <p:cNvSpPr txBox="1">
            <a:spLocks noChangeArrowheads="1"/>
          </p:cNvSpPr>
          <p:nvPr/>
        </p:nvSpPr>
        <p:spPr bwMode="auto">
          <a:xfrm>
            <a:off x="3997325" y="5517232"/>
            <a:ext cx="304800" cy="369332"/>
          </a:xfrm>
          <a:prstGeom prst="rect">
            <a:avLst/>
          </a:prstGeom>
          <a:noFill/>
          <a:ln w="9525">
            <a:noFill/>
            <a:miter lim="800000"/>
            <a:headEnd/>
            <a:tailEnd/>
          </a:ln>
          <a:effectLst/>
        </p:spPr>
        <p:txBody>
          <a:bodyPr lIns="18000" tIns="0" rIns="18000" bIns="0">
            <a:spAutoFit/>
          </a:bodyPr>
          <a:lstStyle/>
          <a:p>
            <a:pPr>
              <a:spcBef>
                <a:spcPct val="50000"/>
              </a:spcBef>
            </a:pPr>
            <a:r>
              <a:rPr kumimoji="1" lang="en-US" altLang="zh-CN" sz="2400" b="1" dirty="0">
                <a:solidFill>
                  <a:schemeClr val="bg1"/>
                </a:solidFill>
                <a:latin typeface="Times New Roman" pitchFamily="18" charset="0"/>
              </a:rPr>
              <a:t>B</a:t>
            </a:r>
          </a:p>
        </p:txBody>
      </p:sp>
      <p:sp>
        <p:nvSpPr>
          <p:cNvPr id="124943" name="Text Box 15"/>
          <p:cNvSpPr txBox="1">
            <a:spLocks noChangeArrowheads="1"/>
          </p:cNvSpPr>
          <p:nvPr/>
        </p:nvSpPr>
        <p:spPr bwMode="auto">
          <a:xfrm>
            <a:off x="4419600" y="5507940"/>
            <a:ext cx="304800" cy="369332"/>
          </a:xfrm>
          <a:prstGeom prst="rect">
            <a:avLst/>
          </a:prstGeom>
          <a:noFill/>
          <a:ln w="9525">
            <a:noFill/>
            <a:miter lim="800000"/>
            <a:headEnd/>
            <a:tailEnd/>
          </a:ln>
          <a:effectLst/>
        </p:spPr>
        <p:txBody>
          <a:bodyPr lIns="18000" tIns="0" rIns="18000" bIns="0">
            <a:spAutoFit/>
          </a:bodyPr>
          <a:lstStyle/>
          <a:p>
            <a:pPr>
              <a:spcBef>
                <a:spcPct val="50000"/>
              </a:spcBef>
            </a:pPr>
            <a:r>
              <a:rPr kumimoji="1" lang="en-US" altLang="zh-CN" sz="2400" b="1" dirty="0">
                <a:solidFill>
                  <a:schemeClr val="bg1"/>
                </a:solidFill>
                <a:latin typeface="Times New Roman" pitchFamily="18" charset="0"/>
              </a:rPr>
              <a:t>A</a:t>
            </a:r>
          </a:p>
        </p:txBody>
      </p:sp>
      <p:sp>
        <p:nvSpPr>
          <p:cNvPr id="124944" name="Line 16"/>
          <p:cNvSpPr>
            <a:spLocks noChangeShapeType="1"/>
          </p:cNvSpPr>
          <p:nvPr/>
        </p:nvSpPr>
        <p:spPr bwMode="auto">
          <a:xfrm>
            <a:off x="3048000" y="5410200"/>
            <a:ext cx="1066800" cy="0"/>
          </a:xfrm>
          <a:prstGeom prst="line">
            <a:avLst/>
          </a:prstGeom>
          <a:noFill/>
          <a:ln w="38100">
            <a:solidFill>
              <a:srgbClr val="FF0000"/>
            </a:solidFill>
            <a:round/>
            <a:headEnd/>
            <a:tailEnd/>
          </a:ln>
          <a:effectLst/>
        </p:spPr>
        <p:txBody>
          <a:bodyPr wrap="none" anchor="ctr"/>
          <a:lstStyle/>
          <a:p>
            <a:endParaRPr lang="zh-CN" altLang="en-US"/>
          </a:p>
        </p:txBody>
      </p:sp>
      <p:sp>
        <p:nvSpPr>
          <p:cNvPr id="124945" name="Line 17"/>
          <p:cNvSpPr>
            <a:spLocks noChangeShapeType="1"/>
          </p:cNvSpPr>
          <p:nvPr/>
        </p:nvSpPr>
        <p:spPr bwMode="auto">
          <a:xfrm>
            <a:off x="3048000" y="5029200"/>
            <a:ext cx="1524000" cy="0"/>
          </a:xfrm>
          <a:prstGeom prst="line">
            <a:avLst/>
          </a:prstGeom>
          <a:noFill/>
          <a:ln w="28575">
            <a:solidFill>
              <a:srgbClr val="0000FF"/>
            </a:solidFill>
            <a:round/>
            <a:headEnd/>
            <a:tailEnd/>
          </a:ln>
          <a:effectLst/>
        </p:spPr>
        <p:txBody>
          <a:bodyPr wrap="none" anchor="ctr"/>
          <a:lstStyle/>
          <a:p>
            <a:endParaRPr lang="zh-CN" altLang="en-US"/>
          </a:p>
        </p:txBody>
      </p:sp>
      <p:grpSp>
        <p:nvGrpSpPr>
          <p:cNvPr id="4" name="Group 18"/>
          <p:cNvGrpSpPr>
            <a:grpSpLocks/>
          </p:cNvGrpSpPr>
          <p:nvPr/>
        </p:nvGrpSpPr>
        <p:grpSpPr bwMode="auto">
          <a:xfrm>
            <a:off x="2339975" y="2420938"/>
            <a:ext cx="6457950" cy="3746500"/>
            <a:chOff x="1488" y="1488"/>
            <a:chExt cx="4068" cy="2360"/>
          </a:xfrm>
        </p:grpSpPr>
        <p:grpSp>
          <p:nvGrpSpPr>
            <p:cNvPr id="5" name="Group 19"/>
            <p:cNvGrpSpPr>
              <a:grpSpLocks/>
            </p:cNvGrpSpPr>
            <p:nvPr/>
          </p:nvGrpSpPr>
          <p:grpSpPr bwMode="auto">
            <a:xfrm>
              <a:off x="1488" y="1488"/>
              <a:ext cx="4068" cy="2360"/>
              <a:chOff x="1488" y="1488"/>
              <a:chExt cx="4068" cy="2360"/>
            </a:xfrm>
          </p:grpSpPr>
          <p:sp>
            <p:nvSpPr>
              <p:cNvPr id="124948" name="Line 20"/>
              <p:cNvSpPr>
                <a:spLocks noChangeShapeType="1"/>
              </p:cNvSpPr>
              <p:nvPr/>
            </p:nvSpPr>
            <p:spPr bwMode="auto">
              <a:xfrm>
                <a:off x="1919" y="1488"/>
                <a:ext cx="0" cy="1946"/>
              </a:xfrm>
              <a:prstGeom prst="line">
                <a:avLst/>
              </a:prstGeom>
              <a:noFill/>
              <a:ln w="28575">
                <a:solidFill>
                  <a:srgbClr val="000000"/>
                </a:solidFill>
                <a:round/>
                <a:headEnd/>
                <a:tailEnd/>
              </a:ln>
            </p:spPr>
            <p:txBody>
              <a:bodyPr/>
              <a:lstStyle/>
              <a:p>
                <a:endParaRPr lang="zh-CN" altLang="en-US"/>
              </a:p>
            </p:txBody>
          </p:sp>
          <p:sp>
            <p:nvSpPr>
              <p:cNvPr id="124949" name="Line 21"/>
              <p:cNvSpPr>
                <a:spLocks noChangeShapeType="1"/>
              </p:cNvSpPr>
              <p:nvPr/>
            </p:nvSpPr>
            <p:spPr bwMode="auto">
              <a:xfrm>
                <a:off x="1919" y="3434"/>
                <a:ext cx="2578" cy="0"/>
              </a:xfrm>
              <a:prstGeom prst="line">
                <a:avLst/>
              </a:prstGeom>
              <a:noFill/>
              <a:ln w="28575">
                <a:solidFill>
                  <a:srgbClr val="000000"/>
                </a:solidFill>
                <a:round/>
                <a:headEnd/>
                <a:tailEnd/>
              </a:ln>
            </p:spPr>
            <p:txBody>
              <a:bodyPr/>
              <a:lstStyle/>
              <a:p>
                <a:endParaRPr lang="zh-CN" altLang="en-US"/>
              </a:p>
            </p:txBody>
          </p:sp>
          <p:sp>
            <p:nvSpPr>
              <p:cNvPr id="124950" name="Text Box 22"/>
              <p:cNvSpPr txBox="1">
                <a:spLocks noChangeArrowheads="1"/>
              </p:cNvSpPr>
              <p:nvPr/>
            </p:nvSpPr>
            <p:spPr bwMode="auto">
              <a:xfrm>
                <a:off x="3552" y="3552"/>
                <a:ext cx="2004" cy="296"/>
              </a:xfrm>
              <a:prstGeom prst="rect">
                <a:avLst/>
              </a:prstGeom>
              <a:noFill/>
              <a:ln w="28575">
                <a:noFill/>
                <a:miter lim="800000"/>
                <a:headEnd/>
                <a:tailEnd/>
              </a:ln>
            </p:spPr>
            <p:txBody>
              <a:bodyPr lIns="18000" tIns="0" rIns="18000" bIns="0"/>
              <a:lstStyle/>
              <a:p>
                <a:pPr algn="just"/>
                <a:r>
                  <a:rPr kumimoji="1" lang="zh-CN" altLang="en-US" sz="2000" b="1" dirty="0">
                    <a:solidFill>
                      <a:schemeClr val="bg1"/>
                    </a:solidFill>
                    <a:latin typeface="Arial" charset="0"/>
                    <a:ea typeface="黑体" pitchFamily="49" charset="-122"/>
                  </a:rPr>
                  <a:t>到颗粒表面的距离</a:t>
                </a:r>
              </a:p>
            </p:txBody>
          </p:sp>
          <p:sp>
            <p:nvSpPr>
              <p:cNvPr id="124951" name="Text Box 23"/>
              <p:cNvSpPr txBox="1">
                <a:spLocks noChangeArrowheads="1"/>
              </p:cNvSpPr>
              <p:nvPr/>
            </p:nvSpPr>
            <p:spPr bwMode="auto">
              <a:xfrm>
                <a:off x="1488" y="1920"/>
                <a:ext cx="269" cy="1198"/>
              </a:xfrm>
              <a:prstGeom prst="rect">
                <a:avLst/>
              </a:prstGeom>
              <a:noFill/>
              <a:ln w="28575">
                <a:noFill/>
                <a:miter lim="800000"/>
                <a:headEnd/>
                <a:tailEnd/>
              </a:ln>
            </p:spPr>
            <p:txBody>
              <a:bodyPr vert="eaVert" lIns="18000" tIns="10800" rIns="18000" bIns="10800"/>
              <a:lstStyle/>
              <a:p>
                <a:pPr algn="just"/>
                <a:r>
                  <a:rPr kumimoji="1" lang="zh-CN" altLang="en-US" sz="2000" b="1" dirty="0">
                    <a:solidFill>
                      <a:schemeClr val="bg1"/>
                    </a:solidFill>
                    <a:latin typeface="Arial" charset="0"/>
                    <a:ea typeface="黑体" pitchFamily="49" charset="-122"/>
                  </a:rPr>
                  <a:t>反离子浓度</a:t>
                </a:r>
                <a:endParaRPr kumimoji="1" lang="zh-CN" altLang="en-US" sz="2000" dirty="0">
                  <a:solidFill>
                    <a:schemeClr val="bg1"/>
                  </a:solidFill>
                  <a:latin typeface="Arial" charset="0"/>
                </a:endParaRPr>
              </a:p>
            </p:txBody>
          </p:sp>
        </p:grpSp>
        <p:sp>
          <p:nvSpPr>
            <p:cNvPr id="124952" name="Text Box 24"/>
            <p:cNvSpPr txBox="1">
              <a:spLocks noChangeArrowheads="1"/>
            </p:cNvSpPr>
            <p:nvPr/>
          </p:nvSpPr>
          <p:spPr bwMode="auto">
            <a:xfrm>
              <a:off x="1760" y="3413"/>
              <a:ext cx="318" cy="252"/>
            </a:xfrm>
            <a:prstGeom prst="rect">
              <a:avLst/>
            </a:prstGeom>
            <a:noFill/>
            <a:ln w="9525">
              <a:noFill/>
              <a:miter lim="800000"/>
              <a:headEnd/>
              <a:tailEnd/>
            </a:ln>
            <a:effectLst/>
          </p:spPr>
          <p:txBody>
            <a:bodyPr wrap="square">
              <a:spAutoFit/>
            </a:bodyPr>
            <a:lstStyle/>
            <a:p>
              <a:pPr>
                <a:spcBef>
                  <a:spcPct val="50000"/>
                </a:spcBef>
              </a:pPr>
              <a:r>
                <a:rPr kumimoji="1" lang="en-US" altLang="zh-CN" sz="2000" b="1" dirty="0">
                  <a:solidFill>
                    <a:schemeClr val="bg1"/>
                  </a:solidFill>
                  <a:latin typeface="Times New Roman" pitchFamily="18" charset="0"/>
                </a:rPr>
                <a:t>O</a:t>
              </a:r>
            </a:p>
          </p:txBody>
        </p:sp>
      </p:grpSp>
      <p:sp>
        <p:nvSpPr>
          <p:cNvPr id="124953" name="AutoShape 25"/>
          <p:cNvSpPr>
            <a:spLocks noChangeArrowheads="1"/>
          </p:cNvSpPr>
          <p:nvPr/>
        </p:nvSpPr>
        <p:spPr bwMode="auto">
          <a:xfrm>
            <a:off x="250825" y="2133600"/>
            <a:ext cx="1905000" cy="1295400"/>
          </a:xfrm>
          <a:prstGeom prst="wedgeRectCallout">
            <a:avLst>
              <a:gd name="adj1" fmla="val 134500"/>
              <a:gd name="adj2" fmla="val 178801"/>
            </a:avLst>
          </a:prstGeom>
          <a:solidFill>
            <a:schemeClr val="accent1"/>
          </a:solidFill>
          <a:ln w="9525">
            <a:solidFill>
              <a:schemeClr val="tx1"/>
            </a:solidFill>
            <a:miter lim="800000"/>
            <a:headEnd/>
            <a:tailEnd/>
          </a:ln>
          <a:effectLst/>
        </p:spPr>
        <p:txBody>
          <a:bodyPr lIns="0" rIns="0"/>
          <a:lstStyle/>
          <a:p>
            <a:pPr algn="ctr"/>
            <a:r>
              <a:rPr kumimoji="1" lang="zh-CN" altLang="en-US" sz="2000" b="1" dirty="0">
                <a:solidFill>
                  <a:srgbClr val="FFFF00"/>
                </a:solidFill>
                <a:latin typeface="Arial" charset="0"/>
              </a:rPr>
              <a:t>溶液中离子浓度低时，扩散层厚度为</a:t>
            </a:r>
            <a:r>
              <a:rPr kumimoji="1" lang="en-US" altLang="zh-CN" sz="2000" b="1" dirty="0">
                <a:solidFill>
                  <a:srgbClr val="FFFF00"/>
                </a:solidFill>
                <a:latin typeface="Times New Roman" pitchFamily="18" charset="0"/>
              </a:rPr>
              <a:t>OA</a:t>
            </a:r>
          </a:p>
        </p:txBody>
      </p:sp>
      <p:sp>
        <p:nvSpPr>
          <p:cNvPr id="124954" name="AutoShape 26"/>
          <p:cNvSpPr>
            <a:spLocks noChangeArrowheads="1"/>
          </p:cNvSpPr>
          <p:nvPr/>
        </p:nvSpPr>
        <p:spPr bwMode="auto">
          <a:xfrm>
            <a:off x="323850" y="4437063"/>
            <a:ext cx="1905000" cy="1296987"/>
          </a:xfrm>
          <a:prstGeom prst="wedgeRectCallout">
            <a:avLst>
              <a:gd name="adj1" fmla="val 118417"/>
              <a:gd name="adj2" fmla="val 30782"/>
            </a:avLst>
          </a:prstGeom>
          <a:solidFill>
            <a:schemeClr val="accent1"/>
          </a:solidFill>
          <a:ln w="9525">
            <a:solidFill>
              <a:schemeClr val="tx1"/>
            </a:solidFill>
            <a:miter lim="800000"/>
            <a:headEnd/>
            <a:tailEnd/>
          </a:ln>
          <a:effectLst/>
        </p:spPr>
        <p:txBody>
          <a:bodyPr lIns="0" rIns="0"/>
          <a:lstStyle/>
          <a:p>
            <a:pPr algn="ctr"/>
            <a:r>
              <a:rPr kumimoji="1" lang="zh-CN" altLang="en-US" sz="2000" b="1" dirty="0">
                <a:solidFill>
                  <a:srgbClr val="FFFF00"/>
                </a:solidFill>
                <a:latin typeface="Arial" charset="0"/>
              </a:rPr>
              <a:t>溶液中离子浓度高时，扩散层厚度减小为</a:t>
            </a:r>
            <a:r>
              <a:rPr kumimoji="1" lang="en-US" altLang="zh-CN" sz="2000" b="1" dirty="0">
                <a:solidFill>
                  <a:srgbClr val="FFFF00"/>
                </a:solidFill>
                <a:latin typeface="Times New Roman" pitchFamily="18" charset="0"/>
              </a:rPr>
              <a:t>OB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4934"/>
                                        </p:tgtEl>
                                        <p:attrNameLst>
                                          <p:attrName>style.visibility</p:attrName>
                                        </p:attrNameLst>
                                      </p:cBhvr>
                                      <p:to>
                                        <p:strVal val="visible"/>
                                      </p:to>
                                    </p:set>
                                    <p:anim calcmode="lin" valueType="num">
                                      <p:cBhvr additive="base">
                                        <p:cTn id="13" dur="500" fill="hold"/>
                                        <p:tgtEl>
                                          <p:spTgt spid="124934"/>
                                        </p:tgtEl>
                                        <p:attrNameLst>
                                          <p:attrName>ppt_x</p:attrName>
                                        </p:attrNameLst>
                                      </p:cBhvr>
                                      <p:tavLst>
                                        <p:tav tm="0">
                                          <p:val>
                                            <p:strVal val="1+#ppt_w/2"/>
                                          </p:val>
                                        </p:tav>
                                        <p:tav tm="100000">
                                          <p:val>
                                            <p:strVal val="#ppt_x"/>
                                          </p:val>
                                        </p:tav>
                                      </p:tavLst>
                                    </p:anim>
                                    <p:anim calcmode="lin" valueType="num">
                                      <p:cBhvr additive="base">
                                        <p:cTn id="14" dur="500" fill="hold"/>
                                        <p:tgtEl>
                                          <p:spTgt spid="12493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4932"/>
                                        </p:tgtEl>
                                        <p:attrNameLst>
                                          <p:attrName>style.visibility</p:attrName>
                                        </p:attrNameLst>
                                      </p:cBhvr>
                                      <p:to>
                                        <p:strVal val="visible"/>
                                      </p:to>
                                    </p:set>
                                    <p:anim calcmode="lin" valueType="num">
                                      <p:cBhvr additive="base">
                                        <p:cTn id="19" dur="500" fill="hold"/>
                                        <p:tgtEl>
                                          <p:spTgt spid="124932"/>
                                        </p:tgtEl>
                                        <p:attrNameLst>
                                          <p:attrName>ppt_x</p:attrName>
                                        </p:attrNameLst>
                                      </p:cBhvr>
                                      <p:tavLst>
                                        <p:tav tm="0">
                                          <p:val>
                                            <p:strVal val="#ppt_x"/>
                                          </p:val>
                                        </p:tav>
                                        <p:tav tm="100000">
                                          <p:val>
                                            <p:strVal val="#ppt_x"/>
                                          </p:val>
                                        </p:tav>
                                      </p:tavLst>
                                    </p:anim>
                                    <p:anim calcmode="lin" valueType="num">
                                      <p:cBhvr additive="base">
                                        <p:cTn id="20" dur="500" fill="hold"/>
                                        <p:tgtEl>
                                          <p:spTgt spid="12493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4943"/>
                                        </p:tgtEl>
                                        <p:attrNameLst>
                                          <p:attrName>style.visibility</p:attrName>
                                        </p:attrNameLst>
                                      </p:cBhvr>
                                      <p:to>
                                        <p:strVal val="visible"/>
                                      </p:to>
                                    </p:set>
                                    <p:anim calcmode="lin" valueType="num">
                                      <p:cBhvr additive="base">
                                        <p:cTn id="25" dur="500" fill="hold"/>
                                        <p:tgtEl>
                                          <p:spTgt spid="124943"/>
                                        </p:tgtEl>
                                        <p:attrNameLst>
                                          <p:attrName>ppt_x</p:attrName>
                                        </p:attrNameLst>
                                      </p:cBhvr>
                                      <p:tavLst>
                                        <p:tav tm="0">
                                          <p:val>
                                            <p:strVal val="#ppt_x"/>
                                          </p:val>
                                        </p:tav>
                                        <p:tav tm="100000">
                                          <p:val>
                                            <p:strVal val="#ppt_x"/>
                                          </p:val>
                                        </p:tav>
                                      </p:tavLst>
                                    </p:anim>
                                    <p:anim calcmode="lin" valueType="num">
                                      <p:cBhvr additive="base">
                                        <p:cTn id="26" dur="500" fill="hold"/>
                                        <p:tgtEl>
                                          <p:spTgt spid="12494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4945"/>
                                        </p:tgtEl>
                                        <p:attrNameLst>
                                          <p:attrName>style.visibility</p:attrName>
                                        </p:attrNameLst>
                                      </p:cBhvr>
                                      <p:to>
                                        <p:strVal val="visible"/>
                                      </p:to>
                                    </p:set>
                                    <p:anim calcmode="lin" valueType="num">
                                      <p:cBhvr additive="base">
                                        <p:cTn id="31" dur="500" fill="hold"/>
                                        <p:tgtEl>
                                          <p:spTgt spid="124945"/>
                                        </p:tgtEl>
                                        <p:attrNameLst>
                                          <p:attrName>ppt_x</p:attrName>
                                        </p:attrNameLst>
                                      </p:cBhvr>
                                      <p:tavLst>
                                        <p:tav tm="0">
                                          <p:val>
                                            <p:strVal val="0-#ppt_w/2"/>
                                          </p:val>
                                        </p:tav>
                                        <p:tav tm="100000">
                                          <p:val>
                                            <p:strVal val="#ppt_x"/>
                                          </p:val>
                                        </p:tav>
                                      </p:tavLst>
                                    </p:anim>
                                    <p:anim calcmode="lin" valueType="num">
                                      <p:cBhvr additive="base">
                                        <p:cTn id="32" dur="500" fill="hold"/>
                                        <p:tgtEl>
                                          <p:spTgt spid="12494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4953"/>
                                        </p:tgtEl>
                                        <p:attrNameLst>
                                          <p:attrName>style.visibility</p:attrName>
                                        </p:attrNameLst>
                                      </p:cBhvr>
                                      <p:to>
                                        <p:strVal val="visible"/>
                                      </p:to>
                                    </p:set>
                                    <p:anim calcmode="lin" valueType="num">
                                      <p:cBhvr additive="base">
                                        <p:cTn id="37" dur="500" fill="hold"/>
                                        <p:tgtEl>
                                          <p:spTgt spid="124953"/>
                                        </p:tgtEl>
                                        <p:attrNameLst>
                                          <p:attrName>ppt_x</p:attrName>
                                        </p:attrNameLst>
                                      </p:cBhvr>
                                      <p:tavLst>
                                        <p:tav tm="0">
                                          <p:val>
                                            <p:strVal val="0-#ppt_w/2"/>
                                          </p:val>
                                        </p:tav>
                                        <p:tav tm="100000">
                                          <p:val>
                                            <p:strVal val="#ppt_x"/>
                                          </p:val>
                                        </p:tav>
                                      </p:tavLst>
                                    </p:anim>
                                    <p:anim calcmode="lin" valueType="num">
                                      <p:cBhvr additive="base">
                                        <p:cTn id="38" dur="500" fill="hold"/>
                                        <p:tgtEl>
                                          <p:spTgt spid="12495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24935"/>
                                        </p:tgtEl>
                                        <p:attrNameLst>
                                          <p:attrName>style.visibility</p:attrName>
                                        </p:attrNameLst>
                                      </p:cBhvr>
                                      <p:to>
                                        <p:strVal val="visible"/>
                                      </p:to>
                                    </p:set>
                                    <p:anim calcmode="lin" valueType="num">
                                      <p:cBhvr additive="base">
                                        <p:cTn id="49" dur="500" fill="hold"/>
                                        <p:tgtEl>
                                          <p:spTgt spid="124935"/>
                                        </p:tgtEl>
                                        <p:attrNameLst>
                                          <p:attrName>ppt_x</p:attrName>
                                        </p:attrNameLst>
                                      </p:cBhvr>
                                      <p:tavLst>
                                        <p:tav tm="0">
                                          <p:val>
                                            <p:strVal val="1+#ppt_w/2"/>
                                          </p:val>
                                        </p:tav>
                                        <p:tav tm="100000">
                                          <p:val>
                                            <p:strVal val="#ppt_x"/>
                                          </p:val>
                                        </p:tav>
                                      </p:tavLst>
                                    </p:anim>
                                    <p:anim calcmode="lin" valueType="num">
                                      <p:cBhvr additive="base">
                                        <p:cTn id="50" dur="500" fill="hold"/>
                                        <p:tgtEl>
                                          <p:spTgt spid="12493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4933"/>
                                        </p:tgtEl>
                                        <p:attrNameLst>
                                          <p:attrName>style.visibility</p:attrName>
                                        </p:attrNameLst>
                                      </p:cBhvr>
                                      <p:to>
                                        <p:strVal val="visible"/>
                                      </p:to>
                                    </p:set>
                                    <p:anim calcmode="lin" valueType="num">
                                      <p:cBhvr additive="base">
                                        <p:cTn id="55" dur="500" fill="hold"/>
                                        <p:tgtEl>
                                          <p:spTgt spid="124933"/>
                                        </p:tgtEl>
                                        <p:attrNameLst>
                                          <p:attrName>ppt_x</p:attrName>
                                        </p:attrNameLst>
                                      </p:cBhvr>
                                      <p:tavLst>
                                        <p:tav tm="0">
                                          <p:val>
                                            <p:strVal val="#ppt_x"/>
                                          </p:val>
                                        </p:tav>
                                        <p:tav tm="100000">
                                          <p:val>
                                            <p:strVal val="#ppt_x"/>
                                          </p:val>
                                        </p:tav>
                                      </p:tavLst>
                                    </p:anim>
                                    <p:anim calcmode="lin" valueType="num">
                                      <p:cBhvr additive="base">
                                        <p:cTn id="56" dur="500" fill="hold"/>
                                        <p:tgtEl>
                                          <p:spTgt spid="12493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4944"/>
                                        </p:tgtEl>
                                        <p:attrNameLst>
                                          <p:attrName>style.visibility</p:attrName>
                                        </p:attrNameLst>
                                      </p:cBhvr>
                                      <p:to>
                                        <p:strVal val="visible"/>
                                      </p:to>
                                    </p:set>
                                    <p:anim calcmode="lin" valueType="num">
                                      <p:cBhvr additive="base">
                                        <p:cTn id="61" dur="500" fill="hold"/>
                                        <p:tgtEl>
                                          <p:spTgt spid="124944"/>
                                        </p:tgtEl>
                                        <p:attrNameLst>
                                          <p:attrName>ppt_x</p:attrName>
                                        </p:attrNameLst>
                                      </p:cBhvr>
                                      <p:tavLst>
                                        <p:tav tm="0">
                                          <p:val>
                                            <p:strVal val="#ppt_x"/>
                                          </p:val>
                                        </p:tav>
                                        <p:tav tm="100000">
                                          <p:val>
                                            <p:strVal val="#ppt_x"/>
                                          </p:val>
                                        </p:tav>
                                      </p:tavLst>
                                    </p:anim>
                                    <p:anim calcmode="lin" valueType="num">
                                      <p:cBhvr additive="base">
                                        <p:cTn id="62" dur="500" fill="hold"/>
                                        <p:tgtEl>
                                          <p:spTgt spid="12494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4942"/>
                                        </p:tgtEl>
                                        <p:attrNameLst>
                                          <p:attrName>style.visibility</p:attrName>
                                        </p:attrNameLst>
                                      </p:cBhvr>
                                      <p:to>
                                        <p:strVal val="visible"/>
                                      </p:to>
                                    </p:set>
                                    <p:anim calcmode="lin" valueType="num">
                                      <p:cBhvr additive="base">
                                        <p:cTn id="67" dur="500" fill="hold"/>
                                        <p:tgtEl>
                                          <p:spTgt spid="124942"/>
                                        </p:tgtEl>
                                        <p:attrNameLst>
                                          <p:attrName>ppt_x</p:attrName>
                                        </p:attrNameLst>
                                      </p:cBhvr>
                                      <p:tavLst>
                                        <p:tav tm="0">
                                          <p:val>
                                            <p:strVal val="#ppt_x"/>
                                          </p:val>
                                        </p:tav>
                                        <p:tav tm="100000">
                                          <p:val>
                                            <p:strVal val="#ppt_x"/>
                                          </p:val>
                                        </p:tav>
                                      </p:tavLst>
                                    </p:anim>
                                    <p:anim calcmode="lin" valueType="num">
                                      <p:cBhvr additive="base">
                                        <p:cTn id="68" dur="500" fill="hold"/>
                                        <p:tgtEl>
                                          <p:spTgt spid="12494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24954"/>
                                        </p:tgtEl>
                                        <p:attrNameLst>
                                          <p:attrName>style.visibility</p:attrName>
                                        </p:attrNameLst>
                                      </p:cBhvr>
                                      <p:to>
                                        <p:strVal val="visible"/>
                                      </p:to>
                                    </p:set>
                                    <p:anim calcmode="lin" valueType="num">
                                      <p:cBhvr additive="base">
                                        <p:cTn id="73" dur="500" fill="hold"/>
                                        <p:tgtEl>
                                          <p:spTgt spid="124954"/>
                                        </p:tgtEl>
                                        <p:attrNameLst>
                                          <p:attrName>ppt_x</p:attrName>
                                        </p:attrNameLst>
                                      </p:cBhvr>
                                      <p:tavLst>
                                        <p:tav tm="0">
                                          <p:val>
                                            <p:strVal val="0-#ppt_w/2"/>
                                          </p:val>
                                        </p:tav>
                                        <p:tav tm="100000">
                                          <p:val>
                                            <p:strVal val="#ppt_x"/>
                                          </p:val>
                                        </p:tav>
                                      </p:tavLst>
                                    </p:anim>
                                    <p:anim calcmode="lin" valueType="num">
                                      <p:cBhvr additive="base">
                                        <p:cTn id="74" dur="500" fill="hold"/>
                                        <p:tgtEl>
                                          <p:spTgt spid="1249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2" grpId="0" animBg="1"/>
      <p:bldP spid="124933" grpId="0" animBg="1"/>
      <p:bldP spid="124934" grpId="0" autoUpdateAnimBg="0"/>
      <p:bldP spid="124935" grpId="0" autoUpdateAnimBg="0"/>
      <p:bldP spid="124942" grpId="0" autoUpdateAnimBg="0"/>
      <p:bldP spid="124943" grpId="0" autoUpdateAnimBg="0"/>
      <p:bldP spid="124944" grpId="0" animBg="1"/>
      <p:bldP spid="124945" grpId="0" animBg="1"/>
      <p:bldP spid="124953" grpId="0" animBg="1" autoUpdateAnimBg="0"/>
      <p:bldP spid="124954"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468313" y="404813"/>
            <a:ext cx="8243887" cy="733425"/>
          </a:xfrm>
        </p:spPr>
        <p:txBody>
          <a:bodyPr/>
          <a:lstStyle/>
          <a:p>
            <a:pPr algn="l"/>
            <a:r>
              <a:rPr lang="en-US" altLang="zh-CN" sz="3200" b="1" dirty="0">
                <a:solidFill>
                  <a:srgbClr val="FF0000"/>
                </a:solidFill>
                <a:latin typeface="华文新魏" pitchFamily="2" charset="-122"/>
                <a:ea typeface="华文新魏" pitchFamily="2" charset="-122"/>
              </a:rPr>
              <a:t>②</a:t>
            </a:r>
            <a:r>
              <a:rPr lang="zh-CN" altLang="en-US" sz="3200" b="1" dirty="0">
                <a:solidFill>
                  <a:srgbClr val="FF0000"/>
                </a:solidFill>
                <a:latin typeface="华文新魏" pitchFamily="2" charset="-122"/>
                <a:ea typeface="华文新魏" pitchFamily="2" charset="-122"/>
              </a:rPr>
              <a:t>吸附电中和机理</a:t>
            </a:r>
          </a:p>
        </p:txBody>
      </p:sp>
      <p:sp>
        <p:nvSpPr>
          <p:cNvPr id="125955" name="Rectangle 3"/>
          <p:cNvSpPr>
            <a:spLocks noGrp="1" noChangeArrowheads="1"/>
          </p:cNvSpPr>
          <p:nvPr>
            <p:ph type="body" idx="1"/>
          </p:nvPr>
        </p:nvSpPr>
        <p:spPr>
          <a:xfrm>
            <a:off x="395288" y="1061119"/>
            <a:ext cx="8229600" cy="4456113"/>
          </a:xfrm>
        </p:spPr>
        <p:txBody>
          <a:bodyPr/>
          <a:lstStyle/>
          <a:p>
            <a:pPr>
              <a:lnSpc>
                <a:spcPct val="150000"/>
              </a:lnSpc>
            </a:pPr>
            <a:r>
              <a:rPr lang="zh-CN" altLang="en-US" sz="2400" b="1" dirty="0">
                <a:latin typeface="宋体" pitchFamily="2" charset="-122"/>
              </a:rPr>
              <a:t>胶粒表面对</a:t>
            </a:r>
            <a:r>
              <a:rPr lang="zh-CN" altLang="en-US" sz="2400" b="1" dirty="0">
                <a:solidFill>
                  <a:srgbClr val="00FF00"/>
                </a:solidFill>
                <a:latin typeface="宋体" pitchFamily="2" charset="-122"/>
              </a:rPr>
              <a:t>异号离子、异号胶粒、链状离子或分子带异号电荷的部位</a:t>
            </a:r>
            <a:r>
              <a:rPr lang="zh-CN" altLang="en-US" sz="2400" b="1" dirty="0">
                <a:latin typeface="宋体" pitchFamily="2" charset="-122"/>
              </a:rPr>
              <a:t>有强烈的吸附作用，由于这种吸附作用中和了电位离子所带电荷，减少了静电斥力，降低了</a:t>
            </a:r>
            <a:r>
              <a:rPr lang="zh-CN" altLang="en-US" sz="2400" b="1" dirty="0">
                <a:latin typeface="宋体" pitchFamily="2" charset="-122"/>
                <a:sym typeface="Symbol" pitchFamily="18" charset="2"/>
              </a:rPr>
              <a:t></a:t>
            </a:r>
            <a:r>
              <a:rPr lang="zh-CN" altLang="en-US" sz="2400" b="1" dirty="0">
                <a:latin typeface="宋体" pitchFamily="2" charset="-122"/>
              </a:rPr>
              <a:t>电位，使胶体的脱稳和凝聚易于发生。</a:t>
            </a:r>
          </a:p>
        </p:txBody>
      </p:sp>
      <p:sp>
        <p:nvSpPr>
          <p:cNvPr id="5" name="Rectangle 2"/>
          <p:cNvSpPr txBox="1">
            <a:spLocks noChangeArrowheads="1"/>
          </p:cNvSpPr>
          <p:nvPr/>
        </p:nvSpPr>
        <p:spPr>
          <a:xfrm>
            <a:off x="683568" y="3501008"/>
            <a:ext cx="7772400" cy="747713"/>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华文新魏" pitchFamily="2" charset="-122"/>
                <a:ea typeface="华文新魏" pitchFamily="2" charset="-122"/>
                <a:cs typeface="Times New Roman" pitchFamily="18" charset="0"/>
              </a:rPr>
              <a:t>③</a:t>
            </a:r>
            <a:r>
              <a:rPr kumimoji="0" lang="zh-CN" altLang="en-US" sz="32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华文新魏" pitchFamily="2" charset="-122"/>
                <a:ea typeface="华文新魏" pitchFamily="2" charset="-122"/>
                <a:cs typeface="Times New Roman" pitchFamily="18" charset="0"/>
              </a:rPr>
              <a:t>吸附架桥（桥连）机理</a:t>
            </a:r>
          </a:p>
        </p:txBody>
      </p:sp>
      <p:sp>
        <p:nvSpPr>
          <p:cNvPr id="7" name="Rectangle 3"/>
          <p:cNvSpPr txBox="1">
            <a:spLocks noChangeArrowheads="1"/>
          </p:cNvSpPr>
          <p:nvPr/>
        </p:nvSpPr>
        <p:spPr>
          <a:xfrm>
            <a:off x="539552" y="4149229"/>
            <a:ext cx="7772400" cy="1944067"/>
          </a:xfrm>
          <a:prstGeom prst="rect">
            <a:avLst/>
          </a:prstGeom>
        </p:spPr>
        <p:txBody>
          <a:bodyPr vert="horz" lIns="91440" tIns="45720" rIns="91440" bIns="45720" rtlCol="0">
            <a:normAutofit/>
          </a:bodyPr>
          <a:lstStyle/>
          <a:p>
            <a:pPr marL="342900" marR="0" lvl="0" indent="-342900" algn="just" defTabSz="914400" rtl="0" eaLnBrk="1" fontAlgn="base" latinLnBrk="0" hangingPunct="1">
              <a:lnSpc>
                <a:spcPct val="140000"/>
              </a:lnSpc>
              <a:spcBef>
                <a:spcPct val="20000"/>
              </a:spcBef>
              <a:spcAft>
                <a:spcPct val="0"/>
              </a:spcAft>
              <a:buClrTx/>
              <a:buSzTx/>
              <a:buFont typeface="Wingdings" pitchFamily="2" charset="2"/>
              <a:buChar char="Ø"/>
              <a:tabLst/>
              <a:defRPr/>
            </a:pPr>
            <a:r>
              <a:rPr kumimoji="0" lang="zh-CN" altLang="en-US" sz="24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Times New Roman" pitchFamily="18" charset="0"/>
                <a:ea typeface="黑体" pitchFamily="2" charset="-122"/>
                <a:cs typeface="Times New Roman" pitchFamily="18" charset="0"/>
              </a:rPr>
              <a:t>链状高分子聚合物在静电引力、范德华力和氢键力等作用下，通过活性部位与胶粒和细微悬浮物等发生吸附桥连的过程。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Effect transition="in" filter="box(out)">
                                      <p:cBhvr>
                                        <p:cTn id="7" dur="500"/>
                                        <p:tgtEl>
                                          <p:spTgt spid="12595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ox(in)">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autoUpdateAnimBg="0"/>
      <p:bldP spid="7"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468313" y="188913"/>
            <a:ext cx="8243887" cy="1314450"/>
          </a:xfrm>
        </p:spPr>
        <p:txBody>
          <a:bodyPr/>
          <a:lstStyle/>
          <a:p>
            <a:pPr algn="ctr"/>
            <a:r>
              <a:rPr lang="zh-CN" altLang="en-US" sz="3200" dirty="0">
                <a:solidFill>
                  <a:schemeClr val="tx1"/>
                </a:solidFill>
                <a:latin typeface="华文新魏" pitchFamily="2" charset="-122"/>
                <a:ea typeface="华文新魏" pitchFamily="2" charset="-122"/>
              </a:rPr>
              <a:t>高分子聚合物对胶体或微粒的吸附架桥作用示意图</a:t>
            </a:r>
          </a:p>
        </p:txBody>
      </p:sp>
      <p:sp>
        <p:nvSpPr>
          <p:cNvPr id="128003" name="Rectangle 3"/>
          <p:cNvSpPr>
            <a:spLocks noGrp="1" noChangeArrowheads="1"/>
          </p:cNvSpPr>
          <p:nvPr>
            <p:ph type="body" idx="1"/>
          </p:nvPr>
        </p:nvSpPr>
        <p:spPr>
          <a:xfrm>
            <a:off x="468313" y="1628775"/>
            <a:ext cx="8229600" cy="4456113"/>
          </a:xfrm>
          <a:solidFill>
            <a:schemeClr val="tx1"/>
          </a:solidFill>
        </p:spPr>
        <p:txBody>
          <a:bodyPr/>
          <a:lstStyle/>
          <a:p>
            <a:pPr>
              <a:buFontTx/>
              <a:buNone/>
            </a:pPr>
            <a:r>
              <a:rPr lang="en-US" altLang="zh-CN" dirty="0">
                <a:latin typeface="Times New Roman" pitchFamily="18" charset="0"/>
              </a:rPr>
              <a:t>                       </a:t>
            </a:r>
          </a:p>
        </p:txBody>
      </p:sp>
      <p:grpSp>
        <p:nvGrpSpPr>
          <p:cNvPr id="2" name="Group 4"/>
          <p:cNvGrpSpPr>
            <a:grpSpLocks/>
          </p:cNvGrpSpPr>
          <p:nvPr/>
        </p:nvGrpSpPr>
        <p:grpSpPr bwMode="auto">
          <a:xfrm>
            <a:off x="1812925" y="2544763"/>
            <a:ext cx="1260475" cy="596900"/>
            <a:chOff x="1142" y="1603"/>
            <a:chExt cx="794" cy="376"/>
          </a:xfrm>
          <a:solidFill>
            <a:schemeClr val="tx1"/>
          </a:solidFill>
        </p:grpSpPr>
        <p:sp>
          <p:nvSpPr>
            <p:cNvPr id="128005" name="Freeform 5"/>
            <p:cNvSpPr>
              <a:spLocks/>
            </p:cNvSpPr>
            <p:nvPr/>
          </p:nvSpPr>
          <p:spPr bwMode="auto">
            <a:xfrm>
              <a:off x="1142" y="1683"/>
              <a:ext cx="794" cy="226"/>
            </a:xfrm>
            <a:custGeom>
              <a:avLst/>
              <a:gdLst/>
              <a:ahLst/>
              <a:cxnLst>
                <a:cxn ang="0">
                  <a:pos x="0" y="38"/>
                </a:cxn>
                <a:cxn ang="0">
                  <a:pos x="168" y="2"/>
                </a:cxn>
                <a:cxn ang="0">
                  <a:pos x="240" y="14"/>
                </a:cxn>
                <a:cxn ang="0">
                  <a:pos x="360" y="98"/>
                </a:cxn>
                <a:cxn ang="0">
                  <a:pos x="396" y="122"/>
                </a:cxn>
                <a:cxn ang="0">
                  <a:pos x="444" y="170"/>
                </a:cxn>
                <a:cxn ang="0">
                  <a:pos x="636" y="158"/>
                </a:cxn>
                <a:cxn ang="0">
                  <a:pos x="708" y="134"/>
                </a:cxn>
                <a:cxn ang="0">
                  <a:pos x="816" y="122"/>
                </a:cxn>
                <a:cxn ang="0">
                  <a:pos x="852" y="98"/>
                </a:cxn>
                <a:cxn ang="0">
                  <a:pos x="924" y="158"/>
                </a:cxn>
                <a:cxn ang="0">
                  <a:pos x="1068" y="194"/>
                </a:cxn>
              </a:cxnLst>
              <a:rect l="0" t="0" r="r" b="b"/>
              <a:pathLst>
                <a:path w="1068" h="194">
                  <a:moveTo>
                    <a:pt x="0" y="38"/>
                  </a:moveTo>
                  <a:cubicBezTo>
                    <a:pt x="57" y="28"/>
                    <a:pt x="113" y="20"/>
                    <a:pt x="168" y="2"/>
                  </a:cubicBezTo>
                  <a:cubicBezTo>
                    <a:pt x="192" y="6"/>
                    <a:pt x="220" y="0"/>
                    <a:pt x="240" y="14"/>
                  </a:cubicBezTo>
                  <a:cubicBezTo>
                    <a:pt x="394" y="122"/>
                    <a:pt x="182" y="68"/>
                    <a:pt x="360" y="98"/>
                  </a:cubicBezTo>
                  <a:cubicBezTo>
                    <a:pt x="372" y="106"/>
                    <a:pt x="387" y="111"/>
                    <a:pt x="396" y="122"/>
                  </a:cubicBezTo>
                  <a:cubicBezTo>
                    <a:pt x="443" y="180"/>
                    <a:pt x="365" y="144"/>
                    <a:pt x="444" y="170"/>
                  </a:cubicBezTo>
                  <a:cubicBezTo>
                    <a:pt x="508" y="166"/>
                    <a:pt x="572" y="167"/>
                    <a:pt x="636" y="158"/>
                  </a:cubicBezTo>
                  <a:cubicBezTo>
                    <a:pt x="661" y="155"/>
                    <a:pt x="683" y="137"/>
                    <a:pt x="708" y="134"/>
                  </a:cubicBezTo>
                  <a:cubicBezTo>
                    <a:pt x="744" y="130"/>
                    <a:pt x="780" y="126"/>
                    <a:pt x="816" y="122"/>
                  </a:cubicBezTo>
                  <a:cubicBezTo>
                    <a:pt x="828" y="114"/>
                    <a:pt x="838" y="96"/>
                    <a:pt x="852" y="98"/>
                  </a:cubicBezTo>
                  <a:cubicBezTo>
                    <a:pt x="883" y="103"/>
                    <a:pt x="895" y="146"/>
                    <a:pt x="924" y="158"/>
                  </a:cubicBezTo>
                  <a:cubicBezTo>
                    <a:pt x="961" y="174"/>
                    <a:pt x="1068" y="156"/>
                    <a:pt x="1068" y="194"/>
                  </a:cubicBezTo>
                </a:path>
              </a:pathLst>
            </a:custGeom>
            <a:grpFill/>
            <a:ln w="38100">
              <a:solidFill>
                <a:srgbClr val="000000"/>
              </a:solidFill>
              <a:round/>
              <a:headEnd/>
              <a:tailEnd/>
            </a:ln>
          </p:spPr>
          <p:txBody>
            <a:bodyPr/>
            <a:lstStyle/>
            <a:p>
              <a:endParaRPr lang="zh-CN" altLang="en-US"/>
            </a:p>
          </p:txBody>
        </p:sp>
        <p:sp>
          <p:nvSpPr>
            <p:cNvPr id="128006" name="Freeform 6"/>
            <p:cNvSpPr>
              <a:spLocks/>
            </p:cNvSpPr>
            <p:nvPr/>
          </p:nvSpPr>
          <p:spPr bwMode="auto">
            <a:xfrm>
              <a:off x="1258" y="1603"/>
              <a:ext cx="71" cy="80"/>
            </a:xfrm>
            <a:custGeom>
              <a:avLst/>
              <a:gdLst/>
              <a:ahLst/>
              <a:cxnLst>
                <a:cxn ang="0">
                  <a:pos x="0" y="69"/>
                </a:cxn>
                <a:cxn ang="0">
                  <a:pos x="96" y="45"/>
                </a:cxn>
              </a:cxnLst>
              <a:rect l="0" t="0" r="r" b="b"/>
              <a:pathLst>
                <a:path w="96" h="69">
                  <a:moveTo>
                    <a:pt x="0" y="69"/>
                  </a:moveTo>
                  <a:cubicBezTo>
                    <a:pt x="39" y="30"/>
                    <a:pt x="51" y="0"/>
                    <a:pt x="96" y="45"/>
                  </a:cubicBezTo>
                </a:path>
              </a:pathLst>
            </a:custGeom>
            <a:grpFill/>
            <a:ln w="38100">
              <a:solidFill>
                <a:srgbClr val="000000"/>
              </a:solidFill>
              <a:round/>
              <a:headEnd/>
              <a:tailEnd/>
            </a:ln>
          </p:spPr>
          <p:txBody>
            <a:bodyPr/>
            <a:lstStyle/>
            <a:p>
              <a:endParaRPr lang="zh-CN" altLang="en-US"/>
            </a:p>
          </p:txBody>
        </p:sp>
        <p:sp>
          <p:nvSpPr>
            <p:cNvPr id="128007" name="Freeform 7"/>
            <p:cNvSpPr>
              <a:spLocks/>
            </p:cNvSpPr>
            <p:nvPr/>
          </p:nvSpPr>
          <p:spPr bwMode="auto">
            <a:xfrm>
              <a:off x="1409" y="1811"/>
              <a:ext cx="27" cy="168"/>
            </a:xfrm>
            <a:custGeom>
              <a:avLst/>
              <a:gdLst/>
              <a:ahLst/>
              <a:cxnLst>
                <a:cxn ang="0">
                  <a:pos x="0" y="0"/>
                </a:cxn>
                <a:cxn ang="0">
                  <a:pos x="36" y="144"/>
                </a:cxn>
              </a:cxnLst>
              <a:rect l="0" t="0" r="r" b="b"/>
              <a:pathLst>
                <a:path w="36" h="144">
                  <a:moveTo>
                    <a:pt x="0" y="0"/>
                  </a:moveTo>
                  <a:cubicBezTo>
                    <a:pt x="18" y="53"/>
                    <a:pt x="36" y="90"/>
                    <a:pt x="36" y="144"/>
                  </a:cubicBezTo>
                </a:path>
              </a:pathLst>
            </a:custGeom>
            <a:grpFill/>
            <a:ln w="38100">
              <a:solidFill>
                <a:srgbClr val="000000"/>
              </a:solidFill>
              <a:round/>
              <a:headEnd/>
              <a:tailEnd/>
            </a:ln>
          </p:spPr>
          <p:txBody>
            <a:bodyPr/>
            <a:lstStyle/>
            <a:p>
              <a:endParaRPr lang="zh-CN" altLang="en-US"/>
            </a:p>
          </p:txBody>
        </p:sp>
        <p:sp>
          <p:nvSpPr>
            <p:cNvPr id="128008" name="Freeform 8"/>
            <p:cNvSpPr>
              <a:spLocks/>
            </p:cNvSpPr>
            <p:nvPr/>
          </p:nvSpPr>
          <p:spPr bwMode="auto">
            <a:xfrm>
              <a:off x="1623" y="1774"/>
              <a:ext cx="90" cy="65"/>
            </a:xfrm>
            <a:custGeom>
              <a:avLst/>
              <a:gdLst/>
              <a:ahLst/>
              <a:cxnLst>
                <a:cxn ang="0">
                  <a:pos x="0" y="56"/>
                </a:cxn>
                <a:cxn ang="0">
                  <a:pos x="36" y="44"/>
                </a:cxn>
                <a:cxn ang="0">
                  <a:pos x="60" y="8"/>
                </a:cxn>
                <a:cxn ang="0">
                  <a:pos x="120" y="8"/>
                </a:cxn>
              </a:cxnLst>
              <a:rect l="0" t="0" r="r" b="b"/>
              <a:pathLst>
                <a:path w="120" h="56">
                  <a:moveTo>
                    <a:pt x="0" y="56"/>
                  </a:moveTo>
                  <a:cubicBezTo>
                    <a:pt x="12" y="52"/>
                    <a:pt x="26" y="52"/>
                    <a:pt x="36" y="44"/>
                  </a:cubicBezTo>
                  <a:cubicBezTo>
                    <a:pt x="47" y="35"/>
                    <a:pt x="47" y="14"/>
                    <a:pt x="60" y="8"/>
                  </a:cubicBezTo>
                  <a:cubicBezTo>
                    <a:pt x="78" y="0"/>
                    <a:pt x="100" y="8"/>
                    <a:pt x="120" y="8"/>
                  </a:cubicBezTo>
                </a:path>
              </a:pathLst>
            </a:custGeom>
            <a:grpFill/>
            <a:ln w="38100">
              <a:solidFill>
                <a:srgbClr val="000000"/>
              </a:solidFill>
              <a:round/>
              <a:headEnd/>
              <a:tailEnd/>
            </a:ln>
          </p:spPr>
          <p:txBody>
            <a:bodyPr/>
            <a:lstStyle/>
            <a:p>
              <a:endParaRPr lang="zh-CN" altLang="en-US"/>
            </a:p>
          </p:txBody>
        </p:sp>
      </p:grpSp>
      <p:sp>
        <p:nvSpPr>
          <p:cNvPr id="128009" name="Oval 9"/>
          <p:cNvSpPr>
            <a:spLocks noChangeArrowheads="1"/>
          </p:cNvSpPr>
          <p:nvPr/>
        </p:nvSpPr>
        <p:spPr bwMode="auto">
          <a:xfrm>
            <a:off x="5635625" y="2362200"/>
            <a:ext cx="212725" cy="287338"/>
          </a:xfrm>
          <a:prstGeom prst="ellipse">
            <a:avLst/>
          </a:prstGeom>
          <a:solidFill>
            <a:srgbClr val="00FFFF"/>
          </a:solidFill>
          <a:ln w="38100">
            <a:solidFill>
              <a:srgbClr val="000000"/>
            </a:solidFill>
            <a:round/>
            <a:headEnd/>
            <a:tailEnd/>
          </a:ln>
        </p:spPr>
        <p:txBody>
          <a:bodyPr/>
          <a:lstStyle/>
          <a:p>
            <a:endParaRPr lang="zh-CN" altLang="en-US"/>
          </a:p>
        </p:txBody>
      </p:sp>
      <p:grpSp>
        <p:nvGrpSpPr>
          <p:cNvPr id="3" name="Group 10"/>
          <p:cNvGrpSpPr>
            <a:grpSpLocks/>
          </p:cNvGrpSpPr>
          <p:nvPr/>
        </p:nvGrpSpPr>
        <p:grpSpPr bwMode="auto">
          <a:xfrm>
            <a:off x="5437188" y="2605088"/>
            <a:ext cx="1260475" cy="615950"/>
            <a:chOff x="3425" y="1641"/>
            <a:chExt cx="794" cy="388"/>
          </a:xfrm>
        </p:grpSpPr>
        <p:sp>
          <p:nvSpPr>
            <p:cNvPr id="128011" name="Freeform 11"/>
            <p:cNvSpPr>
              <a:spLocks/>
            </p:cNvSpPr>
            <p:nvPr/>
          </p:nvSpPr>
          <p:spPr bwMode="auto">
            <a:xfrm>
              <a:off x="3425" y="1733"/>
              <a:ext cx="794" cy="226"/>
            </a:xfrm>
            <a:custGeom>
              <a:avLst/>
              <a:gdLst/>
              <a:ahLst/>
              <a:cxnLst>
                <a:cxn ang="0">
                  <a:pos x="0" y="38"/>
                </a:cxn>
                <a:cxn ang="0">
                  <a:pos x="168" y="2"/>
                </a:cxn>
                <a:cxn ang="0">
                  <a:pos x="240" y="14"/>
                </a:cxn>
                <a:cxn ang="0">
                  <a:pos x="360" y="98"/>
                </a:cxn>
                <a:cxn ang="0">
                  <a:pos x="396" y="122"/>
                </a:cxn>
                <a:cxn ang="0">
                  <a:pos x="444" y="170"/>
                </a:cxn>
                <a:cxn ang="0">
                  <a:pos x="636" y="158"/>
                </a:cxn>
                <a:cxn ang="0">
                  <a:pos x="708" y="134"/>
                </a:cxn>
                <a:cxn ang="0">
                  <a:pos x="816" y="122"/>
                </a:cxn>
                <a:cxn ang="0">
                  <a:pos x="852" y="98"/>
                </a:cxn>
                <a:cxn ang="0">
                  <a:pos x="924" y="158"/>
                </a:cxn>
                <a:cxn ang="0">
                  <a:pos x="1068" y="194"/>
                </a:cxn>
              </a:cxnLst>
              <a:rect l="0" t="0" r="r" b="b"/>
              <a:pathLst>
                <a:path w="1068" h="194">
                  <a:moveTo>
                    <a:pt x="0" y="38"/>
                  </a:moveTo>
                  <a:cubicBezTo>
                    <a:pt x="57" y="28"/>
                    <a:pt x="113" y="20"/>
                    <a:pt x="168" y="2"/>
                  </a:cubicBezTo>
                  <a:cubicBezTo>
                    <a:pt x="192" y="6"/>
                    <a:pt x="220" y="0"/>
                    <a:pt x="240" y="14"/>
                  </a:cubicBezTo>
                  <a:cubicBezTo>
                    <a:pt x="394" y="122"/>
                    <a:pt x="182" y="68"/>
                    <a:pt x="360" y="98"/>
                  </a:cubicBezTo>
                  <a:cubicBezTo>
                    <a:pt x="372" y="106"/>
                    <a:pt x="387" y="111"/>
                    <a:pt x="396" y="122"/>
                  </a:cubicBezTo>
                  <a:cubicBezTo>
                    <a:pt x="443" y="180"/>
                    <a:pt x="365" y="144"/>
                    <a:pt x="444" y="170"/>
                  </a:cubicBezTo>
                  <a:cubicBezTo>
                    <a:pt x="508" y="166"/>
                    <a:pt x="572" y="167"/>
                    <a:pt x="636" y="158"/>
                  </a:cubicBezTo>
                  <a:cubicBezTo>
                    <a:pt x="661" y="155"/>
                    <a:pt x="683" y="137"/>
                    <a:pt x="708" y="134"/>
                  </a:cubicBezTo>
                  <a:cubicBezTo>
                    <a:pt x="744" y="130"/>
                    <a:pt x="780" y="126"/>
                    <a:pt x="816" y="122"/>
                  </a:cubicBezTo>
                  <a:cubicBezTo>
                    <a:pt x="828" y="114"/>
                    <a:pt x="838" y="96"/>
                    <a:pt x="852" y="98"/>
                  </a:cubicBezTo>
                  <a:cubicBezTo>
                    <a:pt x="883" y="103"/>
                    <a:pt x="895" y="146"/>
                    <a:pt x="924" y="158"/>
                  </a:cubicBezTo>
                  <a:cubicBezTo>
                    <a:pt x="961" y="174"/>
                    <a:pt x="1068" y="156"/>
                    <a:pt x="1068" y="194"/>
                  </a:cubicBezTo>
                </a:path>
              </a:pathLst>
            </a:custGeom>
            <a:noFill/>
            <a:ln w="38100">
              <a:solidFill>
                <a:srgbClr val="000000"/>
              </a:solidFill>
              <a:round/>
              <a:headEnd/>
              <a:tailEnd/>
            </a:ln>
          </p:spPr>
          <p:txBody>
            <a:bodyPr/>
            <a:lstStyle/>
            <a:p>
              <a:endParaRPr lang="zh-CN" altLang="en-US"/>
            </a:p>
          </p:txBody>
        </p:sp>
        <p:sp>
          <p:nvSpPr>
            <p:cNvPr id="128012" name="Freeform 12"/>
            <p:cNvSpPr>
              <a:spLocks/>
            </p:cNvSpPr>
            <p:nvPr/>
          </p:nvSpPr>
          <p:spPr bwMode="auto">
            <a:xfrm>
              <a:off x="3541" y="1641"/>
              <a:ext cx="71" cy="81"/>
            </a:xfrm>
            <a:custGeom>
              <a:avLst/>
              <a:gdLst/>
              <a:ahLst/>
              <a:cxnLst>
                <a:cxn ang="0">
                  <a:pos x="0" y="69"/>
                </a:cxn>
                <a:cxn ang="0">
                  <a:pos x="96" y="45"/>
                </a:cxn>
              </a:cxnLst>
              <a:rect l="0" t="0" r="r" b="b"/>
              <a:pathLst>
                <a:path w="96" h="69">
                  <a:moveTo>
                    <a:pt x="0" y="69"/>
                  </a:moveTo>
                  <a:cubicBezTo>
                    <a:pt x="39" y="30"/>
                    <a:pt x="51" y="0"/>
                    <a:pt x="96" y="45"/>
                  </a:cubicBezTo>
                </a:path>
              </a:pathLst>
            </a:custGeom>
            <a:noFill/>
            <a:ln w="38100">
              <a:solidFill>
                <a:srgbClr val="000000"/>
              </a:solidFill>
              <a:round/>
              <a:headEnd/>
              <a:tailEnd/>
            </a:ln>
          </p:spPr>
          <p:txBody>
            <a:bodyPr/>
            <a:lstStyle/>
            <a:p>
              <a:endParaRPr lang="zh-CN" altLang="en-US"/>
            </a:p>
          </p:txBody>
        </p:sp>
        <p:sp>
          <p:nvSpPr>
            <p:cNvPr id="128013" name="Freeform 13"/>
            <p:cNvSpPr>
              <a:spLocks/>
            </p:cNvSpPr>
            <p:nvPr/>
          </p:nvSpPr>
          <p:spPr bwMode="auto">
            <a:xfrm>
              <a:off x="3693" y="1861"/>
              <a:ext cx="26" cy="168"/>
            </a:xfrm>
            <a:custGeom>
              <a:avLst/>
              <a:gdLst/>
              <a:ahLst/>
              <a:cxnLst>
                <a:cxn ang="0">
                  <a:pos x="0" y="0"/>
                </a:cxn>
                <a:cxn ang="0">
                  <a:pos x="36" y="144"/>
                </a:cxn>
              </a:cxnLst>
              <a:rect l="0" t="0" r="r" b="b"/>
              <a:pathLst>
                <a:path w="36" h="144">
                  <a:moveTo>
                    <a:pt x="0" y="0"/>
                  </a:moveTo>
                  <a:cubicBezTo>
                    <a:pt x="18" y="53"/>
                    <a:pt x="36" y="90"/>
                    <a:pt x="36" y="144"/>
                  </a:cubicBezTo>
                </a:path>
              </a:pathLst>
            </a:custGeom>
            <a:noFill/>
            <a:ln w="38100">
              <a:solidFill>
                <a:srgbClr val="000000"/>
              </a:solidFill>
              <a:round/>
              <a:headEnd/>
              <a:tailEnd/>
            </a:ln>
          </p:spPr>
          <p:txBody>
            <a:bodyPr/>
            <a:lstStyle/>
            <a:p>
              <a:endParaRPr lang="zh-CN" altLang="en-US"/>
            </a:p>
          </p:txBody>
        </p:sp>
        <p:sp>
          <p:nvSpPr>
            <p:cNvPr id="128014" name="Freeform 14"/>
            <p:cNvSpPr>
              <a:spLocks/>
            </p:cNvSpPr>
            <p:nvPr/>
          </p:nvSpPr>
          <p:spPr bwMode="auto">
            <a:xfrm>
              <a:off x="3907" y="1824"/>
              <a:ext cx="89" cy="65"/>
            </a:xfrm>
            <a:custGeom>
              <a:avLst/>
              <a:gdLst/>
              <a:ahLst/>
              <a:cxnLst>
                <a:cxn ang="0">
                  <a:pos x="0" y="56"/>
                </a:cxn>
                <a:cxn ang="0">
                  <a:pos x="36" y="44"/>
                </a:cxn>
                <a:cxn ang="0">
                  <a:pos x="60" y="8"/>
                </a:cxn>
                <a:cxn ang="0">
                  <a:pos x="120" y="8"/>
                </a:cxn>
              </a:cxnLst>
              <a:rect l="0" t="0" r="r" b="b"/>
              <a:pathLst>
                <a:path w="120" h="56">
                  <a:moveTo>
                    <a:pt x="0" y="56"/>
                  </a:moveTo>
                  <a:cubicBezTo>
                    <a:pt x="12" y="52"/>
                    <a:pt x="26" y="52"/>
                    <a:pt x="36" y="44"/>
                  </a:cubicBezTo>
                  <a:cubicBezTo>
                    <a:pt x="47" y="35"/>
                    <a:pt x="47" y="14"/>
                    <a:pt x="60" y="8"/>
                  </a:cubicBezTo>
                  <a:cubicBezTo>
                    <a:pt x="78" y="0"/>
                    <a:pt x="100" y="8"/>
                    <a:pt x="120" y="8"/>
                  </a:cubicBezTo>
                </a:path>
              </a:pathLst>
            </a:custGeom>
            <a:noFill/>
            <a:ln w="38100">
              <a:solidFill>
                <a:srgbClr val="000000"/>
              </a:solidFill>
              <a:round/>
              <a:headEnd/>
              <a:tailEnd/>
            </a:ln>
          </p:spPr>
          <p:txBody>
            <a:bodyPr/>
            <a:lstStyle/>
            <a:p>
              <a:endParaRPr lang="zh-CN" altLang="en-US"/>
            </a:p>
          </p:txBody>
        </p:sp>
      </p:grpSp>
      <p:sp>
        <p:nvSpPr>
          <p:cNvPr id="128015" name="Oval 15"/>
          <p:cNvSpPr>
            <a:spLocks noChangeArrowheads="1"/>
          </p:cNvSpPr>
          <p:nvPr/>
        </p:nvSpPr>
        <p:spPr bwMode="auto">
          <a:xfrm>
            <a:off x="3937000" y="2805113"/>
            <a:ext cx="211138" cy="287337"/>
          </a:xfrm>
          <a:prstGeom prst="ellipse">
            <a:avLst/>
          </a:prstGeom>
          <a:solidFill>
            <a:srgbClr val="00FFFF"/>
          </a:solidFill>
          <a:ln w="38100">
            <a:solidFill>
              <a:srgbClr val="000000"/>
            </a:solidFill>
            <a:round/>
            <a:headEnd/>
            <a:tailEnd/>
          </a:ln>
        </p:spPr>
        <p:txBody>
          <a:bodyPr/>
          <a:lstStyle/>
          <a:p>
            <a:endParaRPr lang="zh-CN" altLang="en-US"/>
          </a:p>
        </p:txBody>
      </p:sp>
      <p:sp>
        <p:nvSpPr>
          <p:cNvPr id="128016" name="Line 16"/>
          <p:cNvSpPr>
            <a:spLocks noChangeShapeType="1"/>
          </p:cNvSpPr>
          <p:nvPr/>
        </p:nvSpPr>
        <p:spPr bwMode="auto">
          <a:xfrm>
            <a:off x="4360863" y="2894013"/>
            <a:ext cx="849312" cy="0"/>
          </a:xfrm>
          <a:prstGeom prst="line">
            <a:avLst/>
          </a:prstGeom>
          <a:noFill/>
          <a:ln w="38100">
            <a:solidFill>
              <a:srgbClr val="000000"/>
            </a:solidFill>
            <a:round/>
            <a:headEnd/>
            <a:tailEnd type="triangle" w="med" len="med"/>
          </a:ln>
        </p:spPr>
        <p:txBody>
          <a:bodyPr/>
          <a:lstStyle/>
          <a:p>
            <a:endParaRPr lang="zh-CN" altLang="en-US"/>
          </a:p>
        </p:txBody>
      </p:sp>
      <p:grpSp>
        <p:nvGrpSpPr>
          <p:cNvPr id="4" name="Group 17"/>
          <p:cNvGrpSpPr>
            <a:grpSpLocks/>
          </p:cNvGrpSpPr>
          <p:nvPr/>
        </p:nvGrpSpPr>
        <p:grpSpPr bwMode="auto">
          <a:xfrm>
            <a:off x="1320800" y="3990975"/>
            <a:ext cx="1260475" cy="858838"/>
            <a:chOff x="832" y="2514"/>
            <a:chExt cx="794" cy="541"/>
          </a:xfrm>
        </p:grpSpPr>
        <p:sp>
          <p:nvSpPr>
            <p:cNvPr id="128018" name="Oval 18"/>
            <p:cNvSpPr>
              <a:spLocks noChangeArrowheads="1"/>
            </p:cNvSpPr>
            <p:nvPr/>
          </p:nvSpPr>
          <p:spPr bwMode="auto">
            <a:xfrm>
              <a:off x="957" y="2514"/>
              <a:ext cx="134" cy="182"/>
            </a:xfrm>
            <a:prstGeom prst="ellipse">
              <a:avLst/>
            </a:prstGeom>
            <a:solidFill>
              <a:srgbClr val="00FFFF"/>
            </a:solidFill>
            <a:ln w="38100">
              <a:solidFill>
                <a:srgbClr val="000000"/>
              </a:solidFill>
              <a:round/>
              <a:headEnd/>
              <a:tailEnd/>
            </a:ln>
          </p:spPr>
          <p:txBody>
            <a:bodyPr/>
            <a:lstStyle/>
            <a:p>
              <a:endParaRPr lang="zh-CN" altLang="en-US"/>
            </a:p>
          </p:txBody>
        </p:sp>
        <p:sp>
          <p:nvSpPr>
            <p:cNvPr id="128019" name="Freeform 19"/>
            <p:cNvSpPr>
              <a:spLocks/>
            </p:cNvSpPr>
            <p:nvPr/>
          </p:nvSpPr>
          <p:spPr bwMode="auto">
            <a:xfrm>
              <a:off x="832" y="2760"/>
              <a:ext cx="794" cy="225"/>
            </a:xfrm>
            <a:custGeom>
              <a:avLst/>
              <a:gdLst/>
              <a:ahLst/>
              <a:cxnLst>
                <a:cxn ang="0">
                  <a:pos x="0" y="38"/>
                </a:cxn>
                <a:cxn ang="0">
                  <a:pos x="168" y="2"/>
                </a:cxn>
                <a:cxn ang="0">
                  <a:pos x="240" y="14"/>
                </a:cxn>
                <a:cxn ang="0">
                  <a:pos x="360" y="98"/>
                </a:cxn>
                <a:cxn ang="0">
                  <a:pos x="396" y="122"/>
                </a:cxn>
                <a:cxn ang="0">
                  <a:pos x="444" y="170"/>
                </a:cxn>
                <a:cxn ang="0">
                  <a:pos x="636" y="158"/>
                </a:cxn>
                <a:cxn ang="0">
                  <a:pos x="708" y="134"/>
                </a:cxn>
                <a:cxn ang="0">
                  <a:pos x="816" y="122"/>
                </a:cxn>
                <a:cxn ang="0">
                  <a:pos x="852" y="98"/>
                </a:cxn>
                <a:cxn ang="0">
                  <a:pos x="924" y="158"/>
                </a:cxn>
                <a:cxn ang="0">
                  <a:pos x="1068" y="194"/>
                </a:cxn>
              </a:cxnLst>
              <a:rect l="0" t="0" r="r" b="b"/>
              <a:pathLst>
                <a:path w="1068" h="194">
                  <a:moveTo>
                    <a:pt x="0" y="38"/>
                  </a:moveTo>
                  <a:cubicBezTo>
                    <a:pt x="57" y="28"/>
                    <a:pt x="113" y="20"/>
                    <a:pt x="168" y="2"/>
                  </a:cubicBezTo>
                  <a:cubicBezTo>
                    <a:pt x="192" y="6"/>
                    <a:pt x="220" y="0"/>
                    <a:pt x="240" y="14"/>
                  </a:cubicBezTo>
                  <a:cubicBezTo>
                    <a:pt x="394" y="122"/>
                    <a:pt x="182" y="68"/>
                    <a:pt x="360" y="98"/>
                  </a:cubicBezTo>
                  <a:cubicBezTo>
                    <a:pt x="372" y="106"/>
                    <a:pt x="387" y="111"/>
                    <a:pt x="396" y="122"/>
                  </a:cubicBezTo>
                  <a:cubicBezTo>
                    <a:pt x="443" y="180"/>
                    <a:pt x="365" y="144"/>
                    <a:pt x="444" y="170"/>
                  </a:cubicBezTo>
                  <a:cubicBezTo>
                    <a:pt x="508" y="166"/>
                    <a:pt x="572" y="167"/>
                    <a:pt x="636" y="158"/>
                  </a:cubicBezTo>
                  <a:cubicBezTo>
                    <a:pt x="661" y="155"/>
                    <a:pt x="683" y="137"/>
                    <a:pt x="708" y="134"/>
                  </a:cubicBezTo>
                  <a:cubicBezTo>
                    <a:pt x="744" y="130"/>
                    <a:pt x="780" y="126"/>
                    <a:pt x="816" y="122"/>
                  </a:cubicBezTo>
                  <a:cubicBezTo>
                    <a:pt x="828" y="114"/>
                    <a:pt x="838" y="96"/>
                    <a:pt x="852" y="98"/>
                  </a:cubicBezTo>
                  <a:cubicBezTo>
                    <a:pt x="883" y="103"/>
                    <a:pt x="895" y="146"/>
                    <a:pt x="924" y="158"/>
                  </a:cubicBezTo>
                  <a:cubicBezTo>
                    <a:pt x="961" y="174"/>
                    <a:pt x="1068" y="156"/>
                    <a:pt x="1068" y="194"/>
                  </a:cubicBezTo>
                </a:path>
              </a:pathLst>
            </a:custGeom>
            <a:noFill/>
            <a:ln w="38100">
              <a:solidFill>
                <a:srgbClr val="000000"/>
              </a:solidFill>
              <a:round/>
              <a:headEnd/>
              <a:tailEnd/>
            </a:ln>
          </p:spPr>
          <p:txBody>
            <a:bodyPr/>
            <a:lstStyle/>
            <a:p>
              <a:endParaRPr lang="zh-CN" altLang="en-US"/>
            </a:p>
          </p:txBody>
        </p:sp>
        <p:sp>
          <p:nvSpPr>
            <p:cNvPr id="128020" name="Freeform 20"/>
            <p:cNvSpPr>
              <a:spLocks/>
            </p:cNvSpPr>
            <p:nvPr/>
          </p:nvSpPr>
          <p:spPr bwMode="auto">
            <a:xfrm>
              <a:off x="1124" y="2668"/>
              <a:ext cx="71" cy="80"/>
            </a:xfrm>
            <a:custGeom>
              <a:avLst/>
              <a:gdLst/>
              <a:ahLst/>
              <a:cxnLst>
                <a:cxn ang="0">
                  <a:pos x="0" y="69"/>
                </a:cxn>
                <a:cxn ang="0">
                  <a:pos x="96" y="45"/>
                </a:cxn>
              </a:cxnLst>
              <a:rect l="0" t="0" r="r" b="b"/>
              <a:pathLst>
                <a:path w="96" h="69">
                  <a:moveTo>
                    <a:pt x="0" y="69"/>
                  </a:moveTo>
                  <a:cubicBezTo>
                    <a:pt x="39" y="30"/>
                    <a:pt x="51" y="0"/>
                    <a:pt x="96" y="45"/>
                  </a:cubicBezTo>
                </a:path>
              </a:pathLst>
            </a:custGeom>
            <a:noFill/>
            <a:ln w="38100">
              <a:solidFill>
                <a:srgbClr val="000000"/>
              </a:solidFill>
              <a:round/>
              <a:headEnd/>
              <a:tailEnd/>
            </a:ln>
          </p:spPr>
          <p:txBody>
            <a:bodyPr/>
            <a:lstStyle/>
            <a:p>
              <a:endParaRPr lang="zh-CN" altLang="en-US"/>
            </a:p>
          </p:txBody>
        </p:sp>
        <p:sp>
          <p:nvSpPr>
            <p:cNvPr id="128021" name="Freeform 21"/>
            <p:cNvSpPr>
              <a:spLocks/>
            </p:cNvSpPr>
            <p:nvPr/>
          </p:nvSpPr>
          <p:spPr bwMode="auto">
            <a:xfrm>
              <a:off x="1276" y="2887"/>
              <a:ext cx="26" cy="168"/>
            </a:xfrm>
            <a:custGeom>
              <a:avLst/>
              <a:gdLst/>
              <a:ahLst/>
              <a:cxnLst>
                <a:cxn ang="0">
                  <a:pos x="0" y="0"/>
                </a:cxn>
                <a:cxn ang="0">
                  <a:pos x="36" y="144"/>
                </a:cxn>
              </a:cxnLst>
              <a:rect l="0" t="0" r="r" b="b"/>
              <a:pathLst>
                <a:path w="36" h="144">
                  <a:moveTo>
                    <a:pt x="0" y="0"/>
                  </a:moveTo>
                  <a:cubicBezTo>
                    <a:pt x="18" y="53"/>
                    <a:pt x="36" y="90"/>
                    <a:pt x="36" y="144"/>
                  </a:cubicBezTo>
                </a:path>
              </a:pathLst>
            </a:custGeom>
            <a:noFill/>
            <a:ln w="38100">
              <a:solidFill>
                <a:srgbClr val="000000"/>
              </a:solidFill>
              <a:round/>
              <a:headEnd/>
              <a:tailEnd/>
            </a:ln>
          </p:spPr>
          <p:txBody>
            <a:bodyPr/>
            <a:lstStyle/>
            <a:p>
              <a:endParaRPr lang="zh-CN" altLang="en-US"/>
            </a:p>
          </p:txBody>
        </p:sp>
        <p:sp>
          <p:nvSpPr>
            <p:cNvPr id="128022" name="Freeform 22"/>
            <p:cNvSpPr>
              <a:spLocks/>
            </p:cNvSpPr>
            <p:nvPr/>
          </p:nvSpPr>
          <p:spPr bwMode="auto">
            <a:xfrm>
              <a:off x="1490" y="2850"/>
              <a:ext cx="89" cy="65"/>
            </a:xfrm>
            <a:custGeom>
              <a:avLst/>
              <a:gdLst/>
              <a:ahLst/>
              <a:cxnLst>
                <a:cxn ang="0">
                  <a:pos x="0" y="56"/>
                </a:cxn>
                <a:cxn ang="0">
                  <a:pos x="36" y="44"/>
                </a:cxn>
                <a:cxn ang="0">
                  <a:pos x="60" y="8"/>
                </a:cxn>
                <a:cxn ang="0">
                  <a:pos x="120" y="8"/>
                </a:cxn>
              </a:cxnLst>
              <a:rect l="0" t="0" r="r" b="b"/>
              <a:pathLst>
                <a:path w="120" h="56">
                  <a:moveTo>
                    <a:pt x="0" y="56"/>
                  </a:moveTo>
                  <a:cubicBezTo>
                    <a:pt x="12" y="52"/>
                    <a:pt x="26" y="52"/>
                    <a:pt x="36" y="44"/>
                  </a:cubicBezTo>
                  <a:cubicBezTo>
                    <a:pt x="47" y="35"/>
                    <a:pt x="47" y="14"/>
                    <a:pt x="60" y="8"/>
                  </a:cubicBezTo>
                  <a:cubicBezTo>
                    <a:pt x="78" y="0"/>
                    <a:pt x="100" y="8"/>
                    <a:pt x="120" y="8"/>
                  </a:cubicBezTo>
                </a:path>
              </a:pathLst>
            </a:custGeom>
            <a:noFill/>
            <a:ln w="38100">
              <a:solidFill>
                <a:srgbClr val="000000"/>
              </a:solidFill>
              <a:round/>
              <a:headEnd/>
              <a:tailEnd/>
            </a:ln>
          </p:spPr>
          <p:txBody>
            <a:bodyPr/>
            <a:lstStyle/>
            <a:p>
              <a:endParaRPr lang="zh-CN" altLang="en-US"/>
            </a:p>
          </p:txBody>
        </p:sp>
      </p:grpSp>
      <p:grpSp>
        <p:nvGrpSpPr>
          <p:cNvPr id="5" name="Group 23"/>
          <p:cNvGrpSpPr>
            <a:grpSpLocks/>
          </p:cNvGrpSpPr>
          <p:nvPr/>
        </p:nvGrpSpPr>
        <p:grpSpPr bwMode="auto">
          <a:xfrm>
            <a:off x="3073400" y="3808413"/>
            <a:ext cx="1257300" cy="1357312"/>
            <a:chOff x="1936" y="2399"/>
            <a:chExt cx="792" cy="855"/>
          </a:xfrm>
        </p:grpSpPr>
        <p:sp>
          <p:nvSpPr>
            <p:cNvPr id="128024" name="Freeform 24"/>
            <p:cNvSpPr>
              <a:spLocks/>
            </p:cNvSpPr>
            <p:nvPr/>
          </p:nvSpPr>
          <p:spPr bwMode="auto">
            <a:xfrm>
              <a:off x="1936" y="3097"/>
              <a:ext cx="544" cy="112"/>
            </a:xfrm>
            <a:custGeom>
              <a:avLst/>
              <a:gdLst/>
              <a:ahLst/>
              <a:cxnLst>
                <a:cxn ang="0">
                  <a:pos x="0" y="0"/>
                </a:cxn>
                <a:cxn ang="0">
                  <a:pos x="120" y="96"/>
                </a:cxn>
                <a:cxn ang="0">
                  <a:pos x="480" y="0"/>
                </a:cxn>
                <a:cxn ang="0">
                  <a:pos x="552" y="12"/>
                </a:cxn>
                <a:cxn ang="0">
                  <a:pos x="588" y="84"/>
                </a:cxn>
                <a:cxn ang="0">
                  <a:pos x="732" y="96"/>
                </a:cxn>
              </a:cxnLst>
              <a:rect l="0" t="0" r="r" b="b"/>
              <a:pathLst>
                <a:path w="732" h="97">
                  <a:moveTo>
                    <a:pt x="0" y="0"/>
                  </a:moveTo>
                  <a:cubicBezTo>
                    <a:pt x="42" y="31"/>
                    <a:pt x="77" y="67"/>
                    <a:pt x="120" y="96"/>
                  </a:cubicBezTo>
                  <a:cubicBezTo>
                    <a:pt x="319" y="84"/>
                    <a:pt x="337" y="96"/>
                    <a:pt x="480" y="0"/>
                  </a:cubicBezTo>
                  <a:cubicBezTo>
                    <a:pt x="504" y="4"/>
                    <a:pt x="530" y="1"/>
                    <a:pt x="552" y="12"/>
                  </a:cubicBezTo>
                  <a:cubicBezTo>
                    <a:pt x="576" y="24"/>
                    <a:pt x="563" y="75"/>
                    <a:pt x="588" y="84"/>
                  </a:cubicBezTo>
                  <a:cubicBezTo>
                    <a:pt x="623" y="97"/>
                    <a:pt x="686" y="96"/>
                    <a:pt x="732" y="96"/>
                  </a:cubicBezTo>
                </a:path>
              </a:pathLst>
            </a:custGeom>
            <a:noFill/>
            <a:ln w="38100">
              <a:solidFill>
                <a:srgbClr val="000000"/>
              </a:solidFill>
              <a:round/>
              <a:headEnd/>
              <a:tailEnd/>
            </a:ln>
          </p:spPr>
          <p:txBody>
            <a:bodyPr/>
            <a:lstStyle/>
            <a:p>
              <a:endParaRPr lang="zh-CN" altLang="en-US"/>
            </a:p>
          </p:txBody>
        </p:sp>
        <p:sp>
          <p:nvSpPr>
            <p:cNvPr id="128025" name="Freeform 25"/>
            <p:cNvSpPr>
              <a:spLocks/>
            </p:cNvSpPr>
            <p:nvPr/>
          </p:nvSpPr>
          <p:spPr bwMode="auto">
            <a:xfrm>
              <a:off x="2096" y="3082"/>
              <a:ext cx="43" cy="172"/>
            </a:xfrm>
            <a:custGeom>
              <a:avLst/>
              <a:gdLst/>
              <a:ahLst/>
              <a:cxnLst>
                <a:cxn ang="0">
                  <a:pos x="0" y="61"/>
                </a:cxn>
                <a:cxn ang="0">
                  <a:pos x="0" y="13"/>
                </a:cxn>
                <a:cxn ang="0">
                  <a:pos x="12" y="49"/>
                </a:cxn>
                <a:cxn ang="0">
                  <a:pos x="24" y="133"/>
                </a:cxn>
              </a:cxnLst>
              <a:rect l="0" t="0" r="r" b="b"/>
              <a:pathLst>
                <a:path w="58" h="148">
                  <a:moveTo>
                    <a:pt x="0" y="61"/>
                  </a:moveTo>
                  <a:cubicBezTo>
                    <a:pt x="58" y="148"/>
                    <a:pt x="0" y="38"/>
                    <a:pt x="0" y="13"/>
                  </a:cubicBezTo>
                  <a:cubicBezTo>
                    <a:pt x="0" y="0"/>
                    <a:pt x="9" y="37"/>
                    <a:pt x="12" y="49"/>
                  </a:cubicBezTo>
                  <a:cubicBezTo>
                    <a:pt x="27" y="101"/>
                    <a:pt x="24" y="86"/>
                    <a:pt x="24" y="133"/>
                  </a:cubicBezTo>
                </a:path>
              </a:pathLst>
            </a:custGeom>
            <a:noFill/>
            <a:ln w="38100">
              <a:solidFill>
                <a:srgbClr val="000000"/>
              </a:solidFill>
              <a:round/>
              <a:headEnd/>
              <a:tailEnd/>
            </a:ln>
          </p:spPr>
          <p:txBody>
            <a:bodyPr/>
            <a:lstStyle/>
            <a:p>
              <a:endParaRPr lang="zh-CN" altLang="en-US"/>
            </a:p>
          </p:txBody>
        </p:sp>
        <p:sp>
          <p:nvSpPr>
            <p:cNvPr id="128026" name="Freeform 26"/>
            <p:cNvSpPr>
              <a:spLocks/>
            </p:cNvSpPr>
            <p:nvPr/>
          </p:nvSpPr>
          <p:spPr bwMode="auto">
            <a:xfrm>
              <a:off x="2132" y="3083"/>
              <a:ext cx="71" cy="114"/>
            </a:xfrm>
            <a:custGeom>
              <a:avLst/>
              <a:gdLst/>
              <a:ahLst/>
              <a:cxnLst>
                <a:cxn ang="0">
                  <a:pos x="0" y="72"/>
                </a:cxn>
                <a:cxn ang="0">
                  <a:pos x="72" y="72"/>
                </a:cxn>
                <a:cxn ang="0">
                  <a:pos x="96" y="0"/>
                </a:cxn>
              </a:cxnLst>
              <a:rect l="0" t="0" r="r" b="b"/>
              <a:pathLst>
                <a:path w="96" h="98">
                  <a:moveTo>
                    <a:pt x="0" y="72"/>
                  </a:moveTo>
                  <a:cubicBezTo>
                    <a:pt x="18" y="78"/>
                    <a:pt x="54" y="98"/>
                    <a:pt x="72" y="72"/>
                  </a:cubicBezTo>
                  <a:cubicBezTo>
                    <a:pt x="87" y="51"/>
                    <a:pt x="96" y="0"/>
                    <a:pt x="96" y="0"/>
                  </a:cubicBezTo>
                </a:path>
              </a:pathLst>
            </a:custGeom>
            <a:noFill/>
            <a:ln w="38100">
              <a:solidFill>
                <a:srgbClr val="000000"/>
              </a:solidFill>
              <a:round/>
              <a:headEnd/>
              <a:tailEnd/>
            </a:ln>
          </p:spPr>
          <p:txBody>
            <a:bodyPr/>
            <a:lstStyle/>
            <a:p>
              <a:endParaRPr lang="zh-CN" altLang="en-US"/>
            </a:p>
          </p:txBody>
        </p:sp>
        <p:sp>
          <p:nvSpPr>
            <p:cNvPr id="128027" name="Oval 27"/>
            <p:cNvSpPr>
              <a:spLocks noChangeArrowheads="1"/>
            </p:cNvSpPr>
            <p:nvPr/>
          </p:nvSpPr>
          <p:spPr bwMode="auto">
            <a:xfrm>
              <a:off x="2078" y="2929"/>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28" name="Freeform 28"/>
            <p:cNvSpPr>
              <a:spLocks/>
            </p:cNvSpPr>
            <p:nvPr/>
          </p:nvSpPr>
          <p:spPr bwMode="auto">
            <a:xfrm>
              <a:off x="1989" y="2608"/>
              <a:ext cx="739" cy="447"/>
            </a:xfrm>
            <a:custGeom>
              <a:avLst/>
              <a:gdLst/>
              <a:ahLst/>
              <a:cxnLst>
                <a:cxn ang="0">
                  <a:pos x="0" y="0"/>
                </a:cxn>
                <a:cxn ang="0">
                  <a:pos x="204" y="96"/>
                </a:cxn>
                <a:cxn ang="0">
                  <a:pos x="276" y="84"/>
                </a:cxn>
                <a:cxn ang="0">
                  <a:pos x="300" y="48"/>
                </a:cxn>
                <a:cxn ang="0">
                  <a:pos x="336" y="24"/>
                </a:cxn>
                <a:cxn ang="0">
                  <a:pos x="420" y="96"/>
                </a:cxn>
                <a:cxn ang="0">
                  <a:pos x="408" y="180"/>
                </a:cxn>
                <a:cxn ang="0">
                  <a:pos x="516" y="240"/>
                </a:cxn>
                <a:cxn ang="0">
                  <a:pos x="552" y="276"/>
                </a:cxn>
                <a:cxn ang="0">
                  <a:pos x="612" y="216"/>
                </a:cxn>
                <a:cxn ang="0">
                  <a:pos x="648" y="192"/>
                </a:cxn>
                <a:cxn ang="0">
                  <a:pos x="684" y="216"/>
                </a:cxn>
                <a:cxn ang="0">
                  <a:pos x="732" y="384"/>
                </a:cxn>
                <a:cxn ang="0">
                  <a:pos x="888" y="372"/>
                </a:cxn>
                <a:cxn ang="0">
                  <a:pos x="936" y="360"/>
                </a:cxn>
              </a:cxnLst>
              <a:rect l="0" t="0" r="r" b="b"/>
              <a:pathLst>
                <a:path w="994" h="384">
                  <a:moveTo>
                    <a:pt x="0" y="0"/>
                  </a:moveTo>
                  <a:cubicBezTo>
                    <a:pt x="77" y="51"/>
                    <a:pt x="117" y="67"/>
                    <a:pt x="204" y="96"/>
                  </a:cubicBezTo>
                  <a:cubicBezTo>
                    <a:pt x="228" y="92"/>
                    <a:pt x="254" y="95"/>
                    <a:pt x="276" y="84"/>
                  </a:cubicBezTo>
                  <a:cubicBezTo>
                    <a:pt x="289" y="78"/>
                    <a:pt x="290" y="58"/>
                    <a:pt x="300" y="48"/>
                  </a:cubicBezTo>
                  <a:cubicBezTo>
                    <a:pt x="310" y="38"/>
                    <a:pt x="324" y="32"/>
                    <a:pt x="336" y="24"/>
                  </a:cubicBezTo>
                  <a:cubicBezTo>
                    <a:pt x="387" y="58"/>
                    <a:pt x="401" y="38"/>
                    <a:pt x="420" y="96"/>
                  </a:cubicBezTo>
                  <a:cubicBezTo>
                    <a:pt x="416" y="124"/>
                    <a:pt x="405" y="152"/>
                    <a:pt x="408" y="180"/>
                  </a:cubicBezTo>
                  <a:cubicBezTo>
                    <a:pt x="413" y="228"/>
                    <a:pt x="484" y="232"/>
                    <a:pt x="516" y="240"/>
                  </a:cubicBezTo>
                  <a:cubicBezTo>
                    <a:pt x="528" y="252"/>
                    <a:pt x="536" y="271"/>
                    <a:pt x="552" y="276"/>
                  </a:cubicBezTo>
                  <a:cubicBezTo>
                    <a:pt x="593" y="290"/>
                    <a:pt x="599" y="231"/>
                    <a:pt x="612" y="216"/>
                  </a:cubicBezTo>
                  <a:cubicBezTo>
                    <a:pt x="621" y="205"/>
                    <a:pt x="636" y="200"/>
                    <a:pt x="648" y="192"/>
                  </a:cubicBezTo>
                  <a:cubicBezTo>
                    <a:pt x="660" y="200"/>
                    <a:pt x="675" y="205"/>
                    <a:pt x="684" y="216"/>
                  </a:cubicBezTo>
                  <a:cubicBezTo>
                    <a:pt x="704" y="241"/>
                    <a:pt x="723" y="349"/>
                    <a:pt x="732" y="384"/>
                  </a:cubicBezTo>
                  <a:cubicBezTo>
                    <a:pt x="784" y="380"/>
                    <a:pt x="836" y="378"/>
                    <a:pt x="888" y="372"/>
                  </a:cubicBezTo>
                  <a:cubicBezTo>
                    <a:pt x="994" y="359"/>
                    <a:pt x="890" y="360"/>
                    <a:pt x="936" y="360"/>
                  </a:cubicBezTo>
                </a:path>
              </a:pathLst>
            </a:custGeom>
            <a:noFill/>
            <a:ln w="38100">
              <a:solidFill>
                <a:srgbClr val="000000"/>
              </a:solidFill>
              <a:round/>
              <a:headEnd/>
              <a:tailEnd/>
            </a:ln>
          </p:spPr>
          <p:txBody>
            <a:bodyPr/>
            <a:lstStyle/>
            <a:p>
              <a:endParaRPr lang="zh-CN" altLang="en-US"/>
            </a:p>
          </p:txBody>
        </p:sp>
        <p:sp>
          <p:nvSpPr>
            <p:cNvPr id="128029" name="Freeform 29"/>
            <p:cNvSpPr>
              <a:spLocks/>
            </p:cNvSpPr>
            <p:nvPr/>
          </p:nvSpPr>
          <p:spPr bwMode="auto">
            <a:xfrm>
              <a:off x="2087" y="2594"/>
              <a:ext cx="54" cy="112"/>
            </a:xfrm>
            <a:custGeom>
              <a:avLst/>
              <a:gdLst/>
              <a:ahLst/>
              <a:cxnLst>
                <a:cxn ang="0">
                  <a:pos x="0" y="96"/>
                </a:cxn>
                <a:cxn ang="0">
                  <a:pos x="72" y="0"/>
                </a:cxn>
              </a:cxnLst>
              <a:rect l="0" t="0" r="r" b="b"/>
              <a:pathLst>
                <a:path w="72" h="96">
                  <a:moveTo>
                    <a:pt x="0" y="96"/>
                  </a:moveTo>
                  <a:cubicBezTo>
                    <a:pt x="46" y="66"/>
                    <a:pt x="48" y="47"/>
                    <a:pt x="72" y="0"/>
                  </a:cubicBezTo>
                </a:path>
              </a:pathLst>
            </a:custGeom>
            <a:noFill/>
            <a:ln w="38100">
              <a:solidFill>
                <a:srgbClr val="000000"/>
              </a:solidFill>
              <a:round/>
              <a:headEnd/>
              <a:tailEnd/>
            </a:ln>
          </p:spPr>
          <p:txBody>
            <a:bodyPr/>
            <a:lstStyle/>
            <a:p>
              <a:endParaRPr lang="zh-CN" altLang="en-US"/>
            </a:p>
          </p:txBody>
        </p:sp>
        <p:sp>
          <p:nvSpPr>
            <p:cNvPr id="128030" name="Freeform 30"/>
            <p:cNvSpPr>
              <a:spLocks/>
            </p:cNvSpPr>
            <p:nvPr/>
          </p:nvSpPr>
          <p:spPr bwMode="auto">
            <a:xfrm>
              <a:off x="2480" y="2776"/>
              <a:ext cx="62" cy="70"/>
            </a:xfrm>
            <a:custGeom>
              <a:avLst/>
              <a:gdLst/>
              <a:ahLst/>
              <a:cxnLst>
                <a:cxn ang="0">
                  <a:pos x="0" y="60"/>
                </a:cxn>
                <a:cxn ang="0">
                  <a:pos x="12" y="24"/>
                </a:cxn>
                <a:cxn ang="0">
                  <a:pos x="84" y="0"/>
                </a:cxn>
              </a:cxnLst>
              <a:rect l="0" t="0" r="r" b="b"/>
              <a:pathLst>
                <a:path w="84" h="60">
                  <a:moveTo>
                    <a:pt x="0" y="60"/>
                  </a:moveTo>
                  <a:cubicBezTo>
                    <a:pt x="4" y="48"/>
                    <a:pt x="2" y="31"/>
                    <a:pt x="12" y="24"/>
                  </a:cubicBezTo>
                  <a:cubicBezTo>
                    <a:pt x="33" y="9"/>
                    <a:pt x="84" y="0"/>
                    <a:pt x="84" y="0"/>
                  </a:cubicBezTo>
                </a:path>
              </a:pathLst>
            </a:custGeom>
            <a:noFill/>
            <a:ln w="38100">
              <a:solidFill>
                <a:srgbClr val="000000"/>
              </a:solidFill>
              <a:round/>
              <a:headEnd/>
              <a:tailEnd/>
            </a:ln>
          </p:spPr>
          <p:txBody>
            <a:bodyPr/>
            <a:lstStyle/>
            <a:p>
              <a:endParaRPr lang="zh-CN" altLang="en-US"/>
            </a:p>
          </p:txBody>
        </p:sp>
        <p:sp>
          <p:nvSpPr>
            <p:cNvPr id="128031" name="Oval 31"/>
            <p:cNvSpPr>
              <a:spLocks noChangeArrowheads="1"/>
            </p:cNvSpPr>
            <p:nvPr/>
          </p:nvSpPr>
          <p:spPr bwMode="auto">
            <a:xfrm>
              <a:off x="2078" y="2399"/>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32" name="Oval 32"/>
            <p:cNvSpPr>
              <a:spLocks noChangeArrowheads="1"/>
            </p:cNvSpPr>
            <p:nvPr/>
          </p:nvSpPr>
          <p:spPr bwMode="auto">
            <a:xfrm>
              <a:off x="2444" y="2567"/>
              <a:ext cx="134" cy="209"/>
            </a:xfrm>
            <a:prstGeom prst="ellipse">
              <a:avLst/>
            </a:prstGeom>
            <a:solidFill>
              <a:srgbClr val="00FFFF"/>
            </a:solidFill>
            <a:ln w="38100">
              <a:solidFill>
                <a:srgbClr val="000000"/>
              </a:solidFill>
              <a:round/>
              <a:headEnd/>
              <a:tailEnd/>
            </a:ln>
          </p:spPr>
          <p:txBody>
            <a:bodyPr/>
            <a:lstStyle/>
            <a:p>
              <a:endParaRPr lang="zh-CN" altLang="en-US"/>
            </a:p>
          </p:txBody>
        </p:sp>
      </p:grpSp>
      <p:grpSp>
        <p:nvGrpSpPr>
          <p:cNvPr id="6" name="Group 33"/>
          <p:cNvGrpSpPr>
            <a:grpSpLocks/>
          </p:cNvGrpSpPr>
          <p:nvPr/>
        </p:nvGrpSpPr>
        <p:grpSpPr bwMode="auto">
          <a:xfrm>
            <a:off x="5076825" y="3897313"/>
            <a:ext cx="1019175" cy="1150937"/>
            <a:chOff x="3198" y="2455"/>
            <a:chExt cx="642" cy="725"/>
          </a:xfrm>
        </p:grpSpPr>
        <p:sp>
          <p:nvSpPr>
            <p:cNvPr id="128034" name="Freeform 34"/>
            <p:cNvSpPr>
              <a:spLocks/>
            </p:cNvSpPr>
            <p:nvPr/>
          </p:nvSpPr>
          <p:spPr bwMode="auto">
            <a:xfrm>
              <a:off x="3332" y="2818"/>
              <a:ext cx="508" cy="362"/>
            </a:xfrm>
            <a:custGeom>
              <a:avLst/>
              <a:gdLst/>
              <a:ahLst/>
              <a:cxnLst>
                <a:cxn ang="0">
                  <a:pos x="0" y="240"/>
                </a:cxn>
                <a:cxn ang="0">
                  <a:pos x="252" y="144"/>
                </a:cxn>
                <a:cxn ang="0">
                  <a:pos x="348" y="0"/>
                </a:cxn>
                <a:cxn ang="0">
                  <a:pos x="468" y="24"/>
                </a:cxn>
                <a:cxn ang="0">
                  <a:pos x="540" y="60"/>
                </a:cxn>
                <a:cxn ang="0">
                  <a:pos x="576" y="108"/>
                </a:cxn>
                <a:cxn ang="0">
                  <a:pos x="636" y="204"/>
                </a:cxn>
                <a:cxn ang="0">
                  <a:pos x="660" y="240"/>
                </a:cxn>
                <a:cxn ang="0">
                  <a:pos x="684" y="312"/>
                </a:cxn>
              </a:cxnLst>
              <a:rect l="0" t="0" r="r" b="b"/>
              <a:pathLst>
                <a:path w="684" h="312">
                  <a:moveTo>
                    <a:pt x="0" y="240"/>
                  </a:moveTo>
                  <a:cubicBezTo>
                    <a:pt x="57" y="155"/>
                    <a:pt x="157" y="155"/>
                    <a:pt x="252" y="144"/>
                  </a:cubicBezTo>
                  <a:cubicBezTo>
                    <a:pt x="298" y="98"/>
                    <a:pt x="313" y="52"/>
                    <a:pt x="348" y="0"/>
                  </a:cubicBezTo>
                  <a:cubicBezTo>
                    <a:pt x="388" y="10"/>
                    <a:pt x="429" y="11"/>
                    <a:pt x="468" y="24"/>
                  </a:cubicBezTo>
                  <a:cubicBezTo>
                    <a:pt x="469" y="24"/>
                    <a:pt x="534" y="58"/>
                    <a:pt x="540" y="60"/>
                  </a:cubicBezTo>
                  <a:cubicBezTo>
                    <a:pt x="552" y="76"/>
                    <a:pt x="567" y="90"/>
                    <a:pt x="576" y="108"/>
                  </a:cubicBezTo>
                  <a:cubicBezTo>
                    <a:pt x="626" y="208"/>
                    <a:pt x="567" y="158"/>
                    <a:pt x="636" y="204"/>
                  </a:cubicBezTo>
                  <a:cubicBezTo>
                    <a:pt x="644" y="216"/>
                    <a:pt x="654" y="227"/>
                    <a:pt x="660" y="240"/>
                  </a:cubicBezTo>
                  <a:cubicBezTo>
                    <a:pt x="670" y="263"/>
                    <a:pt x="684" y="312"/>
                    <a:pt x="684" y="312"/>
                  </a:cubicBezTo>
                </a:path>
              </a:pathLst>
            </a:custGeom>
            <a:noFill/>
            <a:ln w="38100">
              <a:solidFill>
                <a:srgbClr val="000000"/>
              </a:solidFill>
              <a:round/>
              <a:headEnd/>
              <a:tailEnd/>
            </a:ln>
          </p:spPr>
          <p:txBody>
            <a:bodyPr/>
            <a:lstStyle/>
            <a:p>
              <a:endParaRPr lang="zh-CN" altLang="en-US"/>
            </a:p>
          </p:txBody>
        </p:sp>
        <p:sp>
          <p:nvSpPr>
            <p:cNvPr id="128035" name="Freeform 35"/>
            <p:cNvSpPr>
              <a:spLocks/>
            </p:cNvSpPr>
            <p:nvPr/>
          </p:nvSpPr>
          <p:spPr bwMode="auto">
            <a:xfrm>
              <a:off x="3198" y="2455"/>
              <a:ext cx="384" cy="391"/>
            </a:xfrm>
            <a:custGeom>
              <a:avLst/>
              <a:gdLst/>
              <a:ahLst/>
              <a:cxnLst>
                <a:cxn ang="0">
                  <a:pos x="0" y="336"/>
                </a:cxn>
                <a:cxn ang="0">
                  <a:pos x="192" y="216"/>
                </a:cxn>
                <a:cxn ang="0">
                  <a:pos x="480" y="132"/>
                </a:cxn>
                <a:cxn ang="0">
                  <a:pos x="516" y="0"/>
                </a:cxn>
              </a:cxnLst>
              <a:rect l="0" t="0" r="r" b="b"/>
              <a:pathLst>
                <a:path w="516" h="336">
                  <a:moveTo>
                    <a:pt x="0" y="336"/>
                  </a:moveTo>
                  <a:cubicBezTo>
                    <a:pt x="19" y="166"/>
                    <a:pt x="11" y="201"/>
                    <a:pt x="192" y="216"/>
                  </a:cubicBezTo>
                  <a:cubicBezTo>
                    <a:pt x="292" y="199"/>
                    <a:pt x="384" y="164"/>
                    <a:pt x="480" y="132"/>
                  </a:cubicBezTo>
                  <a:cubicBezTo>
                    <a:pt x="513" y="82"/>
                    <a:pt x="516" y="62"/>
                    <a:pt x="516" y="0"/>
                  </a:cubicBezTo>
                </a:path>
              </a:pathLst>
            </a:custGeom>
            <a:noFill/>
            <a:ln w="38100">
              <a:solidFill>
                <a:srgbClr val="000000"/>
              </a:solidFill>
              <a:round/>
              <a:headEnd/>
              <a:tailEnd/>
            </a:ln>
          </p:spPr>
          <p:txBody>
            <a:bodyPr/>
            <a:lstStyle/>
            <a:p>
              <a:endParaRPr lang="zh-CN" altLang="en-US"/>
            </a:p>
          </p:txBody>
        </p:sp>
        <p:sp>
          <p:nvSpPr>
            <p:cNvPr id="128036" name="Oval 36"/>
            <p:cNvSpPr>
              <a:spLocks noChangeArrowheads="1"/>
            </p:cNvSpPr>
            <p:nvPr/>
          </p:nvSpPr>
          <p:spPr bwMode="auto">
            <a:xfrm>
              <a:off x="3501" y="2622"/>
              <a:ext cx="134" cy="210"/>
            </a:xfrm>
            <a:prstGeom prst="ellipse">
              <a:avLst/>
            </a:prstGeom>
            <a:solidFill>
              <a:srgbClr val="00FFFF"/>
            </a:solidFill>
            <a:ln w="38100">
              <a:solidFill>
                <a:srgbClr val="000000"/>
              </a:solidFill>
              <a:round/>
              <a:headEnd/>
              <a:tailEnd/>
            </a:ln>
          </p:spPr>
          <p:txBody>
            <a:bodyPr/>
            <a:lstStyle/>
            <a:p>
              <a:endParaRPr lang="zh-CN" altLang="en-US"/>
            </a:p>
          </p:txBody>
        </p:sp>
        <p:sp>
          <p:nvSpPr>
            <p:cNvPr id="128037" name="Freeform 37"/>
            <p:cNvSpPr>
              <a:spLocks/>
            </p:cNvSpPr>
            <p:nvPr/>
          </p:nvSpPr>
          <p:spPr bwMode="auto">
            <a:xfrm>
              <a:off x="3407" y="2706"/>
              <a:ext cx="20" cy="126"/>
            </a:xfrm>
            <a:custGeom>
              <a:avLst/>
              <a:gdLst/>
              <a:ahLst/>
              <a:cxnLst>
                <a:cxn ang="0">
                  <a:pos x="0" y="108"/>
                </a:cxn>
                <a:cxn ang="0">
                  <a:pos x="24" y="72"/>
                </a:cxn>
                <a:cxn ang="0">
                  <a:pos x="12" y="0"/>
                </a:cxn>
              </a:cxnLst>
              <a:rect l="0" t="0" r="r" b="b"/>
              <a:pathLst>
                <a:path w="27" h="108">
                  <a:moveTo>
                    <a:pt x="0" y="108"/>
                  </a:moveTo>
                  <a:cubicBezTo>
                    <a:pt x="8" y="96"/>
                    <a:pt x="22" y="86"/>
                    <a:pt x="24" y="72"/>
                  </a:cubicBezTo>
                  <a:cubicBezTo>
                    <a:pt x="27" y="48"/>
                    <a:pt x="12" y="0"/>
                    <a:pt x="12" y="0"/>
                  </a:cubicBezTo>
                </a:path>
              </a:pathLst>
            </a:custGeom>
            <a:noFill/>
            <a:ln w="38100">
              <a:solidFill>
                <a:srgbClr val="000000"/>
              </a:solidFill>
              <a:round/>
              <a:headEnd/>
              <a:tailEnd/>
            </a:ln>
          </p:spPr>
          <p:txBody>
            <a:bodyPr/>
            <a:lstStyle/>
            <a:p>
              <a:endParaRPr lang="zh-CN" altLang="en-US"/>
            </a:p>
          </p:txBody>
        </p:sp>
        <p:sp>
          <p:nvSpPr>
            <p:cNvPr id="128038" name="Freeform 38"/>
            <p:cNvSpPr>
              <a:spLocks/>
            </p:cNvSpPr>
            <p:nvPr/>
          </p:nvSpPr>
          <p:spPr bwMode="auto">
            <a:xfrm>
              <a:off x="3273" y="2636"/>
              <a:ext cx="18" cy="98"/>
            </a:xfrm>
            <a:custGeom>
              <a:avLst/>
              <a:gdLst/>
              <a:ahLst/>
              <a:cxnLst>
                <a:cxn ang="0">
                  <a:pos x="0" y="0"/>
                </a:cxn>
                <a:cxn ang="0">
                  <a:pos x="12" y="36"/>
                </a:cxn>
                <a:cxn ang="0">
                  <a:pos x="24" y="84"/>
                </a:cxn>
              </a:cxnLst>
              <a:rect l="0" t="0" r="r" b="b"/>
              <a:pathLst>
                <a:path w="24" h="84">
                  <a:moveTo>
                    <a:pt x="0" y="0"/>
                  </a:moveTo>
                  <a:cubicBezTo>
                    <a:pt x="4" y="12"/>
                    <a:pt x="9" y="24"/>
                    <a:pt x="12" y="36"/>
                  </a:cubicBezTo>
                  <a:cubicBezTo>
                    <a:pt x="17" y="52"/>
                    <a:pt x="24" y="84"/>
                    <a:pt x="24" y="84"/>
                  </a:cubicBezTo>
                </a:path>
              </a:pathLst>
            </a:custGeom>
            <a:noFill/>
            <a:ln w="38100">
              <a:solidFill>
                <a:srgbClr val="000000"/>
              </a:solidFill>
              <a:round/>
              <a:headEnd/>
              <a:tailEnd/>
            </a:ln>
          </p:spPr>
          <p:txBody>
            <a:bodyPr/>
            <a:lstStyle/>
            <a:p>
              <a:endParaRPr lang="zh-CN" altLang="en-US"/>
            </a:p>
          </p:txBody>
        </p:sp>
      </p:grpSp>
      <p:grpSp>
        <p:nvGrpSpPr>
          <p:cNvPr id="7" name="Group 39"/>
          <p:cNvGrpSpPr>
            <a:grpSpLocks/>
          </p:cNvGrpSpPr>
          <p:nvPr/>
        </p:nvGrpSpPr>
        <p:grpSpPr bwMode="auto">
          <a:xfrm>
            <a:off x="7169150" y="3895725"/>
            <a:ext cx="984250" cy="1285875"/>
            <a:chOff x="4516" y="2454"/>
            <a:chExt cx="620" cy="810"/>
          </a:xfrm>
        </p:grpSpPr>
        <p:sp>
          <p:nvSpPr>
            <p:cNvPr id="128040" name="Oval 40"/>
            <p:cNvSpPr>
              <a:spLocks noChangeArrowheads="1"/>
            </p:cNvSpPr>
            <p:nvPr/>
          </p:nvSpPr>
          <p:spPr bwMode="auto">
            <a:xfrm>
              <a:off x="4521" y="2846"/>
              <a:ext cx="133"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41" name="Oval 41"/>
            <p:cNvSpPr>
              <a:spLocks noChangeArrowheads="1"/>
            </p:cNvSpPr>
            <p:nvPr/>
          </p:nvSpPr>
          <p:spPr bwMode="auto">
            <a:xfrm>
              <a:off x="4788" y="2692"/>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42" name="Oval 42"/>
            <p:cNvSpPr>
              <a:spLocks noChangeArrowheads="1"/>
            </p:cNvSpPr>
            <p:nvPr/>
          </p:nvSpPr>
          <p:spPr bwMode="auto">
            <a:xfrm>
              <a:off x="4788" y="3055"/>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43" name="Oval 43"/>
            <p:cNvSpPr>
              <a:spLocks noChangeArrowheads="1"/>
            </p:cNvSpPr>
            <p:nvPr/>
          </p:nvSpPr>
          <p:spPr bwMode="auto">
            <a:xfrm>
              <a:off x="5002" y="2846"/>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44" name="Oval 44"/>
            <p:cNvSpPr>
              <a:spLocks noChangeArrowheads="1"/>
            </p:cNvSpPr>
            <p:nvPr/>
          </p:nvSpPr>
          <p:spPr bwMode="auto">
            <a:xfrm>
              <a:off x="4788" y="2511"/>
              <a:ext cx="134" cy="209"/>
            </a:xfrm>
            <a:prstGeom prst="ellipse">
              <a:avLst/>
            </a:prstGeom>
            <a:solidFill>
              <a:srgbClr val="00FFFF"/>
            </a:solidFill>
            <a:ln w="38100">
              <a:solidFill>
                <a:srgbClr val="000000"/>
              </a:solidFill>
              <a:round/>
              <a:headEnd/>
              <a:tailEnd/>
            </a:ln>
          </p:spPr>
          <p:txBody>
            <a:bodyPr/>
            <a:lstStyle/>
            <a:p>
              <a:endParaRPr lang="zh-CN" altLang="en-US"/>
            </a:p>
          </p:txBody>
        </p:sp>
        <p:sp>
          <p:nvSpPr>
            <p:cNvPr id="128045" name="Freeform 45"/>
            <p:cNvSpPr>
              <a:spLocks/>
            </p:cNvSpPr>
            <p:nvPr/>
          </p:nvSpPr>
          <p:spPr bwMode="auto">
            <a:xfrm>
              <a:off x="4516" y="2454"/>
              <a:ext cx="506" cy="698"/>
            </a:xfrm>
            <a:custGeom>
              <a:avLst/>
              <a:gdLst/>
              <a:ahLst/>
              <a:cxnLst>
                <a:cxn ang="0">
                  <a:pos x="186" y="457"/>
                </a:cxn>
                <a:cxn ang="0">
                  <a:pos x="210" y="229"/>
                </a:cxn>
                <a:cxn ang="0">
                  <a:pos x="258" y="205"/>
                </a:cxn>
                <a:cxn ang="0">
                  <a:pos x="354" y="217"/>
                </a:cxn>
                <a:cxn ang="0">
                  <a:pos x="366" y="121"/>
                </a:cxn>
                <a:cxn ang="0">
                  <a:pos x="402" y="109"/>
                </a:cxn>
                <a:cxn ang="0">
                  <a:pos x="462" y="1"/>
                </a:cxn>
                <a:cxn ang="0">
                  <a:pos x="522" y="13"/>
                </a:cxn>
                <a:cxn ang="0">
                  <a:pos x="534" y="61"/>
                </a:cxn>
                <a:cxn ang="0">
                  <a:pos x="642" y="253"/>
                </a:cxn>
                <a:cxn ang="0">
                  <a:pos x="666" y="433"/>
                </a:cxn>
                <a:cxn ang="0">
                  <a:pos x="654" y="529"/>
                </a:cxn>
                <a:cxn ang="0">
                  <a:pos x="522" y="541"/>
                </a:cxn>
                <a:cxn ang="0">
                  <a:pos x="402" y="493"/>
                </a:cxn>
                <a:cxn ang="0">
                  <a:pos x="366" y="505"/>
                </a:cxn>
                <a:cxn ang="0">
                  <a:pos x="246" y="517"/>
                </a:cxn>
                <a:cxn ang="0">
                  <a:pos x="78" y="601"/>
                </a:cxn>
                <a:cxn ang="0">
                  <a:pos x="18" y="469"/>
                </a:cxn>
              </a:cxnLst>
              <a:rect l="0" t="0" r="r" b="b"/>
              <a:pathLst>
                <a:path w="680" h="601">
                  <a:moveTo>
                    <a:pt x="186" y="457"/>
                  </a:moveTo>
                  <a:cubicBezTo>
                    <a:pt x="199" y="382"/>
                    <a:pt x="186" y="301"/>
                    <a:pt x="210" y="229"/>
                  </a:cubicBezTo>
                  <a:cubicBezTo>
                    <a:pt x="216" y="212"/>
                    <a:pt x="242" y="213"/>
                    <a:pt x="258" y="205"/>
                  </a:cubicBezTo>
                  <a:cubicBezTo>
                    <a:pt x="342" y="261"/>
                    <a:pt x="314" y="277"/>
                    <a:pt x="354" y="217"/>
                  </a:cubicBezTo>
                  <a:cubicBezTo>
                    <a:pt x="358" y="185"/>
                    <a:pt x="353" y="150"/>
                    <a:pt x="366" y="121"/>
                  </a:cubicBezTo>
                  <a:cubicBezTo>
                    <a:pt x="371" y="109"/>
                    <a:pt x="393" y="118"/>
                    <a:pt x="402" y="109"/>
                  </a:cubicBezTo>
                  <a:cubicBezTo>
                    <a:pt x="443" y="68"/>
                    <a:pt x="447" y="46"/>
                    <a:pt x="462" y="1"/>
                  </a:cubicBezTo>
                  <a:cubicBezTo>
                    <a:pt x="482" y="5"/>
                    <a:pt x="506" y="0"/>
                    <a:pt x="522" y="13"/>
                  </a:cubicBezTo>
                  <a:cubicBezTo>
                    <a:pt x="535" y="24"/>
                    <a:pt x="527" y="46"/>
                    <a:pt x="534" y="61"/>
                  </a:cubicBezTo>
                  <a:cubicBezTo>
                    <a:pt x="567" y="128"/>
                    <a:pt x="618" y="181"/>
                    <a:pt x="642" y="253"/>
                  </a:cubicBezTo>
                  <a:cubicBezTo>
                    <a:pt x="649" y="313"/>
                    <a:pt x="666" y="372"/>
                    <a:pt x="666" y="433"/>
                  </a:cubicBezTo>
                  <a:cubicBezTo>
                    <a:pt x="666" y="465"/>
                    <a:pt x="680" y="510"/>
                    <a:pt x="654" y="529"/>
                  </a:cubicBezTo>
                  <a:cubicBezTo>
                    <a:pt x="619" y="556"/>
                    <a:pt x="566" y="537"/>
                    <a:pt x="522" y="541"/>
                  </a:cubicBezTo>
                  <a:cubicBezTo>
                    <a:pt x="481" y="514"/>
                    <a:pt x="450" y="505"/>
                    <a:pt x="402" y="493"/>
                  </a:cubicBezTo>
                  <a:cubicBezTo>
                    <a:pt x="390" y="497"/>
                    <a:pt x="379" y="503"/>
                    <a:pt x="366" y="505"/>
                  </a:cubicBezTo>
                  <a:cubicBezTo>
                    <a:pt x="326" y="511"/>
                    <a:pt x="285" y="509"/>
                    <a:pt x="246" y="517"/>
                  </a:cubicBezTo>
                  <a:cubicBezTo>
                    <a:pt x="194" y="528"/>
                    <a:pt x="134" y="582"/>
                    <a:pt x="78" y="601"/>
                  </a:cubicBezTo>
                  <a:cubicBezTo>
                    <a:pt x="0" y="575"/>
                    <a:pt x="18" y="550"/>
                    <a:pt x="18" y="469"/>
                  </a:cubicBezTo>
                </a:path>
              </a:pathLst>
            </a:custGeom>
            <a:noFill/>
            <a:ln w="38100">
              <a:solidFill>
                <a:srgbClr val="000000"/>
              </a:solidFill>
              <a:round/>
              <a:headEnd/>
              <a:tailEnd/>
            </a:ln>
          </p:spPr>
          <p:txBody>
            <a:bodyPr/>
            <a:lstStyle/>
            <a:p>
              <a:endParaRPr lang="zh-CN" altLang="en-US"/>
            </a:p>
          </p:txBody>
        </p:sp>
        <p:sp>
          <p:nvSpPr>
            <p:cNvPr id="128046" name="Freeform 46"/>
            <p:cNvSpPr>
              <a:spLocks/>
            </p:cNvSpPr>
            <p:nvPr/>
          </p:nvSpPr>
          <p:spPr bwMode="auto">
            <a:xfrm>
              <a:off x="4654" y="2650"/>
              <a:ext cx="339" cy="415"/>
            </a:xfrm>
            <a:custGeom>
              <a:avLst/>
              <a:gdLst/>
              <a:ahLst/>
              <a:cxnLst>
                <a:cxn ang="0">
                  <a:pos x="288" y="216"/>
                </a:cxn>
                <a:cxn ang="0">
                  <a:pos x="48" y="264"/>
                </a:cxn>
                <a:cxn ang="0">
                  <a:pos x="24" y="312"/>
                </a:cxn>
                <a:cxn ang="0">
                  <a:pos x="12" y="348"/>
                </a:cxn>
                <a:cxn ang="0">
                  <a:pos x="156" y="324"/>
                </a:cxn>
                <a:cxn ang="0">
                  <a:pos x="456" y="276"/>
                </a:cxn>
                <a:cxn ang="0">
                  <a:pos x="348" y="192"/>
                </a:cxn>
                <a:cxn ang="0">
                  <a:pos x="372" y="0"/>
                </a:cxn>
              </a:cxnLst>
              <a:rect l="0" t="0" r="r" b="b"/>
              <a:pathLst>
                <a:path w="456" h="357">
                  <a:moveTo>
                    <a:pt x="288" y="216"/>
                  </a:moveTo>
                  <a:cubicBezTo>
                    <a:pt x="207" y="228"/>
                    <a:pt x="117" y="218"/>
                    <a:pt x="48" y="264"/>
                  </a:cubicBezTo>
                  <a:cubicBezTo>
                    <a:pt x="40" y="280"/>
                    <a:pt x="31" y="296"/>
                    <a:pt x="24" y="312"/>
                  </a:cubicBezTo>
                  <a:cubicBezTo>
                    <a:pt x="19" y="324"/>
                    <a:pt x="0" y="345"/>
                    <a:pt x="12" y="348"/>
                  </a:cubicBezTo>
                  <a:cubicBezTo>
                    <a:pt x="42" y="357"/>
                    <a:pt x="119" y="332"/>
                    <a:pt x="156" y="324"/>
                  </a:cubicBezTo>
                  <a:cubicBezTo>
                    <a:pt x="254" y="302"/>
                    <a:pt x="356" y="288"/>
                    <a:pt x="456" y="276"/>
                  </a:cubicBezTo>
                  <a:cubicBezTo>
                    <a:pt x="417" y="250"/>
                    <a:pt x="387" y="218"/>
                    <a:pt x="348" y="192"/>
                  </a:cubicBezTo>
                  <a:cubicBezTo>
                    <a:pt x="401" y="113"/>
                    <a:pt x="372" y="170"/>
                    <a:pt x="372" y="0"/>
                  </a:cubicBezTo>
                </a:path>
              </a:pathLst>
            </a:custGeom>
            <a:noFill/>
            <a:ln w="38100">
              <a:solidFill>
                <a:srgbClr val="000000"/>
              </a:solidFill>
              <a:round/>
              <a:headEnd/>
              <a:tailEnd/>
            </a:ln>
          </p:spPr>
          <p:txBody>
            <a:bodyPr/>
            <a:lstStyle/>
            <a:p>
              <a:endParaRPr lang="zh-CN" altLang="en-US"/>
            </a:p>
          </p:txBody>
        </p:sp>
      </p:grpSp>
      <p:sp>
        <p:nvSpPr>
          <p:cNvPr id="128047" name="Line 47"/>
          <p:cNvSpPr>
            <a:spLocks noChangeShapeType="1"/>
          </p:cNvSpPr>
          <p:nvPr/>
        </p:nvSpPr>
        <p:spPr bwMode="auto">
          <a:xfrm>
            <a:off x="6296025" y="4560888"/>
            <a:ext cx="638175" cy="0"/>
          </a:xfrm>
          <a:prstGeom prst="line">
            <a:avLst/>
          </a:prstGeom>
          <a:noFill/>
          <a:ln w="38100">
            <a:solidFill>
              <a:srgbClr val="000000"/>
            </a:solidFill>
            <a:round/>
            <a:headEnd/>
            <a:tailEnd type="triangle" w="med" len="med"/>
          </a:ln>
        </p:spPr>
        <p:txBody>
          <a:bodyPr/>
          <a:lstStyle/>
          <a:p>
            <a:endParaRPr lang="zh-CN" altLang="en-US"/>
          </a:p>
        </p:txBody>
      </p:sp>
      <p:sp>
        <p:nvSpPr>
          <p:cNvPr id="128048" name="Text Box 48"/>
          <p:cNvSpPr txBox="1">
            <a:spLocks noChangeArrowheads="1"/>
          </p:cNvSpPr>
          <p:nvPr/>
        </p:nvSpPr>
        <p:spPr bwMode="auto">
          <a:xfrm>
            <a:off x="3200400" y="2667000"/>
            <a:ext cx="609600" cy="579438"/>
          </a:xfrm>
          <a:prstGeom prst="rect">
            <a:avLst/>
          </a:prstGeom>
          <a:noFill/>
          <a:ln w="9525">
            <a:noFill/>
            <a:miter lim="800000"/>
            <a:headEnd/>
            <a:tailEnd/>
          </a:ln>
          <a:effectLst/>
        </p:spPr>
        <p:txBody>
          <a:bodyPr>
            <a:spAutoFit/>
          </a:bodyPr>
          <a:lstStyle/>
          <a:p>
            <a:pPr>
              <a:spcBef>
                <a:spcPct val="50000"/>
              </a:spcBef>
            </a:pPr>
            <a:r>
              <a:rPr kumimoji="1" lang="zh-CN" altLang="en-US" sz="3200" b="1" dirty="0">
                <a:solidFill>
                  <a:srgbClr val="FF0000"/>
                </a:solidFill>
                <a:latin typeface="Arial" charset="0"/>
                <a:ea typeface="黑体" pitchFamily="49" charset="-122"/>
              </a:rPr>
              <a:t>＋</a:t>
            </a:r>
          </a:p>
        </p:txBody>
      </p:sp>
      <p:sp>
        <p:nvSpPr>
          <p:cNvPr id="128049" name="Text Box 49"/>
          <p:cNvSpPr txBox="1">
            <a:spLocks noChangeArrowheads="1"/>
          </p:cNvSpPr>
          <p:nvPr/>
        </p:nvSpPr>
        <p:spPr bwMode="auto">
          <a:xfrm>
            <a:off x="2514600" y="4267200"/>
            <a:ext cx="609600" cy="579438"/>
          </a:xfrm>
          <a:prstGeom prst="rect">
            <a:avLst/>
          </a:prstGeom>
          <a:noFill/>
          <a:ln w="9525">
            <a:noFill/>
            <a:miter lim="800000"/>
            <a:headEnd/>
            <a:tailEnd/>
          </a:ln>
          <a:effectLst/>
        </p:spPr>
        <p:txBody>
          <a:bodyPr>
            <a:spAutoFit/>
          </a:bodyPr>
          <a:lstStyle/>
          <a:p>
            <a:pPr>
              <a:spcBef>
                <a:spcPct val="50000"/>
              </a:spcBef>
            </a:pPr>
            <a:r>
              <a:rPr kumimoji="1" lang="zh-CN" altLang="en-US" sz="3200" b="1" dirty="0">
                <a:solidFill>
                  <a:srgbClr val="FF0000"/>
                </a:solidFill>
                <a:latin typeface="Arial" charset="0"/>
                <a:ea typeface="黑体" pitchFamily="49" charset="-122"/>
              </a:rPr>
              <a:t>＋</a:t>
            </a:r>
          </a:p>
        </p:txBody>
      </p:sp>
      <p:sp>
        <p:nvSpPr>
          <p:cNvPr id="128050" name="Text Box 50"/>
          <p:cNvSpPr txBox="1">
            <a:spLocks noChangeArrowheads="1"/>
          </p:cNvSpPr>
          <p:nvPr/>
        </p:nvSpPr>
        <p:spPr bwMode="auto">
          <a:xfrm>
            <a:off x="4343400" y="4191000"/>
            <a:ext cx="609600" cy="579438"/>
          </a:xfrm>
          <a:prstGeom prst="rect">
            <a:avLst/>
          </a:prstGeom>
          <a:noFill/>
          <a:ln w="9525">
            <a:noFill/>
            <a:miter lim="800000"/>
            <a:headEnd/>
            <a:tailEnd/>
          </a:ln>
          <a:effectLst/>
        </p:spPr>
        <p:txBody>
          <a:bodyPr>
            <a:spAutoFit/>
          </a:bodyPr>
          <a:lstStyle/>
          <a:p>
            <a:pPr>
              <a:spcBef>
                <a:spcPct val="50000"/>
              </a:spcBef>
            </a:pPr>
            <a:r>
              <a:rPr kumimoji="1" lang="zh-CN" altLang="en-US" sz="3200" b="1" dirty="0">
                <a:solidFill>
                  <a:srgbClr val="FF0000"/>
                </a:solidFill>
                <a:latin typeface="Arial" charset="0"/>
                <a:ea typeface="黑体"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8048"/>
                                        </p:tgtEl>
                                        <p:attrNameLst>
                                          <p:attrName>style.visibility</p:attrName>
                                        </p:attrNameLst>
                                      </p:cBhvr>
                                      <p:to>
                                        <p:strVal val="visible"/>
                                      </p:to>
                                    </p:set>
                                    <p:anim calcmode="lin" valueType="num">
                                      <p:cBhvr additive="base">
                                        <p:cTn id="13" dur="500" fill="hold"/>
                                        <p:tgtEl>
                                          <p:spTgt spid="128048"/>
                                        </p:tgtEl>
                                        <p:attrNameLst>
                                          <p:attrName>ppt_x</p:attrName>
                                        </p:attrNameLst>
                                      </p:cBhvr>
                                      <p:tavLst>
                                        <p:tav tm="0">
                                          <p:val>
                                            <p:strVal val="0-#ppt_w/2"/>
                                          </p:val>
                                        </p:tav>
                                        <p:tav tm="100000">
                                          <p:val>
                                            <p:strVal val="#ppt_x"/>
                                          </p:val>
                                        </p:tav>
                                      </p:tavLst>
                                    </p:anim>
                                    <p:anim calcmode="lin" valueType="num">
                                      <p:cBhvr additive="base">
                                        <p:cTn id="14" dur="500" fill="hold"/>
                                        <p:tgtEl>
                                          <p:spTgt spid="1280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8015"/>
                                        </p:tgtEl>
                                        <p:attrNameLst>
                                          <p:attrName>style.visibility</p:attrName>
                                        </p:attrNameLst>
                                      </p:cBhvr>
                                      <p:to>
                                        <p:strVal val="visible"/>
                                      </p:to>
                                    </p:set>
                                    <p:anim calcmode="lin" valueType="num">
                                      <p:cBhvr additive="base">
                                        <p:cTn id="19" dur="500" fill="hold"/>
                                        <p:tgtEl>
                                          <p:spTgt spid="128015"/>
                                        </p:tgtEl>
                                        <p:attrNameLst>
                                          <p:attrName>ppt_x</p:attrName>
                                        </p:attrNameLst>
                                      </p:cBhvr>
                                      <p:tavLst>
                                        <p:tav tm="0">
                                          <p:val>
                                            <p:strVal val="0-#ppt_w/2"/>
                                          </p:val>
                                        </p:tav>
                                        <p:tav tm="100000">
                                          <p:val>
                                            <p:strVal val="#ppt_x"/>
                                          </p:val>
                                        </p:tav>
                                      </p:tavLst>
                                    </p:anim>
                                    <p:anim calcmode="lin" valueType="num">
                                      <p:cBhvr additive="base">
                                        <p:cTn id="20" dur="500" fill="hold"/>
                                        <p:tgtEl>
                                          <p:spTgt spid="1280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8016"/>
                                        </p:tgtEl>
                                        <p:attrNameLst>
                                          <p:attrName>style.visibility</p:attrName>
                                        </p:attrNameLst>
                                      </p:cBhvr>
                                      <p:to>
                                        <p:strVal val="visible"/>
                                      </p:to>
                                    </p:set>
                                    <p:anim calcmode="lin" valueType="num">
                                      <p:cBhvr additive="base">
                                        <p:cTn id="25" dur="500" fill="hold"/>
                                        <p:tgtEl>
                                          <p:spTgt spid="128016"/>
                                        </p:tgtEl>
                                        <p:attrNameLst>
                                          <p:attrName>ppt_x</p:attrName>
                                        </p:attrNameLst>
                                      </p:cBhvr>
                                      <p:tavLst>
                                        <p:tav tm="0">
                                          <p:val>
                                            <p:strVal val="0-#ppt_w/2"/>
                                          </p:val>
                                        </p:tav>
                                        <p:tav tm="100000">
                                          <p:val>
                                            <p:strVal val="#ppt_x"/>
                                          </p:val>
                                        </p:tav>
                                      </p:tavLst>
                                    </p:anim>
                                    <p:anim calcmode="lin" valueType="num">
                                      <p:cBhvr additive="base">
                                        <p:cTn id="26" dur="500" fill="hold"/>
                                        <p:tgtEl>
                                          <p:spTgt spid="1280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28009"/>
                                        </p:tgtEl>
                                        <p:attrNameLst>
                                          <p:attrName>style.visibility</p:attrName>
                                        </p:attrNameLst>
                                      </p:cBhvr>
                                      <p:to>
                                        <p:strVal val="visible"/>
                                      </p:to>
                                    </p:set>
                                    <p:anim calcmode="lin" valueType="num">
                                      <p:cBhvr additive="base">
                                        <p:cTn id="37" dur="500" fill="hold"/>
                                        <p:tgtEl>
                                          <p:spTgt spid="128009"/>
                                        </p:tgtEl>
                                        <p:attrNameLst>
                                          <p:attrName>ppt_x</p:attrName>
                                        </p:attrNameLst>
                                      </p:cBhvr>
                                      <p:tavLst>
                                        <p:tav tm="0">
                                          <p:val>
                                            <p:strVal val="1+#ppt_w/2"/>
                                          </p:val>
                                        </p:tav>
                                        <p:tav tm="100000">
                                          <p:val>
                                            <p:strVal val="#ppt_x"/>
                                          </p:val>
                                        </p:tav>
                                      </p:tavLst>
                                    </p:anim>
                                    <p:anim calcmode="lin" valueType="num">
                                      <p:cBhvr additive="base">
                                        <p:cTn id="38" dur="500" fill="hold"/>
                                        <p:tgtEl>
                                          <p:spTgt spid="12800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8049"/>
                                        </p:tgtEl>
                                        <p:attrNameLst>
                                          <p:attrName>style.visibility</p:attrName>
                                        </p:attrNameLst>
                                      </p:cBhvr>
                                      <p:to>
                                        <p:strVal val="visible"/>
                                      </p:to>
                                    </p:set>
                                    <p:anim calcmode="lin" valueType="num">
                                      <p:cBhvr additive="base">
                                        <p:cTn id="49" dur="500" fill="hold"/>
                                        <p:tgtEl>
                                          <p:spTgt spid="128049"/>
                                        </p:tgtEl>
                                        <p:attrNameLst>
                                          <p:attrName>ppt_x</p:attrName>
                                        </p:attrNameLst>
                                      </p:cBhvr>
                                      <p:tavLst>
                                        <p:tav tm="0">
                                          <p:val>
                                            <p:strVal val="0-#ppt_w/2"/>
                                          </p:val>
                                        </p:tav>
                                        <p:tav tm="100000">
                                          <p:val>
                                            <p:strVal val="#ppt_x"/>
                                          </p:val>
                                        </p:tav>
                                      </p:tavLst>
                                    </p:anim>
                                    <p:anim calcmode="lin" valueType="num">
                                      <p:cBhvr additive="base">
                                        <p:cTn id="50" dur="500" fill="hold"/>
                                        <p:tgtEl>
                                          <p:spTgt spid="12804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0-#ppt_w/2"/>
                                          </p:val>
                                        </p:tav>
                                        <p:tav tm="100000">
                                          <p:val>
                                            <p:strVal val="#ppt_x"/>
                                          </p:val>
                                        </p:tav>
                                      </p:tavLst>
                                    </p:anim>
                                    <p:anim calcmode="lin" valueType="num">
                                      <p:cBhvr additive="base">
                                        <p:cTn id="5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28050"/>
                                        </p:tgtEl>
                                        <p:attrNameLst>
                                          <p:attrName>style.visibility</p:attrName>
                                        </p:attrNameLst>
                                      </p:cBhvr>
                                      <p:to>
                                        <p:strVal val="visible"/>
                                      </p:to>
                                    </p:set>
                                    <p:anim calcmode="lin" valueType="num">
                                      <p:cBhvr additive="base">
                                        <p:cTn id="61" dur="500" fill="hold"/>
                                        <p:tgtEl>
                                          <p:spTgt spid="128050"/>
                                        </p:tgtEl>
                                        <p:attrNameLst>
                                          <p:attrName>ppt_x</p:attrName>
                                        </p:attrNameLst>
                                      </p:cBhvr>
                                      <p:tavLst>
                                        <p:tav tm="0">
                                          <p:val>
                                            <p:strVal val="1+#ppt_w/2"/>
                                          </p:val>
                                        </p:tav>
                                        <p:tav tm="100000">
                                          <p:val>
                                            <p:strVal val="#ppt_x"/>
                                          </p:val>
                                        </p:tav>
                                      </p:tavLst>
                                    </p:anim>
                                    <p:anim calcmode="lin" valueType="num">
                                      <p:cBhvr additive="base">
                                        <p:cTn id="62" dur="500" fill="hold"/>
                                        <p:tgtEl>
                                          <p:spTgt spid="12805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additive="base">
                                        <p:cTn id="67" dur="500" fill="hold"/>
                                        <p:tgtEl>
                                          <p:spTgt spid="6"/>
                                        </p:tgtEl>
                                        <p:attrNameLst>
                                          <p:attrName>ppt_x</p:attrName>
                                        </p:attrNameLst>
                                      </p:cBhvr>
                                      <p:tavLst>
                                        <p:tav tm="0">
                                          <p:val>
                                            <p:strVal val="0-#ppt_w/2"/>
                                          </p:val>
                                        </p:tav>
                                        <p:tav tm="100000">
                                          <p:val>
                                            <p:strVal val="#ppt_x"/>
                                          </p:val>
                                        </p:tav>
                                      </p:tavLst>
                                    </p:anim>
                                    <p:anim calcmode="lin" valueType="num">
                                      <p:cBhvr additive="base">
                                        <p:cTn id="6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28047"/>
                                        </p:tgtEl>
                                        <p:attrNameLst>
                                          <p:attrName>style.visibility</p:attrName>
                                        </p:attrNameLst>
                                      </p:cBhvr>
                                      <p:to>
                                        <p:strVal val="visible"/>
                                      </p:to>
                                    </p:set>
                                    <p:anim calcmode="lin" valueType="num">
                                      <p:cBhvr additive="base">
                                        <p:cTn id="73" dur="500" fill="hold"/>
                                        <p:tgtEl>
                                          <p:spTgt spid="128047"/>
                                        </p:tgtEl>
                                        <p:attrNameLst>
                                          <p:attrName>ppt_x</p:attrName>
                                        </p:attrNameLst>
                                      </p:cBhvr>
                                      <p:tavLst>
                                        <p:tav tm="0">
                                          <p:val>
                                            <p:strVal val="0-#ppt_w/2"/>
                                          </p:val>
                                        </p:tav>
                                        <p:tav tm="100000">
                                          <p:val>
                                            <p:strVal val="#ppt_x"/>
                                          </p:val>
                                        </p:tav>
                                      </p:tavLst>
                                    </p:anim>
                                    <p:anim calcmode="lin" valueType="num">
                                      <p:cBhvr additive="base">
                                        <p:cTn id="74" dur="500" fill="hold"/>
                                        <p:tgtEl>
                                          <p:spTgt spid="12804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additive="base">
                                        <p:cTn id="79" dur="500" fill="hold"/>
                                        <p:tgtEl>
                                          <p:spTgt spid="7"/>
                                        </p:tgtEl>
                                        <p:attrNameLst>
                                          <p:attrName>ppt_x</p:attrName>
                                        </p:attrNameLst>
                                      </p:cBhvr>
                                      <p:tavLst>
                                        <p:tav tm="0">
                                          <p:val>
                                            <p:strVal val="0-#ppt_w/2"/>
                                          </p:val>
                                        </p:tav>
                                        <p:tav tm="100000">
                                          <p:val>
                                            <p:strVal val="#ppt_x"/>
                                          </p:val>
                                        </p:tav>
                                      </p:tavLst>
                                    </p:anim>
                                    <p:anim calcmode="lin" valueType="num">
                                      <p:cBhvr additive="base">
                                        <p:cTn id="8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9" grpId="0" animBg="1"/>
      <p:bldP spid="128015" grpId="0" animBg="1"/>
      <p:bldP spid="128016" grpId="0" animBg="1"/>
      <p:bldP spid="128047" grpId="0" animBg="1"/>
      <p:bldP spid="128048" grpId="0" autoUpdateAnimBg="0"/>
      <p:bldP spid="128049" grpId="0" autoUpdateAnimBg="0"/>
      <p:bldP spid="12805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685800" y="381000"/>
            <a:ext cx="7772400" cy="671513"/>
          </a:xfrm>
        </p:spPr>
        <p:txBody>
          <a:bodyPr/>
          <a:lstStyle/>
          <a:p>
            <a:pPr algn="l"/>
            <a:r>
              <a:rPr lang="en-US" altLang="zh-CN" sz="3200" b="1">
                <a:solidFill>
                  <a:srgbClr val="FF3300"/>
                </a:solidFill>
                <a:latin typeface="华文新魏" pitchFamily="2" charset="-122"/>
                <a:ea typeface="华文新魏" pitchFamily="2" charset="-122"/>
              </a:rPr>
              <a:t>④</a:t>
            </a:r>
            <a:r>
              <a:rPr lang="zh-CN" altLang="en-US" sz="3200" b="1">
                <a:solidFill>
                  <a:srgbClr val="FF3300"/>
                </a:solidFill>
                <a:latin typeface="华文新魏" pitchFamily="2" charset="-122"/>
                <a:ea typeface="华文新魏" pitchFamily="2" charset="-122"/>
              </a:rPr>
              <a:t>沉淀物网捕机理</a:t>
            </a:r>
          </a:p>
        </p:txBody>
      </p:sp>
      <p:sp>
        <p:nvSpPr>
          <p:cNvPr id="129027" name="Rectangle 3"/>
          <p:cNvSpPr>
            <a:spLocks noGrp="1" noChangeArrowheads="1"/>
          </p:cNvSpPr>
          <p:nvPr>
            <p:ph type="body" idx="1"/>
          </p:nvPr>
        </p:nvSpPr>
        <p:spPr>
          <a:xfrm>
            <a:off x="611188" y="1268413"/>
            <a:ext cx="7772400" cy="4495800"/>
          </a:xfrm>
        </p:spPr>
        <p:txBody>
          <a:bodyPr/>
          <a:lstStyle/>
          <a:p>
            <a:pPr>
              <a:lnSpc>
                <a:spcPct val="150000"/>
              </a:lnSpc>
            </a:pPr>
            <a:r>
              <a:rPr lang="zh-CN" altLang="en-US" sz="2400" b="1" dirty="0">
                <a:latin typeface="宋体" pitchFamily="2" charset="-122"/>
              </a:rPr>
              <a:t>沉淀金属氢氧化物</a:t>
            </a:r>
            <a:r>
              <a:rPr lang="en-US" altLang="zh-CN" sz="2400" b="1" dirty="0">
                <a:latin typeface="宋体" pitchFamily="2" charset="-122"/>
              </a:rPr>
              <a:t>(</a:t>
            </a:r>
            <a:r>
              <a:rPr lang="zh-CN" altLang="en-US" sz="2400" b="1" dirty="0">
                <a:latin typeface="宋体" pitchFamily="2" charset="-122"/>
              </a:rPr>
              <a:t>如</a:t>
            </a:r>
            <a:r>
              <a:rPr lang="en-US" altLang="zh-CN" sz="2400" b="1" dirty="0">
                <a:latin typeface="宋体" pitchFamily="2" charset="-122"/>
              </a:rPr>
              <a:t>Al(OH)</a:t>
            </a:r>
            <a:r>
              <a:rPr lang="en-US" altLang="zh-CN" sz="2400" b="1" baseline="-25000" dirty="0">
                <a:latin typeface="宋体" pitchFamily="2" charset="-122"/>
              </a:rPr>
              <a:t>3</a:t>
            </a:r>
            <a:r>
              <a:rPr lang="zh-CN" altLang="en-US" sz="2400" b="1" dirty="0">
                <a:latin typeface="宋体" pitchFamily="2" charset="-122"/>
              </a:rPr>
              <a:t>、</a:t>
            </a:r>
            <a:r>
              <a:rPr lang="en-US" altLang="zh-CN" sz="2400" b="1" dirty="0">
                <a:latin typeface="宋体" pitchFamily="2" charset="-122"/>
              </a:rPr>
              <a:t>Fe(OH)</a:t>
            </a:r>
            <a:r>
              <a:rPr lang="en-US" altLang="zh-CN" sz="2400" b="1" baseline="-25000" dirty="0">
                <a:latin typeface="宋体" pitchFamily="2" charset="-122"/>
              </a:rPr>
              <a:t>3</a:t>
            </a:r>
            <a:r>
              <a:rPr lang="en-US" altLang="zh-CN" sz="2400" b="1" dirty="0">
                <a:latin typeface="宋体" pitchFamily="2" charset="-122"/>
              </a:rPr>
              <a:t>)</a:t>
            </a:r>
            <a:r>
              <a:rPr lang="zh-CN" altLang="en-US" sz="2400" b="1" dirty="0">
                <a:latin typeface="宋体" pitchFamily="2" charset="-122"/>
              </a:rPr>
              <a:t>或带金属的碳酸盐</a:t>
            </a:r>
            <a:r>
              <a:rPr lang="en-US" altLang="zh-CN" sz="2400" b="1" dirty="0">
                <a:latin typeface="宋体" pitchFamily="2" charset="-122"/>
              </a:rPr>
              <a:t>(</a:t>
            </a:r>
            <a:r>
              <a:rPr lang="zh-CN" altLang="en-US" sz="2400" b="1" dirty="0">
                <a:latin typeface="宋体" pitchFamily="2" charset="-122"/>
              </a:rPr>
              <a:t>如</a:t>
            </a:r>
            <a:r>
              <a:rPr lang="en-US" altLang="zh-CN" sz="2400" b="1" dirty="0">
                <a:latin typeface="宋体" pitchFamily="2" charset="-122"/>
              </a:rPr>
              <a:t>CaCO</a:t>
            </a:r>
            <a:r>
              <a:rPr lang="en-US" altLang="zh-CN" sz="2400" b="1" baseline="-25000" dirty="0">
                <a:latin typeface="宋体" pitchFamily="2" charset="-122"/>
              </a:rPr>
              <a:t>3</a:t>
            </a:r>
            <a:r>
              <a:rPr lang="en-US" altLang="zh-CN" sz="2400" b="1" dirty="0">
                <a:latin typeface="宋体" pitchFamily="2" charset="-122"/>
              </a:rPr>
              <a:t>)</a:t>
            </a:r>
            <a:r>
              <a:rPr lang="zh-CN" altLang="en-US" sz="2400" b="1" dirty="0">
                <a:latin typeface="宋体" pitchFamily="2" charset="-122"/>
              </a:rPr>
              <a:t>时，水中的胶粒和细微悬浮物可被这些沉淀物在形成时作为晶核或吸附质所网捕。</a:t>
            </a:r>
            <a:endParaRPr lang="en-US" altLang="zh-CN" sz="2400" b="1" dirty="0">
              <a:latin typeface="宋体" pitchFamily="2" charset="-122"/>
            </a:endParaRPr>
          </a:p>
          <a:p>
            <a:pPr>
              <a:lnSpc>
                <a:spcPct val="150000"/>
              </a:lnSpc>
            </a:pPr>
            <a:endParaRPr lang="zh-CN" altLang="en-US" sz="2400" b="1" dirty="0">
              <a:latin typeface="宋体" pitchFamily="2" charset="-122"/>
            </a:endParaRPr>
          </a:p>
          <a:p>
            <a:pPr algn="just">
              <a:lnSpc>
                <a:spcPct val="150000"/>
              </a:lnSpc>
            </a:pPr>
            <a:r>
              <a:rPr lang="zh-CN" altLang="en-US" sz="2400" b="1" dirty="0">
                <a:solidFill>
                  <a:schemeClr val="tx1"/>
                </a:solidFill>
                <a:latin typeface="宋体" pitchFamily="2" charset="-122"/>
              </a:rPr>
              <a:t>以上介绍的混凝的四种机理，在水处理中往往可能是同时或交叉发挥作用的，只是在一定情况下以某种机理为主而已</a:t>
            </a:r>
            <a:r>
              <a:rPr lang="zh-CN" altLang="en-US" sz="2400" dirty="0">
                <a:solidFill>
                  <a:schemeClr val="tx1"/>
                </a:solidFill>
                <a:latin typeface="宋体" pitchFamily="2" charset="-122"/>
              </a:rPr>
              <a:t>。</a:t>
            </a:r>
          </a:p>
          <a:p>
            <a:pPr>
              <a:lnSpc>
                <a:spcPct val="140000"/>
              </a:lnSpc>
            </a:pPr>
            <a:endParaRPr lang="en-US" altLang="zh-CN" sz="2400" dirty="0">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9027">
                                            <p:txEl>
                                              <p:pRg st="0" end="0"/>
                                            </p:txEl>
                                          </p:spTgt>
                                        </p:tgtEl>
                                        <p:attrNameLst>
                                          <p:attrName>style.visibility</p:attrName>
                                        </p:attrNameLst>
                                      </p:cBhvr>
                                      <p:to>
                                        <p:strVal val="visible"/>
                                      </p:to>
                                    </p:set>
                                    <p:anim calcmode="lin" valueType="num">
                                      <p:cBhvr additive="base">
                                        <p:cTn id="7" dur="500" fill="hold"/>
                                        <p:tgtEl>
                                          <p:spTgt spid="129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9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9027">
                                            <p:txEl>
                                              <p:pRg st="2" end="2"/>
                                            </p:txEl>
                                          </p:spTgt>
                                        </p:tgtEl>
                                        <p:attrNameLst>
                                          <p:attrName>style.visibility</p:attrName>
                                        </p:attrNameLst>
                                      </p:cBhvr>
                                      <p:to>
                                        <p:strVal val="visible"/>
                                      </p:to>
                                    </p:set>
                                    <p:anim calcmode="lin" valueType="num">
                                      <p:cBhvr additive="base">
                                        <p:cTn id="13" dur="500" fill="hold"/>
                                        <p:tgtEl>
                                          <p:spTgt spid="12902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902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dirty="0">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dirty="0">
                <a:latin typeface="Arial"/>
                <a:cs typeface="Times New Roman" pitchFamily="18" charset="0"/>
              </a:rPr>
              <a:t> </a:t>
            </a:r>
            <a:endParaRPr lang="en-US" altLang="zh-CN" sz="2000" dirty="0"/>
          </a:p>
          <a:p>
            <a:pPr>
              <a:lnSpc>
                <a:spcPct val="120000"/>
              </a:lnSpc>
              <a:spcBef>
                <a:spcPct val="0"/>
              </a:spcBef>
              <a:buFont typeface="Wingdings" pitchFamily="2" charset="2"/>
              <a:buNone/>
            </a:pPr>
            <a:r>
              <a:rPr lang="en-US" altLang="zh-CN" sz="2400" b="1" dirty="0">
                <a:latin typeface="Arial"/>
                <a:cs typeface="Times New Roman" pitchFamily="18" charset="0"/>
              </a:rPr>
              <a:t> </a:t>
            </a:r>
            <a:endParaRPr lang="en-US" altLang="zh-CN" sz="2400" b="1" dirty="0">
              <a:latin typeface="Times New Roman" pitchFamily="18" charset="0"/>
              <a:cs typeface="Times New Roman" pitchFamily="18" charset="0"/>
            </a:endParaRPr>
          </a:p>
        </p:txBody>
      </p:sp>
      <p:sp>
        <p:nvSpPr>
          <p:cNvPr id="128004" name="Text Box 4"/>
          <p:cNvSpPr txBox="1">
            <a:spLocks noChangeArrowheads="1"/>
          </p:cNvSpPr>
          <p:nvPr/>
        </p:nvSpPr>
        <p:spPr bwMode="auto">
          <a:xfrm>
            <a:off x="611188" y="1268413"/>
            <a:ext cx="7793038" cy="5078313"/>
          </a:xfrm>
          <a:prstGeom prst="rect">
            <a:avLst/>
          </a:prstGeom>
          <a:noFill/>
          <a:ln w="9525">
            <a:noFill/>
            <a:miter lim="800000"/>
            <a:headEnd/>
            <a:tailEnd/>
          </a:ln>
          <a:effectLst/>
        </p:spPr>
        <p:txBody>
          <a:bodyPr wrap="square">
            <a:spAutoFit/>
          </a:bodyPr>
          <a:lstStyle/>
          <a:p>
            <a:pPr algn="just">
              <a:lnSpc>
                <a:spcPct val="150000"/>
              </a:lnSpc>
              <a:spcBef>
                <a:spcPct val="0"/>
              </a:spcBef>
              <a:buClrTx/>
              <a:buSzTx/>
              <a:buFontTx/>
              <a:buNone/>
            </a:pPr>
            <a:r>
              <a:rPr lang="zh-CN" altLang="en-US" sz="2400" b="1" dirty="0">
                <a:latin typeface="楷体" panose="02010609060101010101" pitchFamily="49" charset="-122"/>
                <a:ea typeface="楷体" panose="02010609060101010101" pitchFamily="49" charset="-122"/>
              </a:rPr>
              <a:t>不同酸</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碱</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含量工业废水的处理方法：</a:t>
            </a:r>
          </a:p>
          <a:p>
            <a:pPr algn="just">
              <a:lnSpc>
                <a:spcPct val="150000"/>
              </a:lnSpc>
              <a:spcBef>
                <a:spcPct val="0"/>
              </a:spcBef>
              <a:buClrTx/>
              <a:buSzTx/>
              <a:buFontTx/>
              <a:buNone/>
            </a:pPr>
            <a:r>
              <a:rPr lang="en-US" altLang="zh-CN" sz="2400" b="1" dirty="0">
                <a:solidFill>
                  <a:srgbClr val="FFFF00"/>
                </a:solidFill>
                <a:latin typeface="楷体" panose="02010609060101010101" pitchFamily="49" charset="-122"/>
                <a:ea typeface="楷体" panose="02010609060101010101" pitchFamily="49" charset="-122"/>
              </a:rPr>
              <a:t>1.</a:t>
            </a:r>
            <a:r>
              <a:rPr lang="zh-CN" altLang="en-US" sz="2400" b="1" dirty="0">
                <a:solidFill>
                  <a:srgbClr val="FFFF00"/>
                </a:solidFill>
                <a:latin typeface="楷体" panose="02010609060101010101" pitchFamily="49" charset="-122"/>
                <a:ea typeface="楷体" panose="02010609060101010101" pitchFamily="49" charset="-122"/>
              </a:rPr>
              <a:t>废酸液和废碱液</a:t>
            </a:r>
          </a:p>
          <a:p>
            <a:pPr algn="just">
              <a:lnSpc>
                <a:spcPct val="150000"/>
              </a:lnSpc>
              <a:spcBef>
                <a:spcPct val="0"/>
              </a:spcBef>
              <a:buClrTx/>
              <a:buSzTx/>
              <a:buFontTx/>
              <a:buNone/>
            </a:pPr>
            <a:r>
              <a:rPr lang="zh-CN" altLang="en-US" sz="2400" b="1" dirty="0">
                <a:latin typeface="楷体" panose="02010609060101010101" pitchFamily="49" charset="-122"/>
                <a:ea typeface="楷体" panose="02010609060101010101" pitchFamily="49" charset="-122"/>
              </a:rPr>
              <a:t>   含酸</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10%</a:t>
            </a:r>
            <a:r>
              <a:rPr lang="zh-CN" altLang="en-US" sz="2400" b="1" dirty="0">
                <a:latin typeface="楷体" panose="02010609060101010101" pitchFamily="49" charset="-122"/>
                <a:ea typeface="楷体" panose="02010609060101010101" pitchFamily="49" charset="-122"/>
              </a:rPr>
              <a:t>，</a:t>
            </a:r>
            <a:r>
              <a:rPr lang="zh-CN" altLang="en-US" sz="2400" b="1" dirty="0">
                <a:solidFill>
                  <a:srgbClr val="FFC000"/>
                </a:solidFill>
                <a:latin typeface="楷体" panose="02010609060101010101" pitchFamily="49" charset="-122"/>
                <a:ea typeface="楷体" panose="02010609060101010101" pitchFamily="49" charset="-122"/>
              </a:rPr>
              <a:t>废酸液</a:t>
            </a:r>
          </a:p>
          <a:p>
            <a:pPr algn="just">
              <a:lnSpc>
                <a:spcPct val="150000"/>
              </a:lnSpc>
              <a:spcBef>
                <a:spcPct val="0"/>
              </a:spcBef>
              <a:buClrTx/>
              <a:buSzTx/>
              <a:buFontTx/>
              <a:buNone/>
            </a:pPr>
            <a:r>
              <a:rPr lang="zh-CN" altLang="en-US" sz="2400" b="1" dirty="0">
                <a:latin typeface="楷体" panose="02010609060101010101" pitchFamily="49" charset="-122"/>
                <a:ea typeface="楷体" panose="02010609060101010101" pitchFamily="49" charset="-122"/>
              </a:rPr>
              <a:t>   碱含量</a:t>
            </a: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a:t>
            </a:r>
            <a:r>
              <a:rPr lang="zh-CN" altLang="en-US" sz="2400" b="1" dirty="0">
                <a:solidFill>
                  <a:srgbClr val="FFC000"/>
                </a:solidFill>
                <a:latin typeface="楷体" panose="02010609060101010101" pitchFamily="49" charset="-122"/>
                <a:ea typeface="楷体" panose="02010609060101010101" pitchFamily="49" charset="-122"/>
              </a:rPr>
              <a:t>废碱液</a:t>
            </a:r>
          </a:p>
          <a:p>
            <a:pPr algn="just">
              <a:lnSpc>
                <a:spcPct val="150000"/>
              </a:lnSpc>
              <a:spcBef>
                <a:spcPct val="0"/>
              </a:spcBef>
              <a:buClrTx/>
              <a:buSzTx/>
              <a:buFontTx/>
              <a:buNone/>
            </a:pPr>
            <a:r>
              <a:rPr lang="zh-CN" altLang="en-US" sz="2400" b="1" dirty="0">
                <a:latin typeface="楷体" panose="02010609060101010101" pitchFamily="49" charset="-122"/>
                <a:ea typeface="楷体" panose="02010609060101010101" pitchFamily="49" charset="-122"/>
              </a:rPr>
              <a:t>例如</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用</a:t>
            </a:r>
            <a:r>
              <a:rPr lang="zh-CN" altLang="en-US" sz="2400" b="1" dirty="0">
                <a:solidFill>
                  <a:srgbClr val="0BF57A"/>
                </a:solidFill>
                <a:latin typeface="楷体" panose="02010609060101010101" pitchFamily="49" charset="-122"/>
                <a:ea typeface="楷体" panose="02010609060101010101" pitchFamily="49" charset="-122"/>
              </a:rPr>
              <a:t>蒸发浓缩法</a:t>
            </a:r>
            <a:r>
              <a:rPr lang="zh-CN" altLang="en-US" sz="2400" b="1" dirty="0">
                <a:latin typeface="楷体" panose="02010609060101010101" pitchFamily="49" charset="-122"/>
                <a:ea typeface="楷体" panose="02010609060101010101" pitchFamily="49" charset="-122"/>
              </a:rPr>
              <a:t>回收苛性钠</a:t>
            </a:r>
          </a:p>
          <a:p>
            <a:pPr algn="just">
              <a:lnSpc>
                <a:spcPct val="150000"/>
              </a:lnSpc>
              <a:spcBef>
                <a:spcPct val="0"/>
              </a:spcBef>
              <a:buClrTx/>
              <a:buSzTx/>
              <a:buFontTx/>
              <a:buNone/>
            </a:pPr>
            <a:r>
              <a:rPr lang="zh-CN" altLang="en-US" sz="2400" b="1" dirty="0">
                <a:latin typeface="楷体" panose="02010609060101010101" pitchFamily="49" charset="-122"/>
                <a:ea typeface="楷体" panose="02010609060101010101" pitchFamily="49" charset="-122"/>
              </a:rPr>
              <a:t>     用</a:t>
            </a:r>
            <a:r>
              <a:rPr lang="zh-CN" altLang="en-US" sz="2400" b="1" dirty="0">
                <a:solidFill>
                  <a:srgbClr val="0BF57A"/>
                </a:solidFill>
                <a:latin typeface="楷体" panose="02010609060101010101" pitchFamily="49" charset="-122"/>
                <a:ea typeface="楷体" panose="02010609060101010101" pitchFamily="49" charset="-122"/>
              </a:rPr>
              <a:t>扩散渗析法</a:t>
            </a:r>
            <a:r>
              <a:rPr lang="zh-CN" altLang="en-US" sz="2400" b="1" dirty="0">
                <a:latin typeface="楷体" panose="02010609060101010101" pitchFamily="49" charset="-122"/>
                <a:ea typeface="楷体" panose="02010609060101010101" pitchFamily="49" charset="-122"/>
              </a:rPr>
              <a:t>回收钢铁酸洗废液中的硫酸等</a:t>
            </a:r>
          </a:p>
          <a:p>
            <a:pPr algn="just">
              <a:lnSpc>
                <a:spcPct val="150000"/>
              </a:lnSpc>
              <a:spcBef>
                <a:spcPct val="0"/>
              </a:spcBef>
              <a:buClrTx/>
              <a:buSzTx/>
              <a:buFontTx/>
              <a:buNone/>
            </a:pPr>
            <a:r>
              <a:rPr lang="en-US" altLang="zh-CN" sz="2400" b="1" dirty="0">
                <a:solidFill>
                  <a:srgbClr val="FFFF00"/>
                </a:solidFill>
                <a:latin typeface="楷体" panose="02010609060101010101" pitchFamily="49" charset="-122"/>
                <a:ea typeface="楷体" panose="02010609060101010101" pitchFamily="49" charset="-122"/>
              </a:rPr>
              <a:t>2.</a:t>
            </a:r>
            <a:r>
              <a:rPr lang="zh-CN" altLang="en-US" sz="2400" b="1" dirty="0">
                <a:solidFill>
                  <a:srgbClr val="FFFF00"/>
                </a:solidFill>
                <a:latin typeface="楷体" panose="02010609060101010101" pitchFamily="49" charset="-122"/>
                <a:ea typeface="楷体" panose="02010609060101010101" pitchFamily="49" charset="-122"/>
              </a:rPr>
              <a:t>酸性废水和碱性废水</a:t>
            </a:r>
          </a:p>
          <a:p>
            <a:pPr algn="just">
              <a:lnSpc>
                <a:spcPct val="150000"/>
              </a:lnSpc>
              <a:spcBef>
                <a:spcPct val="0"/>
              </a:spcBef>
              <a:buClrTx/>
              <a:buSzTx/>
              <a:buFontTx/>
              <a:buNone/>
            </a:pPr>
            <a:r>
              <a:rPr lang="zh-CN" altLang="en-US" sz="2400" b="1" dirty="0">
                <a:solidFill>
                  <a:srgbClr val="0BF57A"/>
                </a:solidFill>
                <a:latin typeface="楷体" panose="02010609060101010101" pitchFamily="49" charset="-122"/>
                <a:ea typeface="楷体" panose="02010609060101010101" pitchFamily="49" charset="-122"/>
              </a:rPr>
              <a:t>     药剂中和或相互中和</a:t>
            </a:r>
          </a:p>
          <a:p>
            <a:pPr algn="just">
              <a:lnSpc>
                <a:spcPct val="150000"/>
              </a:lnSpc>
              <a:spcBef>
                <a:spcPct val="50000"/>
              </a:spcBef>
              <a:buClrTx/>
              <a:buSzTx/>
              <a:buFontTx/>
              <a:buNone/>
            </a:pPr>
            <a:r>
              <a:rPr lang="zh-CN" altLang="en-US" b="1" dirty="0">
                <a:latin typeface="楷体_GB2312" pitchFamily="49" charset="-122"/>
                <a:ea typeface="Arial Unicode MS" pitchFamily="34" charset="-122"/>
              </a:rPr>
              <a:t>    </a:t>
            </a:r>
            <a:endParaRPr lang="zh-CN" altLang="en-US" b="1" dirty="0">
              <a:latin typeface="宋体" charset="-122"/>
              <a:ea typeface="Arial Unicode MS" pitchFamily="34" charset="-122"/>
            </a:endParaRPr>
          </a:p>
        </p:txBody>
      </p:sp>
      <p:sp>
        <p:nvSpPr>
          <p:cNvPr id="6" name="Rectangle 2"/>
          <p:cNvSpPr>
            <a:spLocks noGrp="1" noChangeArrowheads="1"/>
          </p:cNvSpPr>
          <p:nvPr>
            <p:ph type="title"/>
          </p:nvPr>
        </p:nvSpPr>
        <p:spPr>
          <a:xfrm>
            <a:off x="683568" y="476672"/>
            <a:ext cx="7793038" cy="768350"/>
          </a:xfrm>
        </p:spPr>
        <p:txBody>
          <a:bodyPr>
            <a:normAutofit/>
          </a:bodyPr>
          <a:lstStyle/>
          <a:p>
            <a:r>
              <a:rPr kumimoji="1" lang="en-US" altLang="zh-CN" sz="2800" dirty="0">
                <a:solidFill>
                  <a:schemeClr val="tx1"/>
                </a:solidFill>
                <a:ea typeface="宋体" pitchFamily="2" charset="-122"/>
              </a:rPr>
              <a:t>4.1.1 </a:t>
            </a:r>
            <a:r>
              <a:rPr kumimoji="1" lang="zh-CN" altLang="en-US" sz="2800" dirty="0">
                <a:solidFill>
                  <a:schemeClr val="tx1"/>
                </a:solidFill>
                <a:ea typeface="宋体" pitchFamily="2" charset="-122"/>
              </a:rPr>
              <a:t>概述</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68313" y="335757"/>
            <a:ext cx="8243887" cy="788987"/>
          </a:xfrm>
        </p:spPr>
        <p:txBody>
          <a:bodyPr/>
          <a:lstStyle/>
          <a:p>
            <a:pPr algn="ctr"/>
            <a:r>
              <a:rPr lang="en-US" altLang="zh-CN" sz="3200" dirty="0">
                <a:solidFill>
                  <a:srgbClr val="92D050"/>
                </a:solidFill>
                <a:latin typeface="华文新魏" pitchFamily="2" charset="-122"/>
                <a:ea typeface="华文新魏" pitchFamily="2" charset="-122"/>
              </a:rPr>
              <a:t>3.</a:t>
            </a:r>
            <a:r>
              <a:rPr lang="zh-CN" altLang="en-US" sz="3200" dirty="0">
                <a:solidFill>
                  <a:srgbClr val="92D050"/>
                </a:solidFill>
                <a:latin typeface="华文新魏" pitchFamily="2" charset="-122"/>
                <a:ea typeface="华文新魏" pitchFamily="2" charset="-122"/>
              </a:rPr>
              <a:t>影响混凝的因素</a:t>
            </a:r>
          </a:p>
        </p:txBody>
      </p:sp>
      <p:sp>
        <p:nvSpPr>
          <p:cNvPr id="130051" name="Rectangle 3"/>
          <p:cNvSpPr>
            <a:spLocks noGrp="1" noChangeArrowheads="1"/>
          </p:cNvSpPr>
          <p:nvPr>
            <p:ph type="body" idx="1"/>
          </p:nvPr>
        </p:nvSpPr>
        <p:spPr>
          <a:xfrm>
            <a:off x="684213" y="1196975"/>
            <a:ext cx="7772400" cy="4724400"/>
          </a:xfrm>
        </p:spPr>
        <p:txBody>
          <a:bodyPr>
            <a:normAutofit lnSpcReduction="10000"/>
          </a:bodyPr>
          <a:lstStyle/>
          <a:p>
            <a:pPr>
              <a:lnSpc>
                <a:spcPct val="150000"/>
              </a:lnSpc>
              <a:buFontTx/>
              <a:buNone/>
            </a:pPr>
            <a:r>
              <a:rPr lang="zh-CN" altLang="en-US" sz="2800" b="1" dirty="0">
                <a:latin typeface="宋体" pitchFamily="2" charset="-122"/>
              </a:rPr>
              <a:t>（</a:t>
            </a:r>
            <a:r>
              <a:rPr lang="en-US" altLang="zh-CN" sz="2800" b="1" dirty="0">
                <a:latin typeface="宋体" pitchFamily="2" charset="-122"/>
              </a:rPr>
              <a:t>1</a:t>
            </a:r>
            <a:r>
              <a:rPr lang="zh-CN" altLang="en-US" sz="2800" b="1" dirty="0">
                <a:latin typeface="宋体" pitchFamily="2" charset="-122"/>
              </a:rPr>
              <a:t>）废水水质的影响</a:t>
            </a:r>
          </a:p>
          <a:p>
            <a:pPr>
              <a:lnSpc>
                <a:spcPct val="150000"/>
              </a:lnSpc>
              <a:buFontTx/>
              <a:buNone/>
            </a:pPr>
            <a:r>
              <a:rPr lang="zh-CN" altLang="zh-CN" sz="2400" b="1" dirty="0">
                <a:solidFill>
                  <a:srgbClr val="FF3300"/>
                </a:solidFill>
                <a:latin typeface="宋体" pitchFamily="2" charset="-122"/>
              </a:rPr>
              <a:t>①</a:t>
            </a:r>
            <a:r>
              <a:rPr lang="zh-CN" altLang="en-US" sz="2400" b="1" dirty="0">
                <a:solidFill>
                  <a:srgbClr val="FF3300"/>
                </a:solidFill>
                <a:latin typeface="宋体" pitchFamily="2" charset="-122"/>
              </a:rPr>
              <a:t>浊度</a:t>
            </a:r>
            <a:r>
              <a:rPr lang="en-US" altLang="zh-CN" sz="2400" b="1" dirty="0">
                <a:solidFill>
                  <a:srgbClr val="FF3300"/>
                </a:solidFill>
                <a:latin typeface="宋体" pitchFamily="2" charset="-122"/>
              </a:rPr>
              <a:t>(turbidity)</a:t>
            </a:r>
          </a:p>
          <a:p>
            <a:pPr>
              <a:lnSpc>
                <a:spcPct val="150000"/>
              </a:lnSpc>
            </a:pPr>
            <a:r>
              <a:rPr lang="zh-CN" altLang="en-US" sz="2400" b="1" dirty="0">
                <a:latin typeface="宋体" pitchFamily="2" charset="-122"/>
              </a:rPr>
              <a:t>浊度过高或过低都不利于混凝，浊度不同，所需的混凝剂用量也不同。</a:t>
            </a:r>
          </a:p>
          <a:p>
            <a:pPr algn="just">
              <a:lnSpc>
                <a:spcPct val="150000"/>
              </a:lnSpc>
              <a:buFontTx/>
              <a:buNone/>
            </a:pPr>
            <a:r>
              <a:rPr lang="zh-CN" altLang="en-US" sz="2400" b="1" dirty="0">
                <a:solidFill>
                  <a:srgbClr val="FF3300"/>
                </a:solidFill>
                <a:latin typeface="宋体" pitchFamily="2" charset="-122"/>
              </a:rPr>
              <a:t>②</a:t>
            </a:r>
            <a:r>
              <a:rPr lang="en-US" altLang="zh-CN" sz="2400" b="1" dirty="0">
                <a:solidFill>
                  <a:srgbClr val="FF3300"/>
                </a:solidFill>
                <a:latin typeface="宋体" pitchFamily="2" charset="-122"/>
              </a:rPr>
              <a:t>pH</a:t>
            </a:r>
            <a:r>
              <a:rPr lang="zh-CN" altLang="en-US" sz="2400" b="1" dirty="0">
                <a:solidFill>
                  <a:srgbClr val="FF3300"/>
                </a:solidFill>
                <a:latin typeface="宋体" pitchFamily="2" charset="-122"/>
              </a:rPr>
              <a:t>值</a:t>
            </a:r>
          </a:p>
          <a:p>
            <a:pPr algn="just">
              <a:lnSpc>
                <a:spcPct val="150000"/>
              </a:lnSpc>
            </a:pPr>
            <a:r>
              <a:rPr lang="zh-CN" altLang="en-US" sz="2400" b="1" dirty="0">
                <a:latin typeface="宋体" pitchFamily="2" charset="-122"/>
              </a:rPr>
              <a:t>在混凝过程中，都有一个相对最佳</a:t>
            </a:r>
            <a:r>
              <a:rPr lang="en-US" altLang="zh-CN" sz="2400" b="1" dirty="0">
                <a:latin typeface="宋体" pitchFamily="2" charset="-122"/>
              </a:rPr>
              <a:t>pH</a:t>
            </a:r>
            <a:r>
              <a:rPr lang="zh-CN" altLang="en-US" sz="2400" b="1" dirty="0">
                <a:latin typeface="宋体" pitchFamily="2" charset="-122"/>
              </a:rPr>
              <a:t>值存在，使混凝反应速度最快，絮体溶解度最小</a:t>
            </a:r>
            <a:r>
              <a:rPr lang="zh-CN" altLang="en-US" sz="2400" dirty="0">
                <a:latin typeface="宋体" pitchFamily="2" charset="-122"/>
              </a:rPr>
              <a:t>。</a:t>
            </a:r>
            <a:r>
              <a:rPr lang="zh-CN" altLang="en-US" sz="2400" b="1" dirty="0">
                <a:solidFill>
                  <a:srgbClr val="FF3300"/>
                </a:solidFill>
                <a:latin typeface="宋体" pitchFamily="2" charset="-122"/>
              </a:rPr>
              <a:t>不同混凝剂最佳</a:t>
            </a:r>
            <a:r>
              <a:rPr lang="en-US" altLang="zh-CN" sz="2400" b="1" dirty="0">
                <a:solidFill>
                  <a:srgbClr val="FF3300"/>
                </a:solidFill>
                <a:latin typeface="宋体" pitchFamily="2" charset="-122"/>
              </a:rPr>
              <a:t>pH</a:t>
            </a:r>
            <a:r>
              <a:rPr lang="zh-CN" altLang="en-US" sz="2400" b="1" dirty="0">
                <a:solidFill>
                  <a:srgbClr val="FF3300"/>
                </a:solidFill>
                <a:latin typeface="宋体" pitchFamily="2" charset="-122"/>
              </a:rPr>
              <a:t>值要通过试验确定。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calcmode="lin" valueType="num">
                                      <p:cBhvr additive="base">
                                        <p:cTn id="7" dur="500" fill="hold"/>
                                        <p:tgtEl>
                                          <p:spTgt spid="13005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005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130051">
                                            <p:txEl>
                                              <p:pRg st="1" end="1"/>
                                            </p:txEl>
                                          </p:spTgt>
                                        </p:tgtEl>
                                        <p:attrNameLst>
                                          <p:attrName>style.visibility</p:attrName>
                                        </p:attrNameLst>
                                      </p:cBhvr>
                                      <p:to>
                                        <p:strVal val="visible"/>
                                      </p:to>
                                    </p:set>
                                    <p:anim calcmode="lin" valueType="num">
                                      <p:cBhvr additive="base">
                                        <p:cTn id="13" dur="500" fill="hold"/>
                                        <p:tgtEl>
                                          <p:spTgt spid="13005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005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130051">
                                            <p:txEl>
                                              <p:pRg st="2" end="2"/>
                                            </p:txEl>
                                          </p:spTgt>
                                        </p:tgtEl>
                                        <p:attrNameLst>
                                          <p:attrName>style.visibility</p:attrName>
                                        </p:attrNameLst>
                                      </p:cBhvr>
                                      <p:to>
                                        <p:strVal val="visible"/>
                                      </p:to>
                                    </p:set>
                                    <p:anim calcmode="lin" valueType="num">
                                      <p:cBhvr additive="base">
                                        <p:cTn id="19" dur="500" fill="hold"/>
                                        <p:tgtEl>
                                          <p:spTgt spid="13005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005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130051">
                                            <p:txEl>
                                              <p:pRg st="3" end="3"/>
                                            </p:txEl>
                                          </p:spTgt>
                                        </p:tgtEl>
                                        <p:attrNameLst>
                                          <p:attrName>style.visibility</p:attrName>
                                        </p:attrNameLst>
                                      </p:cBhvr>
                                      <p:to>
                                        <p:strVal val="visible"/>
                                      </p:to>
                                    </p:set>
                                    <p:anim calcmode="lin" valueType="num">
                                      <p:cBhvr additive="base">
                                        <p:cTn id="25" dur="500" fill="hold"/>
                                        <p:tgtEl>
                                          <p:spTgt spid="13005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0051">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130051">
                                            <p:txEl>
                                              <p:pRg st="4" end="4"/>
                                            </p:txEl>
                                          </p:spTgt>
                                        </p:tgtEl>
                                        <p:attrNameLst>
                                          <p:attrName>style.visibility</p:attrName>
                                        </p:attrNameLst>
                                      </p:cBhvr>
                                      <p:to>
                                        <p:strVal val="visible"/>
                                      </p:to>
                                    </p:set>
                                    <p:anim calcmode="lin" valueType="num">
                                      <p:cBhvr additive="base">
                                        <p:cTn id="31" dur="500" fill="hold"/>
                                        <p:tgtEl>
                                          <p:spTgt spid="13005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3005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539750" y="1052513"/>
            <a:ext cx="7772400" cy="4648200"/>
          </a:xfrm>
        </p:spPr>
        <p:txBody>
          <a:bodyPr/>
          <a:lstStyle/>
          <a:p>
            <a:pPr algn="just">
              <a:lnSpc>
                <a:spcPct val="150000"/>
              </a:lnSpc>
              <a:buFontTx/>
              <a:buNone/>
            </a:pPr>
            <a:r>
              <a:rPr lang="zh-CN" altLang="zh-CN" sz="2400" b="1" dirty="0">
                <a:solidFill>
                  <a:srgbClr val="FF3300"/>
                </a:solidFill>
                <a:latin typeface="宋体" pitchFamily="2" charset="-122"/>
              </a:rPr>
              <a:t>③</a:t>
            </a:r>
            <a:r>
              <a:rPr lang="zh-CN" altLang="en-US" sz="2400" b="1" dirty="0">
                <a:solidFill>
                  <a:srgbClr val="FF3300"/>
                </a:solidFill>
                <a:latin typeface="宋体" pitchFamily="2" charset="-122"/>
              </a:rPr>
              <a:t>水温</a:t>
            </a:r>
            <a:r>
              <a:rPr lang="en-US" altLang="zh-CN" sz="2400" b="1" dirty="0">
                <a:solidFill>
                  <a:srgbClr val="FF3300"/>
                </a:solidFill>
                <a:latin typeface="宋体" pitchFamily="2" charset="-122"/>
              </a:rPr>
              <a:t>(temperature)</a:t>
            </a:r>
          </a:p>
          <a:p>
            <a:pPr algn="just">
              <a:lnSpc>
                <a:spcPct val="150000"/>
              </a:lnSpc>
            </a:pPr>
            <a:r>
              <a:rPr lang="zh-CN" altLang="en-US" sz="2400" b="1" dirty="0">
                <a:latin typeface="宋体" pitchFamily="2" charset="-122"/>
              </a:rPr>
              <a:t>水温会影响无机盐类的水解，水温低，水解反应慢。另外水温低，水的粘度增大，布朗运动减弱，混凝效果下降。</a:t>
            </a:r>
          </a:p>
          <a:p>
            <a:pPr algn="just">
              <a:lnSpc>
                <a:spcPct val="150000"/>
              </a:lnSpc>
              <a:buFontTx/>
              <a:buNone/>
            </a:pPr>
            <a:r>
              <a:rPr lang="zh-CN" altLang="zh-CN" sz="2400" b="1" dirty="0">
                <a:solidFill>
                  <a:srgbClr val="FF3300"/>
                </a:solidFill>
                <a:latin typeface="宋体" pitchFamily="2" charset="-122"/>
              </a:rPr>
              <a:t>④</a:t>
            </a:r>
            <a:r>
              <a:rPr lang="zh-CN" altLang="en-US" sz="2400" b="1" dirty="0">
                <a:solidFill>
                  <a:srgbClr val="FF3300"/>
                </a:solidFill>
                <a:latin typeface="宋体" pitchFamily="2" charset="-122"/>
              </a:rPr>
              <a:t>共存杂质</a:t>
            </a:r>
            <a:r>
              <a:rPr lang="en-US" altLang="zh-CN" sz="2400" b="1" dirty="0">
                <a:solidFill>
                  <a:srgbClr val="FF3300"/>
                </a:solidFill>
                <a:latin typeface="宋体" pitchFamily="2" charset="-122"/>
              </a:rPr>
              <a:t>(impurities)</a:t>
            </a:r>
          </a:p>
          <a:p>
            <a:pPr algn="just">
              <a:lnSpc>
                <a:spcPct val="150000"/>
              </a:lnSpc>
            </a:pPr>
            <a:r>
              <a:rPr lang="zh-CN" altLang="en-US" sz="2400" b="1" dirty="0">
                <a:latin typeface="宋体" pitchFamily="2" charset="-122"/>
              </a:rPr>
              <a:t>有些杂质的存在能促进混凝过程。而有些物质则不利于混凝的进行。</a:t>
            </a:r>
          </a:p>
          <a:p>
            <a:pPr>
              <a:lnSpc>
                <a:spcPct val="140000"/>
              </a:lnSpc>
            </a:pPr>
            <a:endParaRPr lang="en-US" altLang="zh-CN" sz="2400" dirty="0">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Effect transition="in" filter="box(in)">
                                      <p:cBhvr>
                                        <p:cTn id="7" dur="500"/>
                                        <p:tgtEl>
                                          <p:spTgt spid="1310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1074">
                                            <p:txEl>
                                              <p:pRg st="1" end="1"/>
                                            </p:txEl>
                                          </p:spTgt>
                                        </p:tgtEl>
                                        <p:attrNameLst>
                                          <p:attrName>style.visibility</p:attrName>
                                        </p:attrNameLst>
                                      </p:cBhvr>
                                      <p:to>
                                        <p:strVal val="visible"/>
                                      </p:to>
                                    </p:set>
                                    <p:animEffect transition="in" filter="box(in)">
                                      <p:cBhvr>
                                        <p:cTn id="12" dur="500"/>
                                        <p:tgtEl>
                                          <p:spTgt spid="13107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1074">
                                            <p:txEl>
                                              <p:pRg st="2" end="2"/>
                                            </p:txEl>
                                          </p:spTgt>
                                        </p:tgtEl>
                                        <p:attrNameLst>
                                          <p:attrName>style.visibility</p:attrName>
                                        </p:attrNameLst>
                                      </p:cBhvr>
                                      <p:to>
                                        <p:strVal val="visible"/>
                                      </p:to>
                                    </p:set>
                                    <p:animEffect transition="in" filter="box(in)">
                                      <p:cBhvr>
                                        <p:cTn id="17" dur="500"/>
                                        <p:tgtEl>
                                          <p:spTgt spid="13107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1074">
                                            <p:txEl>
                                              <p:pRg st="3" end="3"/>
                                            </p:txEl>
                                          </p:spTgt>
                                        </p:tgtEl>
                                        <p:attrNameLst>
                                          <p:attrName>style.visibility</p:attrName>
                                        </p:attrNameLst>
                                      </p:cBhvr>
                                      <p:to>
                                        <p:strVal val="visible"/>
                                      </p:to>
                                    </p:set>
                                    <p:animEffect transition="in" filter="box(in)">
                                      <p:cBhvr>
                                        <p:cTn id="22" dur="500"/>
                                        <p:tgtEl>
                                          <p:spTgt spid="1310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11560" y="260648"/>
            <a:ext cx="7772400" cy="762000"/>
          </a:xfrm>
        </p:spPr>
        <p:txBody>
          <a:bodyPr/>
          <a:lstStyle/>
          <a:p>
            <a:pPr algn="l"/>
            <a:r>
              <a:rPr lang="zh-CN" altLang="en-US" sz="3200" dirty="0">
                <a:solidFill>
                  <a:srgbClr val="FFFF00"/>
                </a:solidFill>
                <a:latin typeface="华文新魏" pitchFamily="2" charset="-122"/>
                <a:ea typeface="华文新魏" pitchFamily="2" charset="-122"/>
              </a:rPr>
              <a:t>（</a:t>
            </a:r>
            <a:r>
              <a:rPr lang="en-US" altLang="zh-CN" sz="3200" dirty="0">
                <a:solidFill>
                  <a:srgbClr val="FFFF00"/>
                </a:solidFill>
                <a:latin typeface="华文新魏" pitchFamily="2" charset="-122"/>
                <a:ea typeface="华文新魏" pitchFamily="2" charset="-122"/>
              </a:rPr>
              <a:t>2</a:t>
            </a:r>
            <a:r>
              <a:rPr lang="zh-CN" altLang="en-US" sz="3200" dirty="0">
                <a:solidFill>
                  <a:srgbClr val="FFFF00"/>
                </a:solidFill>
                <a:latin typeface="华文新魏" pitchFamily="2" charset="-122"/>
                <a:ea typeface="华文新魏" pitchFamily="2" charset="-122"/>
              </a:rPr>
              <a:t>）混凝剂的影响</a:t>
            </a:r>
          </a:p>
        </p:txBody>
      </p:sp>
      <p:sp>
        <p:nvSpPr>
          <p:cNvPr id="132099" name="Rectangle 3"/>
          <p:cNvSpPr>
            <a:spLocks noGrp="1" noChangeArrowheads="1"/>
          </p:cNvSpPr>
          <p:nvPr>
            <p:ph type="body" idx="1"/>
          </p:nvPr>
        </p:nvSpPr>
        <p:spPr>
          <a:xfrm>
            <a:off x="468312" y="1052513"/>
            <a:ext cx="8280151" cy="5486400"/>
          </a:xfrm>
        </p:spPr>
        <p:txBody>
          <a:bodyPr/>
          <a:lstStyle/>
          <a:p>
            <a:pPr algn="just">
              <a:lnSpc>
                <a:spcPct val="150000"/>
              </a:lnSpc>
              <a:buFontTx/>
              <a:buNone/>
            </a:pPr>
            <a:r>
              <a:rPr lang="zh-CN" altLang="zh-CN" sz="2400" b="1" dirty="0">
                <a:solidFill>
                  <a:srgbClr val="FF3300"/>
                </a:solidFill>
                <a:latin typeface="宋体" pitchFamily="2" charset="-122"/>
              </a:rPr>
              <a:t>①</a:t>
            </a:r>
            <a:r>
              <a:rPr lang="zh-CN" altLang="en-US" sz="2400" b="1" dirty="0">
                <a:solidFill>
                  <a:srgbClr val="FF3300"/>
                </a:solidFill>
                <a:latin typeface="宋体" pitchFamily="2" charset="-122"/>
              </a:rPr>
              <a:t>混凝剂种类</a:t>
            </a:r>
            <a:r>
              <a:rPr lang="en-US" altLang="zh-CN" sz="2400" b="1" dirty="0">
                <a:solidFill>
                  <a:srgbClr val="FF3300"/>
                </a:solidFill>
                <a:latin typeface="宋体" pitchFamily="2" charset="-122"/>
              </a:rPr>
              <a:t>(kinds of coagulants)</a:t>
            </a:r>
          </a:p>
          <a:p>
            <a:pPr algn="just">
              <a:lnSpc>
                <a:spcPct val="150000"/>
              </a:lnSpc>
            </a:pPr>
            <a:r>
              <a:rPr lang="zh-CN" altLang="en-US" sz="2400" b="1" dirty="0">
                <a:latin typeface="宋体" pitchFamily="2" charset="-122"/>
              </a:rPr>
              <a:t>混凝剂的选择主要取决于胶体和细微悬浮物的性质、浓度。</a:t>
            </a:r>
          </a:p>
          <a:p>
            <a:pPr algn="just">
              <a:lnSpc>
                <a:spcPct val="150000"/>
              </a:lnSpc>
            </a:pPr>
            <a:r>
              <a:rPr lang="zh-CN" altLang="en-US" sz="2400" b="1" dirty="0">
                <a:solidFill>
                  <a:srgbClr val="0033CC"/>
                </a:solidFill>
                <a:latin typeface="宋体" pitchFamily="2" charset="-122"/>
              </a:rPr>
              <a:t>如水中污染物主要呈胶体状态，且</a:t>
            </a:r>
            <a:r>
              <a:rPr lang="zh-CN" altLang="en-US" sz="2400" b="1" dirty="0">
                <a:solidFill>
                  <a:srgbClr val="0033CC"/>
                </a:solidFill>
                <a:latin typeface="宋体" pitchFamily="2" charset="-122"/>
                <a:sym typeface="Symbol" pitchFamily="18" charset="2"/>
              </a:rPr>
              <a:t></a:t>
            </a:r>
            <a:r>
              <a:rPr lang="zh-CN" altLang="en-US" sz="2400" b="1" dirty="0">
                <a:solidFill>
                  <a:srgbClr val="0033CC"/>
                </a:solidFill>
                <a:latin typeface="宋体" pitchFamily="2" charset="-122"/>
              </a:rPr>
              <a:t>电位较高，则应先投加无机混凝剂使其脱稳凝聚，如絮体细小，还需投加高分子混凝剂或配合使用活性硅酸等助凝剂</a:t>
            </a:r>
            <a:r>
              <a:rPr lang="zh-CN" altLang="en-US" sz="2400" b="1" dirty="0">
                <a:latin typeface="宋体" pitchFamily="2" charset="-122"/>
              </a:rPr>
              <a:t>。</a:t>
            </a:r>
          </a:p>
          <a:p>
            <a:pPr algn="just">
              <a:lnSpc>
                <a:spcPct val="150000"/>
              </a:lnSpc>
            </a:pPr>
            <a:r>
              <a:rPr lang="zh-CN" altLang="en-US" sz="2400" b="1" dirty="0">
                <a:latin typeface="宋体" pitchFamily="2" charset="-122"/>
              </a:rPr>
              <a:t>很多情况下，将无机混凝剂与高分子混凝剂并用，可明显提高混凝效果，扩大应用范围。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box(out)">
                                      <p:cBhvr>
                                        <p:cTn id="7" dur="500"/>
                                        <p:tgtEl>
                                          <p:spTgt spid="132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32099">
                                            <p:txEl>
                                              <p:pRg st="1" end="1"/>
                                            </p:txEl>
                                          </p:spTgt>
                                        </p:tgtEl>
                                        <p:attrNameLst>
                                          <p:attrName>style.visibility</p:attrName>
                                        </p:attrNameLst>
                                      </p:cBhvr>
                                      <p:to>
                                        <p:strVal val="visible"/>
                                      </p:to>
                                    </p:set>
                                    <p:animEffect transition="in" filter="box(out)">
                                      <p:cBhvr>
                                        <p:cTn id="12" dur="500"/>
                                        <p:tgtEl>
                                          <p:spTgt spid="132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32099">
                                            <p:txEl>
                                              <p:pRg st="2" end="2"/>
                                            </p:txEl>
                                          </p:spTgt>
                                        </p:tgtEl>
                                        <p:attrNameLst>
                                          <p:attrName>style.visibility</p:attrName>
                                        </p:attrNameLst>
                                      </p:cBhvr>
                                      <p:to>
                                        <p:strVal val="visible"/>
                                      </p:to>
                                    </p:set>
                                    <p:animEffect transition="in" filter="box(out)">
                                      <p:cBhvr>
                                        <p:cTn id="17" dur="500"/>
                                        <p:tgtEl>
                                          <p:spTgt spid="132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32099">
                                            <p:txEl>
                                              <p:pRg st="3" end="3"/>
                                            </p:txEl>
                                          </p:spTgt>
                                        </p:tgtEl>
                                        <p:attrNameLst>
                                          <p:attrName>style.visibility</p:attrName>
                                        </p:attrNameLst>
                                      </p:cBhvr>
                                      <p:to>
                                        <p:strVal val="visible"/>
                                      </p:to>
                                    </p:set>
                                    <p:animEffect transition="in" filter="box(out)">
                                      <p:cBhvr>
                                        <p:cTn id="22" dur="500"/>
                                        <p:tgtEl>
                                          <p:spTgt spid="132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body" idx="1"/>
          </p:nvPr>
        </p:nvSpPr>
        <p:spPr>
          <a:xfrm>
            <a:off x="250825" y="404812"/>
            <a:ext cx="8642350" cy="6120531"/>
          </a:xfrm>
        </p:spPr>
        <p:txBody>
          <a:bodyPr>
            <a:normAutofit fontScale="92500" lnSpcReduction="10000"/>
          </a:bodyPr>
          <a:lstStyle/>
          <a:p>
            <a:pPr algn="just">
              <a:lnSpc>
                <a:spcPct val="160000"/>
              </a:lnSpc>
              <a:buFontTx/>
              <a:buNone/>
            </a:pPr>
            <a:r>
              <a:rPr lang="zh-CN" altLang="zh-CN" sz="2400" b="1" dirty="0">
                <a:solidFill>
                  <a:srgbClr val="FF3300"/>
                </a:solidFill>
                <a:latin typeface="宋体" pitchFamily="2" charset="-122"/>
              </a:rPr>
              <a:t>②</a:t>
            </a:r>
            <a:r>
              <a:rPr lang="zh-CN" altLang="en-US" sz="2400" b="1" dirty="0">
                <a:solidFill>
                  <a:srgbClr val="FF3300"/>
                </a:solidFill>
                <a:latin typeface="宋体" pitchFamily="2" charset="-122"/>
              </a:rPr>
              <a:t>混凝剂投加量</a:t>
            </a:r>
            <a:r>
              <a:rPr lang="en-US" altLang="zh-CN" sz="2400" b="1" dirty="0">
                <a:solidFill>
                  <a:srgbClr val="FF3300"/>
                </a:solidFill>
                <a:latin typeface="宋体" pitchFamily="2" charset="-122"/>
              </a:rPr>
              <a:t>(dosage)</a:t>
            </a:r>
          </a:p>
          <a:p>
            <a:pPr algn="just">
              <a:lnSpc>
                <a:spcPct val="160000"/>
              </a:lnSpc>
            </a:pPr>
            <a:r>
              <a:rPr lang="zh-CN" altLang="en-US" sz="2400" b="1" dirty="0">
                <a:latin typeface="宋体" pitchFamily="2" charset="-122"/>
              </a:rPr>
              <a:t>水中微粒种类、性质、浓度、混凝剂品种、投加方式及介质条件有关</a:t>
            </a:r>
          </a:p>
          <a:p>
            <a:pPr algn="just">
              <a:lnSpc>
                <a:spcPct val="160000"/>
              </a:lnSpc>
            </a:pPr>
            <a:r>
              <a:rPr lang="zh-CN" altLang="en-US" sz="2400" b="1" dirty="0">
                <a:latin typeface="宋体" pitchFamily="2" charset="-122"/>
              </a:rPr>
              <a:t>对任何废水的混凝处理，都存在最佳混凝剂和最佳投药量的问题，应通过试验确定</a:t>
            </a:r>
            <a:r>
              <a:rPr lang="zh-CN" altLang="en-US" sz="2400" dirty="0">
                <a:latin typeface="宋体" pitchFamily="2" charset="-122"/>
              </a:rPr>
              <a:t>。</a:t>
            </a:r>
          </a:p>
          <a:p>
            <a:pPr algn="just">
              <a:lnSpc>
                <a:spcPct val="160000"/>
              </a:lnSpc>
              <a:buFontTx/>
              <a:buNone/>
            </a:pPr>
            <a:r>
              <a:rPr lang="zh-CN" altLang="zh-CN" sz="2400" b="1" dirty="0">
                <a:solidFill>
                  <a:srgbClr val="FF3300"/>
                </a:solidFill>
                <a:latin typeface="宋体" pitchFamily="2" charset="-122"/>
              </a:rPr>
              <a:t>③</a:t>
            </a:r>
            <a:r>
              <a:rPr lang="zh-CN" altLang="en-US" sz="2400" b="1" dirty="0">
                <a:solidFill>
                  <a:srgbClr val="FF3300"/>
                </a:solidFill>
                <a:latin typeface="宋体" pitchFamily="2" charset="-122"/>
              </a:rPr>
              <a:t>混凝剂投加顺序</a:t>
            </a:r>
            <a:r>
              <a:rPr lang="en-US" altLang="zh-CN" sz="2400" b="1" dirty="0">
                <a:solidFill>
                  <a:srgbClr val="FF3300"/>
                </a:solidFill>
                <a:latin typeface="宋体" pitchFamily="2" charset="-122"/>
              </a:rPr>
              <a:t>(sequence)</a:t>
            </a:r>
          </a:p>
          <a:p>
            <a:pPr algn="just">
              <a:lnSpc>
                <a:spcPct val="160000"/>
              </a:lnSpc>
            </a:pPr>
            <a:r>
              <a:rPr lang="zh-CN" altLang="en-US" sz="2400" b="1" dirty="0">
                <a:latin typeface="宋体" pitchFamily="2" charset="-122"/>
              </a:rPr>
              <a:t>当使用多种混凝剂时，其最佳投加顺序可通过试验来确定。</a:t>
            </a:r>
          </a:p>
          <a:p>
            <a:pPr algn="just">
              <a:lnSpc>
                <a:spcPct val="160000"/>
              </a:lnSpc>
            </a:pPr>
            <a:r>
              <a:rPr lang="zh-CN" altLang="en-US" sz="2400" b="1" dirty="0">
                <a:latin typeface="宋体" pitchFamily="2" charset="-122"/>
              </a:rPr>
              <a:t>经验</a:t>
            </a:r>
            <a:r>
              <a:rPr lang="en-US" altLang="zh-CN" sz="2400" b="1" dirty="0">
                <a:latin typeface="宋体" pitchFamily="2" charset="-122"/>
              </a:rPr>
              <a:t>:</a:t>
            </a:r>
            <a:r>
              <a:rPr lang="zh-CN" altLang="en-US" sz="2400" b="1" dirty="0">
                <a:latin typeface="宋体" pitchFamily="2" charset="-122"/>
              </a:rPr>
              <a:t>无机混凝剂与有机混凝剂并用时，先投加无机混凝剂，再投加有机混凝剂。</a:t>
            </a:r>
          </a:p>
          <a:p>
            <a:pPr algn="just">
              <a:lnSpc>
                <a:spcPct val="160000"/>
              </a:lnSpc>
            </a:pPr>
            <a:r>
              <a:rPr lang="zh-CN" altLang="en-US" sz="2400" b="1" dirty="0">
                <a:latin typeface="宋体" pitchFamily="2" charset="-122"/>
              </a:rPr>
              <a:t>但当处理的胶粒在</a:t>
            </a:r>
            <a:r>
              <a:rPr lang="en-US" altLang="zh-CN" sz="2400" b="1" dirty="0">
                <a:latin typeface="宋体" pitchFamily="2" charset="-122"/>
              </a:rPr>
              <a:t>50</a:t>
            </a:r>
            <a:r>
              <a:rPr lang="en-US" altLang="zh-CN" sz="2400" b="1" dirty="0">
                <a:latin typeface="宋体" pitchFamily="2" charset="-122"/>
                <a:sym typeface="Symbol" pitchFamily="18" charset="2"/>
              </a:rPr>
              <a:t></a:t>
            </a:r>
            <a:r>
              <a:rPr lang="en-US" altLang="zh-CN" sz="2400" b="1" dirty="0">
                <a:latin typeface="宋体" pitchFamily="2" charset="-122"/>
              </a:rPr>
              <a:t>m</a:t>
            </a:r>
            <a:r>
              <a:rPr lang="zh-CN" altLang="en-US" sz="2400" b="1" dirty="0">
                <a:latin typeface="宋体" pitchFamily="2" charset="-122"/>
              </a:rPr>
              <a:t>以上时，常先投加有机混凝剂吸附架桥，再加无机混凝剂压缩扩散层而使胶体脱稳。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133122">
                                            <p:txEl>
                                              <p:pRg st="0" end="0"/>
                                            </p:txEl>
                                          </p:spTgt>
                                        </p:tgtEl>
                                        <p:attrNameLst>
                                          <p:attrName>style.visibility</p:attrName>
                                        </p:attrNameLst>
                                      </p:cBhvr>
                                      <p:to>
                                        <p:strVal val="visible"/>
                                      </p:to>
                                    </p:set>
                                    <p:anim calcmode="lin" valueType="num">
                                      <p:cBhvr>
                                        <p:cTn id="7" dur="500" fill="hold"/>
                                        <p:tgtEl>
                                          <p:spTgt spid="133122">
                                            <p:txEl>
                                              <p:pRg st="0" end="0"/>
                                            </p:txEl>
                                          </p:spTgt>
                                        </p:tgtEl>
                                        <p:attrNameLst>
                                          <p:attrName>ppt_w</p:attrName>
                                        </p:attrNameLst>
                                      </p:cBhvr>
                                      <p:tavLst>
                                        <p:tav tm="0">
                                          <p:val>
                                            <p:strVal val="4/3*#ppt_w"/>
                                          </p:val>
                                        </p:tav>
                                        <p:tav tm="100000">
                                          <p:val>
                                            <p:strVal val="#ppt_w"/>
                                          </p:val>
                                        </p:tav>
                                      </p:tavLst>
                                    </p:anim>
                                    <p:anim calcmode="lin" valueType="num">
                                      <p:cBhvr>
                                        <p:cTn id="8" dur="500" fill="hold"/>
                                        <p:tgtEl>
                                          <p:spTgt spid="133122">
                                            <p:txEl>
                                              <p:pRg st="0" end="0"/>
                                            </p:txEl>
                                          </p:spTgt>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88" fill="hold" grpId="0" nodeType="clickEffect">
                                  <p:stCondLst>
                                    <p:cond delay="0"/>
                                  </p:stCondLst>
                                  <p:childTnLst>
                                    <p:set>
                                      <p:cBhvr>
                                        <p:cTn id="12" dur="1" fill="hold">
                                          <p:stCondLst>
                                            <p:cond delay="0"/>
                                          </p:stCondLst>
                                        </p:cTn>
                                        <p:tgtEl>
                                          <p:spTgt spid="133122">
                                            <p:txEl>
                                              <p:pRg st="1" end="1"/>
                                            </p:txEl>
                                          </p:spTgt>
                                        </p:tgtEl>
                                        <p:attrNameLst>
                                          <p:attrName>style.visibility</p:attrName>
                                        </p:attrNameLst>
                                      </p:cBhvr>
                                      <p:to>
                                        <p:strVal val="visible"/>
                                      </p:to>
                                    </p:set>
                                    <p:anim calcmode="lin" valueType="num">
                                      <p:cBhvr>
                                        <p:cTn id="13" dur="500" fill="hold"/>
                                        <p:tgtEl>
                                          <p:spTgt spid="133122">
                                            <p:txEl>
                                              <p:pRg st="1" end="1"/>
                                            </p:txEl>
                                          </p:spTgt>
                                        </p:tgtEl>
                                        <p:attrNameLst>
                                          <p:attrName>ppt_w</p:attrName>
                                        </p:attrNameLst>
                                      </p:cBhvr>
                                      <p:tavLst>
                                        <p:tav tm="0">
                                          <p:val>
                                            <p:strVal val="4/3*#ppt_w"/>
                                          </p:val>
                                        </p:tav>
                                        <p:tav tm="100000">
                                          <p:val>
                                            <p:strVal val="#ppt_w"/>
                                          </p:val>
                                        </p:tav>
                                      </p:tavLst>
                                    </p:anim>
                                    <p:anim calcmode="lin" valueType="num">
                                      <p:cBhvr>
                                        <p:cTn id="14" dur="500" fill="hold"/>
                                        <p:tgtEl>
                                          <p:spTgt spid="133122">
                                            <p:txEl>
                                              <p:pRg st="1" end="1"/>
                                            </p:txEl>
                                          </p:spTgt>
                                        </p:tgtEl>
                                        <p:attrNameLst>
                                          <p:attrName>ppt_h</p:attrName>
                                        </p:attrNameLst>
                                      </p:cBhvr>
                                      <p:tavLst>
                                        <p:tav tm="0">
                                          <p:val>
                                            <p:strVal val="4/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88" fill="hold" grpId="0" nodeType="clickEffect">
                                  <p:stCondLst>
                                    <p:cond delay="0"/>
                                  </p:stCondLst>
                                  <p:childTnLst>
                                    <p:set>
                                      <p:cBhvr>
                                        <p:cTn id="18" dur="1" fill="hold">
                                          <p:stCondLst>
                                            <p:cond delay="0"/>
                                          </p:stCondLst>
                                        </p:cTn>
                                        <p:tgtEl>
                                          <p:spTgt spid="133122">
                                            <p:txEl>
                                              <p:pRg st="2" end="2"/>
                                            </p:txEl>
                                          </p:spTgt>
                                        </p:tgtEl>
                                        <p:attrNameLst>
                                          <p:attrName>style.visibility</p:attrName>
                                        </p:attrNameLst>
                                      </p:cBhvr>
                                      <p:to>
                                        <p:strVal val="visible"/>
                                      </p:to>
                                    </p:set>
                                    <p:anim calcmode="lin" valueType="num">
                                      <p:cBhvr>
                                        <p:cTn id="19" dur="500" fill="hold"/>
                                        <p:tgtEl>
                                          <p:spTgt spid="133122">
                                            <p:txEl>
                                              <p:pRg st="2" end="2"/>
                                            </p:txEl>
                                          </p:spTgt>
                                        </p:tgtEl>
                                        <p:attrNameLst>
                                          <p:attrName>ppt_w</p:attrName>
                                        </p:attrNameLst>
                                      </p:cBhvr>
                                      <p:tavLst>
                                        <p:tav tm="0">
                                          <p:val>
                                            <p:strVal val="4/3*#ppt_w"/>
                                          </p:val>
                                        </p:tav>
                                        <p:tav tm="100000">
                                          <p:val>
                                            <p:strVal val="#ppt_w"/>
                                          </p:val>
                                        </p:tav>
                                      </p:tavLst>
                                    </p:anim>
                                    <p:anim calcmode="lin" valueType="num">
                                      <p:cBhvr>
                                        <p:cTn id="20" dur="500" fill="hold"/>
                                        <p:tgtEl>
                                          <p:spTgt spid="133122">
                                            <p:txEl>
                                              <p:pRg st="2" end="2"/>
                                            </p:txEl>
                                          </p:spTgt>
                                        </p:tgtEl>
                                        <p:attrNameLst>
                                          <p:attrName>ppt_h</p:attrName>
                                        </p:attrNameLst>
                                      </p:cBhvr>
                                      <p:tavLst>
                                        <p:tav tm="0">
                                          <p:val>
                                            <p:strVal val="4/3*#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grpId="0" nodeType="clickEffect">
                                  <p:stCondLst>
                                    <p:cond delay="0"/>
                                  </p:stCondLst>
                                  <p:childTnLst>
                                    <p:set>
                                      <p:cBhvr>
                                        <p:cTn id="24" dur="1" fill="hold">
                                          <p:stCondLst>
                                            <p:cond delay="0"/>
                                          </p:stCondLst>
                                        </p:cTn>
                                        <p:tgtEl>
                                          <p:spTgt spid="133122">
                                            <p:txEl>
                                              <p:pRg st="3" end="3"/>
                                            </p:txEl>
                                          </p:spTgt>
                                        </p:tgtEl>
                                        <p:attrNameLst>
                                          <p:attrName>style.visibility</p:attrName>
                                        </p:attrNameLst>
                                      </p:cBhvr>
                                      <p:to>
                                        <p:strVal val="visible"/>
                                      </p:to>
                                    </p:set>
                                    <p:anim calcmode="lin" valueType="num">
                                      <p:cBhvr>
                                        <p:cTn id="25" dur="500" fill="hold"/>
                                        <p:tgtEl>
                                          <p:spTgt spid="133122">
                                            <p:txEl>
                                              <p:pRg st="3" end="3"/>
                                            </p:txEl>
                                          </p:spTgt>
                                        </p:tgtEl>
                                        <p:attrNameLst>
                                          <p:attrName>ppt_w</p:attrName>
                                        </p:attrNameLst>
                                      </p:cBhvr>
                                      <p:tavLst>
                                        <p:tav tm="0">
                                          <p:val>
                                            <p:strVal val="4/3*#ppt_w"/>
                                          </p:val>
                                        </p:tav>
                                        <p:tav tm="100000">
                                          <p:val>
                                            <p:strVal val="#ppt_w"/>
                                          </p:val>
                                        </p:tav>
                                      </p:tavLst>
                                    </p:anim>
                                    <p:anim calcmode="lin" valueType="num">
                                      <p:cBhvr>
                                        <p:cTn id="26" dur="500" fill="hold"/>
                                        <p:tgtEl>
                                          <p:spTgt spid="133122">
                                            <p:txEl>
                                              <p:pRg st="3" end="3"/>
                                            </p:txEl>
                                          </p:spTgt>
                                        </p:tgtEl>
                                        <p:attrNameLst>
                                          <p:attrName>ppt_h</p:attrName>
                                        </p:attrNameLst>
                                      </p:cBhvr>
                                      <p:tavLst>
                                        <p:tav tm="0">
                                          <p:val>
                                            <p:strVal val="4/3*#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88" fill="hold" grpId="0" nodeType="clickEffect">
                                  <p:stCondLst>
                                    <p:cond delay="0"/>
                                  </p:stCondLst>
                                  <p:childTnLst>
                                    <p:set>
                                      <p:cBhvr>
                                        <p:cTn id="30" dur="1" fill="hold">
                                          <p:stCondLst>
                                            <p:cond delay="0"/>
                                          </p:stCondLst>
                                        </p:cTn>
                                        <p:tgtEl>
                                          <p:spTgt spid="133122">
                                            <p:txEl>
                                              <p:pRg st="4" end="4"/>
                                            </p:txEl>
                                          </p:spTgt>
                                        </p:tgtEl>
                                        <p:attrNameLst>
                                          <p:attrName>style.visibility</p:attrName>
                                        </p:attrNameLst>
                                      </p:cBhvr>
                                      <p:to>
                                        <p:strVal val="visible"/>
                                      </p:to>
                                    </p:set>
                                    <p:anim calcmode="lin" valueType="num">
                                      <p:cBhvr>
                                        <p:cTn id="31" dur="500" fill="hold"/>
                                        <p:tgtEl>
                                          <p:spTgt spid="133122">
                                            <p:txEl>
                                              <p:pRg st="4" end="4"/>
                                            </p:txEl>
                                          </p:spTgt>
                                        </p:tgtEl>
                                        <p:attrNameLst>
                                          <p:attrName>ppt_w</p:attrName>
                                        </p:attrNameLst>
                                      </p:cBhvr>
                                      <p:tavLst>
                                        <p:tav tm="0">
                                          <p:val>
                                            <p:strVal val="4/3*#ppt_w"/>
                                          </p:val>
                                        </p:tav>
                                        <p:tav tm="100000">
                                          <p:val>
                                            <p:strVal val="#ppt_w"/>
                                          </p:val>
                                        </p:tav>
                                      </p:tavLst>
                                    </p:anim>
                                    <p:anim calcmode="lin" valueType="num">
                                      <p:cBhvr>
                                        <p:cTn id="32" dur="500" fill="hold"/>
                                        <p:tgtEl>
                                          <p:spTgt spid="133122">
                                            <p:txEl>
                                              <p:pRg st="4" end="4"/>
                                            </p:txEl>
                                          </p:spTgt>
                                        </p:tgtEl>
                                        <p:attrNameLst>
                                          <p:attrName>ppt_h</p:attrName>
                                        </p:attrNameLst>
                                      </p:cBhvr>
                                      <p:tavLst>
                                        <p:tav tm="0">
                                          <p:val>
                                            <p:strVal val="4/3*#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288" fill="hold" grpId="0" nodeType="clickEffect">
                                  <p:stCondLst>
                                    <p:cond delay="0"/>
                                  </p:stCondLst>
                                  <p:childTnLst>
                                    <p:set>
                                      <p:cBhvr>
                                        <p:cTn id="36" dur="1" fill="hold">
                                          <p:stCondLst>
                                            <p:cond delay="0"/>
                                          </p:stCondLst>
                                        </p:cTn>
                                        <p:tgtEl>
                                          <p:spTgt spid="133122">
                                            <p:txEl>
                                              <p:pRg st="5" end="5"/>
                                            </p:txEl>
                                          </p:spTgt>
                                        </p:tgtEl>
                                        <p:attrNameLst>
                                          <p:attrName>style.visibility</p:attrName>
                                        </p:attrNameLst>
                                      </p:cBhvr>
                                      <p:to>
                                        <p:strVal val="visible"/>
                                      </p:to>
                                    </p:set>
                                    <p:anim calcmode="lin" valueType="num">
                                      <p:cBhvr>
                                        <p:cTn id="37" dur="500" fill="hold"/>
                                        <p:tgtEl>
                                          <p:spTgt spid="133122">
                                            <p:txEl>
                                              <p:pRg st="5" end="5"/>
                                            </p:txEl>
                                          </p:spTgt>
                                        </p:tgtEl>
                                        <p:attrNameLst>
                                          <p:attrName>ppt_w</p:attrName>
                                        </p:attrNameLst>
                                      </p:cBhvr>
                                      <p:tavLst>
                                        <p:tav tm="0">
                                          <p:val>
                                            <p:strVal val="4/3*#ppt_w"/>
                                          </p:val>
                                        </p:tav>
                                        <p:tav tm="100000">
                                          <p:val>
                                            <p:strVal val="#ppt_w"/>
                                          </p:val>
                                        </p:tav>
                                      </p:tavLst>
                                    </p:anim>
                                    <p:anim calcmode="lin" valueType="num">
                                      <p:cBhvr>
                                        <p:cTn id="38" dur="500" fill="hold"/>
                                        <p:tgtEl>
                                          <p:spTgt spid="133122">
                                            <p:txEl>
                                              <p:pRg st="5" end="5"/>
                                            </p:txEl>
                                          </p:spTgt>
                                        </p:tgtEl>
                                        <p:attrNameLst>
                                          <p:attrName>ppt_h</p:attrName>
                                        </p:attrNameLst>
                                      </p:cBhvr>
                                      <p:tavLst>
                                        <p:tav tm="0">
                                          <p:val>
                                            <p:strVal val="4/3*#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288" fill="hold" grpId="0" nodeType="clickEffect">
                                  <p:stCondLst>
                                    <p:cond delay="0"/>
                                  </p:stCondLst>
                                  <p:childTnLst>
                                    <p:set>
                                      <p:cBhvr>
                                        <p:cTn id="42" dur="1" fill="hold">
                                          <p:stCondLst>
                                            <p:cond delay="0"/>
                                          </p:stCondLst>
                                        </p:cTn>
                                        <p:tgtEl>
                                          <p:spTgt spid="133122">
                                            <p:txEl>
                                              <p:pRg st="6" end="6"/>
                                            </p:txEl>
                                          </p:spTgt>
                                        </p:tgtEl>
                                        <p:attrNameLst>
                                          <p:attrName>style.visibility</p:attrName>
                                        </p:attrNameLst>
                                      </p:cBhvr>
                                      <p:to>
                                        <p:strVal val="visible"/>
                                      </p:to>
                                    </p:set>
                                    <p:anim calcmode="lin" valueType="num">
                                      <p:cBhvr>
                                        <p:cTn id="43" dur="500" fill="hold"/>
                                        <p:tgtEl>
                                          <p:spTgt spid="133122">
                                            <p:txEl>
                                              <p:pRg st="6" end="6"/>
                                            </p:txEl>
                                          </p:spTgt>
                                        </p:tgtEl>
                                        <p:attrNameLst>
                                          <p:attrName>ppt_w</p:attrName>
                                        </p:attrNameLst>
                                      </p:cBhvr>
                                      <p:tavLst>
                                        <p:tav tm="0">
                                          <p:val>
                                            <p:strVal val="4/3*#ppt_w"/>
                                          </p:val>
                                        </p:tav>
                                        <p:tav tm="100000">
                                          <p:val>
                                            <p:strVal val="#ppt_w"/>
                                          </p:val>
                                        </p:tav>
                                      </p:tavLst>
                                    </p:anim>
                                    <p:anim calcmode="lin" valueType="num">
                                      <p:cBhvr>
                                        <p:cTn id="44" dur="500" fill="hold"/>
                                        <p:tgtEl>
                                          <p:spTgt spid="133122">
                                            <p:txEl>
                                              <p:pRg st="6" end="6"/>
                                            </p:txEl>
                                          </p:spTgt>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4213" y="333375"/>
            <a:ext cx="7772400" cy="533400"/>
          </a:xfrm>
        </p:spPr>
        <p:txBody>
          <a:bodyPr>
            <a:normAutofit fontScale="90000"/>
          </a:bodyPr>
          <a:lstStyle/>
          <a:p>
            <a:pPr algn="l"/>
            <a:r>
              <a:rPr lang="en-US" altLang="zh-CN" sz="3200" dirty="0">
                <a:solidFill>
                  <a:srgbClr val="FFFF00"/>
                </a:solidFill>
                <a:latin typeface="华文新魏" pitchFamily="2" charset="-122"/>
                <a:ea typeface="华文新魏" pitchFamily="2" charset="-122"/>
              </a:rPr>
              <a:t>(3)</a:t>
            </a:r>
            <a:r>
              <a:rPr lang="zh-CN" altLang="en-US" sz="3200" dirty="0">
                <a:solidFill>
                  <a:srgbClr val="FFFF00"/>
                </a:solidFill>
                <a:latin typeface="华文新魏" pitchFamily="2" charset="-122"/>
                <a:ea typeface="华文新魏" pitchFamily="2" charset="-122"/>
              </a:rPr>
              <a:t>水力条件的影响</a:t>
            </a:r>
          </a:p>
        </p:txBody>
      </p:sp>
      <p:sp>
        <p:nvSpPr>
          <p:cNvPr id="134147" name="Rectangle 3"/>
          <p:cNvSpPr>
            <a:spLocks noGrp="1" noChangeArrowheads="1"/>
          </p:cNvSpPr>
          <p:nvPr>
            <p:ph type="body" idx="1"/>
          </p:nvPr>
        </p:nvSpPr>
        <p:spPr>
          <a:xfrm>
            <a:off x="684213" y="981075"/>
            <a:ext cx="8153400" cy="5486400"/>
          </a:xfrm>
        </p:spPr>
        <p:txBody>
          <a:bodyPr lIns="0" rIns="0"/>
          <a:lstStyle/>
          <a:p>
            <a:pPr>
              <a:lnSpc>
                <a:spcPct val="150000"/>
              </a:lnSpc>
            </a:pPr>
            <a:r>
              <a:rPr lang="zh-CN" altLang="en-US" sz="2400" b="1" dirty="0">
                <a:latin typeface="宋体" pitchFamily="2" charset="-122"/>
              </a:rPr>
              <a:t>水力条件对混凝效果有重要影响。</a:t>
            </a:r>
          </a:p>
          <a:p>
            <a:pPr>
              <a:lnSpc>
                <a:spcPct val="150000"/>
              </a:lnSpc>
            </a:pPr>
            <a:r>
              <a:rPr lang="zh-CN" altLang="en-US" sz="2400" dirty="0">
                <a:latin typeface="宋体" pitchFamily="2" charset="-122"/>
              </a:rPr>
              <a:t>两个主要的控制指标是</a:t>
            </a:r>
            <a:r>
              <a:rPr lang="zh-CN" altLang="en-US" sz="2400" dirty="0">
                <a:solidFill>
                  <a:srgbClr val="FF3300"/>
                </a:solidFill>
                <a:latin typeface="宋体" pitchFamily="2" charset="-122"/>
              </a:rPr>
              <a:t>搅拌强度</a:t>
            </a:r>
            <a:r>
              <a:rPr lang="zh-CN" altLang="en-US" sz="2400" dirty="0">
                <a:latin typeface="宋体" pitchFamily="2" charset="-122"/>
              </a:rPr>
              <a:t>和</a:t>
            </a:r>
            <a:r>
              <a:rPr lang="zh-CN" altLang="en-US" sz="2400" dirty="0">
                <a:solidFill>
                  <a:srgbClr val="FF3300"/>
                </a:solidFill>
                <a:latin typeface="宋体" pitchFamily="2" charset="-122"/>
              </a:rPr>
              <a:t>搅拌时间</a:t>
            </a:r>
            <a:r>
              <a:rPr lang="zh-CN" altLang="en-US" sz="2400" dirty="0">
                <a:latin typeface="宋体" pitchFamily="2" charset="-122"/>
              </a:rPr>
              <a:t>。</a:t>
            </a:r>
          </a:p>
          <a:p>
            <a:pPr>
              <a:lnSpc>
                <a:spcPct val="150000"/>
              </a:lnSpc>
            </a:pPr>
            <a:r>
              <a:rPr lang="zh-CN" altLang="en-US" sz="2400" dirty="0">
                <a:solidFill>
                  <a:srgbClr val="FF3300"/>
                </a:solidFill>
                <a:latin typeface="宋体" pitchFamily="2" charset="-122"/>
              </a:rPr>
              <a:t>混合阶段：</a:t>
            </a:r>
            <a:r>
              <a:rPr lang="zh-CN" altLang="en-US" sz="2400" dirty="0">
                <a:latin typeface="宋体" pitchFamily="2" charset="-122"/>
              </a:rPr>
              <a:t>要求混凝剂与废水迅速均匀混合，为此要求速度梯度</a:t>
            </a:r>
            <a:r>
              <a:rPr lang="en-US" altLang="zh-CN" sz="2400" dirty="0">
                <a:latin typeface="宋体" pitchFamily="2" charset="-122"/>
              </a:rPr>
              <a:t>G</a:t>
            </a:r>
            <a:r>
              <a:rPr lang="zh-CN" altLang="en-US" sz="2400" dirty="0">
                <a:latin typeface="宋体" pitchFamily="2" charset="-122"/>
              </a:rPr>
              <a:t>在</a:t>
            </a:r>
            <a:r>
              <a:rPr lang="en-US" altLang="zh-CN" sz="2400" dirty="0">
                <a:latin typeface="宋体" pitchFamily="2" charset="-122"/>
              </a:rPr>
              <a:t>500–1000s</a:t>
            </a:r>
            <a:r>
              <a:rPr lang="zh-CN" altLang="en-US" sz="2400" baseline="30000" dirty="0">
                <a:latin typeface="宋体" pitchFamily="2" charset="-122"/>
              </a:rPr>
              <a:t>－</a:t>
            </a:r>
            <a:r>
              <a:rPr lang="en-US" altLang="zh-CN" sz="2400" baseline="30000" dirty="0">
                <a:latin typeface="宋体" pitchFamily="2" charset="-122"/>
              </a:rPr>
              <a:t>1</a:t>
            </a:r>
            <a:r>
              <a:rPr lang="zh-CN" altLang="en-US" sz="2400" dirty="0">
                <a:latin typeface="宋体" pitchFamily="2" charset="-122"/>
              </a:rPr>
              <a:t>，搅拌时间</a:t>
            </a:r>
            <a:r>
              <a:rPr lang="en-US" altLang="zh-CN" sz="2400" dirty="0">
                <a:latin typeface="宋体" pitchFamily="2" charset="-122"/>
              </a:rPr>
              <a:t>t</a:t>
            </a:r>
            <a:r>
              <a:rPr lang="zh-CN" altLang="en-US" sz="2400" dirty="0">
                <a:latin typeface="宋体" pitchFamily="2" charset="-122"/>
              </a:rPr>
              <a:t>应在</a:t>
            </a:r>
            <a:r>
              <a:rPr lang="en-US" altLang="zh-CN" sz="2400" dirty="0">
                <a:latin typeface="宋体" pitchFamily="2" charset="-122"/>
              </a:rPr>
              <a:t>10–30s</a:t>
            </a:r>
            <a:r>
              <a:rPr lang="zh-CN" altLang="en-US" sz="2400" dirty="0">
                <a:latin typeface="宋体" pitchFamily="2" charset="-122"/>
              </a:rPr>
              <a:t>。</a:t>
            </a:r>
          </a:p>
          <a:p>
            <a:pPr>
              <a:lnSpc>
                <a:spcPct val="150000"/>
              </a:lnSpc>
            </a:pPr>
            <a:r>
              <a:rPr lang="zh-CN" altLang="en-US" sz="2400" dirty="0">
                <a:solidFill>
                  <a:srgbClr val="FF3300"/>
                </a:solidFill>
                <a:latin typeface="宋体" pitchFamily="2" charset="-122"/>
              </a:rPr>
              <a:t>反应阶段：</a:t>
            </a:r>
            <a:r>
              <a:rPr lang="zh-CN" altLang="en-US" sz="2400" b="1" dirty="0">
                <a:solidFill>
                  <a:schemeClr val="tx1"/>
                </a:solidFill>
                <a:latin typeface="宋体" pitchFamily="2" charset="-122"/>
              </a:rPr>
              <a:t>既要创造足够的碰撞机会和良好的吸附条件让絮体有足够的成长机会，又要防止生成的小絮体被打碎，因此搅拌强度要逐渐减小，而反应时间要长，相应</a:t>
            </a:r>
            <a:r>
              <a:rPr lang="en-US" altLang="zh-CN" sz="2400" b="1" dirty="0">
                <a:solidFill>
                  <a:schemeClr val="tx1"/>
                </a:solidFill>
                <a:latin typeface="宋体" pitchFamily="2" charset="-122"/>
              </a:rPr>
              <a:t>G</a:t>
            </a:r>
            <a:r>
              <a:rPr lang="zh-CN" altLang="en-US" sz="2400" b="1" dirty="0">
                <a:solidFill>
                  <a:schemeClr val="tx1"/>
                </a:solidFill>
                <a:latin typeface="宋体" pitchFamily="2" charset="-122"/>
              </a:rPr>
              <a:t>和</a:t>
            </a:r>
            <a:r>
              <a:rPr lang="en-US" altLang="zh-CN" sz="2400" b="1" dirty="0">
                <a:solidFill>
                  <a:schemeClr val="tx1"/>
                </a:solidFill>
                <a:latin typeface="宋体" pitchFamily="2" charset="-122"/>
              </a:rPr>
              <a:t>t</a:t>
            </a:r>
            <a:r>
              <a:rPr lang="zh-CN" altLang="en-US" sz="2400" b="1" dirty="0">
                <a:solidFill>
                  <a:schemeClr val="tx1"/>
                </a:solidFill>
                <a:latin typeface="宋体" pitchFamily="2" charset="-122"/>
              </a:rPr>
              <a:t>值分别应在</a:t>
            </a:r>
            <a:r>
              <a:rPr lang="en-US" altLang="zh-CN" sz="2400" b="1" dirty="0">
                <a:solidFill>
                  <a:schemeClr val="tx1"/>
                </a:solidFill>
                <a:latin typeface="宋体" pitchFamily="2" charset="-122"/>
              </a:rPr>
              <a:t>20</a:t>
            </a:r>
            <a:r>
              <a:rPr lang="zh-CN" altLang="en-US" sz="2400" b="1" dirty="0">
                <a:solidFill>
                  <a:schemeClr val="tx1"/>
                </a:solidFill>
                <a:latin typeface="宋体" pitchFamily="2" charset="-122"/>
              </a:rPr>
              <a:t>－</a:t>
            </a:r>
            <a:r>
              <a:rPr lang="en-US" altLang="zh-CN" sz="2400" b="1" dirty="0">
                <a:solidFill>
                  <a:schemeClr val="tx1"/>
                </a:solidFill>
                <a:latin typeface="宋体" pitchFamily="2" charset="-122"/>
              </a:rPr>
              <a:t>70s</a:t>
            </a:r>
            <a:r>
              <a:rPr lang="en-US" altLang="zh-CN" sz="2400" b="1" baseline="30000" dirty="0">
                <a:solidFill>
                  <a:schemeClr val="tx1"/>
                </a:solidFill>
                <a:latin typeface="宋体" pitchFamily="2" charset="-122"/>
              </a:rPr>
              <a:t>-1</a:t>
            </a:r>
            <a:r>
              <a:rPr lang="zh-CN" altLang="en-US" sz="2400" b="1" dirty="0">
                <a:solidFill>
                  <a:schemeClr val="tx1"/>
                </a:solidFill>
                <a:latin typeface="宋体" pitchFamily="2" charset="-122"/>
              </a:rPr>
              <a:t>和</a:t>
            </a:r>
            <a:r>
              <a:rPr lang="en-US" altLang="zh-CN" sz="2400" b="1" dirty="0">
                <a:solidFill>
                  <a:schemeClr val="tx1"/>
                </a:solidFill>
                <a:latin typeface="宋体" pitchFamily="2" charset="-122"/>
              </a:rPr>
              <a:t>15</a:t>
            </a:r>
            <a:r>
              <a:rPr lang="zh-CN" altLang="en-US" sz="2400" b="1" dirty="0">
                <a:solidFill>
                  <a:schemeClr val="tx1"/>
                </a:solidFill>
                <a:latin typeface="宋体" pitchFamily="2" charset="-122"/>
              </a:rPr>
              <a:t>－</a:t>
            </a:r>
            <a:r>
              <a:rPr lang="en-US" altLang="zh-CN" sz="2400" b="1" dirty="0">
                <a:solidFill>
                  <a:schemeClr val="tx1"/>
                </a:solidFill>
                <a:latin typeface="宋体" pitchFamily="2" charset="-122"/>
              </a:rPr>
              <a:t>30min</a:t>
            </a:r>
            <a:r>
              <a:rPr lang="zh-CN" altLang="en-US" sz="2400" b="1" dirty="0">
                <a:solidFill>
                  <a:schemeClr val="tx1"/>
                </a:solidFill>
                <a:latin typeface="宋体"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 calcmode="lin" valueType="num">
                                      <p:cBhvr>
                                        <p:cTn id="7" dur="500" fill="hold"/>
                                        <p:tgtEl>
                                          <p:spTgt spid="134147">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134147">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134147">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1341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134147">
                                            <p:txEl>
                                              <p:pRg st="1" end="1"/>
                                            </p:txEl>
                                          </p:spTgt>
                                        </p:tgtEl>
                                        <p:attrNameLst>
                                          <p:attrName>style.visibility</p:attrName>
                                        </p:attrNameLst>
                                      </p:cBhvr>
                                      <p:to>
                                        <p:strVal val="visible"/>
                                      </p:to>
                                    </p:set>
                                    <p:anim calcmode="lin" valueType="num">
                                      <p:cBhvr>
                                        <p:cTn id="15" dur="500" fill="hold"/>
                                        <p:tgtEl>
                                          <p:spTgt spid="134147">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34147">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134147">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13414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grpId="0" nodeType="clickEffect">
                                  <p:stCondLst>
                                    <p:cond delay="0"/>
                                  </p:stCondLst>
                                  <p:childTnLst>
                                    <p:set>
                                      <p:cBhvr>
                                        <p:cTn id="22" dur="1" fill="hold">
                                          <p:stCondLst>
                                            <p:cond delay="0"/>
                                          </p:stCondLst>
                                        </p:cTn>
                                        <p:tgtEl>
                                          <p:spTgt spid="134147">
                                            <p:txEl>
                                              <p:pRg st="2" end="2"/>
                                            </p:txEl>
                                          </p:spTgt>
                                        </p:tgtEl>
                                        <p:attrNameLst>
                                          <p:attrName>style.visibility</p:attrName>
                                        </p:attrNameLst>
                                      </p:cBhvr>
                                      <p:to>
                                        <p:strVal val="visible"/>
                                      </p:to>
                                    </p:set>
                                    <p:anim calcmode="lin" valueType="num">
                                      <p:cBhvr>
                                        <p:cTn id="23" dur="500" fill="hold"/>
                                        <p:tgtEl>
                                          <p:spTgt spid="13414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34147">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134147">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13414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grpId="0" nodeType="clickEffect">
                                  <p:stCondLst>
                                    <p:cond delay="0"/>
                                  </p:stCondLst>
                                  <p:childTnLst>
                                    <p:set>
                                      <p:cBhvr>
                                        <p:cTn id="30" dur="1" fill="hold">
                                          <p:stCondLst>
                                            <p:cond delay="0"/>
                                          </p:stCondLst>
                                        </p:cTn>
                                        <p:tgtEl>
                                          <p:spTgt spid="134147">
                                            <p:txEl>
                                              <p:pRg st="3" end="3"/>
                                            </p:txEl>
                                          </p:spTgt>
                                        </p:tgtEl>
                                        <p:attrNameLst>
                                          <p:attrName>style.visibility</p:attrName>
                                        </p:attrNameLst>
                                      </p:cBhvr>
                                      <p:to>
                                        <p:strVal val="visible"/>
                                      </p:to>
                                    </p:set>
                                    <p:anim calcmode="lin" valueType="num">
                                      <p:cBhvr>
                                        <p:cTn id="31" dur="500" fill="hold"/>
                                        <p:tgtEl>
                                          <p:spTgt spid="134147">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134147">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134147">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134147">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9750" y="333375"/>
            <a:ext cx="5400675" cy="765175"/>
          </a:xfrm>
        </p:spPr>
        <p:txBody>
          <a:bodyPr/>
          <a:lstStyle/>
          <a:p>
            <a:pPr algn="l"/>
            <a:r>
              <a:rPr lang="en-US" altLang="zh-CN" sz="3200" dirty="0">
                <a:solidFill>
                  <a:srgbClr val="00B050"/>
                </a:solidFill>
                <a:latin typeface="华文楷体" pitchFamily="2" charset="-122"/>
                <a:ea typeface="华文楷体" pitchFamily="2" charset="-122"/>
              </a:rPr>
              <a:t>3.2.2  </a:t>
            </a:r>
            <a:r>
              <a:rPr lang="zh-CN" altLang="en-US" sz="3200" dirty="0">
                <a:solidFill>
                  <a:srgbClr val="00B050"/>
                </a:solidFill>
                <a:latin typeface="华文楷体" pitchFamily="2" charset="-122"/>
                <a:ea typeface="华文楷体" pitchFamily="2" charset="-122"/>
              </a:rPr>
              <a:t>混凝剂与助凝剂</a:t>
            </a:r>
          </a:p>
        </p:txBody>
      </p:sp>
      <p:sp>
        <p:nvSpPr>
          <p:cNvPr id="75779" name="Rectangle 3"/>
          <p:cNvSpPr>
            <a:spLocks noGrp="1" noChangeArrowheads="1"/>
          </p:cNvSpPr>
          <p:nvPr>
            <p:ph type="body" idx="1"/>
          </p:nvPr>
        </p:nvSpPr>
        <p:spPr>
          <a:xfrm>
            <a:off x="468313" y="1412875"/>
            <a:ext cx="8229600" cy="4456113"/>
          </a:xfrm>
        </p:spPr>
        <p:txBody>
          <a:bodyPr/>
          <a:lstStyle/>
          <a:p>
            <a:pPr>
              <a:lnSpc>
                <a:spcPct val="150000"/>
              </a:lnSpc>
              <a:buFontTx/>
              <a:buNone/>
            </a:pPr>
            <a:r>
              <a:rPr lang="zh-CN" altLang="en-US" sz="2400" b="1" dirty="0">
                <a:latin typeface="宋体" pitchFamily="2" charset="-122"/>
              </a:rPr>
              <a:t>凝聚、絮凝和混凝这三个词常引起混淆。</a:t>
            </a:r>
          </a:p>
          <a:p>
            <a:pPr>
              <a:lnSpc>
                <a:spcPct val="150000"/>
              </a:lnSpc>
            </a:pPr>
            <a:r>
              <a:rPr lang="zh-CN" altLang="en-US" sz="2400" b="1" dirty="0">
                <a:solidFill>
                  <a:srgbClr val="FF3300"/>
                </a:solidFill>
                <a:latin typeface="宋体" pitchFamily="2" charset="-122"/>
              </a:rPr>
              <a:t>凝聚</a:t>
            </a:r>
            <a:r>
              <a:rPr lang="zh-CN" altLang="en-US" sz="2400" b="1" dirty="0">
                <a:latin typeface="宋体" pitchFamily="2" charset="-122"/>
              </a:rPr>
              <a:t>：是指胶体被压缩双电层而脱稳的过程；</a:t>
            </a:r>
          </a:p>
          <a:p>
            <a:pPr>
              <a:lnSpc>
                <a:spcPct val="150000"/>
              </a:lnSpc>
            </a:pPr>
            <a:r>
              <a:rPr lang="zh-CN" altLang="en-US" sz="2400" b="1" dirty="0">
                <a:solidFill>
                  <a:srgbClr val="FF3300"/>
                </a:solidFill>
                <a:latin typeface="宋体" pitchFamily="2" charset="-122"/>
              </a:rPr>
              <a:t>絮凝</a:t>
            </a:r>
            <a:r>
              <a:rPr lang="zh-CN" altLang="en-US" sz="2400" b="1" dirty="0">
                <a:latin typeface="宋体" pitchFamily="2" charset="-122"/>
              </a:rPr>
              <a:t>：则指胶体由于高分子聚合物的吸附架桥作用聚结成大粒絮体的过程；</a:t>
            </a:r>
          </a:p>
          <a:p>
            <a:pPr>
              <a:lnSpc>
                <a:spcPct val="150000"/>
              </a:lnSpc>
            </a:pPr>
            <a:r>
              <a:rPr lang="zh-CN" altLang="en-US" sz="2400" b="1" dirty="0">
                <a:solidFill>
                  <a:srgbClr val="FF3300"/>
                </a:solidFill>
                <a:latin typeface="宋体" pitchFamily="2" charset="-122"/>
              </a:rPr>
              <a:t>混凝</a:t>
            </a:r>
            <a:r>
              <a:rPr lang="zh-CN" altLang="en-US" sz="2400" b="1" dirty="0">
                <a:latin typeface="宋体" pitchFamily="2" charset="-122"/>
              </a:rPr>
              <a:t>：则包括凝聚与絮凝两种过程</a:t>
            </a:r>
            <a:r>
              <a:rPr lang="zh-CN" altLang="en-US" sz="2400" dirty="0">
                <a:latin typeface="宋体"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Effect transition="in" filter="strips(upRight)">
                                      <p:cBhvr>
                                        <p:cTn id="7" dur="500"/>
                                        <p:tgtEl>
                                          <p:spTgt spid="75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75779">
                                            <p:txEl>
                                              <p:pRg st="1" end="1"/>
                                            </p:txEl>
                                          </p:spTgt>
                                        </p:tgtEl>
                                        <p:attrNameLst>
                                          <p:attrName>style.visibility</p:attrName>
                                        </p:attrNameLst>
                                      </p:cBhvr>
                                      <p:to>
                                        <p:strVal val="visible"/>
                                      </p:to>
                                    </p:set>
                                    <p:animEffect transition="in" filter="strips(upRight)">
                                      <p:cBhvr>
                                        <p:cTn id="12" dur="500"/>
                                        <p:tgtEl>
                                          <p:spTgt spid="757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3" fill="hold" grpId="0" nodeType="clickEffect">
                                  <p:stCondLst>
                                    <p:cond delay="0"/>
                                  </p:stCondLst>
                                  <p:childTnLst>
                                    <p:set>
                                      <p:cBhvr>
                                        <p:cTn id="16" dur="1" fill="hold">
                                          <p:stCondLst>
                                            <p:cond delay="0"/>
                                          </p:stCondLst>
                                        </p:cTn>
                                        <p:tgtEl>
                                          <p:spTgt spid="75779">
                                            <p:txEl>
                                              <p:pRg st="2" end="2"/>
                                            </p:txEl>
                                          </p:spTgt>
                                        </p:tgtEl>
                                        <p:attrNameLst>
                                          <p:attrName>style.visibility</p:attrName>
                                        </p:attrNameLst>
                                      </p:cBhvr>
                                      <p:to>
                                        <p:strVal val="visible"/>
                                      </p:to>
                                    </p:set>
                                    <p:animEffect transition="in" filter="strips(upRight)">
                                      <p:cBhvr>
                                        <p:cTn id="17" dur="500"/>
                                        <p:tgtEl>
                                          <p:spTgt spid="757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grpId="0" nodeType="clickEffect">
                                  <p:stCondLst>
                                    <p:cond delay="0"/>
                                  </p:stCondLst>
                                  <p:childTnLst>
                                    <p:set>
                                      <p:cBhvr>
                                        <p:cTn id="21" dur="1" fill="hold">
                                          <p:stCondLst>
                                            <p:cond delay="0"/>
                                          </p:stCondLst>
                                        </p:cTn>
                                        <p:tgtEl>
                                          <p:spTgt spid="75779">
                                            <p:txEl>
                                              <p:pRg st="3" end="3"/>
                                            </p:txEl>
                                          </p:spTgt>
                                        </p:tgtEl>
                                        <p:attrNameLst>
                                          <p:attrName>style.visibility</p:attrName>
                                        </p:attrNameLst>
                                      </p:cBhvr>
                                      <p:to>
                                        <p:strVal val="visible"/>
                                      </p:to>
                                    </p:set>
                                    <p:animEffect transition="in" filter="strips(upRight)">
                                      <p:cBhvr>
                                        <p:cTn id="22" dur="500"/>
                                        <p:tgtEl>
                                          <p:spTgt spid="757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42913" y="103188"/>
            <a:ext cx="8243887" cy="87312"/>
          </a:xfrm>
        </p:spPr>
        <p:txBody>
          <a:bodyPr>
            <a:normAutofit fontScale="90000"/>
          </a:bodyPr>
          <a:lstStyle/>
          <a:p>
            <a:endParaRPr lang="zh-CN" altLang="zh-CN"/>
          </a:p>
        </p:txBody>
      </p:sp>
      <p:sp>
        <p:nvSpPr>
          <p:cNvPr id="76803" name="Rectangle 3"/>
          <p:cNvSpPr>
            <a:spLocks noGrp="1" noChangeArrowheads="1"/>
          </p:cNvSpPr>
          <p:nvPr>
            <p:ph type="body" idx="1"/>
          </p:nvPr>
        </p:nvSpPr>
        <p:spPr>
          <a:xfrm>
            <a:off x="611188" y="806152"/>
            <a:ext cx="8281292" cy="5791200"/>
          </a:xfrm>
        </p:spPr>
        <p:txBody>
          <a:bodyPr/>
          <a:lstStyle/>
          <a:p>
            <a:pPr>
              <a:lnSpc>
                <a:spcPct val="150000"/>
              </a:lnSpc>
            </a:pPr>
            <a:r>
              <a:rPr lang="zh-CN" altLang="en-US" sz="2400" b="1" dirty="0">
                <a:latin typeface="宋体" pitchFamily="2" charset="-122"/>
              </a:rPr>
              <a:t>凝聚是瞬时的，所需的时间是将化学药剂扩散到全部水中的时间。</a:t>
            </a:r>
          </a:p>
          <a:p>
            <a:pPr>
              <a:lnSpc>
                <a:spcPct val="150000"/>
              </a:lnSpc>
            </a:pPr>
            <a:r>
              <a:rPr lang="zh-CN" altLang="en-US" sz="2400" b="1" dirty="0">
                <a:solidFill>
                  <a:srgbClr val="FF3300"/>
                </a:solidFill>
                <a:latin typeface="宋体" pitchFamily="2" charset="-122"/>
              </a:rPr>
              <a:t>絮凝则与凝聚作用不同，它需要一定的时间让絮体长大，但在一般情况下两者难以截然分开。</a:t>
            </a:r>
          </a:p>
          <a:p>
            <a:pPr>
              <a:lnSpc>
                <a:spcPct val="150000"/>
              </a:lnSpc>
            </a:pPr>
            <a:r>
              <a:rPr lang="zh-CN" altLang="en-US" sz="2400" b="1" dirty="0">
                <a:solidFill>
                  <a:srgbClr val="FF3300"/>
                </a:solidFill>
                <a:latin typeface="宋体" pitchFamily="2" charset="-122"/>
              </a:rPr>
              <a:t>混凝剂</a:t>
            </a:r>
            <a:r>
              <a:rPr lang="zh-CN" altLang="en-US" sz="2400" b="1" dirty="0">
                <a:latin typeface="宋体" pitchFamily="2" charset="-122"/>
              </a:rPr>
              <a:t>：</a:t>
            </a:r>
            <a:r>
              <a:rPr lang="zh-CN" altLang="en-US" sz="2400" b="1" dirty="0">
                <a:solidFill>
                  <a:schemeClr val="tx2"/>
                </a:solidFill>
                <a:latin typeface="宋体" pitchFamily="2" charset="-122"/>
              </a:rPr>
              <a:t>一般把能起凝聚与絮凝作用的药剂统称为混凝剂。</a:t>
            </a:r>
          </a:p>
          <a:p>
            <a:pPr>
              <a:lnSpc>
                <a:spcPct val="150000"/>
              </a:lnSpc>
            </a:pPr>
            <a:r>
              <a:rPr lang="zh-CN" altLang="en-US" sz="2400" b="1" dirty="0">
                <a:solidFill>
                  <a:srgbClr val="FF3300"/>
                </a:solidFill>
                <a:latin typeface="宋体" pitchFamily="2" charset="-122"/>
              </a:rPr>
              <a:t>助凝剂</a:t>
            </a:r>
            <a:r>
              <a:rPr lang="zh-CN" altLang="en-US" sz="2400" b="1" dirty="0">
                <a:latin typeface="宋体" pitchFamily="2" charset="-122"/>
              </a:rPr>
              <a:t>：当单用混凝剂不能取得良好效果时，可投加某类辅助药剂以提高混凝效果，这种辅助药剂称为助凝剂。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 calcmode="lin" valueType="num">
                                      <p:cBhvr additive="base">
                                        <p:cTn id="7" dur="500" fill="hold"/>
                                        <p:tgtEl>
                                          <p:spTgt spid="7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68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76803">
                                            <p:txEl>
                                              <p:pRg st="1" end="1"/>
                                            </p:txEl>
                                          </p:spTgt>
                                        </p:tgtEl>
                                        <p:attrNameLst>
                                          <p:attrName>style.visibility</p:attrName>
                                        </p:attrNameLst>
                                      </p:cBhvr>
                                      <p:to>
                                        <p:strVal val="visible"/>
                                      </p:to>
                                    </p:set>
                                    <p:anim calcmode="lin" valueType="num">
                                      <p:cBhvr additive="base">
                                        <p:cTn id="13" dur="500" fill="hold"/>
                                        <p:tgtEl>
                                          <p:spTgt spid="768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68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76803">
                                            <p:txEl>
                                              <p:pRg st="2" end="2"/>
                                            </p:txEl>
                                          </p:spTgt>
                                        </p:tgtEl>
                                        <p:attrNameLst>
                                          <p:attrName>style.visibility</p:attrName>
                                        </p:attrNameLst>
                                      </p:cBhvr>
                                      <p:to>
                                        <p:strVal val="visible"/>
                                      </p:to>
                                    </p:set>
                                    <p:anim calcmode="lin" valueType="num">
                                      <p:cBhvr additive="base">
                                        <p:cTn id="19" dur="500" fill="hold"/>
                                        <p:tgtEl>
                                          <p:spTgt spid="768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680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76803">
                                            <p:txEl>
                                              <p:pRg st="3" end="3"/>
                                            </p:txEl>
                                          </p:spTgt>
                                        </p:tgtEl>
                                        <p:attrNameLst>
                                          <p:attrName>style.visibility</p:attrName>
                                        </p:attrNameLst>
                                      </p:cBhvr>
                                      <p:to>
                                        <p:strVal val="visible"/>
                                      </p:to>
                                    </p:set>
                                    <p:anim calcmode="lin" valueType="num">
                                      <p:cBhvr additive="base">
                                        <p:cTn id="25" dur="500" fill="hold"/>
                                        <p:tgtEl>
                                          <p:spTgt spid="768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680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CFC6B52-AEB5-4BD2-A340-1287857ED52F}" type="slidenum">
              <a:rPr lang="en-US" altLang="zh-CN"/>
              <a:pPr/>
              <a:t>37</a:t>
            </a:fld>
            <a:endParaRPr lang="en-US" altLang="zh-CN"/>
          </a:p>
        </p:txBody>
      </p:sp>
      <p:sp>
        <p:nvSpPr>
          <p:cNvPr id="77826" name="Rectangle 2"/>
          <p:cNvSpPr>
            <a:spLocks noGrp="1" noChangeArrowheads="1"/>
          </p:cNvSpPr>
          <p:nvPr>
            <p:ph type="title"/>
          </p:nvPr>
        </p:nvSpPr>
        <p:spPr>
          <a:xfrm>
            <a:off x="539750" y="260350"/>
            <a:ext cx="8243888" cy="963613"/>
          </a:xfrm>
        </p:spPr>
        <p:txBody>
          <a:bodyPr/>
          <a:lstStyle/>
          <a:p>
            <a:pPr algn="l"/>
            <a:r>
              <a:rPr lang="en-US" altLang="zh-CN" sz="3200" dirty="0">
                <a:solidFill>
                  <a:srgbClr val="FF0000"/>
                </a:solidFill>
                <a:latin typeface="华文新魏" pitchFamily="2" charset="-122"/>
                <a:ea typeface="华文新魏" pitchFamily="2" charset="-122"/>
              </a:rPr>
              <a:t>1.</a:t>
            </a:r>
            <a:r>
              <a:rPr lang="zh-CN" altLang="en-US" sz="3200" dirty="0">
                <a:solidFill>
                  <a:srgbClr val="FF0000"/>
                </a:solidFill>
                <a:latin typeface="华文新魏" pitchFamily="2" charset="-122"/>
                <a:ea typeface="华文新魏" pitchFamily="2" charset="-122"/>
              </a:rPr>
              <a:t>混凝剂</a:t>
            </a:r>
          </a:p>
        </p:txBody>
      </p:sp>
      <p:graphicFrame>
        <p:nvGraphicFramePr>
          <p:cNvPr id="77827" name="Object 3"/>
          <p:cNvGraphicFramePr>
            <a:graphicFrameLocks noGrp="1" noChangeAspect="1"/>
          </p:cNvGraphicFramePr>
          <p:nvPr>
            <p:ph type="tbl" idx="1"/>
            <p:extLst>
              <p:ext uri="{D42A27DB-BD31-4B8C-83A1-F6EECF244321}">
                <p14:modId xmlns:p14="http://schemas.microsoft.com/office/powerpoint/2010/main" val="3847805288"/>
              </p:ext>
            </p:extLst>
          </p:nvPr>
        </p:nvGraphicFramePr>
        <p:xfrm>
          <a:off x="615950" y="1138238"/>
          <a:ext cx="7734300" cy="8956675"/>
        </p:xfrm>
        <a:graphic>
          <a:graphicData uri="http://schemas.openxmlformats.org/presentationml/2006/ole">
            <mc:AlternateContent xmlns:mc="http://schemas.openxmlformats.org/markup-compatibility/2006">
              <mc:Choice xmlns:v="urn:schemas-microsoft-com:vml" Requires="v">
                <p:oleObj spid="_x0000_s238639" name="Document" r:id="rId3" imgW="7845346" imgH="9084709" progId="Word.Document.8">
                  <p:embed/>
                </p:oleObj>
              </mc:Choice>
              <mc:Fallback>
                <p:oleObj name="Document" r:id="rId3" imgW="7845346" imgH="9084709" progId="Word.Document.8">
                  <p:embed/>
                  <p:pic>
                    <p:nvPicPr>
                      <p:cNvPr id="0" name="Picture 2"/>
                      <p:cNvPicPr>
                        <a:picLocks noChangeAspect="1" noChangeArrowheads="1"/>
                      </p:cNvPicPr>
                      <p:nvPr/>
                    </p:nvPicPr>
                    <p:blipFill>
                      <a:blip r:embed="rId4"/>
                      <a:srcRect/>
                      <a:stretch>
                        <a:fillRect/>
                      </a:stretch>
                    </p:blipFill>
                    <p:spPr bwMode="auto">
                      <a:xfrm>
                        <a:off x="615950" y="1138238"/>
                        <a:ext cx="7734300" cy="8956675"/>
                      </a:xfrm>
                      <a:prstGeom prst="rect">
                        <a:avLst/>
                      </a:prstGeom>
                      <a:gradFill rotWithShape="1">
                        <a:gsLst>
                          <a:gs pos="0">
                            <a:schemeClr val="hlink"/>
                          </a:gs>
                          <a:gs pos="100000">
                            <a:schemeClr val="hlink">
                              <a:gamma/>
                              <a:shade val="46275"/>
                              <a:invGamma/>
                            </a:schemeClr>
                          </a:gs>
                        </a:gsLst>
                        <a:lin ang="5400000" scaled="1"/>
                      </a:gradFill>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68313" y="620688"/>
            <a:ext cx="8229600" cy="1143000"/>
          </a:xfrm>
        </p:spPr>
        <p:txBody>
          <a:bodyPr/>
          <a:lstStyle/>
          <a:p>
            <a:pPr algn="l"/>
            <a:r>
              <a:rPr lang="zh-CN" altLang="en-US" sz="3200" b="1" dirty="0">
                <a:ea typeface="华文新魏" pitchFamily="2" charset="-122"/>
              </a:rPr>
              <a:t>水处理对混凝剂的要求：</a:t>
            </a:r>
            <a:endParaRPr lang="zh-CN" altLang="en-US" sz="3200" dirty="0">
              <a:ea typeface="华文新魏" pitchFamily="2" charset="-122"/>
            </a:endParaRPr>
          </a:p>
        </p:txBody>
      </p:sp>
      <p:sp>
        <p:nvSpPr>
          <p:cNvPr id="78851" name="Rectangle 3"/>
          <p:cNvSpPr>
            <a:spLocks noGrp="1" noChangeArrowheads="1"/>
          </p:cNvSpPr>
          <p:nvPr>
            <p:ph type="body" idx="1"/>
          </p:nvPr>
        </p:nvSpPr>
        <p:spPr>
          <a:xfrm>
            <a:off x="468313" y="1700213"/>
            <a:ext cx="8229600" cy="3673475"/>
          </a:xfrm>
        </p:spPr>
        <p:txBody>
          <a:bodyPr/>
          <a:lstStyle/>
          <a:p>
            <a:pPr>
              <a:lnSpc>
                <a:spcPct val="135000"/>
              </a:lnSpc>
            </a:pPr>
            <a:r>
              <a:rPr lang="zh-CN" altLang="en-US" sz="2400" b="1" dirty="0">
                <a:solidFill>
                  <a:schemeClr val="tx1"/>
                </a:solidFill>
              </a:rPr>
              <a:t>混凝效果好；</a:t>
            </a:r>
          </a:p>
          <a:p>
            <a:pPr>
              <a:lnSpc>
                <a:spcPct val="135000"/>
              </a:lnSpc>
            </a:pPr>
            <a:r>
              <a:rPr lang="zh-CN" altLang="en-US" sz="2400" b="1" dirty="0">
                <a:solidFill>
                  <a:schemeClr val="tx1"/>
                </a:solidFill>
              </a:rPr>
              <a:t>对人类健康无害；</a:t>
            </a:r>
          </a:p>
          <a:p>
            <a:pPr>
              <a:lnSpc>
                <a:spcPct val="135000"/>
              </a:lnSpc>
            </a:pPr>
            <a:r>
              <a:rPr lang="zh-CN" altLang="en-US" sz="2400" b="1" dirty="0">
                <a:solidFill>
                  <a:schemeClr val="tx1"/>
                </a:solidFill>
              </a:rPr>
              <a:t>价廉易得；</a:t>
            </a:r>
          </a:p>
          <a:p>
            <a:pPr>
              <a:lnSpc>
                <a:spcPct val="135000"/>
              </a:lnSpc>
            </a:pPr>
            <a:r>
              <a:rPr lang="zh-CN" altLang="en-US" sz="2400" b="1" dirty="0">
                <a:solidFill>
                  <a:schemeClr val="tx1"/>
                </a:solidFill>
              </a:rPr>
              <a:t>使用方便。</a:t>
            </a:r>
          </a:p>
          <a:p>
            <a:pPr>
              <a:lnSpc>
                <a:spcPct val="135000"/>
              </a:lnSpc>
            </a:pPr>
            <a:r>
              <a:rPr lang="zh-CN" altLang="en-US" sz="2400" b="1" dirty="0"/>
              <a:t>目前常用的混凝剂按化学组成可分为</a:t>
            </a:r>
            <a:r>
              <a:rPr lang="zh-CN" altLang="en-US" sz="2400" b="1" u="sng" dirty="0">
                <a:solidFill>
                  <a:srgbClr val="0BF57A"/>
                </a:solidFill>
              </a:rPr>
              <a:t>无机盐类</a:t>
            </a:r>
            <a:r>
              <a:rPr lang="zh-CN" altLang="en-US" sz="2400" b="1" dirty="0"/>
              <a:t>和</a:t>
            </a:r>
            <a:r>
              <a:rPr lang="zh-CN" altLang="en-US" sz="2400" b="1" u="sng" dirty="0">
                <a:solidFill>
                  <a:srgbClr val="0BF57A"/>
                </a:solidFill>
              </a:rPr>
              <a:t>有机高分子类</a:t>
            </a:r>
            <a:r>
              <a:rPr lang="zh-CN" altLang="en-US" sz="2400" b="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 calcmode="lin" valueType="num">
                                      <p:cBhvr additive="base">
                                        <p:cTn id="7" dur="500" fill="hold"/>
                                        <p:tgtEl>
                                          <p:spTgt spid="7885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885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78851">
                                            <p:txEl>
                                              <p:pRg st="1" end="1"/>
                                            </p:txEl>
                                          </p:spTgt>
                                        </p:tgtEl>
                                        <p:attrNameLst>
                                          <p:attrName>style.visibility</p:attrName>
                                        </p:attrNameLst>
                                      </p:cBhvr>
                                      <p:to>
                                        <p:strVal val="visible"/>
                                      </p:to>
                                    </p:set>
                                    <p:anim calcmode="lin" valueType="num">
                                      <p:cBhvr additive="base">
                                        <p:cTn id="13" dur="500" fill="hold"/>
                                        <p:tgtEl>
                                          <p:spTgt spid="7885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885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78851">
                                            <p:txEl>
                                              <p:pRg st="2" end="2"/>
                                            </p:txEl>
                                          </p:spTgt>
                                        </p:tgtEl>
                                        <p:attrNameLst>
                                          <p:attrName>style.visibility</p:attrName>
                                        </p:attrNameLst>
                                      </p:cBhvr>
                                      <p:to>
                                        <p:strVal val="visible"/>
                                      </p:to>
                                    </p:set>
                                    <p:anim calcmode="lin" valueType="num">
                                      <p:cBhvr additive="base">
                                        <p:cTn id="19" dur="500" fill="hold"/>
                                        <p:tgtEl>
                                          <p:spTgt spid="7885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8851">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childTnLst>
                                    <p:set>
                                      <p:cBhvr>
                                        <p:cTn id="24" dur="1" fill="hold">
                                          <p:stCondLst>
                                            <p:cond delay="0"/>
                                          </p:stCondLst>
                                        </p:cTn>
                                        <p:tgtEl>
                                          <p:spTgt spid="78851">
                                            <p:txEl>
                                              <p:pRg st="3" end="3"/>
                                            </p:txEl>
                                          </p:spTgt>
                                        </p:tgtEl>
                                        <p:attrNameLst>
                                          <p:attrName>style.visibility</p:attrName>
                                        </p:attrNameLst>
                                      </p:cBhvr>
                                      <p:to>
                                        <p:strVal val="visible"/>
                                      </p:to>
                                    </p:set>
                                    <p:anim calcmode="lin" valueType="num">
                                      <p:cBhvr additive="base">
                                        <p:cTn id="25" dur="500" fill="hold"/>
                                        <p:tgtEl>
                                          <p:spTgt spid="7885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8851">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78851">
                                            <p:txEl>
                                              <p:pRg st="4" end="4"/>
                                            </p:txEl>
                                          </p:spTgt>
                                        </p:tgtEl>
                                        <p:attrNameLst>
                                          <p:attrName>style.visibility</p:attrName>
                                        </p:attrNameLst>
                                      </p:cBhvr>
                                      <p:to>
                                        <p:strVal val="visible"/>
                                      </p:to>
                                    </p:set>
                                    <p:anim calcmode="lin" valueType="num">
                                      <p:cBhvr additive="base">
                                        <p:cTn id="31" dur="500" fill="hold"/>
                                        <p:tgtEl>
                                          <p:spTgt spid="7885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7885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900113" y="404813"/>
            <a:ext cx="8243887" cy="876300"/>
          </a:xfrm>
        </p:spPr>
        <p:txBody>
          <a:bodyPr/>
          <a:lstStyle/>
          <a:p>
            <a:pPr algn="l"/>
            <a:r>
              <a:rPr lang="en-US" altLang="zh-CN" sz="3200" b="1" dirty="0">
                <a:solidFill>
                  <a:srgbClr val="FF0000"/>
                </a:solidFill>
                <a:latin typeface="华文新魏" pitchFamily="2" charset="-122"/>
                <a:ea typeface="华文新魏" pitchFamily="2" charset="-122"/>
              </a:rPr>
              <a:t>(1)</a:t>
            </a:r>
            <a:r>
              <a:rPr lang="zh-CN" altLang="en-US" sz="3200" b="1" dirty="0">
                <a:solidFill>
                  <a:srgbClr val="FF0000"/>
                </a:solidFill>
                <a:latin typeface="华文新魏" pitchFamily="2" charset="-122"/>
                <a:ea typeface="华文新魏" pitchFamily="2" charset="-122"/>
              </a:rPr>
              <a:t>无机盐类</a:t>
            </a:r>
          </a:p>
        </p:txBody>
      </p:sp>
      <p:sp>
        <p:nvSpPr>
          <p:cNvPr id="79875" name="Rectangle 3"/>
          <p:cNvSpPr>
            <a:spLocks noGrp="1" noChangeArrowheads="1"/>
          </p:cNvSpPr>
          <p:nvPr>
            <p:ph type="body" idx="1"/>
          </p:nvPr>
        </p:nvSpPr>
        <p:spPr>
          <a:xfrm>
            <a:off x="685800" y="1524000"/>
            <a:ext cx="7772400" cy="3560763"/>
          </a:xfrm>
        </p:spPr>
        <p:txBody>
          <a:bodyPr>
            <a:normAutofit fontScale="92500" lnSpcReduction="20000"/>
          </a:bodyPr>
          <a:lstStyle/>
          <a:p>
            <a:pPr algn="just">
              <a:lnSpc>
                <a:spcPct val="135000"/>
              </a:lnSpc>
              <a:buFontTx/>
              <a:buNone/>
            </a:pPr>
            <a:r>
              <a:rPr lang="en-US" altLang="zh-CN" sz="2400" b="1" dirty="0">
                <a:solidFill>
                  <a:srgbClr val="00FF00"/>
                </a:solidFill>
                <a:latin typeface="宋体" pitchFamily="2" charset="-122"/>
              </a:rPr>
              <a:t>1</a:t>
            </a:r>
            <a:r>
              <a:rPr lang="zh-CN" altLang="en-US" sz="2400" b="1" dirty="0">
                <a:solidFill>
                  <a:srgbClr val="00FF00"/>
                </a:solidFill>
                <a:latin typeface="宋体" pitchFamily="2" charset="-122"/>
              </a:rPr>
              <a:t>）三氯化铁</a:t>
            </a:r>
            <a:r>
              <a:rPr lang="en-US" altLang="zh-CN" sz="2400" b="1" dirty="0">
                <a:solidFill>
                  <a:srgbClr val="00FF00"/>
                </a:solidFill>
                <a:latin typeface="宋体" pitchFamily="2" charset="-122"/>
              </a:rPr>
              <a:t>(ferric chloride)</a:t>
            </a:r>
          </a:p>
          <a:p>
            <a:pPr algn="just">
              <a:lnSpc>
                <a:spcPct val="135000"/>
              </a:lnSpc>
            </a:pPr>
            <a:r>
              <a:rPr lang="zh-CN" altLang="en-US" sz="2400" b="1" dirty="0">
                <a:latin typeface="宋体" pitchFamily="2" charset="-122"/>
              </a:rPr>
              <a:t>无水物、结晶水物和液体，其中常用的是</a:t>
            </a:r>
            <a:r>
              <a:rPr lang="en-US" altLang="zh-CN" sz="2400" b="1" dirty="0">
                <a:latin typeface="宋体" pitchFamily="2" charset="-122"/>
              </a:rPr>
              <a:t>FeCl</a:t>
            </a:r>
            <a:r>
              <a:rPr lang="en-US" altLang="zh-CN" sz="2400" b="1" baseline="-25000" dirty="0">
                <a:latin typeface="宋体" pitchFamily="2" charset="-122"/>
              </a:rPr>
              <a:t>3</a:t>
            </a:r>
            <a:r>
              <a:rPr lang="en-US" altLang="zh-CN" sz="2400" b="1" dirty="0">
                <a:latin typeface="宋体" pitchFamily="2" charset="-122"/>
              </a:rPr>
              <a:t>·6H</a:t>
            </a:r>
            <a:r>
              <a:rPr lang="en-US" altLang="zh-CN" sz="2400" b="1" baseline="-25000" dirty="0">
                <a:latin typeface="宋体" pitchFamily="2" charset="-122"/>
              </a:rPr>
              <a:t>2</a:t>
            </a:r>
            <a:r>
              <a:rPr lang="en-US" altLang="zh-CN" sz="2400" b="1" dirty="0">
                <a:latin typeface="宋体" pitchFamily="2" charset="-122"/>
              </a:rPr>
              <a:t>O</a:t>
            </a:r>
            <a:r>
              <a:rPr lang="zh-CN" altLang="en-US" sz="2400" b="1" dirty="0">
                <a:latin typeface="宋体" pitchFamily="2" charset="-122"/>
              </a:rPr>
              <a:t>，极易溶于水。</a:t>
            </a:r>
            <a:endParaRPr lang="en-US" altLang="zh-CN" sz="2400" b="1" dirty="0">
              <a:latin typeface="宋体" pitchFamily="2" charset="-122"/>
            </a:endParaRPr>
          </a:p>
          <a:p>
            <a:pPr algn="just">
              <a:lnSpc>
                <a:spcPct val="135000"/>
              </a:lnSpc>
            </a:pPr>
            <a:endParaRPr lang="zh-CN" altLang="en-US" sz="2400" b="1" dirty="0">
              <a:latin typeface="宋体" pitchFamily="2" charset="-122"/>
            </a:endParaRPr>
          </a:p>
          <a:p>
            <a:pPr algn="just">
              <a:lnSpc>
                <a:spcPct val="135000"/>
              </a:lnSpc>
            </a:pPr>
            <a:r>
              <a:rPr lang="zh-CN" altLang="en-US" sz="2400" b="1" dirty="0">
                <a:solidFill>
                  <a:schemeClr val="tx1"/>
                </a:solidFill>
                <a:latin typeface="宋体" pitchFamily="2" charset="-122"/>
              </a:rPr>
              <a:t>优点：</a:t>
            </a:r>
            <a:r>
              <a:rPr lang="zh-CN" altLang="en-US" sz="2400" b="1" dirty="0">
                <a:solidFill>
                  <a:srgbClr val="0BF57A"/>
                </a:solidFill>
                <a:latin typeface="宋体" pitchFamily="2" charset="-122"/>
              </a:rPr>
              <a:t>形成的矾花沉降性好，处理低温水或低浊度水效果比铝盐好，适宜的</a:t>
            </a:r>
            <a:r>
              <a:rPr lang="en-US" altLang="zh-CN" sz="2400" b="1" dirty="0">
                <a:solidFill>
                  <a:srgbClr val="0BF57A"/>
                </a:solidFill>
                <a:latin typeface="宋体" pitchFamily="2" charset="-122"/>
              </a:rPr>
              <a:t>pH</a:t>
            </a:r>
            <a:r>
              <a:rPr lang="zh-CN" altLang="en-US" sz="2400" b="1" dirty="0">
                <a:solidFill>
                  <a:srgbClr val="0BF57A"/>
                </a:solidFill>
                <a:latin typeface="宋体" pitchFamily="2" charset="-122"/>
              </a:rPr>
              <a:t>值范围较宽；</a:t>
            </a:r>
            <a:endParaRPr lang="en-US" altLang="zh-CN" sz="2400" b="1" dirty="0">
              <a:solidFill>
                <a:srgbClr val="0BF57A"/>
              </a:solidFill>
              <a:latin typeface="宋体" pitchFamily="2" charset="-122"/>
            </a:endParaRPr>
          </a:p>
          <a:p>
            <a:pPr algn="just">
              <a:lnSpc>
                <a:spcPct val="135000"/>
              </a:lnSpc>
            </a:pPr>
            <a:endParaRPr lang="zh-CN" altLang="en-US" sz="2400" b="1" dirty="0">
              <a:latin typeface="宋体" pitchFamily="2" charset="-122"/>
            </a:endParaRPr>
          </a:p>
          <a:p>
            <a:pPr algn="just">
              <a:lnSpc>
                <a:spcPct val="135000"/>
              </a:lnSpc>
            </a:pPr>
            <a:r>
              <a:rPr lang="zh-CN" altLang="en-US" sz="2400" b="1" dirty="0">
                <a:solidFill>
                  <a:schemeClr val="tx1"/>
                </a:solidFill>
                <a:latin typeface="宋体" pitchFamily="2" charset="-122"/>
              </a:rPr>
              <a:t>缺点：</a:t>
            </a:r>
            <a:r>
              <a:rPr lang="zh-CN" altLang="en-US" sz="2400" b="1" dirty="0">
                <a:solidFill>
                  <a:srgbClr val="0BF57A"/>
                </a:solidFill>
                <a:latin typeface="宋体" pitchFamily="2" charset="-122"/>
              </a:rPr>
              <a:t>处理后的水的色度比铝盐的高，腐蚀性大。</a:t>
            </a:r>
            <a:endParaRPr lang="zh-CN" altLang="en-US" sz="2400" dirty="0">
              <a:solidFill>
                <a:srgbClr val="0BF57A"/>
              </a:solidFill>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barn(outVertical)">
                                      <p:cBhvr>
                                        <p:cTn id="7" dur="500"/>
                                        <p:tgtEl>
                                          <p:spTgt spid="798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79875">
                                            <p:txEl>
                                              <p:pRg st="1" end="1"/>
                                            </p:txEl>
                                          </p:spTgt>
                                        </p:tgtEl>
                                        <p:attrNameLst>
                                          <p:attrName>style.visibility</p:attrName>
                                        </p:attrNameLst>
                                      </p:cBhvr>
                                      <p:to>
                                        <p:strVal val="visible"/>
                                      </p:to>
                                    </p:set>
                                    <p:animEffect transition="in" filter="barn(outVertical)">
                                      <p:cBhvr>
                                        <p:cTn id="12" dur="500"/>
                                        <p:tgtEl>
                                          <p:spTgt spid="798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79875">
                                            <p:txEl>
                                              <p:pRg st="3" end="3"/>
                                            </p:txEl>
                                          </p:spTgt>
                                        </p:tgtEl>
                                        <p:attrNameLst>
                                          <p:attrName>style.visibility</p:attrName>
                                        </p:attrNameLst>
                                      </p:cBhvr>
                                      <p:to>
                                        <p:strVal val="visible"/>
                                      </p:to>
                                    </p:set>
                                    <p:animEffect transition="in" filter="barn(outVertical)">
                                      <p:cBhvr>
                                        <p:cTn id="17" dur="500"/>
                                        <p:tgtEl>
                                          <p:spTgt spid="7987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79875">
                                            <p:txEl>
                                              <p:pRg st="5" end="5"/>
                                            </p:txEl>
                                          </p:spTgt>
                                        </p:tgtEl>
                                        <p:attrNameLst>
                                          <p:attrName>style.visibility</p:attrName>
                                        </p:attrNameLst>
                                      </p:cBhvr>
                                      <p:to>
                                        <p:strVal val="visible"/>
                                      </p:to>
                                    </p:set>
                                    <p:animEffect transition="in" filter="barn(outVertical)">
                                      <p:cBhvr>
                                        <p:cTn id="22" dur="500"/>
                                        <p:tgtEl>
                                          <p:spTgt spid="798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3568" y="548680"/>
            <a:ext cx="7793038" cy="768350"/>
          </a:xfrm>
        </p:spPr>
        <p:txBody>
          <a:bodyPr/>
          <a:lstStyle/>
          <a:p>
            <a:pPr algn="ctr"/>
            <a:r>
              <a:rPr lang="en-US" altLang="zh-CN" sz="3200" b="1" dirty="0">
                <a:solidFill>
                  <a:srgbClr val="FFFF00"/>
                </a:solidFill>
                <a:latin typeface="楷体_GB2312" pitchFamily="49" charset="-122"/>
                <a:ea typeface="楷体_GB2312" pitchFamily="49" charset="-122"/>
              </a:rPr>
              <a:t>4.1.2 </a:t>
            </a:r>
            <a:r>
              <a:rPr lang="zh-CN" altLang="en-US" sz="3200" b="1" dirty="0">
                <a:solidFill>
                  <a:srgbClr val="FFFF00"/>
                </a:solidFill>
                <a:latin typeface="楷体_GB2312" pitchFamily="49" charset="-122"/>
                <a:ea typeface="楷体_GB2312" pitchFamily="49" charset="-122"/>
              </a:rPr>
              <a:t>酸性废水的中和处理</a:t>
            </a:r>
          </a:p>
        </p:txBody>
      </p:sp>
      <p:sp>
        <p:nvSpPr>
          <p:cNvPr id="130051"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30054" name="Text Box 6"/>
          <p:cNvSpPr txBox="1">
            <a:spLocks noChangeArrowheads="1"/>
          </p:cNvSpPr>
          <p:nvPr/>
        </p:nvSpPr>
        <p:spPr bwMode="auto">
          <a:xfrm>
            <a:off x="827584" y="1700808"/>
            <a:ext cx="7391400" cy="3323987"/>
          </a:xfrm>
          <a:prstGeom prst="rect">
            <a:avLst/>
          </a:prstGeom>
          <a:noFill/>
          <a:ln w="9525">
            <a:noFill/>
            <a:miter lim="800000"/>
            <a:headEnd/>
            <a:tailEnd/>
          </a:ln>
          <a:effectLst/>
        </p:spPr>
        <p:txBody>
          <a:bodyPr>
            <a:spAutoFit/>
          </a:bodyPr>
          <a:lstStyle/>
          <a:p>
            <a:pPr marL="457200" indent="-457200">
              <a:lnSpc>
                <a:spcPct val="150000"/>
              </a:lnSpc>
              <a:spcBef>
                <a:spcPct val="50000"/>
              </a:spcBef>
              <a:buClr>
                <a:srgbClr val="F01085"/>
              </a:buClr>
              <a:buSzTx/>
              <a:buFont typeface="Wingdings" panose="05000000000000000000" pitchFamily="2" charset="2"/>
              <a:buChar char="p"/>
            </a:pPr>
            <a:r>
              <a:rPr lang="zh-CN" altLang="en-US" sz="2800" b="1" dirty="0">
                <a:solidFill>
                  <a:srgbClr val="00FF00"/>
                </a:solidFill>
                <a:latin typeface="楷体" panose="02010609060101010101" pitchFamily="49" charset="-122"/>
                <a:ea typeface="楷体" panose="02010609060101010101" pitchFamily="49" charset="-122"/>
              </a:rPr>
              <a:t>药剂中和法</a:t>
            </a:r>
            <a:r>
              <a:rPr lang="zh-CN" altLang="en-US" sz="2800" dirty="0">
                <a:solidFill>
                  <a:srgbClr val="00FF00"/>
                </a:solidFill>
                <a:latin typeface="楷体" panose="02010609060101010101" pitchFamily="49" charset="-122"/>
                <a:ea typeface="楷体" panose="02010609060101010101" pitchFamily="49" charset="-122"/>
              </a:rPr>
              <a:t> </a:t>
            </a:r>
          </a:p>
          <a:p>
            <a:pPr marL="457200" indent="-457200">
              <a:lnSpc>
                <a:spcPct val="150000"/>
              </a:lnSpc>
              <a:spcBef>
                <a:spcPct val="50000"/>
              </a:spcBef>
              <a:buClr>
                <a:srgbClr val="F01085"/>
              </a:buClr>
              <a:buSzTx/>
              <a:buFont typeface="Wingdings" panose="05000000000000000000" pitchFamily="2" charset="2"/>
              <a:buChar char="p"/>
            </a:pPr>
            <a:r>
              <a:rPr lang="zh-CN" altLang="en-US" sz="2800" b="1" dirty="0">
                <a:solidFill>
                  <a:srgbClr val="00FF00"/>
                </a:solidFill>
                <a:latin typeface="楷体" panose="02010609060101010101" pitchFamily="49" charset="-122"/>
                <a:ea typeface="楷体" panose="02010609060101010101" pitchFamily="49" charset="-122"/>
              </a:rPr>
              <a:t>过滤中和法</a:t>
            </a:r>
            <a:r>
              <a:rPr lang="zh-CN" altLang="en-US" sz="2800" dirty="0">
                <a:solidFill>
                  <a:srgbClr val="00FF00"/>
                </a:solidFill>
                <a:latin typeface="楷体" panose="02010609060101010101" pitchFamily="49" charset="-122"/>
                <a:ea typeface="楷体" panose="02010609060101010101" pitchFamily="49" charset="-122"/>
              </a:rPr>
              <a:t> </a:t>
            </a:r>
          </a:p>
          <a:p>
            <a:pPr marL="457200" indent="-457200">
              <a:lnSpc>
                <a:spcPct val="150000"/>
              </a:lnSpc>
              <a:spcBef>
                <a:spcPct val="50000"/>
              </a:spcBef>
              <a:buClr>
                <a:srgbClr val="F01085"/>
              </a:buClr>
              <a:buSzTx/>
              <a:buFont typeface="Wingdings" panose="05000000000000000000" pitchFamily="2" charset="2"/>
              <a:buChar char="p"/>
            </a:pPr>
            <a:r>
              <a:rPr lang="zh-CN" altLang="en-US" sz="2800" b="1" dirty="0">
                <a:solidFill>
                  <a:srgbClr val="00FF00"/>
                </a:solidFill>
                <a:latin typeface="楷体" panose="02010609060101010101" pitchFamily="49" charset="-122"/>
                <a:ea typeface="楷体" panose="02010609060101010101" pitchFamily="49" charset="-122"/>
              </a:rPr>
              <a:t>利用碱性废水和废渣的中和法</a:t>
            </a:r>
            <a:r>
              <a:rPr lang="zh-CN" altLang="en-US" sz="2800" dirty="0">
                <a:solidFill>
                  <a:srgbClr val="00FF00"/>
                </a:solidFill>
                <a:latin typeface="楷体" panose="02010609060101010101" pitchFamily="49" charset="-122"/>
                <a:ea typeface="楷体" panose="02010609060101010101" pitchFamily="49" charset="-122"/>
              </a:rPr>
              <a:t> </a:t>
            </a:r>
          </a:p>
          <a:p>
            <a:pPr marL="457200" indent="-457200">
              <a:lnSpc>
                <a:spcPct val="150000"/>
              </a:lnSpc>
              <a:spcBef>
                <a:spcPct val="50000"/>
              </a:spcBef>
              <a:buClr>
                <a:srgbClr val="F01085"/>
              </a:buClr>
              <a:buSzTx/>
              <a:buFont typeface="Wingdings" panose="05000000000000000000" pitchFamily="2" charset="2"/>
              <a:buChar char="p"/>
            </a:pPr>
            <a:r>
              <a:rPr lang="zh-CN" altLang="en-US" sz="2800" b="1" dirty="0">
                <a:latin typeface="楷体" panose="02010609060101010101" pitchFamily="49" charset="-122"/>
                <a:ea typeface="楷体" panose="02010609060101010101" pitchFamily="49" charset="-122"/>
              </a:rPr>
              <a:t>利用天然水体及土壤中碱度的中和法 </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971550" y="620713"/>
            <a:ext cx="7772400" cy="609600"/>
          </a:xfrm>
          <a:noFill/>
        </p:spPr>
        <p:txBody>
          <a:bodyPr/>
          <a:lstStyle/>
          <a:p>
            <a:pPr algn="l"/>
            <a:r>
              <a:rPr lang="en-US" altLang="zh-CN" sz="3200" b="1" dirty="0">
                <a:solidFill>
                  <a:srgbClr val="00FF00"/>
                </a:solidFill>
                <a:effectLst>
                  <a:outerShdw blurRad="38100" dist="38100" dir="2700000" algn="tl">
                    <a:srgbClr val="000000"/>
                  </a:outerShdw>
                </a:effectLst>
                <a:latin typeface="华文新魏" pitchFamily="2" charset="-122"/>
                <a:ea typeface="华文新魏" pitchFamily="2" charset="-122"/>
              </a:rPr>
              <a:t>2</a:t>
            </a:r>
            <a:r>
              <a:rPr lang="zh-CN" altLang="en-US" sz="3200" b="1" dirty="0">
                <a:solidFill>
                  <a:srgbClr val="00FF00"/>
                </a:solidFill>
                <a:effectLst>
                  <a:outerShdw blurRad="38100" dist="38100" dir="2700000" algn="tl">
                    <a:srgbClr val="000000"/>
                  </a:outerShdw>
                </a:effectLst>
                <a:latin typeface="华文新魏" pitchFamily="2" charset="-122"/>
                <a:ea typeface="华文新魏" pitchFamily="2" charset="-122"/>
              </a:rPr>
              <a:t>）硫酸亚铁</a:t>
            </a:r>
          </a:p>
        </p:txBody>
      </p:sp>
      <p:sp>
        <p:nvSpPr>
          <p:cNvPr id="80899" name="Rectangle 3"/>
          <p:cNvSpPr>
            <a:spLocks noGrp="1" noChangeArrowheads="1"/>
          </p:cNvSpPr>
          <p:nvPr>
            <p:ph type="body" idx="1"/>
          </p:nvPr>
        </p:nvSpPr>
        <p:spPr>
          <a:xfrm>
            <a:off x="684213" y="1524000"/>
            <a:ext cx="7772400" cy="4497388"/>
          </a:xfrm>
        </p:spPr>
        <p:txBody>
          <a:bodyPr/>
          <a:lstStyle/>
          <a:p>
            <a:pPr algn="just">
              <a:lnSpc>
                <a:spcPct val="135000"/>
              </a:lnSpc>
            </a:pPr>
            <a:r>
              <a:rPr lang="en-US" altLang="zh-CN" sz="2400" b="1" dirty="0">
                <a:latin typeface="宋体" pitchFamily="2" charset="-122"/>
              </a:rPr>
              <a:t>FeSO</a:t>
            </a:r>
            <a:r>
              <a:rPr lang="en-US" altLang="zh-CN" sz="2400" b="1" baseline="-25000" dirty="0">
                <a:latin typeface="宋体" pitchFamily="2" charset="-122"/>
              </a:rPr>
              <a:t>4</a:t>
            </a:r>
            <a:r>
              <a:rPr lang="en-US" altLang="zh-CN" sz="2400" b="1" dirty="0">
                <a:latin typeface="宋体" pitchFamily="2" charset="-122"/>
              </a:rPr>
              <a:t>·7H</a:t>
            </a:r>
            <a:r>
              <a:rPr lang="en-US" altLang="zh-CN" sz="2400" b="1" baseline="-25000" dirty="0">
                <a:latin typeface="宋体" pitchFamily="2" charset="-122"/>
              </a:rPr>
              <a:t>2</a:t>
            </a:r>
            <a:r>
              <a:rPr lang="en-US" altLang="zh-CN" sz="2400" b="1" dirty="0">
                <a:latin typeface="宋体" pitchFamily="2" charset="-122"/>
              </a:rPr>
              <a:t>O</a:t>
            </a:r>
            <a:r>
              <a:rPr lang="zh-CN" altLang="en-US" sz="2400" b="1" dirty="0">
                <a:latin typeface="宋体" pitchFamily="2" charset="-122"/>
              </a:rPr>
              <a:t>是半透明绿色晶体，易溶于水，在水温</a:t>
            </a:r>
            <a:r>
              <a:rPr lang="en-US" altLang="zh-CN" sz="2400" b="1" dirty="0">
                <a:latin typeface="宋体" pitchFamily="2" charset="-122"/>
              </a:rPr>
              <a:t>2O℃</a:t>
            </a:r>
            <a:r>
              <a:rPr lang="zh-CN" altLang="en-US" sz="2400" b="1" dirty="0">
                <a:latin typeface="宋体" pitchFamily="2" charset="-122"/>
              </a:rPr>
              <a:t>时溶解度为</a:t>
            </a:r>
            <a:r>
              <a:rPr lang="en-US" altLang="zh-CN" sz="2400" b="1" dirty="0">
                <a:latin typeface="宋体" pitchFamily="2" charset="-122"/>
              </a:rPr>
              <a:t>21</a:t>
            </a:r>
            <a:r>
              <a:rPr lang="zh-CN" altLang="en-US" sz="2400" b="1" dirty="0">
                <a:latin typeface="宋体" pitchFamily="2" charset="-122"/>
              </a:rPr>
              <a:t>％。</a:t>
            </a:r>
          </a:p>
          <a:p>
            <a:pPr algn="just">
              <a:lnSpc>
                <a:spcPct val="135000"/>
              </a:lnSpc>
            </a:pPr>
            <a:r>
              <a:rPr lang="zh-CN" altLang="en-US" sz="2400" b="1" dirty="0">
                <a:solidFill>
                  <a:schemeClr val="tx1"/>
                </a:solidFill>
                <a:latin typeface="宋体" pitchFamily="2" charset="-122"/>
              </a:rPr>
              <a:t>硫酸亚铁离解出的</a:t>
            </a:r>
            <a:r>
              <a:rPr lang="en-US" altLang="zh-CN" sz="2400" b="1" dirty="0">
                <a:solidFill>
                  <a:schemeClr val="tx1"/>
                </a:solidFill>
                <a:latin typeface="宋体" pitchFamily="2" charset="-122"/>
              </a:rPr>
              <a:t>Fe</a:t>
            </a:r>
            <a:r>
              <a:rPr lang="en-US" altLang="zh-CN" sz="2400" b="1" baseline="30000" dirty="0">
                <a:solidFill>
                  <a:schemeClr val="tx1"/>
                </a:solidFill>
                <a:latin typeface="宋体" pitchFamily="2" charset="-122"/>
              </a:rPr>
              <a:t>2</a:t>
            </a:r>
            <a:r>
              <a:rPr lang="zh-CN" altLang="en-US" sz="2400" b="1" baseline="30000" dirty="0">
                <a:solidFill>
                  <a:schemeClr val="tx1"/>
                </a:solidFill>
                <a:latin typeface="宋体" pitchFamily="2" charset="-122"/>
              </a:rPr>
              <a:t>＋</a:t>
            </a:r>
            <a:r>
              <a:rPr lang="zh-CN" altLang="en-US" sz="2400" b="1" dirty="0">
                <a:solidFill>
                  <a:schemeClr val="tx1"/>
                </a:solidFill>
                <a:latin typeface="宋体" pitchFamily="2" charset="-122"/>
              </a:rPr>
              <a:t>只能生成最简单的单核络合物，因此，不如三价铁盐混凝效果好。</a:t>
            </a:r>
          </a:p>
          <a:p>
            <a:pPr algn="just">
              <a:lnSpc>
                <a:spcPct val="135000"/>
              </a:lnSpc>
            </a:pPr>
            <a:r>
              <a:rPr lang="zh-CN" altLang="en-US" sz="2400" b="1" dirty="0">
                <a:solidFill>
                  <a:schemeClr val="tx1"/>
                </a:solidFill>
                <a:latin typeface="宋体" pitchFamily="2" charset="-122"/>
              </a:rPr>
              <a:t>残留在水中的</a:t>
            </a:r>
            <a:r>
              <a:rPr lang="en-US" altLang="zh-CN" sz="2400" b="1" dirty="0">
                <a:solidFill>
                  <a:schemeClr val="tx1"/>
                </a:solidFill>
                <a:latin typeface="宋体" pitchFamily="2" charset="-122"/>
              </a:rPr>
              <a:t>Fe</a:t>
            </a:r>
            <a:r>
              <a:rPr lang="en-US" altLang="zh-CN" sz="2400" b="1" baseline="30000" dirty="0">
                <a:solidFill>
                  <a:schemeClr val="tx1"/>
                </a:solidFill>
                <a:latin typeface="宋体" pitchFamily="2" charset="-122"/>
              </a:rPr>
              <a:t>2</a:t>
            </a:r>
            <a:r>
              <a:rPr lang="zh-CN" altLang="en-US" sz="2400" b="1" baseline="30000" dirty="0">
                <a:solidFill>
                  <a:schemeClr val="tx1"/>
                </a:solidFill>
                <a:latin typeface="宋体" pitchFamily="2" charset="-122"/>
              </a:rPr>
              <a:t>＋</a:t>
            </a:r>
            <a:r>
              <a:rPr lang="zh-CN" altLang="en-US" sz="2400" b="1" dirty="0">
                <a:solidFill>
                  <a:schemeClr val="tx1"/>
                </a:solidFill>
                <a:latin typeface="宋体" pitchFamily="2" charset="-122"/>
              </a:rPr>
              <a:t>会使处理后的水带色，</a:t>
            </a:r>
            <a:r>
              <a:rPr lang="en-US" altLang="zh-CN" sz="2400" b="1" dirty="0">
                <a:solidFill>
                  <a:schemeClr val="tx1"/>
                </a:solidFill>
                <a:latin typeface="宋体" pitchFamily="2" charset="-122"/>
              </a:rPr>
              <a:t>Fe</a:t>
            </a:r>
            <a:r>
              <a:rPr lang="en-US" altLang="zh-CN" sz="2400" b="1" baseline="30000" dirty="0">
                <a:solidFill>
                  <a:schemeClr val="tx1"/>
                </a:solidFill>
                <a:latin typeface="宋体" pitchFamily="2" charset="-122"/>
              </a:rPr>
              <a:t>2</a:t>
            </a:r>
            <a:r>
              <a:rPr lang="zh-CN" altLang="en-US" sz="2400" b="1" baseline="30000" dirty="0">
                <a:solidFill>
                  <a:schemeClr val="tx1"/>
                </a:solidFill>
                <a:latin typeface="宋体" pitchFamily="2" charset="-122"/>
              </a:rPr>
              <a:t>＋</a:t>
            </a:r>
            <a:r>
              <a:rPr lang="zh-CN" altLang="en-US" sz="2400" b="1" dirty="0">
                <a:solidFill>
                  <a:schemeClr val="tx1"/>
                </a:solidFill>
                <a:latin typeface="宋体" pitchFamily="2" charset="-122"/>
              </a:rPr>
              <a:t>与水中的某些有色物质作用后，会生成颜色更深的溶解物</a:t>
            </a:r>
          </a:p>
          <a:p>
            <a:pPr algn="just">
              <a:lnSpc>
                <a:spcPct val="135000"/>
              </a:lnSpc>
            </a:pPr>
            <a:r>
              <a:rPr lang="zh-CN" altLang="en-US" sz="2400" b="1" u="sng" dirty="0">
                <a:solidFill>
                  <a:srgbClr val="00FF00"/>
                </a:solidFill>
                <a:effectLst/>
                <a:latin typeface="宋体" pitchFamily="2" charset="-122"/>
              </a:rPr>
              <a:t>使用硫酸亚铁时应将二价铁先氧化为三价铁，然后再起混凝作用。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p:cTn id="7" dur="500" fill="hold"/>
                                        <p:tgtEl>
                                          <p:spTgt spid="80899">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8089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80899">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80899">
                                            <p:txEl>
                                              <p:pRg st="0" end="0"/>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80899">
                                            <p:txEl>
                                              <p:pRg st="0" end="0"/>
                                            </p:txEl>
                                          </p:spTgt>
                                        </p:tgtEl>
                                        <p:attrNameLst>
                                          <p:attrName>ppt_c</p:attrName>
                                        </p:attrNameLst>
                                      </p:cBhvr>
                                      <p:to>
                                        <a:srgbClr val="FF0000"/>
                                      </p:to>
                                    </p:animClr>
                                  </p:sub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80899">
                                            <p:txEl>
                                              <p:pRg st="1" end="1"/>
                                            </p:txEl>
                                          </p:spTgt>
                                        </p:tgtEl>
                                        <p:attrNameLst>
                                          <p:attrName>style.visibility</p:attrName>
                                        </p:attrNameLst>
                                      </p:cBhvr>
                                      <p:to>
                                        <p:strVal val="visible"/>
                                      </p:to>
                                    </p:set>
                                    <p:anim calcmode="lin" valueType="num">
                                      <p:cBhvr>
                                        <p:cTn id="15" dur="500" fill="hold"/>
                                        <p:tgtEl>
                                          <p:spTgt spid="80899">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80899">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80899">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80899">
                                            <p:txEl>
                                              <p:pRg st="1" end="1"/>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80899">
                                            <p:txEl>
                                              <p:pRg st="1" end="1"/>
                                            </p:txEl>
                                          </p:spTgt>
                                        </p:tgtEl>
                                        <p:attrNameLst>
                                          <p:attrName>ppt_c</p:attrName>
                                        </p:attrNameLst>
                                      </p:cBhvr>
                                      <p:to>
                                        <a:srgbClr val="FF0000"/>
                                      </p:to>
                                    </p:animClr>
                                  </p:sub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80899">
                                            <p:txEl>
                                              <p:pRg st="2" end="2"/>
                                            </p:txEl>
                                          </p:spTgt>
                                        </p:tgtEl>
                                        <p:attrNameLst>
                                          <p:attrName>style.visibility</p:attrName>
                                        </p:attrNameLst>
                                      </p:cBhvr>
                                      <p:to>
                                        <p:strVal val="visible"/>
                                      </p:to>
                                    </p:set>
                                    <p:anim calcmode="lin" valueType="num">
                                      <p:cBhvr>
                                        <p:cTn id="23" dur="500" fill="hold"/>
                                        <p:tgtEl>
                                          <p:spTgt spid="80899">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80899">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8089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80899">
                                            <p:txEl>
                                              <p:pRg st="2" end="2"/>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80899">
                                            <p:txEl>
                                              <p:pRg st="2" end="2"/>
                                            </p:txEl>
                                          </p:spTgt>
                                        </p:tgtEl>
                                        <p:attrNameLst>
                                          <p:attrName>ppt_c</p:attrName>
                                        </p:attrNameLst>
                                      </p:cBhvr>
                                      <p:to>
                                        <a:srgbClr val="FF0000"/>
                                      </p:to>
                                    </p:animClr>
                                  </p:subTnLst>
                                </p:cTn>
                              </p:par>
                            </p:childTnLst>
                          </p:cTn>
                        </p:par>
                      </p:childTnLst>
                    </p:cTn>
                  </p:par>
                  <p:par>
                    <p:cTn id="27" fill="hold">
                      <p:stCondLst>
                        <p:cond delay="indefinite"/>
                      </p:stCondLst>
                      <p:childTnLst>
                        <p:par>
                          <p:cTn id="28" fill="hold">
                            <p:stCondLst>
                              <p:cond delay="0"/>
                            </p:stCondLst>
                            <p:childTnLst>
                              <p:par>
                                <p:cTn id="29" presetID="17" presetClass="entr" presetSubtype="2" fill="hold" grpId="0" nodeType="clickEffect">
                                  <p:stCondLst>
                                    <p:cond delay="0"/>
                                  </p:stCondLst>
                                  <p:childTnLst>
                                    <p:set>
                                      <p:cBhvr>
                                        <p:cTn id="30" dur="1" fill="hold">
                                          <p:stCondLst>
                                            <p:cond delay="0"/>
                                          </p:stCondLst>
                                        </p:cTn>
                                        <p:tgtEl>
                                          <p:spTgt spid="80899">
                                            <p:txEl>
                                              <p:pRg st="3" end="3"/>
                                            </p:txEl>
                                          </p:spTgt>
                                        </p:tgtEl>
                                        <p:attrNameLst>
                                          <p:attrName>style.visibility</p:attrName>
                                        </p:attrNameLst>
                                      </p:cBhvr>
                                      <p:to>
                                        <p:strVal val="visible"/>
                                      </p:to>
                                    </p:set>
                                    <p:anim calcmode="lin" valueType="num">
                                      <p:cBhvr>
                                        <p:cTn id="31" dur="500" fill="hold"/>
                                        <p:tgtEl>
                                          <p:spTgt spid="80899">
                                            <p:txEl>
                                              <p:pRg st="3" end="3"/>
                                            </p:txEl>
                                          </p:spTgt>
                                        </p:tgtEl>
                                        <p:attrNameLst>
                                          <p:attrName>ppt_x</p:attrName>
                                        </p:attrNameLst>
                                      </p:cBhvr>
                                      <p:tavLst>
                                        <p:tav tm="0">
                                          <p:val>
                                            <p:strVal val="#ppt_x+#ppt_w/2"/>
                                          </p:val>
                                        </p:tav>
                                        <p:tav tm="100000">
                                          <p:val>
                                            <p:strVal val="#ppt_x"/>
                                          </p:val>
                                        </p:tav>
                                      </p:tavLst>
                                    </p:anim>
                                    <p:anim calcmode="lin" valueType="num">
                                      <p:cBhvr>
                                        <p:cTn id="32" dur="500" fill="hold"/>
                                        <p:tgtEl>
                                          <p:spTgt spid="80899">
                                            <p:txEl>
                                              <p:pRg st="3" end="3"/>
                                            </p:txEl>
                                          </p:spTgt>
                                        </p:tgtEl>
                                        <p:attrNameLst>
                                          <p:attrName>ppt_y</p:attrName>
                                        </p:attrNameLst>
                                      </p:cBhvr>
                                      <p:tavLst>
                                        <p:tav tm="0">
                                          <p:val>
                                            <p:strVal val="#ppt_y"/>
                                          </p:val>
                                        </p:tav>
                                        <p:tav tm="100000">
                                          <p:val>
                                            <p:strVal val="#ppt_y"/>
                                          </p:val>
                                        </p:tav>
                                      </p:tavLst>
                                    </p:anim>
                                    <p:anim calcmode="lin" valueType="num">
                                      <p:cBhvr>
                                        <p:cTn id="33" dur="500" fill="hold"/>
                                        <p:tgtEl>
                                          <p:spTgt spid="80899">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80899">
                                            <p:txEl>
                                              <p:pRg st="3" end="3"/>
                                            </p:txEl>
                                          </p:spTgt>
                                        </p:tgtEl>
                                        <p:attrNameLst>
                                          <p:attrName>ppt_h</p:attrName>
                                        </p:attrNameLst>
                                      </p:cBhvr>
                                      <p:tavLst>
                                        <p:tav tm="0">
                                          <p:val>
                                            <p:strVal val="#ppt_h"/>
                                          </p:val>
                                        </p:tav>
                                        <p:tav tm="100000">
                                          <p:val>
                                            <p:strVal val="#ppt_h"/>
                                          </p:val>
                                        </p:tav>
                                      </p:tavLst>
                                    </p:anim>
                                  </p:childTnLst>
                                  <p:subTnLst>
                                    <p:animClr clrSpc="rgb" dir="cw">
                                      <p:cBhvr override="childStyle">
                                        <p:cTn dur="1" fill="hold" display="0" masterRel="nextClick" afterEffect="1"/>
                                        <p:tgtEl>
                                          <p:spTgt spid="80899">
                                            <p:txEl>
                                              <p:pRg st="3" end="3"/>
                                            </p:txEl>
                                          </p:spTgt>
                                        </p:tgtEl>
                                        <p:attrNameLst>
                                          <p:attrName>ppt_c</p:attrName>
                                        </p:attrNameLst>
                                      </p:cBhvr>
                                      <p:to>
                                        <a:srgbClr val="FF00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42913" y="320452"/>
            <a:ext cx="8243887" cy="876300"/>
          </a:xfrm>
          <a:noFill/>
        </p:spPr>
        <p:txBody>
          <a:bodyPr/>
          <a:lstStyle/>
          <a:p>
            <a:pPr algn="l"/>
            <a:r>
              <a:rPr lang="en-US" altLang="zh-CN" sz="3200" b="1" dirty="0">
                <a:solidFill>
                  <a:srgbClr val="00FF00"/>
                </a:solidFill>
                <a:effectLst>
                  <a:outerShdw blurRad="38100" dist="38100" dir="2700000" algn="tl">
                    <a:srgbClr val="000000"/>
                  </a:outerShdw>
                </a:effectLst>
                <a:latin typeface="华文新魏" pitchFamily="2" charset="-122"/>
                <a:ea typeface="华文新魏" pitchFamily="2" charset="-122"/>
              </a:rPr>
              <a:t>3</a:t>
            </a:r>
            <a:r>
              <a:rPr lang="zh-CN" altLang="en-US" sz="3200" b="1" dirty="0">
                <a:solidFill>
                  <a:srgbClr val="00FF00"/>
                </a:solidFill>
                <a:effectLst>
                  <a:outerShdw blurRad="38100" dist="38100" dir="2700000" algn="tl">
                    <a:srgbClr val="000000"/>
                  </a:outerShdw>
                </a:effectLst>
                <a:latin typeface="华文新魏" pitchFamily="2" charset="-122"/>
                <a:ea typeface="华文新魏" pitchFamily="2" charset="-122"/>
              </a:rPr>
              <a:t>）硫酸铝</a:t>
            </a:r>
          </a:p>
        </p:txBody>
      </p:sp>
      <p:sp>
        <p:nvSpPr>
          <p:cNvPr id="81923" name="Rectangle 3"/>
          <p:cNvSpPr>
            <a:spLocks noGrp="1" noChangeArrowheads="1"/>
          </p:cNvSpPr>
          <p:nvPr>
            <p:ph type="body" idx="1"/>
          </p:nvPr>
        </p:nvSpPr>
        <p:spPr>
          <a:xfrm>
            <a:off x="539750" y="1341438"/>
            <a:ext cx="7772400" cy="5029200"/>
          </a:xfrm>
        </p:spPr>
        <p:txBody>
          <a:bodyPr/>
          <a:lstStyle/>
          <a:p>
            <a:pPr>
              <a:lnSpc>
                <a:spcPct val="140000"/>
              </a:lnSpc>
            </a:pPr>
            <a:r>
              <a:rPr lang="zh-CN" altLang="en-US" sz="2400" b="1" dirty="0">
                <a:ea typeface="宋体" panose="02010600030101010101" pitchFamily="2" charset="-122"/>
              </a:rPr>
              <a:t>工业产品有精制和粗制两种。精制硫酸铝是白色结晶体。粗制硫酸铝的</a:t>
            </a:r>
            <a:r>
              <a:rPr lang="en-US" altLang="zh-CN" sz="2400" b="1" dirty="0">
                <a:ea typeface="宋体" panose="02010600030101010101" pitchFamily="2" charset="-122"/>
              </a:rPr>
              <a:t>Al</a:t>
            </a:r>
            <a:r>
              <a:rPr lang="en-US" altLang="zh-CN" sz="2400" b="1" baseline="-25000" dirty="0">
                <a:ea typeface="宋体" panose="02010600030101010101" pitchFamily="2" charset="-122"/>
              </a:rPr>
              <a:t>2</a:t>
            </a:r>
            <a:r>
              <a:rPr lang="en-US" altLang="zh-CN" sz="2400" b="1" dirty="0">
                <a:ea typeface="宋体" panose="02010600030101010101" pitchFamily="2" charset="-122"/>
              </a:rPr>
              <a:t>0</a:t>
            </a:r>
            <a:r>
              <a:rPr lang="en-US" altLang="zh-CN" sz="2400" b="1" baseline="-25000" dirty="0">
                <a:ea typeface="宋体" panose="02010600030101010101" pitchFamily="2" charset="-122"/>
              </a:rPr>
              <a:t>3</a:t>
            </a:r>
            <a:r>
              <a:rPr lang="zh-CN" altLang="en-US" sz="2400" b="1" dirty="0">
                <a:ea typeface="宋体" panose="02010600030101010101" pitchFamily="2" charset="-122"/>
              </a:rPr>
              <a:t>含量不少于</a:t>
            </a:r>
            <a:r>
              <a:rPr lang="en-US" altLang="zh-CN" sz="2400" b="1" dirty="0">
                <a:solidFill>
                  <a:srgbClr val="F01085"/>
                </a:solidFill>
                <a:ea typeface="宋体" panose="02010600030101010101" pitchFamily="2" charset="-122"/>
              </a:rPr>
              <a:t>14.5</a:t>
            </a:r>
            <a:r>
              <a:rPr lang="zh-CN" altLang="en-US" sz="2400" b="1" dirty="0">
                <a:solidFill>
                  <a:srgbClr val="F01085"/>
                </a:solidFill>
                <a:ea typeface="宋体" panose="02010600030101010101" pitchFamily="2" charset="-122"/>
              </a:rPr>
              <a:t>％</a:t>
            </a:r>
            <a:r>
              <a:rPr lang="zh-CN" altLang="en-US" b="1" dirty="0">
                <a:solidFill>
                  <a:srgbClr val="F01085"/>
                </a:solidFill>
                <a:ea typeface="宋体" panose="02010600030101010101" pitchFamily="2" charset="-122"/>
              </a:rPr>
              <a:t>～</a:t>
            </a:r>
            <a:r>
              <a:rPr lang="en-US" altLang="zh-CN" sz="2400" b="1" dirty="0">
                <a:solidFill>
                  <a:srgbClr val="F01085"/>
                </a:solidFill>
                <a:ea typeface="宋体" panose="02010600030101010101" pitchFamily="2" charset="-122"/>
              </a:rPr>
              <a:t>16.5</a:t>
            </a:r>
            <a:r>
              <a:rPr lang="zh-CN" altLang="en-US" sz="2400" b="1" dirty="0">
                <a:solidFill>
                  <a:srgbClr val="F01085"/>
                </a:solidFill>
                <a:ea typeface="宋体" panose="02010600030101010101" pitchFamily="2" charset="-122"/>
              </a:rPr>
              <a:t>％，</a:t>
            </a:r>
            <a:r>
              <a:rPr lang="zh-CN" altLang="en-US" sz="2400" b="1" dirty="0">
                <a:ea typeface="宋体" panose="02010600030101010101" pitchFamily="2" charset="-122"/>
              </a:rPr>
              <a:t>不溶杂质含量不大于</a:t>
            </a:r>
            <a:r>
              <a:rPr lang="en-US" altLang="zh-CN" sz="2400" b="1" dirty="0">
                <a:solidFill>
                  <a:srgbClr val="F01085"/>
                </a:solidFill>
                <a:ea typeface="宋体" panose="02010600030101010101" pitchFamily="2" charset="-122"/>
              </a:rPr>
              <a:t>24</a:t>
            </a:r>
            <a:r>
              <a:rPr lang="zh-CN" altLang="en-US" sz="2400" b="1" dirty="0">
                <a:solidFill>
                  <a:srgbClr val="F01085"/>
                </a:solidFill>
                <a:ea typeface="宋体" panose="02010600030101010101" pitchFamily="2" charset="-122"/>
              </a:rPr>
              <a:t>％</a:t>
            </a:r>
            <a:r>
              <a:rPr lang="zh-CN" altLang="en-US" b="1" dirty="0">
                <a:solidFill>
                  <a:srgbClr val="F01085"/>
                </a:solidFill>
                <a:ea typeface="宋体" panose="02010600030101010101" pitchFamily="2" charset="-122"/>
              </a:rPr>
              <a:t>～</a:t>
            </a:r>
            <a:r>
              <a:rPr lang="en-US" altLang="zh-CN" sz="2400" b="1" dirty="0">
                <a:solidFill>
                  <a:srgbClr val="F01085"/>
                </a:solidFill>
                <a:ea typeface="宋体" panose="02010600030101010101" pitchFamily="2" charset="-122"/>
              </a:rPr>
              <a:t>30</a:t>
            </a:r>
            <a:r>
              <a:rPr lang="zh-CN" altLang="en-US" sz="2400" b="1" dirty="0">
                <a:solidFill>
                  <a:srgbClr val="F01085"/>
                </a:solidFill>
                <a:ea typeface="宋体" panose="02010600030101010101" pitchFamily="2" charset="-122"/>
              </a:rPr>
              <a:t>％</a:t>
            </a:r>
            <a:r>
              <a:rPr lang="zh-CN" altLang="en-US" sz="2400" b="1" dirty="0">
                <a:ea typeface="宋体" panose="02010600030101010101" pitchFamily="2" charset="-122"/>
              </a:rPr>
              <a:t>。</a:t>
            </a:r>
          </a:p>
          <a:p>
            <a:pPr>
              <a:lnSpc>
                <a:spcPct val="140000"/>
              </a:lnSpc>
            </a:pPr>
            <a:r>
              <a:rPr lang="zh-CN" altLang="en-US" sz="2400" b="1" dirty="0">
                <a:solidFill>
                  <a:schemeClr val="tx1"/>
                </a:solidFill>
                <a:ea typeface="宋体" panose="02010600030101010101" pitchFamily="2" charset="-122"/>
              </a:rPr>
              <a:t>优点：</a:t>
            </a:r>
            <a:r>
              <a:rPr lang="zh-CN" altLang="en-US" sz="2400" b="1" dirty="0">
                <a:solidFill>
                  <a:srgbClr val="0BF57A"/>
                </a:solidFill>
                <a:ea typeface="宋体" panose="02010600030101010101" pitchFamily="2" charset="-122"/>
              </a:rPr>
              <a:t>价格较低，使用方便，混凝效果好。</a:t>
            </a:r>
          </a:p>
          <a:p>
            <a:pPr>
              <a:lnSpc>
                <a:spcPct val="140000"/>
              </a:lnSpc>
            </a:pPr>
            <a:r>
              <a:rPr lang="zh-CN" altLang="en-US" sz="2400" b="1" dirty="0">
                <a:solidFill>
                  <a:schemeClr val="tx1"/>
                </a:solidFill>
                <a:ea typeface="宋体" panose="02010600030101010101" pitchFamily="2" charset="-122"/>
              </a:rPr>
              <a:t>缺点：</a:t>
            </a:r>
            <a:r>
              <a:rPr lang="zh-CN" altLang="en-US" sz="2400" b="1" dirty="0">
                <a:solidFill>
                  <a:srgbClr val="0BF57A"/>
                </a:solidFill>
                <a:ea typeface="宋体" panose="02010600030101010101" pitchFamily="2" charset="-122"/>
              </a:rPr>
              <a:t>当水温低时硫酸铝水解困难，形成的絮体较松散。由于杂质含量高，所以渣量大。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box(out)">
                                      <p:cBhvr>
                                        <p:cTn id="7" dur="500"/>
                                        <p:tgtEl>
                                          <p:spTgt spid="81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Effect transition="in" filter="box(out)">
                                      <p:cBhvr>
                                        <p:cTn id="12" dur="500"/>
                                        <p:tgtEl>
                                          <p:spTgt spid="819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Effect transition="in" filter="box(out)">
                                      <p:cBhvr>
                                        <p:cTn id="17" dur="500"/>
                                        <p:tgtEl>
                                          <p:spTgt spid="819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15937" y="498475"/>
            <a:ext cx="7924800" cy="914400"/>
          </a:xfrm>
          <a:noFill/>
        </p:spPr>
        <p:txBody>
          <a:bodyPr/>
          <a:lstStyle/>
          <a:p>
            <a:pPr algn="l"/>
            <a:r>
              <a:rPr lang="en-US" altLang="zh-CN" sz="3200" b="1" dirty="0">
                <a:solidFill>
                  <a:srgbClr val="00FF00"/>
                </a:solidFill>
                <a:effectLst>
                  <a:outerShdw blurRad="38100" dist="38100" dir="2700000" algn="tl">
                    <a:srgbClr val="000000"/>
                  </a:outerShdw>
                </a:effectLst>
                <a:latin typeface="华文楷体" pitchFamily="2" charset="-122"/>
                <a:ea typeface="华文楷体" pitchFamily="2" charset="-122"/>
              </a:rPr>
              <a:t>4</a:t>
            </a:r>
            <a:r>
              <a:rPr lang="zh-CN" altLang="en-US" sz="3200" b="1" dirty="0">
                <a:solidFill>
                  <a:srgbClr val="00FF00"/>
                </a:solidFill>
                <a:effectLst>
                  <a:outerShdw blurRad="38100" dist="38100" dir="2700000" algn="tl">
                    <a:srgbClr val="000000"/>
                  </a:outerShdw>
                </a:effectLst>
                <a:latin typeface="华文楷体" pitchFamily="2" charset="-122"/>
                <a:ea typeface="华文楷体" pitchFamily="2" charset="-122"/>
              </a:rPr>
              <a:t>）聚合氯化铝</a:t>
            </a:r>
          </a:p>
        </p:txBody>
      </p:sp>
      <p:sp>
        <p:nvSpPr>
          <p:cNvPr id="82947" name="Rectangle 3"/>
          <p:cNvSpPr>
            <a:spLocks noGrp="1" noChangeArrowheads="1"/>
          </p:cNvSpPr>
          <p:nvPr>
            <p:ph type="body" idx="1"/>
          </p:nvPr>
        </p:nvSpPr>
        <p:spPr>
          <a:xfrm>
            <a:off x="395288" y="1628775"/>
            <a:ext cx="7921625" cy="3816350"/>
          </a:xfrm>
        </p:spPr>
        <p:txBody>
          <a:bodyPr lIns="0" tIns="0" rIns="0" bIns="0"/>
          <a:lstStyle/>
          <a:p>
            <a:pPr>
              <a:lnSpc>
                <a:spcPct val="135000"/>
              </a:lnSpc>
            </a:pPr>
            <a:r>
              <a:rPr lang="zh-CN" altLang="en-US" sz="2400" b="1" dirty="0">
                <a:solidFill>
                  <a:schemeClr val="tx1"/>
                </a:solidFill>
                <a:latin typeface="宋体" pitchFamily="2" charset="-122"/>
              </a:rPr>
              <a:t>聚合氯化铝：</a:t>
            </a:r>
            <a:r>
              <a:rPr lang="en-US" altLang="zh-CN" sz="2400" b="1" dirty="0">
                <a:latin typeface="宋体" pitchFamily="2" charset="-122"/>
              </a:rPr>
              <a:t>PAC</a:t>
            </a:r>
            <a:r>
              <a:rPr lang="zh-CN" altLang="en-US" sz="2400" b="1" dirty="0">
                <a:latin typeface="宋体" pitchFamily="2" charset="-122"/>
              </a:rPr>
              <a:t>、化学式 </a:t>
            </a:r>
            <a:r>
              <a:rPr lang="en-US" altLang="zh-CN" sz="2400" b="1" dirty="0">
                <a:latin typeface="宋体" pitchFamily="2" charset="-122"/>
              </a:rPr>
              <a:t>[Al</a:t>
            </a:r>
            <a:r>
              <a:rPr lang="en-US" altLang="zh-CN" sz="2400" b="1" baseline="-25000" dirty="0">
                <a:latin typeface="宋体" pitchFamily="2" charset="-122"/>
              </a:rPr>
              <a:t>2</a:t>
            </a:r>
            <a:r>
              <a:rPr lang="en-US" altLang="zh-CN" sz="2400" b="1" dirty="0">
                <a:latin typeface="宋体" pitchFamily="2" charset="-122"/>
              </a:rPr>
              <a:t>(OH)</a:t>
            </a:r>
            <a:r>
              <a:rPr lang="en-US" altLang="zh-CN" sz="2400" b="1" baseline="-25000" dirty="0">
                <a:latin typeface="宋体" pitchFamily="2" charset="-122"/>
              </a:rPr>
              <a:t>n</a:t>
            </a:r>
            <a:r>
              <a:rPr lang="en-US" altLang="zh-CN" sz="2400" b="1" dirty="0">
                <a:latin typeface="宋体" pitchFamily="2" charset="-122"/>
              </a:rPr>
              <a:t>Cl</a:t>
            </a:r>
            <a:r>
              <a:rPr lang="en-US" altLang="zh-CN" sz="2400" b="1" baseline="-25000" dirty="0">
                <a:latin typeface="宋体" pitchFamily="2" charset="-122"/>
              </a:rPr>
              <a:t>6-n</a:t>
            </a:r>
            <a:r>
              <a:rPr lang="en-US" altLang="zh-CN" sz="2400" b="1" dirty="0">
                <a:latin typeface="宋体" pitchFamily="2" charset="-122"/>
              </a:rPr>
              <a:t>]</a:t>
            </a:r>
            <a:r>
              <a:rPr lang="en-US" altLang="zh-CN" sz="2400" b="1" baseline="-25000" dirty="0">
                <a:latin typeface="宋体" pitchFamily="2" charset="-122"/>
              </a:rPr>
              <a:t>m</a:t>
            </a:r>
            <a:r>
              <a:rPr lang="zh-CN" altLang="en-US" sz="2400" b="1" dirty="0">
                <a:latin typeface="宋体" pitchFamily="2" charset="-122"/>
              </a:rPr>
              <a:t>，</a:t>
            </a:r>
            <a:r>
              <a:rPr lang="en-US" altLang="zh-CN" sz="2400" b="1" dirty="0">
                <a:latin typeface="宋体" pitchFamily="2" charset="-122"/>
              </a:rPr>
              <a:t>m</a:t>
            </a:r>
            <a:r>
              <a:rPr lang="en-US" altLang="zh-CN" sz="2400" b="1" dirty="0">
                <a:latin typeface="宋体" pitchFamily="2" charset="-122"/>
                <a:sym typeface="Symbol" pitchFamily="18" charset="2"/>
              </a:rPr>
              <a:t></a:t>
            </a:r>
            <a:r>
              <a:rPr lang="en-US" altLang="zh-CN" sz="2400" b="1" dirty="0">
                <a:latin typeface="宋体" pitchFamily="2" charset="-122"/>
              </a:rPr>
              <a:t>10</a:t>
            </a:r>
            <a:r>
              <a:rPr lang="zh-CN" altLang="en-US" sz="2400" b="1" dirty="0">
                <a:latin typeface="宋体" pitchFamily="2" charset="-122"/>
              </a:rPr>
              <a:t>。</a:t>
            </a:r>
          </a:p>
          <a:p>
            <a:pPr algn="just">
              <a:lnSpc>
                <a:spcPct val="135000"/>
              </a:lnSpc>
            </a:pPr>
            <a:r>
              <a:rPr lang="zh-CN" altLang="en-US" sz="2400" b="1" dirty="0">
                <a:latin typeface="宋体" pitchFamily="2" charset="-122"/>
              </a:rPr>
              <a:t>聚合氯化铝中</a:t>
            </a:r>
            <a:r>
              <a:rPr lang="en-US" altLang="zh-CN" sz="2400" b="1" dirty="0">
                <a:latin typeface="宋体" pitchFamily="2" charset="-122"/>
              </a:rPr>
              <a:t>OH</a:t>
            </a:r>
            <a:r>
              <a:rPr lang="zh-CN" altLang="en-US" sz="2400" b="1" dirty="0">
                <a:latin typeface="宋体" pitchFamily="2" charset="-122"/>
              </a:rPr>
              <a:t>与</a:t>
            </a:r>
            <a:r>
              <a:rPr lang="en-US" altLang="zh-CN" sz="2400" b="1" dirty="0">
                <a:latin typeface="宋体" pitchFamily="2" charset="-122"/>
              </a:rPr>
              <a:t>Al</a:t>
            </a:r>
            <a:r>
              <a:rPr lang="zh-CN" altLang="en-US" sz="2400" b="1" dirty="0">
                <a:latin typeface="宋体" pitchFamily="2" charset="-122"/>
              </a:rPr>
              <a:t>的比值，一般可用</a:t>
            </a:r>
            <a:r>
              <a:rPr lang="zh-CN" altLang="en-US" sz="2400" b="1" dirty="0">
                <a:solidFill>
                  <a:srgbClr val="0BF57A"/>
                </a:solidFill>
                <a:latin typeface="宋体" pitchFamily="2" charset="-122"/>
              </a:rPr>
              <a:t>碱化度</a:t>
            </a:r>
            <a:r>
              <a:rPr lang="en-US" altLang="zh-CN" sz="2400" b="1" dirty="0">
                <a:solidFill>
                  <a:srgbClr val="0BF57A"/>
                </a:solidFill>
                <a:latin typeface="宋体" pitchFamily="2" charset="-122"/>
              </a:rPr>
              <a:t>B</a:t>
            </a:r>
            <a:r>
              <a:rPr lang="zh-CN" altLang="en-US" sz="2400" b="1" dirty="0">
                <a:latin typeface="宋体" pitchFamily="2" charset="-122"/>
              </a:rPr>
              <a:t>表示：</a:t>
            </a:r>
            <a:r>
              <a:rPr lang="en-US" altLang="zh-CN" sz="2400" b="1" dirty="0">
                <a:latin typeface="宋体" pitchFamily="2" charset="-122"/>
              </a:rPr>
              <a:t>B=[0H]×100</a:t>
            </a:r>
            <a:r>
              <a:rPr lang="zh-CN" altLang="en-US" sz="2400" b="1" dirty="0">
                <a:latin typeface="宋体" pitchFamily="2" charset="-122"/>
              </a:rPr>
              <a:t>％</a:t>
            </a:r>
            <a:r>
              <a:rPr lang="en-US" altLang="zh-CN" sz="2400" b="1" dirty="0">
                <a:latin typeface="宋体" pitchFamily="2" charset="-122"/>
              </a:rPr>
              <a:t>/3[Al]</a:t>
            </a:r>
            <a:r>
              <a:rPr lang="zh-CN" altLang="en-US" sz="2400" b="1" dirty="0">
                <a:latin typeface="宋体" pitchFamily="2" charset="-122"/>
              </a:rPr>
              <a:t>，</a:t>
            </a:r>
          </a:p>
          <a:p>
            <a:pPr algn="just">
              <a:lnSpc>
                <a:spcPct val="135000"/>
              </a:lnSpc>
            </a:pPr>
            <a:r>
              <a:rPr lang="zh-CN" altLang="en-US" sz="2400" b="1" dirty="0">
                <a:latin typeface="宋体" pitchFamily="2" charset="-122"/>
              </a:rPr>
              <a:t>例如</a:t>
            </a:r>
            <a:r>
              <a:rPr lang="en-US" altLang="zh-CN" sz="2400" b="1" dirty="0">
                <a:latin typeface="宋体" pitchFamily="2" charset="-122"/>
              </a:rPr>
              <a:t>n</a:t>
            </a:r>
            <a:r>
              <a:rPr lang="zh-CN" altLang="en-US" sz="2400" b="1" dirty="0">
                <a:latin typeface="宋体" pitchFamily="2" charset="-122"/>
              </a:rPr>
              <a:t>＝</a:t>
            </a:r>
            <a:r>
              <a:rPr lang="en-US" altLang="zh-CN" sz="2400" b="1" dirty="0">
                <a:latin typeface="宋体" pitchFamily="2" charset="-122"/>
              </a:rPr>
              <a:t>4</a:t>
            </a:r>
            <a:r>
              <a:rPr lang="zh-CN" altLang="en-US" sz="2400" b="1" dirty="0">
                <a:latin typeface="宋体" pitchFamily="2" charset="-122"/>
              </a:rPr>
              <a:t>时，</a:t>
            </a:r>
          </a:p>
          <a:p>
            <a:pPr algn="just">
              <a:lnSpc>
                <a:spcPct val="135000"/>
              </a:lnSpc>
            </a:pPr>
            <a:r>
              <a:rPr lang="zh-CN" altLang="en-US" sz="2400" b="1" dirty="0">
                <a:latin typeface="宋体" pitchFamily="2" charset="-122"/>
              </a:rPr>
              <a:t>碱化度</a:t>
            </a:r>
            <a:r>
              <a:rPr lang="en-US" altLang="zh-CN" sz="2400" b="1" dirty="0">
                <a:latin typeface="宋体" pitchFamily="2" charset="-122"/>
              </a:rPr>
              <a:t>B=[4/</a:t>
            </a:r>
            <a:r>
              <a:rPr lang="zh-CN" altLang="en-US" sz="2400" b="1" dirty="0">
                <a:latin typeface="宋体" pitchFamily="2" charset="-122"/>
              </a:rPr>
              <a:t>（</a:t>
            </a:r>
            <a:r>
              <a:rPr lang="en-US" altLang="zh-CN" sz="2400" b="1" dirty="0">
                <a:latin typeface="宋体" pitchFamily="2" charset="-122"/>
              </a:rPr>
              <a:t>3×2</a:t>
            </a:r>
            <a:r>
              <a:rPr lang="zh-CN" altLang="en-US" sz="2400" b="1" dirty="0">
                <a:latin typeface="宋体" pitchFamily="2" charset="-122"/>
              </a:rPr>
              <a:t>）</a:t>
            </a:r>
            <a:r>
              <a:rPr lang="en-US" altLang="zh-CN" sz="2400" b="1" dirty="0">
                <a:latin typeface="宋体" pitchFamily="2" charset="-122"/>
              </a:rPr>
              <a:t>]×100</a:t>
            </a:r>
            <a:r>
              <a:rPr lang="zh-CN" altLang="en-US" sz="2400" b="1" dirty="0">
                <a:latin typeface="宋体" pitchFamily="2" charset="-122"/>
              </a:rPr>
              <a:t>％</a:t>
            </a:r>
            <a:r>
              <a:rPr lang="en-US" altLang="zh-CN" sz="2400" b="1" dirty="0">
                <a:latin typeface="宋体" pitchFamily="2" charset="-122"/>
              </a:rPr>
              <a:t>=66.7</a:t>
            </a:r>
            <a:r>
              <a:rPr lang="zh-CN" altLang="en-US" sz="2400" b="1" dirty="0">
                <a:latin typeface="宋体" pitchFamily="2" charset="-122"/>
              </a:rPr>
              <a:t>％。</a:t>
            </a:r>
          </a:p>
          <a:p>
            <a:pPr algn="just">
              <a:lnSpc>
                <a:spcPct val="135000"/>
              </a:lnSpc>
            </a:pPr>
            <a:r>
              <a:rPr lang="zh-CN" altLang="en-US" sz="2400" b="1" dirty="0">
                <a:latin typeface="宋体" pitchFamily="2" charset="-122"/>
              </a:rPr>
              <a:t>一般要求</a:t>
            </a:r>
            <a:r>
              <a:rPr lang="en-US" altLang="zh-CN" sz="2400" b="1" dirty="0">
                <a:latin typeface="宋体" pitchFamily="2" charset="-122"/>
              </a:rPr>
              <a:t>B</a:t>
            </a:r>
            <a:r>
              <a:rPr lang="zh-CN" altLang="en-US" sz="2400" b="1" dirty="0">
                <a:latin typeface="宋体" pitchFamily="2" charset="-122"/>
              </a:rPr>
              <a:t>为</a:t>
            </a:r>
            <a:r>
              <a:rPr lang="en-US" altLang="zh-CN" sz="2400" b="1" dirty="0">
                <a:solidFill>
                  <a:srgbClr val="FF0000"/>
                </a:solidFill>
                <a:latin typeface="宋体" pitchFamily="2" charset="-122"/>
              </a:rPr>
              <a:t>40</a:t>
            </a:r>
            <a:r>
              <a:rPr lang="zh-CN" altLang="en-US" sz="2400" b="1" dirty="0">
                <a:solidFill>
                  <a:srgbClr val="FF0000"/>
                </a:solidFill>
                <a:latin typeface="宋体" pitchFamily="2" charset="-122"/>
              </a:rPr>
              <a:t>％－</a:t>
            </a:r>
            <a:r>
              <a:rPr lang="en-US" altLang="zh-CN" sz="2400" b="1" dirty="0">
                <a:solidFill>
                  <a:srgbClr val="FF0000"/>
                </a:solidFill>
                <a:latin typeface="宋体" pitchFamily="2" charset="-122"/>
              </a:rPr>
              <a:t>60</a:t>
            </a:r>
            <a:r>
              <a:rPr lang="zh-CN" altLang="en-US" sz="2400" b="1" dirty="0">
                <a:solidFill>
                  <a:srgbClr val="FF0000"/>
                </a:solidFill>
                <a:latin typeface="宋体" pitchFamily="2" charset="-122"/>
              </a:rPr>
              <a:t>％</a:t>
            </a:r>
            <a:r>
              <a:rPr lang="zh-CN" altLang="en-US" sz="2400" b="1" dirty="0">
                <a:latin typeface="宋体" pitchFamily="2" charset="-122"/>
              </a:rPr>
              <a:t>。</a:t>
            </a:r>
            <a:endParaRPr lang="zh-CN" altLang="en-US" sz="2400" dirty="0">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Effect transition="in" filter="checkerboard(down)">
                                      <p:cBhvr>
                                        <p:cTn id="7" dur="500"/>
                                        <p:tgtEl>
                                          <p:spTgt spid="82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82947">
                                            <p:txEl>
                                              <p:pRg st="1" end="1"/>
                                            </p:txEl>
                                          </p:spTgt>
                                        </p:tgtEl>
                                        <p:attrNameLst>
                                          <p:attrName>style.visibility</p:attrName>
                                        </p:attrNameLst>
                                      </p:cBhvr>
                                      <p:to>
                                        <p:strVal val="visible"/>
                                      </p:to>
                                    </p:set>
                                    <p:animEffect transition="in" filter="checkerboard(down)">
                                      <p:cBhvr>
                                        <p:cTn id="12" dur="500"/>
                                        <p:tgtEl>
                                          <p:spTgt spid="829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checkerboard(down)">
                                      <p:cBhvr>
                                        <p:cTn id="17" dur="500"/>
                                        <p:tgtEl>
                                          <p:spTgt spid="82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82947">
                                            <p:txEl>
                                              <p:pRg st="3" end="3"/>
                                            </p:txEl>
                                          </p:spTgt>
                                        </p:tgtEl>
                                        <p:attrNameLst>
                                          <p:attrName>style.visibility</p:attrName>
                                        </p:attrNameLst>
                                      </p:cBhvr>
                                      <p:to>
                                        <p:strVal val="visible"/>
                                      </p:to>
                                    </p:set>
                                    <p:animEffect transition="in" filter="checkerboard(down)">
                                      <p:cBhvr>
                                        <p:cTn id="22" dur="500"/>
                                        <p:tgtEl>
                                          <p:spTgt spid="829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82947">
                                            <p:txEl>
                                              <p:pRg st="4" end="4"/>
                                            </p:txEl>
                                          </p:spTgt>
                                        </p:tgtEl>
                                        <p:attrNameLst>
                                          <p:attrName>style.visibility</p:attrName>
                                        </p:attrNameLst>
                                      </p:cBhvr>
                                      <p:to>
                                        <p:strVal val="visible"/>
                                      </p:to>
                                    </p:set>
                                    <p:animEffect transition="in" filter="checkerboard(down)">
                                      <p:cBhvr>
                                        <p:cTn id="27" dur="500"/>
                                        <p:tgtEl>
                                          <p:spTgt spid="82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685800" y="519336"/>
            <a:ext cx="7772400" cy="533400"/>
          </a:xfrm>
          <a:noFill/>
        </p:spPr>
        <p:txBody>
          <a:bodyPr>
            <a:normAutofit fontScale="90000"/>
          </a:bodyPr>
          <a:lstStyle/>
          <a:p>
            <a:pPr algn="l"/>
            <a:r>
              <a:rPr lang="zh-CN" altLang="en-US" sz="3200" b="1" dirty="0">
                <a:solidFill>
                  <a:srgbClr val="FFFF00"/>
                </a:solidFill>
                <a:effectLst>
                  <a:outerShdw blurRad="38100" dist="38100" dir="2700000" algn="tl">
                    <a:srgbClr val="000000"/>
                  </a:outerShdw>
                </a:effectLst>
                <a:ea typeface="华文楷体" pitchFamily="2" charset="-122"/>
              </a:rPr>
              <a:t>聚合氯化铝优点：</a:t>
            </a:r>
            <a:endParaRPr lang="zh-CN" altLang="en-US" sz="3200" dirty="0">
              <a:solidFill>
                <a:srgbClr val="FFFF00"/>
              </a:solidFill>
              <a:effectLst>
                <a:outerShdw blurRad="38100" dist="38100" dir="2700000" algn="tl">
                  <a:srgbClr val="000000"/>
                </a:outerShdw>
              </a:effectLst>
              <a:ea typeface="华文楷体" pitchFamily="2" charset="-122"/>
            </a:endParaRPr>
          </a:p>
        </p:txBody>
      </p:sp>
      <p:sp>
        <p:nvSpPr>
          <p:cNvPr id="83971" name="Rectangle 3"/>
          <p:cNvSpPr>
            <a:spLocks noGrp="1" noChangeArrowheads="1"/>
          </p:cNvSpPr>
          <p:nvPr>
            <p:ph type="body" idx="1"/>
          </p:nvPr>
        </p:nvSpPr>
        <p:spPr>
          <a:xfrm>
            <a:off x="611188" y="1196975"/>
            <a:ext cx="8065268" cy="5040313"/>
          </a:xfrm>
        </p:spPr>
        <p:txBody>
          <a:bodyPr/>
          <a:lstStyle/>
          <a:p>
            <a:pPr>
              <a:lnSpc>
                <a:spcPct val="150000"/>
              </a:lnSpc>
              <a:buFontTx/>
              <a:buNone/>
            </a:pPr>
            <a:r>
              <a:rPr lang="en-US" altLang="zh-CN" sz="2400" b="1" dirty="0">
                <a:solidFill>
                  <a:schemeClr val="tx1"/>
                </a:solidFill>
                <a:latin typeface="宋体" pitchFamily="2" charset="-122"/>
              </a:rPr>
              <a:t>(a)</a:t>
            </a:r>
            <a:r>
              <a:rPr lang="zh-CN" altLang="en-US" sz="2400" b="1" dirty="0">
                <a:solidFill>
                  <a:schemeClr val="tx1"/>
                </a:solidFill>
                <a:latin typeface="宋体" pitchFamily="2" charset="-122"/>
              </a:rPr>
              <a:t>应用范围广，对各种废水都可以获得较好的混凝效果。</a:t>
            </a:r>
          </a:p>
          <a:p>
            <a:pPr>
              <a:lnSpc>
                <a:spcPct val="150000"/>
              </a:lnSpc>
              <a:buFontTx/>
              <a:buNone/>
            </a:pPr>
            <a:r>
              <a:rPr lang="en-US" altLang="zh-CN" sz="2400" b="1" dirty="0">
                <a:solidFill>
                  <a:schemeClr val="tx1"/>
                </a:solidFill>
                <a:latin typeface="宋体" pitchFamily="2" charset="-122"/>
              </a:rPr>
              <a:t>(b)</a:t>
            </a:r>
            <a:r>
              <a:rPr lang="zh-CN" altLang="en-US" sz="2400" b="1" dirty="0">
                <a:solidFill>
                  <a:schemeClr val="tx1"/>
                </a:solidFill>
                <a:latin typeface="宋体" pitchFamily="2" charset="-122"/>
              </a:rPr>
              <a:t>易快速形成大的矾花，沉降性能好，投药量一般比硫酸铝低，过量投加时也不会象硫酸铝那样造成水浑浊。</a:t>
            </a:r>
          </a:p>
          <a:p>
            <a:pPr>
              <a:lnSpc>
                <a:spcPct val="150000"/>
              </a:lnSpc>
              <a:buFontTx/>
              <a:buNone/>
            </a:pPr>
            <a:r>
              <a:rPr lang="en-US" altLang="zh-CN" sz="2400" b="1" dirty="0">
                <a:solidFill>
                  <a:schemeClr val="tx1"/>
                </a:solidFill>
                <a:latin typeface="宋体" pitchFamily="2" charset="-122"/>
              </a:rPr>
              <a:t>(c)</a:t>
            </a:r>
            <a:r>
              <a:rPr lang="zh-CN" altLang="en-US" sz="2400" b="1" dirty="0">
                <a:solidFill>
                  <a:schemeClr val="tx1"/>
                </a:solidFill>
                <a:latin typeface="宋体" pitchFamily="2" charset="-122"/>
              </a:rPr>
              <a:t>适宜的</a:t>
            </a:r>
            <a:r>
              <a:rPr lang="en-US" altLang="zh-CN" sz="2400" b="1" dirty="0">
                <a:solidFill>
                  <a:schemeClr val="tx1"/>
                </a:solidFill>
                <a:latin typeface="宋体" pitchFamily="2" charset="-122"/>
              </a:rPr>
              <a:t>pH</a:t>
            </a:r>
            <a:r>
              <a:rPr lang="zh-CN" altLang="en-US" sz="2400" b="1" dirty="0">
                <a:solidFill>
                  <a:schemeClr val="tx1"/>
                </a:solidFill>
                <a:latin typeface="宋体" pitchFamily="2" charset="-122"/>
              </a:rPr>
              <a:t>值范围较宽</a:t>
            </a:r>
            <a:r>
              <a:rPr lang="en-US" altLang="zh-CN" sz="2400" b="1" dirty="0">
                <a:solidFill>
                  <a:schemeClr val="tx1"/>
                </a:solidFill>
                <a:latin typeface="宋体" pitchFamily="2" charset="-122"/>
              </a:rPr>
              <a:t>(</a:t>
            </a:r>
            <a:r>
              <a:rPr lang="zh-CN" altLang="en-US" sz="2400" b="1" dirty="0">
                <a:solidFill>
                  <a:schemeClr val="tx1"/>
                </a:solidFill>
                <a:latin typeface="宋体" pitchFamily="2" charset="-122"/>
              </a:rPr>
              <a:t>在</a:t>
            </a:r>
            <a:r>
              <a:rPr lang="en-US" altLang="zh-CN" sz="2400" b="1" dirty="0">
                <a:solidFill>
                  <a:schemeClr val="tx1"/>
                </a:solidFill>
                <a:latin typeface="宋体" pitchFamily="2" charset="-122"/>
              </a:rPr>
              <a:t>5</a:t>
            </a:r>
            <a:r>
              <a:rPr lang="zh-CN" altLang="en-US" sz="2800" b="1" dirty="0">
                <a:solidFill>
                  <a:schemeClr val="tx1"/>
                </a:solidFill>
              </a:rPr>
              <a:t>～</a:t>
            </a:r>
            <a:r>
              <a:rPr lang="en-US" altLang="zh-CN" sz="2400" b="1" dirty="0">
                <a:solidFill>
                  <a:schemeClr val="tx1"/>
                </a:solidFill>
                <a:latin typeface="宋体" pitchFamily="2" charset="-122"/>
              </a:rPr>
              <a:t>9</a:t>
            </a:r>
            <a:r>
              <a:rPr lang="zh-CN" altLang="en-US" sz="2400" b="1" dirty="0">
                <a:solidFill>
                  <a:schemeClr val="tx1"/>
                </a:solidFill>
                <a:latin typeface="宋体" pitchFamily="2" charset="-122"/>
              </a:rPr>
              <a:t>间</a:t>
            </a:r>
            <a:r>
              <a:rPr lang="en-US" altLang="zh-CN" sz="2400" b="1" dirty="0">
                <a:solidFill>
                  <a:schemeClr val="tx1"/>
                </a:solidFill>
                <a:latin typeface="宋体" pitchFamily="2" charset="-122"/>
              </a:rPr>
              <a:t>)</a:t>
            </a:r>
            <a:r>
              <a:rPr lang="zh-CN" altLang="en-US" sz="2400" b="1" dirty="0">
                <a:solidFill>
                  <a:schemeClr val="tx1"/>
                </a:solidFill>
                <a:latin typeface="宋体" pitchFamily="2" charset="-122"/>
              </a:rPr>
              <a:t>，且处理后水的</a:t>
            </a:r>
            <a:r>
              <a:rPr lang="en-US" altLang="zh-CN" sz="2400" b="1" dirty="0">
                <a:solidFill>
                  <a:schemeClr val="tx1"/>
                </a:solidFill>
                <a:latin typeface="宋体" pitchFamily="2" charset="-122"/>
              </a:rPr>
              <a:t>pH</a:t>
            </a:r>
            <a:r>
              <a:rPr lang="zh-CN" altLang="en-US" sz="2400" b="1" dirty="0">
                <a:solidFill>
                  <a:schemeClr val="tx1"/>
                </a:solidFill>
                <a:latin typeface="宋体" pitchFamily="2" charset="-122"/>
              </a:rPr>
              <a:t>值和碱度下降较小。</a:t>
            </a:r>
          </a:p>
          <a:p>
            <a:pPr>
              <a:lnSpc>
                <a:spcPct val="150000"/>
              </a:lnSpc>
              <a:buFontTx/>
              <a:buNone/>
            </a:pPr>
            <a:r>
              <a:rPr lang="en-US" altLang="zh-CN" sz="2400" b="1" dirty="0">
                <a:solidFill>
                  <a:schemeClr val="tx1"/>
                </a:solidFill>
                <a:latin typeface="宋体" pitchFamily="2" charset="-122"/>
              </a:rPr>
              <a:t>(d)</a:t>
            </a:r>
            <a:r>
              <a:rPr lang="zh-CN" altLang="en-US" sz="2400" b="1" dirty="0">
                <a:solidFill>
                  <a:schemeClr val="tx1"/>
                </a:solidFill>
                <a:latin typeface="宋体" pitchFamily="2" charset="-122"/>
              </a:rPr>
              <a:t>水温低时，仍可保持稳定的混凝效果。</a:t>
            </a:r>
          </a:p>
          <a:p>
            <a:pPr>
              <a:lnSpc>
                <a:spcPct val="150000"/>
              </a:lnSpc>
              <a:buFontTx/>
              <a:buNone/>
            </a:pPr>
            <a:r>
              <a:rPr lang="en-US" altLang="zh-CN" sz="2400" b="1" dirty="0">
                <a:solidFill>
                  <a:schemeClr val="tx1"/>
                </a:solidFill>
                <a:latin typeface="宋体" pitchFamily="2" charset="-122"/>
              </a:rPr>
              <a:t>(e)</a:t>
            </a:r>
            <a:r>
              <a:rPr lang="zh-CN" altLang="en-US" sz="2400" b="1" dirty="0">
                <a:solidFill>
                  <a:schemeClr val="tx1"/>
                </a:solidFill>
                <a:latin typeface="宋体" pitchFamily="2" charset="-122"/>
              </a:rPr>
              <a:t>其碱化度比其它铝盐、铁盐为高，因此药液对设备的侵蚀作用小。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 calcmode="lin" valueType="num">
                                      <p:cBhvr>
                                        <p:cTn id="7" dur="500" fill="hold"/>
                                        <p:tgtEl>
                                          <p:spTgt spid="83971">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83971">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83971">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8397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grpId="0" nodeType="clickEffect">
                                  <p:stCondLst>
                                    <p:cond delay="0"/>
                                  </p:stCondLst>
                                  <p:childTnLst>
                                    <p:set>
                                      <p:cBhvr>
                                        <p:cTn id="14" dur="1" fill="hold">
                                          <p:stCondLst>
                                            <p:cond delay="0"/>
                                          </p:stCondLst>
                                        </p:cTn>
                                        <p:tgtEl>
                                          <p:spTgt spid="83971">
                                            <p:txEl>
                                              <p:pRg st="1" end="1"/>
                                            </p:txEl>
                                          </p:spTgt>
                                        </p:tgtEl>
                                        <p:attrNameLst>
                                          <p:attrName>style.visibility</p:attrName>
                                        </p:attrNameLst>
                                      </p:cBhvr>
                                      <p:to>
                                        <p:strVal val="visible"/>
                                      </p:to>
                                    </p:set>
                                    <p:anim calcmode="lin" valueType="num">
                                      <p:cBhvr>
                                        <p:cTn id="15" dur="500" fill="hold"/>
                                        <p:tgtEl>
                                          <p:spTgt spid="83971">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83971">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83971">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83971">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grpId="0" nodeType="clickEffect">
                                  <p:stCondLst>
                                    <p:cond delay="0"/>
                                  </p:stCondLst>
                                  <p:childTnLst>
                                    <p:set>
                                      <p:cBhvr>
                                        <p:cTn id="22" dur="1" fill="hold">
                                          <p:stCondLst>
                                            <p:cond delay="0"/>
                                          </p:stCondLst>
                                        </p:cTn>
                                        <p:tgtEl>
                                          <p:spTgt spid="83971">
                                            <p:txEl>
                                              <p:pRg st="2" end="2"/>
                                            </p:txEl>
                                          </p:spTgt>
                                        </p:tgtEl>
                                        <p:attrNameLst>
                                          <p:attrName>style.visibility</p:attrName>
                                        </p:attrNameLst>
                                      </p:cBhvr>
                                      <p:to>
                                        <p:strVal val="visible"/>
                                      </p:to>
                                    </p:set>
                                    <p:anim calcmode="lin" valueType="num">
                                      <p:cBhvr>
                                        <p:cTn id="23" dur="500" fill="hold"/>
                                        <p:tgtEl>
                                          <p:spTgt spid="83971">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3971">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83971">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83971">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grpId="0" nodeType="clickEffect">
                                  <p:stCondLst>
                                    <p:cond delay="0"/>
                                  </p:stCondLst>
                                  <p:childTnLst>
                                    <p:set>
                                      <p:cBhvr>
                                        <p:cTn id="30" dur="1" fill="hold">
                                          <p:stCondLst>
                                            <p:cond delay="0"/>
                                          </p:stCondLst>
                                        </p:cTn>
                                        <p:tgtEl>
                                          <p:spTgt spid="83971">
                                            <p:txEl>
                                              <p:pRg st="3" end="3"/>
                                            </p:txEl>
                                          </p:spTgt>
                                        </p:tgtEl>
                                        <p:attrNameLst>
                                          <p:attrName>style.visibility</p:attrName>
                                        </p:attrNameLst>
                                      </p:cBhvr>
                                      <p:to>
                                        <p:strVal val="visible"/>
                                      </p:to>
                                    </p:set>
                                    <p:anim calcmode="lin" valueType="num">
                                      <p:cBhvr>
                                        <p:cTn id="31" dur="500" fill="hold"/>
                                        <p:tgtEl>
                                          <p:spTgt spid="83971">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83971">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83971">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83971">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grpId="0" nodeType="clickEffect">
                                  <p:stCondLst>
                                    <p:cond delay="0"/>
                                  </p:stCondLst>
                                  <p:childTnLst>
                                    <p:set>
                                      <p:cBhvr>
                                        <p:cTn id="38" dur="1" fill="hold">
                                          <p:stCondLst>
                                            <p:cond delay="0"/>
                                          </p:stCondLst>
                                        </p:cTn>
                                        <p:tgtEl>
                                          <p:spTgt spid="83971">
                                            <p:txEl>
                                              <p:pRg st="4" end="4"/>
                                            </p:txEl>
                                          </p:spTgt>
                                        </p:tgtEl>
                                        <p:attrNameLst>
                                          <p:attrName>style.visibility</p:attrName>
                                        </p:attrNameLst>
                                      </p:cBhvr>
                                      <p:to>
                                        <p:strVal val="visible"/>
                                      </p:to>
                                    </p:set>
                                    <p:anim calcmode="lin" valueType="num">
                                      <p:cBhvr>
                                        <p:cTn id="39" dur="500" fill="hold"/>
                                        <p:tgtEl>
                                          <p:spTgt spid="83971">
                                            <p:txEl>
                                              <p:pRg st="4" end="4"/>
                                            </p:txEl>
                                          </p:spTgt>
                                        </p:tgtEl>
                                        <p:attrNameLst>
                                          <p:attrName>ppt_x</p:attrName>
                                        </p:attrNameLst>
                                      </p:cBhvr>
                                      <p:tavLst>
                                        <p:tav tm="0">
                                          <p:val>
                                            <p:strVal val="#ppt_x"/>
                                          </p:val>
                                        </p:tav>
                                        <p:tav tm="100000">
                                          <p:val>
                                            <p:strVal val="#ppt_x"/>
                                          </p:val>
                                        </p:tav>
                                      </p:tavLst>
                                    </p:anim>
                                    <p:anim calcmode="lin" valueType="num">
                                      <p:cBhvr>
                                        <p:cTn id="40" dur="500" fill="hold"/>
                                        <p:tgtEl>
                                          <p:spTgt spid="83971">
                                            <p:txEl>
                                              <p:pRg st="4" end="4"/>
                                            </p:txEl>
                                          </p:spTgt>
                                        </p:tgtEl>
                                        <p:attrNameLst>
                                          <p:attrName>ppt_y</p:attrName>
                                        </p:attrNameLst>
                                      </p:cBhvr>
                                      <p:tavLst>
                                        <p:tav tm="0">
                                          <p:val>
                                            <p:strVal val="#ppt_y-#ppt_h/2"/>
                                          </p:val>
                                        </p:tav>
                                        <p:tav tm="100000">
                                          <p:val>
                                            <p:strVal val="#ppt_y"/>
                                          </p:val>
                                        </p:tav>
                                      </p:tavLst>
                                    </p:anim>
                                    <p:anim calcmode="lin" valueType="num">
                                      <p:cBhvr>
                                        <p:cTn id="41" dur="500" fill="hold"/>
                                        <p:tgtEl>
                                          <p:spTgt spid="83971">
                                            <p:txEl>
                                              <p:pRg st="4" end="4"/>
                                            </p:txEl>
                                          </p:spTgt>
                                        </p:tgtEl>
                                        <p:attrNameLst>
                                          <p:attrName>ppt_w</p:attrName>
                                        </p:attrNameLst>
                                      </p:cBhvr>
                                      <p:tavLst>
                                        <p:tav tm="0">
                                          <p:val>
                                            <p:strVal val="#ppt_w"/>
                                          </p:val>
                                        </p:tav>
                                        <p:tav tm="100000">
                                          <p:val>
                                            <p:strVal val="#ppt_w"/>
                                          </p:val>
                                        </p:tav>
                                      </p:tavLst>
                                    </p:anim>
                                    <p:anim calcmode="lin" valueType="num">
                                      <p:cBhvr>
                                        <p:cTn id="42" dur="500" fill="hold"/>
                                        <p:tgtEl>
                                          <p:spTgt spid="83971">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9750" y="260350"/>
            <a:ext cx="8243888" cy="876300"/>
          </a:xfrm>
        </p:spPr>
        <p:txBody>
          <a:bodyPr/>
          <a:lstStyle/>
          <a:p>
            <a:pPr algn="l"/>
            <a:r>
              <a:rPr lang="en-US" altLang="zh-CN" sz="3200" b="1" dirty="0">
                <a:solidFill>
                  <a:srgbClr val="00FF00"/>
                </a:solidFill>
                <a:latin typeface="华文楷体" pitchFamily="2" charset="-122"/>
                <a:ea typeface="华文楷体" pitchFamily="2" charset="-122"/>
              </a:rPr>
              <a:t>5</a:t>
            </a:r>
            <a:r>
              <a:rPr lang="zh-CN" altLang="en-US" sz="3200" b="1" dirty="0">
                <a:solidFill>
                  <a:srgbClr val="00FF00"/>
                </a:solidFill>
                <a:latin typeface="华文楷体" pitchFamily="2" charset="-122"/>
                <a:ea typeface="华文楷体" pitchFamily="2" charset="-122"/>
              </a:rPr>
              <a:t>）活化硅酸</a:t>
            </a:r>
            <a:r>
              <a:rPr lang="en-US" altLang="zh-CN" sz="3200" b="1" dirty="0">
                <a:solidFill>
                  <a:srgbClr val="00FF00"/>
                </a:solidFill>
                <a:latin typeface="华文楷体" pitchFamily="2" charset="-122"/>
                <a:ea typeface="华文楷体" pitchFamily="2" charset="-122"/>
              </a:rPr>
              <a:t>(activated silicate)</a:t>
            </a:r>
          </a:p>
        </p:txBody>
      </p:sp>
      <p:sp>
        <p:nvSpPr>
          <p:cNvPr id="84995" name="Rectangle 3"/>
          <p:cNvSpPr>
            <a:spLocks noGrp="1" noChangeArrowheads="1"/>
          </p:cNvSpPr>
          <p:nvPr>
            <p:ph type="body" idx="1"/>
          </p:nvPr>
        </p:nvSpPr>
        <p:spPr>
          <a:xfrm>
            <a:off x="611188" y="1341438"/>
            <a:ext cx="8209284" cy="4724400"/>
          </a:xfrm>
        </p:spPr>
        <p:txBody>
          <a:bodyPr/>
          <a:lstStyle/>
          <a:p>
            <a:pPr>
              <a:lnSpc>
                <a:spcPct val="150000"/>
              </a:lnSpc>
            </a:pPr>
            <a:r>
              <a:rPr lang="zh-CN" altLang="en-US" sz="2400" b="1" dirty="0">
                <a:latin typeface="宋体" pitchFamily="2" charset="-122"/>
              </a:rPr>
              <a:t>活化硅酸实质上是硅酸钠在加酸条件下水解聚合反应进行到一定程度的中间产物。</a:t>
            </a:r>
          </a:p>
          <a:p>
            <a:pPr>
              <a:lnSpc>
                <a:spcPct val="150000"/>
              </a:lnSpc>
            </a:pPr>
            <a:r>
              <a:rPr lang="zh-CN" altLang="en-US" sz="2400" b="1" dirty="0">
                <a:latin typeface="宋体" pitchFamily="2" charset="-122"/>
              </a:rPr>
              <a:t>对胶体的混凝是通过</a:t>
            </a:r>
            <a:r>
              <a:rPr lang="zh-CN" altLang="en-US" sz="2400" b="1" dirty="0">
                <a:solidFill>
                  <a:srgbClr val="0BF57A"/>
                </a:solidFill>
                <a:latin typeface="宋体" pitchFamily="2" charset="-122"/>
              </a:rPr>
              <a:t>吸附架桥使粒子粘连</a:t>
            </a:r>
            <a:r>
              <a:rPr lang="zh-CN" altLang="en-US" sz="2400" b="1" dirty="0">
                <a:latin typeface="宋体" pitchFamily="2" charset="-122"/>
              </a:rPr>
              <a:t>而完成的。</a:t>
            </a:r>
          </a:p>
          <a:p>
            <a:pPr>
              <a:lnSpc>
                <a:spcPct val="150000"/>
              </a:lnSpc>
            </a:pPr>
            <a:r>
              <a:rPr lang="zh-CN" altLang="en-US" sz="2400" b="1" dirty="0">
                <a:solidFill>
                  <a:schemeClr val="tx1"/>
                </a:solidFill>
                <a:latin typeface="宋体" pitchFamily="2" charset="-122"/>
              </a:rPr>
              <a:t>优点：</a:t>
            </a:r>
            <a:r>
              <a:rPr lang="zh-CN" altLang="en-US" sz="2400" b="1" dirty="0">
                <a:solidFill>
                  <a:srgbClr val="F01085"/>
                </a:solidFill>
                <a:latin typeface="宋体" pitchFamily="2" charset="-122"/>
              </a:rPr>
              <a:t>絮凝体形成快且粗大、密实，在低水温、低碱度条件下也能良好絮凝，适用</a:t>
            </a:r>
            <a:r>
              <a:rPr lang="en-US" altLang="zh-CN" sz="2400" b="1" dirty="0">
                <a:solidFill>
                  <a:srgbClr val="F01085"/>
                </a:solidFill>
                <a:latin typeface="宋体" pitchFamily="2" charset="-122"/>
              </a:rPr>
              <a:t>pH</a:t>
            </a:r>
            <a:r>
              <a:rPr lang="zh-CN" altLang="en-US" sz="2400" b="1" dirty="0">
                <a:solidFill>
                  <a:srgbClr val="F01085"/>
                </a:solidFill>
                <a:latin typeface="宋体" pitchFamily="2" charset="-122"/>
              </a:rPr>
              <a:t>值范围宽。与其它的混凝剂配合使用，特别是与铝盐和铁盐混合使用，可缩短沉降时间，节省混凝剂用量。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4995">
                                            <p:txEl>
                                              <p:pRg st="1" end="1"/>
                                            </p:txEl>
                                          </p:spTgt>
                                        </p:tgtEl>
                                        <p:attrNameLst>
                                          <p:attrName>style.visibility</p:attrName>
                                        </p:attrNameLst>
                                      </p:cBhvr>
                                      <p:to>
                                        <p:strVal val="visible"/>
                                      </p:to>
                                    </p:set>
                                    <p:anim calcmode="lin" valueType="num">
                                      <p:cBhvr additive="base">
                                        <p:cTn id="13" dur="500" fill="hold"/>
                                        <p:tgtEl>
                                          <p:spTgt spid="8499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49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84995">
                                            <p:txEl>
                                              <p:pRg st="2" end="2"/>
                                            </p:txEl>
                                          </p:spTgt>
                                        </p:tgtEl>
                                        <p:attrNameLst>
                                          <p:attrName>style.visibility</p:attrName>
                                        </p:attrNameLst>
                                      </p:cBhvr>
                                      <p:to>
                                        <p:strVal val="visible"/>
                                      </p:to>
                                    </p:set>
                                    <p:anim calcmode="lin" valueType="num">
                                      <p:cBhvr additive="base">
                                        <p:cTn id="19" dur="500" fill="hold"/>
                                        <p:tgtEl>
                                          <p:spTgt spid="8499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499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68313" y="320452"/>
            <a:ext cx="8243887" cy="876300"/>
          </a:xfrm>
        </p:spPr>
        <p:txBody>
          <a:bodyPr/>
          <a:lstStyle/>
          <a:p>
            <a:pPr algn="l"/>
            <a:r>
              <a:rPr lang="en-US" altLang="zh-CN" sz="3200" b="1" dirty="0">
                <a:solidFill>
                  <a:srgbClr val="0BF57A"/>
                </a:solidFill>
                <a:latin typeface="华文楷体" pitchFamily="2" charset="-122"/>
                <a:ea typeface="华文楷体" pitchFamily="2" charset="-122"/>
              </a:rPr>
              <a:t>6</a:t>
            </a:r>
            <a:r>
              <a:rPr lang="zh-CN" altLang="en-US" sz="3200" b="1" dirty="0">
                <a:solidFill>
                  <a:srgbClr val="0BF57A"/>
                </a:solidFill>
                <a:latin typeface="华文楷体" pitchFamily="2" charset="-122"/>
                <a:ea typeface="华文楷体" pitchFamily="2" charset="-122"/>
              </a:rPr>
              <a:t>）聚合硫酸铁</a:t>
            </a:r>
            <a:r>
              <a:rPr lang="en-US" altLang="zh-CN" sz="3200" b="1" dirty="0">
                <a:solidFill>
                  <a:srgbClr val="0BF57A"/>
                </a:solidFill>
                <a:latin typeface="华文楷体" pitchFamily="2" charset="-122"/>
                <a:ea typeface="华文楷体" pitchFamily="2" charset="-122"/>
              </a:rPr>
              <a:t>(poly-ferric sulfate, PFS)</a:t>
            </a:r>
          </a:p>
        </p:txBody>
      </p:sp>
      <p:sp>
        <p:nvSpPr>
          <p:cNvPr id="86019" name="Rectangle 3"/>
          <p:cNvSpPr>
            <a:spLocks noGrp="1" noChangeArrowheads="1"/>
          </p:cNvSpPr>
          <p:nvPr>
            <p:ph type="body" idx="1"/>
          </p:nvPr>
        </p:nvSpPr>
        <p:spPr>
          <a:xfrm>
            <a:off x="684213" y="1341438"/>
            <a:ext cx="7772400" cy="4724400"/>
          </a:xfrm>
        </p:spPr>
        <p:txBody>
          <a:bodyPr/>
          <a:lstStyle/>
          <a:p>
            <a:pPr>
              <a:lnSpc>
                <a:spcPct val="150000"/>
              </a:lnSpc>
            </a:pPr>
            <a:r>
              <a:rPr lang="zh-CN" altLang="en-US" sz="2400" b="1" dirty="0">
                <a:latin typeface="宋体" pitchFamily="2" charset="-122"/>
              </a:rPr>
              <a:t>化学式为</a:t>
            </a:r>
            <a:r>
              <a:rPr lang="en-US" altLang="zh-CN" sz="2400" b="1" dirty="0">
                <a:latin typeface="宋体" pitchFamily="2" charset="-122"/>
              </a:rPr>
              <a:t>[Fe</a:t>
            </a:r>
            <a:r>
              <a:rPr lang="en-US" altLang="zh-CN" sz="2400" b="1" baseline="-25000" dirty="0">
                <a:latin typeface="宋体" pitchFamily="2" charset="-122"/>
              </a:rPr>
              <a:t>2</a:t>
            </a:r>
            <a:r>
              <a:rPr lang="en-US" altLang="zh-CN" sz="2400" b="1" dirty="0">
                <a:latin typeface="宋体" pitchFamily="2" charset="-122"/>
              </a:rPr>
              <a:t>(OH)</a:t>
            </a:r>
            <a:r>
              <a:rPr lang="en-US" altLang="zh-CN" sz="2400" b="1" baseline="-25000" dirty="0">
                <a:latin typeface="宋体" pitchFamily="2" charset="-122"/>
              </a:rPr>
              <a:t>n</a:t>
            </a:r>
            <a:r>
              <a:rPr lang="en-US" altLang="zh-CN" sz="2400" b="1" dirty="0">
                <a:latin typeface="宋体" pitchFamily="2" charset="-122"/>
              </a:rPr>
              <a:t>(SO</a:t>
            </a:r>
            <a:r>
              <a:rPr lang="en-US" altLang="zh-CN" sz="2400" b="1" baseline="-25000" dirty="0">
                <a:latin typeface="宋体" pitchFamily="2" charset="-122"/>
              </a:rPr>
              <a:t>4</a:t>
            </a:r>
            <a:r>
              <a:rPr lang="en-US" altLang="zh-CN" sz="2400" b="1" dirty="0">
                <a:latin typeface="宋体" pitchFamily="2" charset="-122"/>
              </a:rPr>
              <a:t>)</a:t>
            </a:r>
            <a:r>
              <a:rPr lang="en-US" altLang="zh-CN" sz="2400" b="1" baseline="-25000" dirty="0">
                <a:latin typeface="宋体" pitchFamily="2" charset="-122"/>
              </a:rPr>
              <a:t>3-n/2</a:t>
            </a:r>
            <a:r>
              <a:rPr lang="en-US" altLang="zh-CN" sz="2400" b="1" dirty="0">
                <a:latin typeface="宋体" pitchFamily="2" charset="-122"/>
              </a:rPr>
              <a:t>]</a:t>
            </a:r>
            <a:r>
              <a:rPr lang="en-US" altLang="zh-CN" sz="2400" b="1" baseline="-25000" dirty="0">
                <a:latin typeface="宋体" pitchFamily="2" charset="-122"/>
              </a:rPr>
              <a:t>m</a:t>
            </a:r>
          </a:p>
          <a:p>
            <a:pPr>
              <a:lnSpc>
                <a:spcPct val="150000"/>
              </a:lnSpc>
            </a:pPr>
            <a:r>
              <a:rPr lang="zh-CN" altLang="en-US" sz="2400" b="1" dirty="0">
                <a:solidFill>
                  <a:schemeClr val="tx2"/>
                </a:solidFill>
                <a:latin typeface="宋体" pitchFamily="2" charset="-122"/>
              </a:rPr>
              <a:t>优点：投加剂量小，絮体生成快，对水质的适应范围广以及水解时消耗水中碱度少。</a:t>
            </a:r>
          </a:p>
          <a:p>
            <a:pPr>
              <a:lnSpc>
                <a:spcPct val="150000"/>
              </a:lnSpc>
            </a:pPr>
            <a:r>
              <a:rPr lang="zh-CN" altLang="en-US" sz="2400" b="1" dirty="0">
                <a:latin typeface="宋体" pitchFamily="2" charset="-122"/>
              </a:rPr>
              <a:t>它与聚合铝盐都是具有一定碱化度的无机高分子聚合物，且作用机理也颇为相似</a:t>
            </a:r>
            <a:r>
              <a:rPr lang="zh-CN" altLang="en-US" sz="2400" dirty="0">
                <a:latin typeface="宋体"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86019">
                                            <p:txEl>
                                              <p:pRg st="0" end="0"/>
                                            </p:txEl>
                                          </p:spTgt>
                                        </p:tgtEl>
                                        <p:attrNameLst>
                                          <p:attrName>style.visibility</p:attrName>
                                        </p:attrNameLst>
                                      </p:cBhvr>
                                      <p:to>
                                        <p:strVal val="visible"/>
                                      </p:to>
                                    </p:set>
                                    <p:animEffect transition="in" filter="blinds(vertical)">
                                      <p:cBhvr>
                                        <p:cTn id="7" dur="500"/>
                                        <p:tgtEl>
                                          <p:spTgt spid="860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86019">
                                            <p:txEl>
                                              <p:pRg st="1" end="1"/>
                                            </p:txEl>
                                          </p:spTgt>
                                        </p:tgtEl>
                                        <p:attrNameLst>
                                          <p:attrName>style.visibility</p:attrName>
                                        </p:attrNameLst>
                                      </p:cBhvr>
                                      <p:to>
                                        <p:strVal val="visible"/>
                                      </p:to>
                                    </p:set>
                                    <p:animEffect transition="in" filter="blinds(vertical)">
                                      <p:cBhvr>
                                        <p:cTn id="12" dur="500"/>
                                        <p:tgtEl>
                                          <p:spTgt spid="860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86019">
                                            <p:txEl>
                                              <p:pRg st="2" end="2"/>
                                            </p:txEl>
                                          </p:spTgt>
                                        </p:tgtEl>
                                        <p:attrNameLst>
                                          <p:attrName>style.visibility</p:attrName>
                                        </p:attrNameLst>
                                      </p:cBhvr>
                                      <p:to>
                                        <p:strVal val="visible"/>
                                      </p:to>
                                    </p:set>
                                    <p:animEffect transition="in" filter="blinds(vertical)">
                                      <p:cBhvr>
                                        <p:cTn id="17" dur="500"/>
                                        <p:tgtEl>
                                          <p:spTgt spid="860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39750" y="390872"/>
            <a:ext cx="7561263" cy="877888"/>
          </a:xfrm>
        </p:spPr>
        <p:txBody>
          <a:bodyPr>
            <a:normAutofit/>
          </a:bodyPr>
          <a:lstStyle/>
          <a:p>
            <a:pPr algn="l"/>
            <a:r>
              <a:rPr lang="en-US" altLang="zh-CN" sz="3200" b="1" dirty="0">
                <a:solidFill>
                  <a:srgbClr val="FF0000"/>
                </a:solidFill>
                <a:latin typeface="华文楷体" pitchFamily="2" charset="-122"/>
                <a:ea typeface="华文楷体" pitchFamily="2" charset="-122"/>
              </a:rPr>
              <a:t>(2)</a:t>
            </a:r>
            <a:r>
              <a:rPr lang="zh-CN" altLang="en-US" sz="3200" b="1" dirty="0">
                <a:solidFill>
                  <a:srgbClr val="FF0000"/>
                </a:solidFill>
                <a:latin typeface="华文楷体" pitchFamily="2" charset="-122"/>
                <a:ea typeface="华文楷体" pitchFamily="2" charset="-122"/>
              </a:rPr>
              <a:t>有机高分子类混凝剂</a:t>
            </a:r>
            <a:r>
              <a:rPr lang="en-US" altLang="zh-CN" sz="3200" b="1" dirty="0">
                <a:solidFill>
                  <a:srgbClr val="FF0000"/>
                </a:solidFill>
                <a:latin typeface="华文楷体" pitchFamily="2" charset="-122"/>
                <a:ea typeface="华文楷体" pitchFamily="2" charset="-122"/>
              </a:rPr>
              <a:t>(</a:t>
            </a:r>
            <a:r>
              <a:rPr lang="en-US" altLang="zh-CN" sz="3200" b="1" dirty="0" err="1">
                <a:solidFill>
                  <a:srgbClr val="FF0000"/>
                </a:solidFill>
                <a:latin typeface="华文楷体" pitchFamily="2" charset="-122"/>
                <a:ea typeface="华文楷体" pitchFamily="2" charset="-122"/>
              </a:rPr>
              <a:t>polyelectrolytes</a:t>
            </a:r>
            <a:r>
              <a:rPr lang="en-US" altLang="zh-CN" sz="3200" b="1" dirty="0">
                <a:solidFill>
                  <a:srgbClr val="FF0000"/>
                </a:solidFill>
                <a:latin typeface="华文楷体" pitchFamily="2" charset="-122"/>
                <a:ea typeface="华文楷体" pitchFamily="2" charset="-122"/>
              </a:rPr>
              <a:t>)</a:t>
            </a:r>
          </a:p>
        </p:txBody>
      </p:sp>
      <p:sp>
        <p:nvSpPr>
          <p:cNvPr id="87043" name="Rectangle 3"/>
          <p:cNvSpPr>
            <a:spLocks noGrp="1" noChangeArrowheads="1"/>
          </p:cNvSpPr>
          <p:nvPr>
            <p:ph type="body" idx="1"/>
          </p:nvPr>
        </p:nvSpPr>
        <p:spPr>
          <a:xfrm>
            <a:off x="395288" y="1557338"/>
            <a:ext cx="8229600" cy="4456112"/>
          </a:xfrm>
        </p:spPr>
        <p:txBody>
          <a:bodyPr lIns="0" tIns="0" rIns="0" bIns="0"/>
          <a:lstStyle/>
          <a:p>
            <a:pPr indent="457200">
              <a:lnSpc>
                <a:spcPct val="150000"/>
              </a:lnSpc>
              <a:buFontTx/>
              <a:buNone/>
            </a:pPr>
            <a:r>
              <a:rPr lang="zh-CN" altLang="en-US" sz="2400" b="1" dirty="0">
                <a:solidFill>
                  <a:schemeClr val="tx1"/>
                </a:solidFill>
                <a:latin typeface="宋体" pitchFamily="2" charset="-122"/>
              </a:rPr>
              <a:t>分类：</a:t>
            </a:r>
            <a:r>
              <a:rPr lang="zh-CN" altLang="en-US" sz="2400" b="1" dirty="0">
                <a:latin typeface="宋体" pitchFamily="2" charset="-122"/>
              </a:rPr>
              <a:t>高分子混凝剂分为</a:t>
            </a:r>
            <a:r>
              <a:rPr lang="zh-CN" altLang="en-US" sz="2400" b="1" dirty="0">
                <a:solidFill>
                  <a:srgbClr val="00FF00"/>
                </a:solidFill>
                <a:latin typeface="宋体" pitchFamily="2" charset="-122"/>
              </a:rPr>
              <a:t>天然</a:t>
            </a:r>
            <a:r>
              <a:rPr lang="zh-CN" altLang="en-US" sz="2400" b="1" dirty="0">
                <a:latin typeface="宋体" pitchFamily="2" charset="-122"/>
              </a:rPr>
              <a:t>和</a:t>
            </a:r>
            <a:r>
              <a:rPr lang="zh-CN" altLang="en-US" sz="2400" b="1" dirty="0">
                <a:solidFill>
                  <a:srgbClr val="00FF00"/>
                </a:solidFill>
                <a:latin typeface="宋体" pitchFamily="2" charset="-122"/>
              </a:rPr>
              <a:t>人工</a:t>
            </a:r>
            <a:r>
              <a:rPr lang="zh-CN" altLang="en-US" sz="2400" b="1" dirty="0">
                <a:latin typeface="宋体" pitchFamily="2" charset="-122"/>
              </a:rPr>
              <a:t>两种，其中天然高分子混凝剂的应用远不如人工的广泛，主要原因是电荷密度小，分子量较低，且容易发生降解而失去活性。</a:t>
            </a:r>
            <a:endParaRPr lang="en-US" altLang="zh-CN" sz="2400" b="1" dirty="0">
              <a:latin typeface="宋体" pitchFamily="2" charset="-122"/>
            </a:endParaRPr>
          </a:p>
          <a:p>
            <a:pPr indent="457200">
              <a:lnSpc>
                <a:spcPct val="150000"/>
              </a:lnSpc>
              <a:buFontTx/>
              <a:buNone/>
            </a:pPr>
            <a:endParaRPr lang="zh-CN" altLang="en-US" sz="2400" b="1" dirty="0">
              <a:latin typeface="宋体" pitchFamily="2" charset="-122"/>
            </a:endParaRPr>
          </a:p>
          <a:p>
            <a:pPr indent="457200">
              <a:lnSpc>
                <a:spcPct val="150000"/>
              </a:lnSpc>
              <a:buFontTx/>
              <a:buNone/>
            </a:pPr>
            <a:r>
              <a:rPr lang="zh-CN" altLang="en-US" sz="2400" b="1" dirty="0">
                <a:latin typeface="宋体" pitchFamily="2" charset="-122"/>
              </a:rPr>
              <a:t>根据高分子聚合物所带基团能否离解及离解后所带离子的电性，有机高分子混凝剂可分为</a:t>
            </a:r>
            <a:r>
              <a:rPr lang="zh-CN" altLang="en-US" sz="2400" b="1" u="sng" dirty="0">
                <a:solidFill>
                  <a:srgbClr val="0BF57A"/>
                </a:solidFill>
                <a:latin typeface="宋体" pitchFamily="2" charset="-122"/>
              </a:rPr>
              <a:t>阴离子型</a:t>
            </a:r>
            <a:r>
              <a:rPr lang="en-US" altLang="zh-CN" sz="2400" b="1" u="sng" dirty="0">
                <a:solidFill>
                  <a:srgbClr val="0BF57A"/>
                </a:solidFill>
                <a:latin typeface="宋体" pitchFamily="2" charset="-122"/>
              </a:rPr>
              <a:t>(anionic)</a:t>
            </a:r>
            <a:r>
              <a:rPr lang="zh-CN" altLang="en-US" sz="2400" b="1" dirty="0">
                <a:latin typeface="宋体" pitchFamily="2" charset="-122"/>
              </a:rPr>
              <a:t>、</a:t>
            </a:r>
            <a:r>
              <a:rPr lang="zh-CN" altLang="en-US" sz="2400" b="1" u="sng" dirty="0">
                <a:solidFill>
                  <a:srgbClr val="0BF57A"/>
                </a:solidFill>
                <a:latin typeface="宋体" pitchFamily="2" charset="-122"/>
              </a:rPr>
              <a:t>阳离子型</a:t>
            </a:r>
            <a:r>
              <a:rPr lang="en-US" altLang="zh-CN" sz="2400" b="1" u="sng" dirty="0">
                <a:solidFill>
                  <a:srgbClr val="0BF57A"/>
                </a:solidFill>
                <a:latin typeface="宋体" pitchFamily="2" charset="-122"/>
              </a:rPr>
              <a:t>(cationic)</a:t>
            </a:r>
            <a:r>
              <a:rPr lang="zh-CN" altLang="en-US" sz="2400" b="1" dirty="0">
                <a:latin typeface="宋体" pitchFamily="2" charset="-122"/>
              </a:rPr>
              <a:t>和</a:t>
            </a:r>
            <a:r>
              <a:rPr lang="zh-CN" altLang="en-US" sz="2400" b="1" u="sng" dirty="0">
                <a:solidFill>
                  <a:srgbClr val="0BF57A"/>
                </a:solidFill>
                <a:latin typeface="宋体" pitchFamily="2" charset="-122"/>
              </a:rPr>
              <a:t>非离子型</a:t>
            </a:r>
            <a:r>
              <a:rPr lang="en-US" altLang="zh-CN" sz="2400" b="1" u="sng" dirty="0">
                <a:solidFill>
                  <a:srgbClr val="0BF57A"/>
                </a:solidFill>
                <a:latin typeface="宋体" pitchFamily="2" charset="-122"/>
              </a:rPr>
              <a:t>(nonionic)</a:t>
            </a:r>
            <a:r>
              <a:rPr lang="zh-CN" altLang="en-US" sz="2400" b="1" dirty="0">
                <a:latin typeface="宋体" pitchFamily="2" charset="-122"/>
              </a:rPr>
              <a:t> 。</a:t>
            </a:r>
            <a:endParaRPr lang="en-US" altLang="zh-CN" sz="2400" dirty="0">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Effect transition="in" filter="slide(fromBottom)">
                                      <p:cBhvr>
                                        <p:cTn id="7" dur="500"/>
                                        <p:tgtEl>
                                          <p:spTgt spid="87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7043">
                                            <p:txEl>
                                              <p:pRg st="2" end="2"/>
                                            </p:txEl>
                                          </p:spTgt>
                                        </p:tgtEl>
                                        <p:attrNameLst>
                                          <p:attrName>style.visibility</p:attrName>
                                        </p:attrNameLst>
                                      </p:cBhvr>
                                      <p:to>
                                        <p:strVal val="visible"/>
                                      </p:to>
                                    </p:set>
                                    <p:animEffect transition="in" filter="slide(fromBottom)">
                                      <p:cBhvr>
                                        <p:cTn id="12" dur="500"/>
                                        <p:tgtEl>
                                          <p:spTgt spid="87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7" name="Rectangle 3"/>
          <p:cNvSpPr>
            <a:spLocks noGrp="1" noChangeArrowheads="1"/>
          </p:cNvSpPr>
          <p:nvPr>
            <p:ph type="body" idx="1"/>
          </p:nvPr>
        </p:nvSpPr>
        <p:spPr>
          <a:xfrm>
            <a:off x="685800" y="836712"/>
            <a:ext cx="7772400" cy="4724400"/>
          </a:xfrm>
        </p:spPr>
        <p:txBody>
          <a:bodyPr>
            <a:normAutofit lnSpcReduction="10000"/>
          </a:bodyPr>
          <a:lstStyle/>
          <a:p>
            <a:pPr>
              <a:lnSpc>
                <a:spcPct val="135000"/>
              </a:lnSpc>
            </a:pPr>
            <a:r>
              <a:rPr lang="zh-CN" altLang="en-US" sz="2400" b="1" dirty="0">
                <a:latin typeface="宋体" pitchFamily="2" charset="-122"/>
              </a:rPr>
              <a:t>特点：高分子混凝剂一般为链状结构，各单体间以共价键结合。</a:t>
            </a:r>
          </a:p>
          <a:p>
            <a:pPr>
              <a:lnSpc>
                <a:spcPct val="135000"/>
              </a:lnSpc>
            </a:pPr>
            <a:r>
              <a:rPr lang="zh-CN" altLang="en-US" sz="2400" b="1" dirty="0">
                <a:latin typeface="宋体" pitchFamily="2" charset="-122"/>
              </a:rPr>
              <a:t>单体的总数称为</a:t>
            </a:r>
            <a:r>
              <a:rPr lang="zh-CN" altLang="en-US" sz="2400" b="1" dirty="0">
                <a:solidFill>
                  <a:srgbClr val="FF3300"/>
                </a:solidFill>
                <a:latin typeface="宋体" pitchFamily="2" charset="-122"/>
              </a:rPr>
              <a:t>聚合度</a:t>
            </a:r>
            <a:r>
              <a:rPr lang="zh-CN" altLang="en-US" sz="2400" b="1" dirty="0">
                <a:latin typeface="宋体" pitchFamily="2" charset="-122"/>
              </a:rPr>
              <a:t>，高分子混凝剂的聚合度约从</a:t>
            </a:r>
            <a:r>
              <a:rPr lang="en-US" altLang="zh-CN" sz="2400" b="1" dirty="0">
                <a:latin typeface="宋体" pitchFamily="2" charset="-122"/>
              </a:rPr>
              <a:t>1000</a:t>
            </a:r>
            <a:r>
              <a:rPr lang="zh-CN" altLang="en-US" sz="2400" b="1" dirty="0">
                <a:latin typeface="宋体" pitchFamily="2" charset="-122"/>
              </a:rPr>
              <a:t>－</a:t>
            </a:r>
            <a:r>
              <a:rPr lang="en-US" altLang="zh-CN" sz="2400" b="1" dirty="0">
                <a:latin typeface="宋体" pitchFamily="2" charset="-122"/>
              </a:rPr>
              <a:t>5000</a:t>
            </a:r>
            <a:r>
              <a:rPr lang="zh-CN" altLang="en-US" sz="2400" b="1" dirty="0">
                <a:latin typeface="宋体" pitchFamily="2" charset="-122"/>
              </a:rPr>
              <a:t>，甚至更高。高分子混凝剂溶于水中，将生成大量的线形高分子</a:t>
            </a:r>
            <a:r>
              <a:rPr lang="zh-CN" altLang="en-US" sz="2400" dirty="0">
                <a:latin typeface="宋体" pitchFamily="2" charset="-122"/>
              </a:rPr>
              <a:t>。</a:t>
            </a:r>
          </a:p>
          <a:p>
            <a:pPr>
              <a:lnSpc>
                <a:spcPct val="135000"/>
              </a:lnSpc>
              <a:buFontTx/>
              <a:buNone/>
            </a:pPr>
            <a:r>
              <a:rPr lang="zh-CN" altLang="en-US" sz="2400" b="1" dirty="0">
                <a:solidFill>
                  <a:srgbClr val="FF3300"/>
                </a:solidFill>
                <a:latin typeface="宋体" pitchFamily="2" charset="-122"/>
              </a:rPr>
              <a:t>作用机理：</a:t>
            </a:r>
          </a:p>
          <a:p>
            <a:pPr algn="just">
              <a:lnSpc>
                <a:spcPct val="135000"/>
              </a:lnSpc>
              <a:buFontTx/>
              <a:buNone/>
            </a:pPr>
            <a:r>
              <a:rPr lang="zh-CN" altLang="en-US" sz="2400" b="1" dirty="0">
                <a:latin typeface="宋体" pitchFamily="2" charset="-122"/>
              </a:rPr>
              <a:t>（</a:t>
            </a:r>
            <a:r>
              <a:rPr lang="en-US" altLang="zh-CN" sz="2400" b="1" dirty="0">
                <a:latin typeface="宋体" pitchFamily="2" charset="-122"/>
              </a:rPr>
              <a:t>a</a:t>
            </a:r>
            <a:r>
              <a:rPr lang="zh-CN" altLang="en-US" sz="2400" b="1" dirty="0">
                <a:latin typeface="宋体" pitchFamily="2" charset="-122"/>
              </a:rPr>
              <a:t>）由于氢键结合、静电结合、范德华力等作用对胶粒的吸附结合；</a:t>
            </a:r>
          </a:p>
          <a:p>
            <a:pPr algn="just">
              <a:lnSpc>
                <a:spcPct val="135000"/>
              </a:lnSpc>
              <a:buFontTx/>
              <a:buNone/>
            </a:pPr>
            <a:r>
              <a:rPr lang="zh-CN" altLang="en-US" sz="2400" b="1" dirty="0">
                <a:latin typeface="宋体" pitchFamily="2" charset="-122"/>
              </a:rPr>
              <a:t>（</a:t>
            </a:r>
            <a:r>
              <a:rPr lang="en-US" altLang="zh-CN" sz="2400" b="1" dirty="0">
                <a:latin typeface="宋体" pitchFamily="2" charset="-122"/>
              </a:rPr>
              <a:t>b</a:t>
            </a:r>
            <a:r>
              <a:rPr lang="zh-CN" altLang="en-US" sz="2400" b="1" dirty="0">
                <a:latin typeface="宋体" pitchFamily="2" charset="-122"/>
              </a:rPr>
              <a:t>）线型高分子在溶液中的吸附架桥作用。</a:t>
            </a:r>
            <a:endParaRPr lang="zh-CN" altLang="en-US" sz="2400" dirty="0">
              <a:latin typeface="宋体" pitchFamily="2" charset="-122"/>
            </a:endParaRPr>
          </a:p>
          <a:p>
            <a:pPr>
              <a:lnSpc>
                <a:spcPct val="135000"/>
              </a:lnSpc>
            </a:pPr>
            <a:endParaRPr lang="en-US" altLang="zh-CN" sz="2400" dirty="0">
              <a:latin typeface="宋体" pitchFamily="2" charset="-122"/>
            </a:endParaRPr>
          </a:p>
        </p:txBody>
      </p:sp>
      <p:sp>
        <p:nvSpPr>
          <p:cNvPr id="88068" name="Text Box 4"/>
          <p:cNvSpPr txBox="1">
            <a:spLocks noChangeArrowheads="1"/>
          </p:cNvSpPr>
          <p:nvPr/>
        </p:nvSpPr>
        <p:spPr bwMode="auto">
          <a:xfrm>
            <a:off x="900112" y="2276475"/>
            <a:ext cx="7776343" cy="1930400"/>
          </a:xfrm>
          <a:prstGeom prst="rect">
            <a:avLst/>
          </a:prstGeom>
          <a:solidFill>
            <a:srgbClr val="FFFF99"/>
          </a:solidFill>
          <a:ln w="9525">
            <a:solidFill>
              <a:srgbClr val="FF0000"/>
            </a:solidFill>
            <a:miter lim="800000"/>
            <a:headEnd/>
            <a:tailEnd/>
          </a:ln>
          <a:effectLst/>
        </p:spPr>
        <p:txBody>
          <a:bodyPr wrap="square">
            <a:spAutoFit/>
          </a:bodyPr>
          <a:lstStyle/>
          <a:p>
            <a:pPr algn="just">
              <a:lnSpc>
                <a:spcPct val="125000"/>
              </a:lnSpc>
              <a:spcBef>
                <a:spcPct val="20000"/>
              </a:spcBef>
            </a:pPr>
            <a:r>
              <a:rPr kumimoji="1" lang="zh-CN" altLang="en-US" sz="2400" b="1" dirty="0">
                <a:solidFill>
                  <a:srgbClr val="0000FF"/>
                </a:solidFill>
                <a:latin typeface="华文中宋" pitchFamily="2" charset="-122"/>
              </a:rPr>
              <a:t>在一般情况下，不论混凝剂为何种离子型，对不同电性的胶体和细微悬浮物都是有效的。但如为离子型，且电性与胶粒电性相反，就能起降低电位和吸附架桥双重作用，可明显提高絮凝效果。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checkerboard(across)">
                                      <p:cBhvr>
                                        <p:cTn id="7" dur="500"/>
                                        <p:tgtEl>
                                          <p:spTgt spid="88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8067">
                                            <p:txEl>
                                              <p:pRg st="1" end="1"/>
                                            </p:txEl>
                                          </p:spTgt>
                                        </p:tgtEl>
                                        <p:attrNameLst>
                                          <p:attrName>style.visibility</p:attrName>
                                        </p:attrNameLst>
                                      </p:cBhvr>
                                      <p:to>
                                        <p:strVal val="visible"/>
                                      </p:to>
                                    </p:set>
                                    <p:animEffect transition="in" filter="checkerboard(across)">
                                      <p:cBhvr>
                                        <p:cTn id="12" dur="500"/>
                                        <p:tgtEl>
                                          <p:spTgt spid="88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Effect transition="in" filter="checkerboard(across)">
                                      <p:cBhvr>
                                        <p:cTn id="17" dur="500"/>
                                        <p:tgtEl>
                                          <p:spTgt spid="88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8067">
                                            <p:txEl>
                                              <p:pRg st="3" end="3"/>
                                            </p:txEl>
                                          </p:spTgt>
                                        </p:tgtEl>
                                        <p:attrNameLst>
                                          <p:attrName>style.visibility</p:attrName>
                                        </p:attrNameLst>
                                      </p:cBhvr>
                                      <p:to>
                                        <p:strVal val="visible"/>
                                      </p:to>
                                    </p:set>
                                    <p:animEffect transition="in" filter="checkerboard(across)">
                                      <p:cBhvr>
                                        <p:cTn id="22" dur="500"/>
                                        <p:tgtEl>
                                          <p:spTgt spid="880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8067">
                                            <p:txEl>
                                              <p:pRg st="4" end="4"/>
                                            </p:txEl>
                                          </p:spTgt>
                                        </p:tgtEl>
                                        <p:attrNameLst>
                                          <p:attrName>style.visibility</p:attrName>
                                        </p:attrNameLst>
                                      </p:cBhvr>
                                      <p:to>
                                        <p:strVal val="visible"/>
                                      </p:to>
                                    </p:set>
                                    <p:animEffect transition="in" filter="checkerboard(across)">
                                      <p:cBhvr>
                                        <p:cTn id="27" dur="500"/>
                                        <p:tgtEl>
                                          <p:spTgt spid="880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88068"/>
                                        </p:tgtEl>
                                        <p:attrNameLst>
                                          <p:attrName>style.visibility</p:attrName>
                                        </p:attrNameLst>
                                      </p:cBhvr>
                                      <p:to>
                                        <p:strVal val="visible"/>
                                      </p:to>
                                    </p:set>
                                    <p:anim calcmode="lin" valueType="num">
                                      <p:cBhvr additive="base">
                                        <p:cTn id="32" dur="500" fill="hold"/>
                                        <p:tgtEl>
                                          <p:spTgt spid="88068"/>
                                        </p:tgtEl>
                                        <p:attrNameLst>
                                          <p:attrName>ppt_x</p:attrName>
                                        </p:attrNameLst>
                                      </p:cBhvr>
                                      <p:tavLst>
                                        <p:tav tm="0">
                                          <p:val>
                                            <p:strVal val="0-#ppt_w/2"/>
                                          </p:val>
                                        </p:tav>
                                        <p:tav tm="100000">
                                          <p:val>
                                            <p:strVal val="#ppt_x"/>
                                          </p:val>
                                        </p:tav>
                                      </p:tavLst>
                                    </p:anim>
                                    <p:anim calcmode="lin" valueType="num">
                                      <p:cBhvr additive="base">
                                        <p:cTn id="33" dur="500" fill="hold"/>
                                        <p:tgtEl>
                                          <p:spTgt spid="880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autoUpdateAnimBg="0"/>
      <p:bldP spid="88068"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827584" y="423069"/>
            <a:ext cx="7772400" cy="685800"/>
          </a:xfrm>
        </p:spPr>
        <p:txBody>
          <a:bodyPr/>
          <a:lstStyle/>
          <a:p>
            <a:r>
              <a:rPr lang="zh-CN" altLang="en-US" sz="3200" b="1" dirty="0">
                <a:solidFill>
                  <a:srgbClr val="00FF00"/>
                </a:solidFill>
                <a:latin typeface="华文新魏" pitchFamily="2" charset="-122"/>
                <a:ea typeface="华文新魏" pitchFamily="2" charset="-122"/>
              </a:rPr>
              <a:t>聚丙烯酰胺 </a:t>
            </a:r>
            <a:r>
              <a:rPr lang="en-US" altLang="zh-CN" sz="3200" b="1" dirty="0">
                <a:solidFill>
                  <a:srgbClr val="00FF00"/>
                </a:solidFill>
                <a:latin typeface="华文新魏" pitchFamily="2" charset="-122"/>
                <a:ea typeface="华文新魏" pitchFamily="2" charset="-122"/>
              </a:rPr>
              <a:t>(polyacrylamides, PAM)</a:t>
            </a:r>
            <a:r>
              <a:rPr lang="zh-CN" altLang="en-US" sz="3200" dirty="0">
                <a:solidFill>
                  <a:srgbClr val="00FF00"/>
                </a:solidFill>
                <a:latin typeface="华文新魏" pitchFamily="2" charset="-122"/>
                <a:ea typeface="华文新魏" pitchFamily="2" charset="-122"/>
              </a:rPr>
              <a:t>简介</a:t>
            </a:r>
            <a:endParaRPr lang="en-US" altLang="zh-CN" sz="3200" b="1" dirty="0">
              <a:solidFill>
                <a:srgbClr val="00FF00"/>
              </a:solidFill>
              <a:latin typeface="华文新魏" pitchFamily="2" charset="-122"/>
              <a:ea typeface="华文新魏" pitchFamily="2" charset="-122"/>
            </a:endParaRPr>
          </a:p>
        </p:txBody>
      </p:sp>
      <p:sp>
        <p:nvSpPr>
          <p:cNvPr id="89091" name="Rectangle 3"/>
          <p:cNvSpPr>
            <a:spLocks noGrp="1" noChangeArrowheads="1"/>
          </p:cNvSpPr>
          <p:nvPr>
            <p:ph type="body" idx="1"/>
          </p:nvPr>
        </p:nvSpPr>
        <p:spPr>
          <a:xfrm>
            <a:off x="685800" y="1219200"/>
            <a:ext cx="7772400" cy="5257800"/>
          </a:xfrm>
        </p:spPr>
        <p:txBody>
          <a:bodyPr/>
          <a:lstStyle/>
          <a:p>
            <a:pPr>
              <a:lnSpc>
                <a:spcPct val="130000"/>
              </a:lnSpc>
            </a:pPr>
            <a:r>
              <a:rPr lang="zh-CN" altLang="en-US" sz="2400" b="1" dirty="0">
                <a:latin typeface="宋体" pitchFamily="2" charset="-122"/>
              </a:rPr>
              <a:t>分子式：</a:t>
            </a:r>
            <a:endParaRPr lang="en-US" altLang="zh-CN" sz="2400" b="1" dirty="0">
              <a:latin typeface="宋体" pitchFamily="2" charset="-122"/>
            </a:endParaRPr>
          </a:p>
          <a:p>
            <a:pPr>
              <a:lnSpc>
                <a:spcPct val="130000"/>
              </a:lnSpc>
            </a:pPr>
            <a:endParaRPr lang="zh-CN" altLang="en-US" sz="2400" b="1" dirty="0">
              <a:latin typeface="宋体" pitchFamily="2" charset="-122"/>
            </a:endParaRPr>
          </a:p>
          <a:p>
            <a:pPr>
              <a:lnSpc>
                <a:spcPct val="130000"/>
              </a:lnSpc>
            </a:pPr>
            <a:endParaRPr lang="en-US" altLang="zh-CN" sz="2400" b="1" dirty="0">
              <a:latin typeface="宋体" pitchFamily="2" charset="-122"/>
            </a:endParaRPr>
          </a:p>
          <a:p>
            <a:pPr>
              <a:lnSpc>
                <a:spcPct val="130000"/>
              </a:lnSpc>
            </a:pPr>
            <a:r>
              <a:rPr lang="zh-CN" altLang="en-US" sz="2400" b="1" dirty="0">
                <a:latin typeface="宋体" pitchFamily="2" charset="-122"/>
              </a:rPr>
              <a:t>产量占高分子混凝剂总产量的</a:t>
            </a:r>
            <a:r>
              <a:rPr lang="en-US" altLang="zh-CN" sz="2400" b="1" dirty="0">
                <a:latin typeface="宋体" pitchFamily="2" charset="-122"/>
              </a:rPr>
              <a:t>80</a:t>
            </a:r>
            <a:r>
              <a:rPr lang="zh-CN" altLang="en-US" sz="2400" b="1" dirty="0">
                <a:latin typeface="宋体" pitchFamily="2" charset="-122"/>
              </a:rPr>
              <a:t>％，</a:t>
            </a:r>
            <a:endParaRPr lang="en-US" altLang="zh-CN" sz="2400" b="1" dirty="0">
              <a:latin typeface="宋体" pitchFamily="2" charset="-122"/>
            </a:endParaRPr>
          </a:p>
          <a:p>
            <a:pPr>
              <a:lnSpc>
                <a:spcPct val="130000"/>
              </a:lnSpc>
            </a:pPr>
            <a:endParaRPr lang="zh-CN" altLang="en-US" sz="2400" b="1" dirty="0">
              <a:latin typeface="宋体" pitchFamily="2" charset="-122"/>
            </a:endParaRPr>
          </a:p>
          <a:p>
            <a:pPr>
              <a:lnSpc>
                <a:spcPct val="130000"/>
              </a:lnSpc>
            </a:pPr>
            <a:r>
              <a:rPr lang="zh-CN" altLang="en-US" sz="2400" b="1" dirty="0">
                <a:latin typeface="宋体" pitchFamily="2" charset="-122"/>
              </a:rPr>
              <a:t>按性状，聚丙烯酰胺产品有</a:t>
            </a:r>
            <a:r>
              <a:rPr lang="zh-CN" altLang="en-US" sz="2400" b="1" dirty="0">
                <a:solidFill>
                  <a:srgbClr val="00FF00"/>
                </a:solidFill>
                <a:latin typeface="宋体" pitchFamily="2" charset="-122"/>
              </a:rPr>
              <a:t>胶状</a:t>
            </a:r>
            <a:r>
              <a:rPr lang="en-US" altLang="zh-CN" sz="2400" b="1" dirty="0">
                <a:latin typeface="宋体" pitchFamily="2" charset="-122"/>
              </a:rPr>
              <a:t>(</a:t>
            </a:r>
            <a:r>
              <a:rPr lang="zh-CN" altLang="en-US" sz="2400" b="1" dirty="0">
                <a:latin typeface="宋体" pitchFamily="2" charset="-122"/>
              </a:rPr>
              <a:t>含量</a:t>
            </a:r>
            <a:r>
              <a:rPr lang="en-US" altLang="zh-CN" sz="2400" b="1" dirty="0">
                <a:latin typeface="宋体" pitchFamily="2" charset="-122"/>
              </a:rPr>
              <a:t>5</a:t>
            </a:r>
            <a:r>
              <a:rPr lang="zh-CN" altLang="en-US" sz="2400" b="1" dirty="0">
                <a:latin typeface="宋体" pitchFamily="2" charset="-122"/>
              </a:rPr>
              <a:t>％－</a:t>
            </a:r>
            <a:r>
              <a:rPr lang="en-US" altLang="zh-CN" sz="2400" b="1" dirty="0">
                <a:latin typeface="宋体" pitchFamily="2" charset="-122"/>
              </a:rPr>
              <a:t>10</a:t>
            </a:r>
            <a:r>
              <a:rPr lang="zh-CN" altLang="en-US" sz="2400" b="1" dirty="0">
                <a:latin typeface="宋体" pitchFamily="2" charset="-122"/>
              </a:rPr>
              <a:t>％</a:t>
            </a:r>
            <a:r>
              <a:rPr lang="en-US" altLang="zh-CN" sz="2400" b="1" dirty="0">
                <a:latin typeface="宋体" pitchFamily="2" charset="-122"/>
              </a:rPr>
              <a:t>)</a:t>
            </a:r>
            <a:r>
              <a:rPr lang="zh-CN" altLang="en-US" sz="2400" b="1" dirty="0">
                <a:latin typeface="宋体" pitchFamily="2" charset="-122"/>
              </a:rPr>
              <a:t>、</a:t>
            </a:r>
            <a:r>
              <a:rPr lang="zh-CN" altLang="en-US" sz="2400" b="1" dirty="0">
                <a:solidFill>
                  <a:srgbClr val="00FF00"/>
                </a:solidFill>
                <a:latin typeface="宋体" pitchFamily="2" charset="-122"/>
              </a:rPr>
              <a:t>片状</a:t>
            </a:r>
            <a:r>
              <a:rPr lang="zh-CN" altLang="en-US" sz="2400" b="1" dirty="0">
                <a:latin typeface="宋体" pitchFamily="2" charset="-122"/>
              </a:rPr>
              <a:t> </a:t>
            </a:r>
            <a:r>
              <a:rPr lang="en-US" altLang="zh-CN" sz="2400" b="1" dirty="0">
                <a:latin typeface="宋体" pitchFamily="2" charset="-122"/>
              </a:rPr>
              <a:t>(</a:t>
            </a:r>
            <a:r>
              <a:rPr lang="zh-CN" altLang="en-US" sz="2400" b="1" dirty="0">
                <a:latin typeface="宋体" pitchFamily="2" charset="-122"/>
              </a:rPr>
              <a:t>含量</a:t>
            </a:r>
            <a:r>
              <a:rPr lang="en-US" altLang="zh-CN" sz="2400" b="1" dirty="0">
                <a:latin typeface="宋体" pitchFamily="2" charset="-122"/>
              </a:rPr>
              <a:t>20</a:t>
            </a:r>
            <a:r>
              <a:rPr lang="zh-CN" altLang="en-US" sz="2400" b="1" dirty="0">
                <a:latin typeface="宋体" pitchFamily="2" charset="-122"/>
              </a:rPr>
              <a:t>％－</a:t>
            </a:r>
            <a:r>
              <a:rPr lang="en-US" altLang="zh-CN" sz="2400" b="1" dirty="0">
                <a:latin typeface="宋体" pitchFamily="2" charset="-122"/>
              </a:rPr>
              <a:t>30</a:t>
            </a:r>
            <a:r>
              <a:rPr lang="zh-CN" altLang="en-US" sz="2400" b="1" dirty="0">
                <a:latin typeface="宋体" pitchFamily="2" charset="-122"/>
              </a:rPr>
              <a:t>％</a:t>
            </a:r>
            <a:r>
              <a:rPr lang="en-US" altLang="zh-CN" sz="2400" b="1" dirty="0">
                <a:latin typeface="宋体" pitchFamily="2" charset="-122"/>
              </a:rPr>
              <a:t>)</a:t>
            </a:r>
            <a:r>
              <a:rPr lang="zh-CN" altLang="en-US" sz="2400" b="1" dirty="0">
                <a:latin typeface="宋体" pitchFamily="2" charset="-122"/>
              </a:rPr>
              <a:t>和</a:t>
            </a:r>
            <a:r>
              <a:rPr lang="zh-CN" altLang="en-US" sz="2400" b="1" dirty="0">
                <a:solidFill>
                  <a:srgbClr val="00FF00"/>
                </a:solidFill>
                <a:latin typeface="宋体" pitchFamily="2" charset="-122"/>
              </a:rPr>
              <a:t>粉状</a:t>
            </a:r>
            <a:r>
              <a:rPr lang="en-US" altLang="zh-CN" sz="2400" b="1" dirty="0">
                <a:latin typeface="宋体" pitchFamily="2" charset="-122"/>
              </a:rPr>
              <a:t>(</a:t>
            </a:r>
            <a:r>
              <a:rPr lang="zh-CN" altLang="en-US" sz="2400" b="1" dirty="0">
                <a:latin typeface="宋体" pitchFamily="2" charset="-122"/>
              </a:rPr>
              <a:t>含量</a:t>
            </a:r>
            <a:r>
              <a:rPr lang="en-US" altLang="zh-CN" sz="2400" b="1" dirty="0">
                <a:latin typeface="宋体" pitchFamily="2" charset="-122"/>
              </a:rPr>
              <a:t>90</a:t>
            </a:r>
            <a:r>
              <a:rPr lang="zh-CN" altLang="en-US" sz="2400" b="1" dirty="0">
                <a:latin typeface="宋体" pitchFamily="2" charset="-122"/>
              </a:rPr>
              <a:t>％－</a:t>
            </a:r>
            <a:r>
              <a:rPr lang="en-US" altLang="zh-CN" sz="2400" b="1" dirty="0">
                <a:latin typeface="宋体" pitchFamily="2" charset="-122"/>
              </a:rPr>
              <a:t>95</a:t>
            </a:r>
            <a:r>
              <a:rPr lang="zh-CN" altLang="en-US" sz="2400" b="1" dirty="0">
                <a:latin typeface="宋体" pitchFamily="2" charset="-122"/>
              </a:rPr>
              <a:t>％</a:t>
            </a:r>
            <a:r>
              <a:rPr lang="en-US" altLang="zh-CN" sz="2400" b="1" dirty="0">
                <a:latin typeface="宋体" pitchFamily="2" charset="-122"/>
              </a:rPr>
              <a:t>)</a:t>
            </a:r>
            <a:r>
              <a:rPr lang="zh-CN" altLang="en-US" sz="2400" b="1" dirty="0">
                <a:latin typeface="宋体" pitchFamily="2" charset="-122"/>
              </a:rPr>
              <a:t>三种。其聚合度可达</a:t>
            </a:r>
            <a:r>
              <a:rPr lang="en-US" altLang="zh-CN" sz="2400" b="1" dirty="0">
                <a:latin typeface="宋体" pitchFamily="2" charset="-122"/>
              </a:rPr>
              <a:t>2×10</a:t>
            </a:r>
            <a:r>
              <a:rPr lang="en-US" altLang="zh-CN" sz="2400" b="1" baseline="30000" dirty="0">
                <a:latin typeface="宋体" pitchFamily="2" charset="-122"/>
              </a:rPr>
              <a:t>4</a:t>
            </a:r>
            <a:r>
              <a:rPr lang="zh-CN" altLang="en-US" sz="2400" b="1" dirty="0">
                <a:latin typeface="宋体" pitchFamily="2" charset="-122"/>
              </a:rPr>
              <a:t>－</a:t>
            </a:r>
            <a:r>
              <a:rPr lang="en-US" altLang="zh-CN" sz="2400" b="1" dirty="0">
                <a:latin typeface="宋体" pitchFamily="2" charset="-122"/>
              </a:rPr>
              <a:t>9×10</a:t>
            </a:r>
            <a:r>
              <a:rPr lang="en-US" altLang="zh-CN" sz="2400" b="1" baseline="30000" dirty="0">
                <a:latin typeface="宋体" pitchFamily="2" charset="-122"/>
              </a:rPr>
              <a:t>4</a:t>
            </a:r>
            <a:r>
              <a:rPr lang="zh-CN" altLang="en-US" sz="2400" b="1" dirty="0">
                <a:latin typeface="宋体" pitchFamily="2" charset="-122"/>
              </a:rPr>
              <a:t>。相应的相对分子质量高达</a:t>
            </a:r>
            <a:r>
              <a:rPr lang="en-US" altLang="zh-CN" sz="2400" b="1" dirty="0">
                <a:latin typeface="宋体" pitchFamily="2" charset="-122"/>
              </a:rPr>
              <a:t>1.5×10</a:t>
            </a:r>
            <a:r>
              <a:rPr lang="en-US" altLang="zh-CN" sz="2400" b="1" baseline="30000" dirty="0">
                <a:latin typeface="宋体" pitchFamily="2" charset="-122"/>
              </a:rPr>
              <a:t>6</a:t>
            </a:r>
            <a:r>
              <a:rPr lang="zh-CN" altLang="en-US" sz="2400" b="1" dirty="0">
                <a:latin typeface="宋体" pitchFamily="2" charset="-122"/>
              </a:rPr>
              <a:t>－</a:t>
            </a:r>
            <a:r>
              <a:rPr lang="en-US" altLang="zh-CN" sz="2400" b="1" dirty="0">
                <a:latin typeface="宋体" pitchFamily="2" charset="-122"/>
              </a:rPr>
              <a:t>6.0×10</a:t>
            </a:r>
            <a:r>
              <a:rPr lang="en-US" altLang="zh-CN" sz="2400" b="1" baseline="30000" dirty="0">
                <a:latin typeface="宋体" pitchFamily="2" charset="-122"/>
              </a:rPr>
              <a:t>6</a:t>
            </a:r>
            <a:r>
              <a:rPr lang="zh-CN" altLang="en-US" sz="2400" b="1" dirty="0">
                <a:latin typeface="宋体" pitchFamily="2" charset="-122"/>
              </a:rPr>
              <a:t>。</a:t>
            </a:r>
          </a:p>
        </p:txBody>
      </p:sp>
      <p:grpSp>
        <p:nvGrpSpPr>
          <p:cNvPr id="9" name="组合 8">
            <a:extLst>
              <a:ext uri="{FF2B5EF4-FFF2-40B4-BE49-F238E27FC236}">
                <a16:creationId xmlns:a16="http://schemas.microsoft.com/office/drawing/2014/main" id="{55E78EB1-6A2A-4C0F-A061-38B89A6521A9}"/>
              </a:ext>
            </a:extLst>
          </p:cNvPr>
          <p:cNvGrpSpPr/>
          <p:nvPr/>
        </p:nvGrpSpPr>
        <p:grpSpPr>
          <a:xfrm>
            <a:off x="2971800" y="1476450"/>
            <a:ext cx="3200400" cy="1160462"/>
            <a:chOff x="2051050" y="836613"/>
            <a:chExt cx="3200400" cy="1160462"/>
          </a:xfrm>
        </p:grpSpPr>
        <p:sp>
          <p:nvSpPr>
            <p:cNvPr id="10" name="AutoShape 2">
              <a:extLst>
                <a:ext uri="{FF2B5EF4-FFF2-40B4-BE49-F238E27FC236}">
                  <a16:creationId xmlns:a16="http://schemas.microsoft.com/office/drawing/2014/main" id="{58FFF010-183E-4572-BDC0-38CF8133262B}"/>
                </a:ext>
              </a:extLst>
            </p:cNvPr>
            <p:cNvSpPr>
              <a:spLocks/>
            </p:cNvSpPr>
            <p:nvPr/>
          </p:nvSpPr>
          <p:spPr bwMode="auto">
            <a:xfrm>
              <a:off x="2241550" y="912813"/>
              <a:ext cx="76200" cy="990600"/>
            </a:xfrm>
            <a:prstGeom prst="leftBracket">
              <a:avLst>
                <a:gd name="adj" fmla="val 108333"/>
              </a:avLst>
            </a:prstGeom>
            <a:noFill/>
            <a:ln w="9525">
              <a:solidFill>
                <a:schemeClr val="tx1"/>
              </a:solidFill>
              <a:round/>
              <a:headEnd/>
              <a:tailEnd/>
            </a:ln>
            <a:effectLst/>
          </p:spPr>
          <p:txBody>
            <a:bodyPr wrap="none" anchor="ctr"/>
            <a:lstStyle/>
            <a:p>
              <a:endParaRPr lang="zh-CN" altLang="en-US"/>
            </a:p>
          </p:txBody>
        </p:sp>
        <p:sp>
          <p:nvSpPr>
            <p:cNvPr id="11" name="Text Box 3">
              <a:extLst>
                <a:ext uri="{FF2B5EF4-FFF2-40B4-BE49-F238E27FC236}">
                  <a16:creationId xmlns:a16="http://schemas.microsoft.com/office/drawing/2014/main" id="{5E2C6027-FE72-4779-94BE-472A4D0D4983}"/>
                </a:ext>
              </a:extLst>
            </p:cNvPr>
            <p:cNvSpPr txBox="1">
              <a:spLocks noChangeArrowheads="1"/>
            </p:cNvSpPr>
            <p:nvPr/>
          </p:nvSpPr>
          <p:spPr bwMode="auto">
            <a:xfrm>
              <a:off x="2051050" y="836613"/>
              <a:ext cx="3200400" cy="1160462"/>
            </a:xfrm>
            <a:prstGeom prst="rect">
              <a:avLst/>
            </a:prstGeom>
            <a:noFill/>
            <a:ln w="9525">
              <a:noFill/>
              <a:miter lim="800000"/>
              <a:headEnd/>
              <a:tailEnd/>
            </a:ln>
            <a:effectLst/>
          </p:spPr>
          <p:txBody>
            <a:bodyPr>
              <a:spAutoFit/>
            </a:bodyPr>
            <a:lstStyle/>
            <a:p>
              <a:pPr>
                <a:spcBef>
                  <a:spcPct val="50000"/>
                </a:spcBef>
              </a:pPr>
              <a:r>
                <a:rPr kumimoji="1" lang="en-US" altLang="zh-CN" sz="2800" dirty="0">
                  <a:latin typeface="Times New Roman"/>
                </a:rPr>
                <a:t>—</a:t>
              </a:r>
              <a:r>
                <a:rPr kumimoji="1" lang="en-US" altLang="zh-CN" sz="2800" dirty="0">
                  <a:latin typeface="Arial" charset="0"/>
                </a:rPr>
                <a:t>CH</a:t>
              </a:r>
              <a:r>
                <a:rPr kumimoji="1" lang="en-US" altLang="zh-CN" sz="2800" baseline="-25000" dirty="0">
                  <a:latin typeface="Times New Roman" pitchFamily="18" charset="0"/>
                </a:rPr>
                <a:t>2</a:t>
              </a:r>
              <a:r>
                <a:rPr kumimoji="1" lang="en-US" altLang="zh-CN" sz="2800" dirty="0">
                  <a:latin typeface="Times New Roman"/>
                </a:rPr>
                <a:t>—</a:t>
              </a:r>
              <a:r>
                <a:rPr kumimoji="1" lang="en-US" altLang="zh-CN" sz="2800" dirty="0">
                  <a:latin typeface="Times New Roman" pitchFamily="18" charset="0"/>
                </a:rPr>
                <a:t>CH</a:t>
              </a:r>
              <a:r>
                <a:rPr kumimoji="1" lang="en-US" altLang="zh-CN" sz="2800" dirty="0">
                  <a:latin typeface="Times New Roman"/>
                </a:rPr>
                <a:t>—</a:t>
              </a:r>
              <a:endParaRPr kumimoji="1" lang="en-US" altLang="zh-CN" sz="2800" dirty="0">
                <a:latin typeface="Arial" charset="0"/>
              </a:endParaRPr>
            </a:p>
            <a:p>
              <a:pPr>
                <a:spcBef>
                  <a:spcPct val="50000"/>
                </a:spcBef>
              </a:pPr>
              <a:r>
                <a:rPr kumimoji="1" lang="en-US" altLang="zh-CN" sz="2800" dirty="0">
                  <a:latin typeface="Times New Roman" pitchFamily="18" charset="0"/>
                </a:rPr>
                <a:t>                CONH</a:t>
              </a:r>
              <a:r>
                <a:rPr kumimoji="1" lang="en-US" altLang="zh-CN" sz="2800" baseline="-25000" dirty="0">
                  <a:latin typeface="Times New Roman" pitchFamily="18" charset="0"/>
                </a:rPr>
                <a:t>2</a:t>
              </a:r>
              <a:r>
                <a:rPr kumimoji="1" lang="en-US" altLang="zh-CN" sz="2800" dirty="0">
                  <a:latin typeface="Times New Roman" pitchFamily="18" charset="0"/>
                </a:rPr>
                <a:t>   n</a:t>
              </a:r>
            </a:p>
          </p:txBody>
        </p:sp>
        <p:sp>
          <p:nvSpPr>
            <p:cNvPr id="12" name="AutoShape 4">
              <a:extLst>
                <a:ext uri="{FF2B5EF4-FFF2-40B4-BE49-F238E27FC236}">
                  <a16:creationId xmlns:a16="http://schemas.microsoft.com/office/drawing/2014/main" id="{CEC975BC-96EA-4B10-A2EE-20708B1580CF}"/>
                </a:ext>
              </a:extLst>
            </p:cNvPr>
            <p:cNvSpPr>
              <a:spLocks/>
            </p:cNvSpPr>
            <p:nvPr/>
          </p:nvSpPr>
          <p:spPr bwMode="auto">
            <a:xfrm>
              <a:off x="4768850" y="873125"/>
              <a:ext cx="76200" cy="990600"/>
            </a:xfrm>
            <a:prstGeom prst="rightBracket">
              <a:avLst>
                <a:gd name="adj" fmla="val 108333"/>
              </a:avLst>
            </a:prstGeom>
            <a:noFill/>
            <a:ln w="9525">
              <a:solidFill>
                <a:schemeClr val="tx1"/>
              </a:solidFill>
              <a:round/>
              <a:headEnd/>
              <a:tailEnd/>
            </a:ln>
            <a:effectLst/>
          </p:spPr>
          <p:txBody>
            <a:bodyPr wrap="none" anchor="ctr"/>
            <a:lstStyle/>
            <a:p>
              <a:endParaRPr lang="zh-CN" altLang="en-US"/>
            </a:p>
          </p:txBody>
        </p:sp>
        <p:sp>
          <p:nvSpPr>
            <p:cNvPr id="13" name="Line 5">
              <a:extLst>
                <a:ext uri="{FF2B5EF4-FFF2-40B4-BE49-F238E27FC236}">
                  <a16:creationId xmlns:a16="http://schemas.microsoft.com/office/drawing/2014/main" id="{E5D0C152-7A65-4CE0-83E3-783C4B74B01D}"/>
                </a:ext>
              </a:extLst>
            </p:cNvPr>
            <p:cNvSpPr>
              <a:spLocks noChangeShapeType="1"/>
            </p:cNvSpPr>
            <p:nvPr/>
          </p:nvSpPr>
          <p:spPr bwMode="auto">
            <a:xfrm>
              <a:off x="3651250" y="1312863"/>
              <a:ext cx="0" cy="228600"/>
            </a:xfrm>
            <a:prstGeom prst="line">
              <a:avLst/>
            </a:prstGeom>
            <a:noFill/>
            <a:ln w="9525">
              <a:solidFill>
                <a:schemeClr val="tx1"/>
              </a:solidFill>
              <a:round/>
              <a:headEnd/>
              <a:tailEnd/>
            </a:ln>
            <a:effectLst/>
          </p:spPr>
          <p:txBody>
            <a:bodyPr/>
            <a:lstStyle/>
            <a:p>
              <a:endParaRPr lang="zh-CN" altLang="en-US"/>
            </a:p>
          </p:txBody>
        </p:sp>
      </p:grpSp>
      <p:sp>
        <p:nvSpPr>
          <p:cNvPr id="14" name="Text Box 6">
            <a:extLst>
              <a:ext uri="{FF2B5EF4-FFF2-40B4-BE49-F238E27FC236}">
                <a16:creationId xmlns:a16="http://schemas.microsoft.com/office/drawing/2014/main" id="{62776D4E-DF0C-41A9-BB5E-5D7A4FEED178}"/>
              </a:ext>
            </a:extLst>
          </p:cNvPr>
          <p:cNvSpPr txBox="1">
            <a:spLocks noChangeArrowheads="1"/>
          </p:cNvSpPr>
          <p:nvPr/>
        </p:nvSpPr>
        <p:spPr bwMode="auto">
          <a:xfrm>
            <a:off x="6264275" y="1868562"/>
            <a:ext cx="2879725" cy="396875"/>
          </a:xfrm>
          <a:prstGeom prst="rect">
            <a:avLst/>
          </a:prstGeom>
          <a:noFill/>
          <a:ln w="9525">
            <a:noFill/>
            <a:miter lim="800000"/>
            <a:headEnd/>
            <a:tailEnd/>
          </a:ln>
          <a:effectLst/>
        </p:spPr>
        <p:txBody>
          <a:bodyPr>
            <a:spAutoFit/>
          </a:bodyPr>
          <a:lstStyle/>
          <a:p>
            <a:pPr>
              <a:spcBef>
                <a:spcPct val="50000"/>
              </a:spcBef>
            </a:pPr>
            <a:r>
              <a:rPr kumimoji="1" lang="zh-CN" altLang="en-US" sz="2000" b="1" dirty="0">
                <a:solidFill>
                  <a:srgbClr val="FF3300"/>
                </a:solidFill>
                <a:latin typeface="Arial" charset="0"/>
              </a:rPr>
              <a:t>其中</a:t>
            </a:r>
            <a:r>
              <a:rPr kumimoji="1" lang="zh-CN" altLang="en-US" sz="2000" b="1" dirty="0">
                <a:solidFill>
                  <a:srgbClr val="FF3300"/>
                </a:solidFill>
                <a:latin typeface="Times New Roman" pitchFamily="18" charset="0"/>
              </a:rPr>
              <a:t> </a:t>
            </a:r>
            <a:r>
              <a:rPr kumimoji="1" lang="en-US" altLang="zh-CN" sz="2000" b="1" dirty="0">
                <a:solidFill>
                  <a:srgbClr val="FF3300"/>
                </a:solidFill>
                <a:latin typeface="Times New Roman" pitchFamily="18" charset="0"/>
              </a:rPr>
              <a:t>n </a:t>
            </a:r>
            <a:r>
              <a:rPr kumimoji="1" lang="zh-CN" altLang="en-US" sz="2000" b="1" dirty="0">
                <a:solidFill>
                  <a:srgbClr val="FF3300"/>
                </a:solidFill>
                <a:latin typeface="Arial" charset="0"/>
              </a:rPr>
              <a:t>称为聚合度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Effect transition="in" filter="barn(inVertical)">
                                      <p:cBhvr>
                                        <p:cTn id="7" dur="500"/>
                                        <p:tgtEl>
                                          <p:spTgt spid="890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9091">
                                            <p:txEl>
                                              <p:pRg st="3" end="3"/>
                                            </p:txEl>
                                          </p:spTgt>
                                        </p:tgtEl>
                                        <p:attrNameLst>
                                          <p:attrName>style.visibility</p:attrName>
                                        </p:attrNameLst>
                                      </p:cBhvr>
                                      <p:to>
                                        <p:strVal val="visible"/>
                                      </p:to>
                                    </p:set>
                                    <p:animEffect transition="in" filter="barn(inVertical)">
                                      <p:cBhvr>
                                        <p:cTn id="12" dur="500"/>
                                        <p:tgtEl>
                                          <p:spTgt spid="8909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9091">
                                            <p:txEl>
                                              <p:pRg st="5" end="5"/>
                                            </p:txEl>
                                          </p:spTgt>
                                        </p:tgtEl>
                                        <p:attrNameLst>
                                          <p:attrName>style.visibility</p:attrName>
                                        </p:attrNameLst>
                                      </p:cBhvr>
                                      <p:to>
                                        <p:strVal val="visible"/>
                                      </p:to>
                                    </p:set>
                                    <p:animEffect transition="in" filter="barn(inVertical)">
                                      <p:cBhvr>
                                        <p:cTn id="17" dur="500"/>
                                        <p:tgtEl>
                                          <p:spTgt spid="890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20" name="Rectangle 8"/>
          <p:cNvSpPr>
            <a:spLocks noChangeArrowheads="1"/>
          </p:cNvSpPr>
          <p:nvPr/>
        </p:nvSpPr>
        <p:spPr bwMode="auto">
          <a:xfrm>
            <a:off x="539750" y="3068638"/>
            <a:ext cx="7772400" cy="2592387"/>
          </a:xfrm>
          <a:prstGeom prst="rect">
            <a:avLst/>
          </a:prstGeom>
          <a:noFill/>
          <a:ln w="9525">
            <a:noFill/>
            <a:miter lim="800000"/>
            <a:headEnd/>
            <a:tailEnd/>
          </a:ln>
        </p:spPr>
        <p:txBody>
          <a:bodyPr/>
          <a:lstStyle/>
          <a:p>
            <a:pPr marL="342900" indent="-342900">
              <a:lnSpc>
                <a:spcPct val="150000"/>
              </a:lnSpc>
              <a:spcBef>
                <a:spcPct val="20000"/>
              </a:spcBef>
              <a:buFontTx/>
              <a:buChar char="•"/>
            </a:pPr>
            <a:r>
              <a:rPr lang="zh-CN" altLang="en-US" sz="2400" b="1" dirty="0">
                <a:solidFill>
                  <a:srgbClr val="FFFF00"/>
                </a:solidFill>
                <a:latin typeface="宋体" pitchFamily="2" charset="-122"/>
              </a:rPr>
              <a:t>当废水浊度低时，宜先投加其他混凝剂，再投加聚丙烯酰胺；</a:t>
            </a:r>
          </a:p>
          <a:p>
            <a:pPr marL="342900" indent="-342900">
              <a:lnSpc>
                <a:spcPct val="150000"/>
              </a:lnSpc>
              <a:spcBef>
                <a:spcPct val="20000"/>
              </a:spcBef>
              <a:buFontTx/>
              <a:buChar char="•"/>
            </a:pPr>
            <a:r>
              <a:rPr lang="zh-CN" altLang="en-US" sz="2400" b="1" dirty="0">
                <a:solidFill>
                  <a:srgbClr val="FFFF00"/>
                </a:solidFill>
                <a:latin typeface="宋体" pitchFamily="2" charset="-122"/>
              </a:rPr>
              <a:t>当废水浊度高时，应先投加聚丙烯酰胺，再投加其它混凝剂。</a:t>
            </a:r>
          </a:p>
        </p:txBody>
      </p:sp>
      <p:sp>
        <p:nvSpPr>
          <p:cNvPr id="3" name="矩形 2">
            <a:extLst>
              <a:ext uri="{FF2B5EF4-FFF2-40B4-BE49-F238E27FC236}">
                <a16:creationId xmlns:a16="http://schemas.microsoft.com/office/drawing/2014/main" id="{9B9AE088-0AFB-439E-8C77-F50472D78656}"/>
              </a:ext>
            </a:extLst>
          </p:cNvPr>
          <p:cNvSpPr/>
          <p:nvPr/>
        </p:nvSpPr>
        <p:spPr>
          <a:xfrm>
            <a:off x="788529" y="836712"/>
            <a:ext cx="7274842" cy="2092496"/>
          </a:xfrm>
          <a:prstGeom prst="rect">
            <a:avLst/>
          </a:prstGeom>
        </p:spPr>
        <p:txBody>
          <a:bodyPr wrap="square">
            <a:spAutoFit/>
          </a:bodyPr>
          <a:lstStyle/>
          <a:p>
            <a:pPr indent="457200" algn="just">
              <a:lnSpc>
                <a:spcPct val="150000"/>
              </a:lnSpc>
            </a:pPr>
            <a:r>
              <a:rPr lang="zh-CN" altLang="en-US" sz="2400" b="1" dirty="0">
                <a:latin typeface="宋体" pitchFamily="2" charset="-122"/>
              </a:rPr>
              <a:t>聚丙烯酰胺也常作为助凝剂与其他混凝剂一起使用，可产生较好的混凝效果。</a:t>
            </a:r>
            <a:endParaRPr lang="en-US" altLang="zh-CN" sz="2400" b="1" dirty="0">
              <a:latin typeface="宋体" pitchFamily="2" charset="-122"/>
            </a:endParaRPr>
          </a:p>
          <a:p>
            <a:pPr indent="457200" algn="just">
              <a:lnSpc>
                <a:spcPct val="130000"/>
              </a:lnSpc>
            </a:pPr>
            <a:endParaRPr lang="en-US" altLang="zh-CN" sz="2400" b="1" dirty="0">
              <a:latin typeface="宋体" pitchFamily="2" charset="-122"/>
            </a:endParaRPr>
          </a:p>
          <a:p>
            <a:pPr indent="457200" algn="just">
              <a:lnSpc>
                <a:spcPct val="130000"/>
              </a:lnSpc>
            </a:pPr>
            <a:r>
              <a:rPr lang="zh-CN" altLang="en-US" sz="2400" b="1" dirty="0">
                <a:latin typeface="宋体" pitchFamily="2" charset="-122"/>
              </a:rPr>
              <a:t>聚丙烯酰胺的投加次序与废水水质有关</a:t>
            </a:r>
            <a:r>
              <a:rPr lang="zh-CN" altLang="en-US" sz="2400" dirty="0">
                <a:latin typeface="宋体"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90120">
                                            <p:txEl>
                                              <p:pRg st="0" end="0"/>
                                            </p:txEl>
                                          </p:spTgt>
                                        </p:tgtEl>
                                        <p:attrNameLst>
                                          <p:attrName>style.visibility</p:attrName>
                                        </p:attrNameLst>
                                      </p:cBhvr>
                                      <p:to>
                                        <p:strVal val="visible"/>
                                      </p:to>
                                    </p:set>
                                    <p:animEffect transition="in" filter="blinds(vertical)">
                                      <p:cBhvr>
                                        <p:cTn id="7" dur="500"/>
                                        <p:tgtEl>
                                          <p:spTgt spid="901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90120">
                                            <p:txEl>
                                              <p:pRg st="1" end="1"/>
                                            </p:txEl>
                                          </p:spTgt>
                                        </p:tgtEl>
                                        <p:attrNameLst>
                                          <p:attrName>style.visibility</p:attrName>
                                        </p:attrNameLst>
                                      </p:cBhvr>
                                      <p:to>
                                        <p:strVal val="visible"/>
                                      </p:to>
                                    </p:set>
                                    <p:animEffect transition="in" filter="blinds(vertical)">
                                      <p:cBhvr>
                                        <p:cTn id="12" dur="500"/>
                                        <p:tgtEl>
                                          <p:spTgt spid="901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683568" y="548680"/>
            <a:ext cx="7793038" cy="768350"/>
          </a:xfrm>
        </p:spPr>
        <p:txBody>
          <a:bodyPr>
            <a:normAutofit/>
          </a:bodyPr>
          <a:lstStyle/>
          <a:p>
            <a:pPr algn="just">
              <a:lnSpc>
                <a:spcPct val="150000"/>
              </a:lnSpc>
            </a:pPr>
            <a:r>
              <a:rPr lang="en-US" altLang="zh-CN" sz="2800" dirty="0">
                <a:solidFill>
                  <a:srgbClr val="FFFF00"/>
                </a:solidFill>
                <a:latin typeface="楷体_GB2312" pitchFamily="49" charset="-122"/>
                <a:ea typeface="楷体_GB2312" pitchFamily="49" charset="-122"/>
                <a:cs typeface="+mn-cs"/>
              </a:rPr>
              <a:t>1.</a:t>
            </a:r>
            <a:r>
              <a:rPr lang="zh-CN" altLang="en-US" sz="2800" dirty="0">
                <a:solidFill>
                  <a:srgbClr val="FFFF00"/>
                </a:solidFill>
                <a:latin typeface="楷体_GB2312" pitchFamily="49" charset="-122"/>
                <a:ea typeface="楷体_GB2312" pitchFamily="49" charset="-122"/>
                <a:cs typeface="+mn-cs"/>
              </a:rPr>
              <a:t>药剂中和法 </a:t>
            </a:r>
          </a:p>
        </p:txBody>
      </p:sp>
      <p:sp>
        <p:nvSpPr>
          <p:cNvPr id="131075"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31077" name="Text Box 5"/>
          <p:cNvSpPr txBox="1">
            <a:spLocks noChangeArrowheads="1"/>
          </p:cNvSpPr>
          <p:nvPr/>
        </p:nvSpPr>
        <p:spPr bwMode="auto">
          <a:xfrm>
            <a:off x="555924" y="1536174"/>
            <a:ext cx="7920682" cy="3785652"/>
          </a:xfrm>
          <a:prstGeom prst="rect">
            <a:avLst/>
          </a:prstGeom>
          <a:noFill/>
          <a:ln w="9525">
            <a:noFill/>
            <a:miter lim="800000"/>
            <a:headEnd/>
            <a:tailEnd/>
          </a:ln>
          <a:effectLst/>
        </p:spPr>
        <p:txBody>
          <a:bodyPr wrap="square">
            <a:spAutoFit/>
          </a:bodyPr>
          <a:lstStyle/>
          <a:p>
            <a:pPr indent="476250" algn="just">
              <a:lnSpc>
                <a:spcPct val="150000"/>
              </a:lnSpc>
              <a:spcBef>
                <a:spcPct val="50000"/>
              </a:spcBef>
              <a:buClrTx/>
              <a:buSzTx/>
              <a:buFontTx/>
              <a:buNone/>
            </a:pPr>
            <a:r>
              <a:rPr lang="zh-CN" altLang="en-US" sz="2400" b="1" dirty="0">
                <a:latin typeface="宋体" charset="-122"/>
              </a:rPr>
              <a:t>碱性药剂</a:t>
            </a:r>
            <a:r>
              <a:rPr lang="en-US" altLang="zh-CN" sz="2400" b="1" dirty="0">
                <a:latin typeface="宋体" charset="-122"/>
              </a:rPr>
              <a:t>:</a:t>
            </a:r>
            <a:r>
              <a:rPr lang="zh-CN" altLang="en-US" sz="2400" b="1" dirty="0">
                <a:solidFill>
                  <a:srgbClr val="0BF57A"/>
                </a:solidFill>
                <a:latin typeface="宋体" charset="-122"/>
              </a:rPr>
              <a:t>石灰</a:t>
            </a:r>
            <a:r>
              <a:rPr lang="en-US" altLang="zh-CN" sz="2400" b="1" dirty="0">
                <a:solidFill>
                  <a:srgbClr val="0BF57A"/>
                </a:solidFill>
                <a:latin typeface="宋体" charset="-122"/>
                <a:cs typeface="Times New Roman" pitchFamily="18" charset="0"/>
              </a:rPr>
              <a:t>(</a:t>
            </a:r>
            <a:r>
              <a:rPr lang="en-US" altLang="zh-CN" sz="2400" b="1" dirty="0" err="1">
                <a:solidFill>
                  <a:srgbClr val="0BF57A"/>
                </a:solidFill>
                <a:latin typeface="宋体" charset="-122"/>
                <a:cs typeface="Times New Roman" pitchFamily="18" charset="0"/>
              </a:rPr>
              <a:t>CaO</a:t>
            </a:r>
            <a:r>
              <a:rPr lang="en-US" altLang="zh-CN" sz="2400" b="1" dirty="0">
                <a:solidFill>
                  <a:srgbClr val="0BF57A"/>
                </a:solidFill>
                <a:latin typeface="宋体" charset="-122"/>
                <a:cs typeface="Times New Roman" pitchFamily="18" charset="0"/>
              </a:rPr>
              <a:t>)</a:t>
            </a:r>
            <a:r>
              <a:rPr lang="zh-CN" altLang="en-US" sz="2400" b="1" dirty="0">
                <a:latin typeface="宋体" charset="-122"/>
              </a:rPr>
              <a:t>，有时也选用</a:t>
            </a:r>
            <a:r>
              <a:rPr lang="zh-CN" altLang="en-US" sz="2400" b="1" dirty="0">
                <a:solidFill>
                  <a:srgbClr val="0BF57A"/>
                </a:solidFill>
                <a:latin typeface="宋体" charset="-122"/>
              </a:rPr>
              <a:t>苛性钠、碳酸钠、石灰石、白云石、电石渣</a:t>
            </a:r>
            <a:r>
              <a:rPr lang="zh-CN" altLang="en-US" sz="2400" b="1" dirty="0">
                <a:latin typeface="宋体" charset="-122"/>
              </a:rPr>
              <a:t>等。</a:t>
            </a:r>
          </a:p>
          <a:p>
            <a:pPr indent="476250" algn="just">
              <a:lnSpc>
                <a:spcPct val="150000"/>
              </a:lnSpc>
              <a:spcBef>
                <a:spcPct val="50000"/>
              </a:spcBef>
              <a:buClrTx/>
              <a:buSzTx/>
              <a:buFontTx/>
              <a:buNone/>
            </a:pPr>
            <a:r>
              <a:rPr lang="zh-CN" altLang="en-US" sz="2400" b="1" dirty="0">
                <a:latin typeface="宋体" charset="-122"/>
              </a:rPr>
              <a:t>条件：</a:t>
            </a:r>
            <a:r>
              <a:rPr lang="zh-CN" altLang="en-US" sz="2400" b="1" u="sng" dirty="0">
                <a:latin typeface="宋体" charset="-122"/>
              </a:rPr>
              <a:t>溶解性、反应速度、成本、二次污染、使用方便，中和产物的性状、数量及处理费用等。</a:t>
            </a:r>
          </a:p>
          <a:p>
            <a:pPr indent="476250" algn="just">
              <a:lnSpc>
                <a:spcPct val="150000"/>
              </a:lnSpc>
              <a:spcBef>
                <a:spcPct val="50000"/>
              </a:spcBef>
              <a:buClrTx/>
              <a:buSzTx/>
              <a:buFontTx/>
              <a:buNone/>
            </a:pPr>
            <a:r>
              <a:rPr lang="zh-CN" altLang="en-US" sz="2400" b="1" u="sng" dirty="0">
                <a:latin typeface="宋体" charset="-122"/>
              </a:rPr>
              <a:t>当投石灰进行中和处理时，</a:t>
            </a:r>
            <a:r>
              <a:rPr lang="en-US" altLang="zh-CN" sz="2400" b="1" u="sng" dirty="0">
                <a:solidFill>
                  <a:srgbClr val="0BF57A"/>
                </a:solidFill>
                <a:latin typeface="宋体" charset="-122"/>
                <a:cs typeface="Times New Roman" pitchFamily="18" charset="0"/>
              </a:rPr>
              <a:t>Ca(OH)</a:t>
            </a:r>
            <a:r>
              <a:rPr lang="en-US" altLang="zh-CN" sz="2400" b="1" u="sng" baseline="-30000" dirty="0">
                <a:solidFill>
                  <a:srgbClr val="0BF57A"/>
                </a:solidFill>
                <a:latin typeface="宋体" charset="-122"/>
                <a:cs typeface="Times New Roman" pitchFamily="18" charset="0"/>
              </a:rPr>
              <a:t>2</a:t>
            </a:r>
            <a:r>
              <a:rPr lang="zh-CN" altLang="en-US" sz="2400" b="1" u="sng" dirty="0">
                <a:solidFill>
                  <a:srgbClr val="0BF57A"/>
                </a:solidFill>
                <a:latin typeface="宋体" charset="-122"/>
              </a:rPr>
              <a:t>还有凝聚作用</a:t>
            </a:r>
            <a:r>
              <a:rPr lang="zh-CN" altLang="en-US" sz="2400" b="1" u="sng" dirty="0">
                <a:latin typeface="宋体" charset="-122"/>
              </a:rPr>
              <a:t>，因此对杂质多、浓度高的酸性废水尤其适宜。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755650" y="476250"/>
            <a:ext cx="7772400" cy="990600"/>
          </a:xfrm>
        </p:spPr>
        <p:txBody>
          <a:bodyPr/>
          <a:lstStyle/>
          <a:p>
            <a:pPr algn="l"/>
            <a:r>
              <a:rPr lang="en-US" altLang="zh-CN" sz="3200" dirty="0">
                <a:solidFill>
                  <a:srgbClr val="FF0000"/>
                </a:solidFill>
                <a:latin typeface="华文新魏" pitchFamily="2" charset="-122"/>
                <a:ea typeface="华文新魏" pitchFamily="2" charset="-122"/>
              </a:rPr>
              <a:t>2.</a:t>
            </a:r>
            <a:r>
              <a:rPr lang="zh-CN" altLang="en-US" sz="3200" dirty="0">
                <a:solidFill>
                  <a:srgbClr val="FF0000"/>
                </a:solidFill>
                <a:latin typeface="华文新魏" pitchFamily="2" charset="-122"/>
                <a:ea typeface="华文新魏" pitchFamily="2" charset="-122"/>
              </a:rPr>
              <a:t>助凝剂</a:t>
            </a:r>
          </a:p>
        </p:txBody>
      </p:sp>
      <p:sp>
        <p:nvSpPr>
          <p:cNvPr id="92163" name="Rectangle 3"/>
          <p:cNvSpPr>
            <a:spLocks noGrp="1" noChangeArrowheads="1"/>
          </p:cNvSpPr>
          <p:nvPr>
            <p:ph type="body" idx="1"/>
          </p:nvPr>
        </p:nvSpPr>
        <p:spPr>
          <a:xfrm>
            <a:off x="395288" y="1557338"/>
            <a:ext cx="8458200" cy="4572000"/>
          </a:xfrm>
        </p:spPr>
        <p:txBody>
          <a:bodyPr lIns="18000" tIns="0" rIns="0" bIns="0"/>
          <a:lstStyle/>
          <a:p>
            <a:pPr algn="just">
              <a:lnSpc>
                <a:spcPct val="150000"/>
              </a:lnSpc>
              <a:buFontTx/>
              <a:buNone/>
            </a:pPr>
            <a:r>
              <a:rPr lang="zh-CN" altLang="en-US" sz="2400" b="1" dirty="0">
                <a:solidFill>
                  <a:srgbClr val="0BF57A"/>
                </a:solidFill>
                <a:latin typeface="宋体" pitchFamily="2" charset="-122"/>
              </a:rPr>
              <a:t>（</a:t>
            </a:r>
            <a:r>
              <a:rPr lang="en-US" altLang="zh-CN" sz="2400" b="1" dirty="0">
                <a:solidFill>
                  <a:srgbClr val="0BF57A"/>
                </a:solidFill>
                <a:latin typeface="宋体" pitchFamily="2" charset="-122"/>
              </a:rPr>
              <a:t>1</a:t>
            </a:r>
            <a:r>
              <a:rPr lang="zh-CN" altLang="en-US" sz="2400" b="1" dirty="0">
                <a:solidFill>
                  <a:srgbClr val="0BF57A"/>
                </a:solidFill>
                <a:latin typeface="宋体" pitchFamily="2" charset="-122"/>
              </a:rPr>
              <a:t>）</a:t>
            </a:r>
            <a:r>
              <a:rPr lang="en-US" altLang="zh-CN" sz="2400" b="1" dirty="0">
                <a:solidFill>
                  <a:srgbClr val="0BF57A"/>
                </a:solidFill>
                <a:latin typeface="宋体" pitchFamily="2" charset="-122"/>
              </a:rPr>
              <a:t>pH</a:t>
            </a:r>
            <a:r>
              <a:rPr lang="zh-CN" altLang="en-US" sz="2400" b="1" dirty="0">
                <a:solidFill>
                  <a:srgbClr val="0BF57A"/>
                </a:solidFill>
                <a:latin typeface="宋体" pitchFamily="2" charset="-122"/>
              </a:rPr>
              <a:t>调整剂</a:t>
            </a:r>
          </a:p>
          <a:p>
            <a:pPr algn="just">
              <a:lnSpc>
                <a:spcPct val="150000"/>
              </a:lnSpc>
            </a:pPr>
            <a:r>
              <a:rPr lang="zh-CN" altLang="en-US" sz="2400" b="1" dirty="0">
                <a:latin typeface="宋体" pitchFamily="2" charset="-122"/>
              </a:rPr>
              <a:t>常用的</a:t>
            </a:r>
            <a:r>
              <a:rPr lang="en-US" altLang="zh-CN" sz="2400" b="1" dirty="0">
                <a:latin typeface="宋体" pitchFamily="2" charset="-122"/>
              </a:rPr>
              <a:t>pH</a:t>
            </a:r>
            <a:r>
              <a:rPr lang="zh-CN" altLang="en-US" sz="2400" b="1" dirty="0">
                <a:latin typeface="宋体" pitchFamily="2" charset="-122"/>
              </a:rPr>
              <a:t>调整剂包括石灰、硫酸、氢氧化钠、碳酸钠等。</a:t>
            </a:r>
          </a:p>
          <a:p>
            <a:pPr algn="just">
              <a:lnSpc>
                <a:spcPct val="150000"/>
              </a:lnSpc>
              <a:buFontTx/>
              <a:buNone/>
            </a:pPr>
            <a:r>
              <a:rPr lang="zh-CN" altLang="en-US" sz="2400" b="1" dirty="0">
                <a:solidFill>
                  <a:srgbClr val="0BF57A"/>
                </a:solidFill>
                <a:latin typeface="宋体" pitchFamily="2" charset="-122"/>
              </a:rPr>
              <a:t>（</a:t>
            </a:r>
            <a:r>
              <a:rPr lang="en-US" altLang="zh-CN" sz="2400" b="1" dirty="0">
                <a:solidFill>
                  <a:srgbClr val="0BF57A"/>
                </a:solidFill>
                <a:latin typeface="宋体" pitchFamily="2" charset="-122"/>
              </a:rPr>
              <a:t>2</a:t>
            </a:r>
            <a:r>
              <a:rPr lang="zh-CN" altLang="en-US" sz="2400" b="1" dirty="0">
                <a:solidFill>
                  <a:srgbClr val="0BF57A"/>
                </a:solidFill>
                <a:latin typeface="宋体" pitchFamily="2" charset="-122"/>
              </a:rPr>
              <a:t>）絮体结构改良剂</a:t>
            </a:r>
          </a:p>
          <a:p>
            <a:pPr algn="just">
              <a:lnSpc>
                <a:spcPct val="150000"/>
              </a:lnSpc>
            </a:pPr>
            <a:r>
              <a:rPr lang="zh-CN" altLang="en-US" sz="2400" b="1" dirty="0">
                <a:latin typeface="宋体" pitchFamily="2" charset="-122"/>
              </a:rPr>
              <a:t>如活性硅酸、粘土等。</a:t>
            </a:r>
          </a:p>
          <a:p>
            <a:pPr algn="just">
              <a:lnSpc>
                <a:spcPct val="150000"/>
              </a:lnSpc>
              <a:buFontTx/>
              <a:buNone/>
            </a:pPr>
            <a:r>
              <a:rPr lang="zh-CN" altLang="en-US" sz="2400" b="1" dirty="0">
                <a:solidFill>
                  <a:srgbClr val="0BF57A"/>
                </a:solidFill>
                <a:latin typeface="宋体" pitchFamily="2" charset="-122"/>
              </a:rPr>
              <a:t>（</a:t>
            </a:r>
            <a:r>
              <a:rPr lang="en-US" altLang="zh-CN" sz="2400" b="1" dirty="0">
                <a:solidFill>
                  <a:srgbClr val="0BF57A"/>
                </a:solidFill>
                <a:latin typeface="宋体" pitchFamily="2" charset="-122"/>
              </a:rPr>
              <a:t>3</a:t>
            </a:r>
            <a:r>
              <a:rPr lang="zh-CN" altLang="en-US" sz="2400" b="1" dirty="0">
                <a:solidFill>
                  <a:srgbClr val="0BF57A"/>
                </a:solidFill>
                <a:latin typeface="宋体" pitchFamily="2" charset="-122"/>
              </a:rPr>
              <a:t>）氧化剂</a:t>
            </a:r>
          </a:p>
          <a:p>
            <a:pPr algn="just">
              <a:lnSpc>
                <a:spcPct val="150000"/>
              </a:lnSpc>
            </a:pPr>
            <a:r>
              <a:rPr lang="zh-CN" altLang="en-US" sz="2400" b="1" dirty="0">
                <a:latin typeface="宋体" pitchFamily="2" charset="-122"/>
              </a:rPr>
              <a:t>可投加氯气、次氯酸钠、臭氧等氧化剂来破坏有机物，以提高混凝效果。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barn(inHorizontal)">
                                      <p:cBhvr>
                                        <p:cTn id="7" dur="500"/>
                                        <p:tgtEl>
                                          <p:spTgt spid="92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Effect transition="in" filter="barn(inHorizontal)">
                                      <p:cBhvr>
                                        <p:cTn id="12" dur="500"/>
                                        <p:tgtEl>
                                          <p:spTgt spid="921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92163">
                                            <p:txEl>
                                              <p:pRg st="2" end="2"/>
                                            </p:txEl>
                                          </p:spTgt>
                                        </p:tgtEl>
                                        <p:attrNameLst>
                                          <p:attrName>style.visibility</p:attrName>
                                        </p:attrNameLst>
                                      </p:cBhvr>
                                      <p:to>
                                        <p:strVal val="visible"/>
                                      </p:to>
                                    </p:set>
                                    <p:animEffect transition="in" filter="barn(inHorizontal)">
                                      <p:cBhvr>
                                        <p:cTn id="17" dur="500"/>
                                        <p:tgtEl>
                                          <p:spTgt spid="921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92163">
                                            <p:txEl>
                                              <p:pRg st="3" end="3"/>
                                            </p:txEl>
                                          </p:spTgt>
                                        </p:tgtEl>
                                        <p:attrNameLst>
                                          <p:attrName>style.visibility</p:attrName>
                                        </p:attrNameLst>
                                      </p:cBhvr>
                                      <p:to>
                                        <p:strVal val="visible"/>
                                      </p:to>
                                    </p:set>
                                    <p:animEffect transition="in" filter="barn(inHorizontal)">
                                      <p:cBhvr>
                                        <p:cTn id="22" dur="500"/>
                                        <p:tgtEl>
                                          <p:spTgt spid="921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92163">
                                            <p:txEl>
                                              <p:pRg st="4" end="4"/>
                                            </p:txEl>
                                          </p:spTgt>
                                        </p:tgtEl>
                                        <p:attrNameLst>
                                          <p:attrName>style.visibility</p:attrName>
                                        </p:attrNameLst>
                                      </p:cBhvr>
                                      <p:to>
                                        <p:strVal val="visible"/>
                                      </p:to>
                                    </p:set>
                                    <p:animEffect transition="in" filter="barn(inHorizontal)">
                                      <p:cBhvr>
                                        <p:cTn id="27" dur="500"/>
                                        <p:tgtEl>
                                          <p:spTgt spid="921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92163">
                                            <p:txEl>
                                              <p:pRg st="5" end="5"/>
                                            </p:txEl>
                                          </p:spTgt>
                                        </p:tgtEl>
                                        <p:attrNameLst>
                                          <p:attrName>style.visibility</p:attrName>
                                        </p:attrNameLst>
                                      </p:cBhvr>
                                      <p:to>
                                        <p:strVal val="visible"/>
                                      </p:to>
                                    </p:set>
                                    <p:animEffect transition="in" filter="barn(inHorizontal)">
                                      <p:cBhvr>
                                        <p:cTn id="32" dur="500"/>
                                        <p:tgtEl>
                                          <p:spTgt spid="921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ext Box 2"/>
          <p:cNvSpPr txBox="1">
            <a:spLocks noChangeArrowheads="1"/>
          </p:cNvSpPr>
          <p:nvPr/>
        </p:nvSpPr>
        <p:spPr bwMode="auto">
          <a:xfrm>
            <a:off x="395288" y="3860800"/>
            <a:ext cx="1101725" cy="641350"/>
          </a:xfrm>
          <a:prstGeom prst="rect">
            <a:avLst/>
          </a:prstGeom>
          <a:noFill/>
          <a:ln w="9525">
            <a:noFill/>
            <a:miter lim="800000"/>
            <a:headEnd/>
            <a:tailEnd/>
          </a:ln>
          <a:effectLst/>
        </p:spPr>
        <p:txBody>
          <a:bodyPr wrap="none">
            <a:spAutoFit/>
          </a:bodyPr>
          <a:lstStyle/>
          <a:p>
            <a:r>
              <a:rPr kumimoji="1" lang="zh-CN" altLang="en-US" sz="3600" b="1" dirty="0">
                <a:latin typeface="Arial" charset="0"/>
              </a:rPr>
              <a:t>废水</a:t>
            </a:r>
          </a:p>
        </p:txBody>
      </p:sp>
      <p:sp>
        <p:nvSpPr>
          <p:cNvPr id="118787" name="Text Box 3"/>
          <p:cNvSpPr txBox="1">
            <a:spLocks noChangeArrowheads="1"/>
          </p:cNvSpPr>
          <p:nvPr/>
        </p:nvSpPr>
        <p:spPr bwMode="auto">
          <a:xfrm>
            <a:off x="1562100" y="2205038"/>
            <a:ext cx="2590800" cy="641350"/>
          </a:xfrm>
          <a:prstGeom prst="rect">
            <a:avLst/>
          </a:prstGeom>
          <a:noFill/>
          <a:ln w="9525">
            <a:noFill/>
            <a:miter lim="800000"/>
            <a:headEnd/>
            <a:tailEnd/>
          </a:ln>
          <a:effectLst/>
        </p:spPr>
        <p:txBody>
          <a:bodyPr>
            <a:spAutoFit/>
          </a:bodyPr>
          <a:lstStyle/>
          <a:p>
            <a:pPr algn="ctr">
              <a:spcBef>
                <a:spcPct val="50000"/>
              </a:spcBef>
            </a:pPr>
            <a:r>
              <a:rPr kumimoji="1" lang="zh-CN" altLang="en-US" sz="3600" b="1" dirty="0">
                <a:solidFill>
                  <a:srgbClr val="00FF00"/>
                </a:solidFill>
                <a:latin typeface="Arial" charset="0"/>
              </a:rPr>
              <a:t>混凝剂</a:t>
            </a:r>
            <a:endParaRPr kumimoji="1" lang="en-US" altLang="zh-CN" sz="3600" b="1" dirty="0">
              <a:solidFill>
                <a:srgbClr val="00FF00"/>
              </a:solidFill>
              <a:latin typeface="Arial" charset="0"/>
            </a:endParaRPr>
          </a:p>
        </p:txBody>
      </p:sp>
      <p:sp>
        <p:nvSpPr>
          <p:cNvPr id="118788" name="Text Box 4"/>
          <p:cNvSpPr txBox="1">
            <a:spLocks noChangeArrowheads="1"/>
          </p:cNvSpPr>
          <p:nvPr/>
        </p:nvSpPr>
        <p:spPr bwMode="auto">
          <a:xfrm>
            <a:off x="2133600" y="3930650"/>
            <a:ext cx="1447800" cy="588963"/>
          </a:xfrm>
          <a:prstGeom prst="rect">
            <a:avLst/>
          </a:prstGeom>
          <a:solidFill>
            <a:srgbClr val="FFFF00"/>
          </a:solidFill>
          <a:ln w="9525">
            <a:solidFill>
              <a:srgbClr val="FF0000"/>
            </a:solidFill>
            <a:miter lim="800000"/>
            <a:headEnd/>
            <a:tailEnd/>
          </a:ln>
          <a:effectLst/>
        </p:spPr>
        <p:txBody>
          <a:bodyPr>
            <a:spAutoFit/>
          </a:bodyPr>
          <a:lstStyle/>
          <a:p>
            <a:pPr algn="ctr">
              <a:spcBef>
                <a:spcPct val="50000"/>
              </a:spcBef>
            </a:pPr>
            <a:r>
              <a:rPr kumimoji="1" lang="zh-CN" altLang="en-US" sz="3200" b="1" dirty="0">
                <a:solidFill>
                  <a:srgbClr val="FF0000"/>
                </a:solidFill>
                <a:latin typeface="Arial" charset="0"/>
                <a:ea typeface="黑体" pitchFamily="49" charset="-122"/>
              </a:rPr>
              <a:t>混合</a:t>
            </a:r>
            <a:endParaRPr kumimoji="1" lang="en-US" altLang="zh-CN" sz="3200" b="1" dirty="0">
              <a:latin typeface="Arial" charset="0"/>
              <a:ea typeface="黑体" pitchFamily="49" charset="-122"/>
            </a:endParaRPr>
          </a:p>
        </p:txBody>
      </p:sp>
      <p:sp>
        <p:nvSpPr>
          <p:cNvPr id="118789" name="Text Box 5"/>
          <p:cNvSpPr txBox="1">
            <a:spLocks noChangeArrowheads="1"/>
          </p:cNvSpPr>
          <p:nvPr/>
        </p:nvSpPr>
        <p:spPr bwMode="auto">
          <a:xfrm>
            <a:off x="4267200" y="3930650"/>
            <a:ext cx="1371600" cy="588963"/>
          </a:xfrm>
          <a:prstGeom prst="rect">
            <a:avLst/>
          </a:prstGeom>
          <a:solidFill>
            <a:srgbClr val="FFFF00"/>
          </a:solidFill>
          <a:ln w="9525">
            <a:solidFill>
              <a:srgbClr val="FF0000"/>
            </a:solidFill>
            <a:miter lim="800000"/>
            <a:headEnd/>
            <a:tailEnd/>
          </a:ln>
          <a:effectLst/>
        </p:spPr>
        <p:txBody>
          <a:bodyPr>
            <a:spAutoFit/>
          </a:bodyPr>
          <a:lstStyle/>
          <a:p>
            <a:pPr algn="ctr">
              <a:spcBef>
                <a:spcPct val="50000"/>
              </a:spcBef>
            </a:pPr>
            <a:r>
              <a:rPr kumimoji="1" lang="zh-CN" altLang="en-US" sz="3200" b="1" dirty="0">
                <a:solidFill>
                  <a:srgbClr val="FF0000"/>
                </a:solidFill>
                <a:latin typeface="Arial" charset="0"/>
                <a:ea typeface="黑体" pitchFamily="49" charset="-122"/>
              </a:rPr>
              <a:t>反应</a:t>
            </a:r>
            <a:endParaRPr kumimoji="1" lang="en-US" altLang="zh-CN" sz="3200" b="1" dirty="0">
              <a:latin typeface="Arial" charset="0"/>
              <a:ea typeface="黑体" pitchFamily="49" charset="-122"/>
            </a:endParaRPr>
          </a:p>
        </p:txBody>
      </p:sp>
      <p:sp>
        <p:nvSpPr>
          <p:cNvPr id="118790" name="Text Box 6"/>
          <p:cNvSpPr txBox="1">
            <a:spLocks noChangeArrowheads="1"/>
          </p:cNvSpPr>
          <p:nvPr/>
        </p:nvSpPr>
        <p:spPr bwMode="auto">
          <a:xfrm>
            <a:off x="6019800" y="3625850"/>
            <a:ext cx="1600200" cy="1076325"/>
          </a:xfrm>
          <a:prstGeom prst="rect">
            <a:avLst/>
          </a:prstGeom>
          <a:solidFill>
            <a:srgbClr val="FFFF00"/>
          </a:solidFill>
          <a:ln w="9525">
            <a:solidFill>
              <a:srgbClr val="FF0000"/>
            </a:solidFill>
            <a:miter lim="800000"/>
            <a:headEnd/>
            <a:tailEnd/>
          </a:ln>
          <a:effectLst/>
        </p:spPr>
        <p:txBody>
          <a:bodyPr>
            <a:spAutoFit/>
          </a:bodyPr>
          <a:lstStyle/>
          <a:p>
            <a:pPr algn="ctr">
              <a:spcBef>
                <a:spcPct val="50000"/>
              </a:spcBef>
            </a:pPr>
            <a:r>
              <a:rPr kumimoji="1" lang="zh-CN" altLang="en-US" sz="3200" b="1" dirty="0">
                <a:solidFill>
                  <a:srgbClr val="FF0000"/>
                </a:solidFill>
                <a:latin typeface="Arial" charset="0"/>
                <a:ea typeface="黑体" pitchFamily="49" charset="-122"/>
              </a:rPr>
              <a:t>沉降（澄清）</a:t>
            </a:r>
          </a:p>
        </p:txBody>
      </p:sp>
      <p:sp>
        <p:nvSpPr>
          <p:cNvPr id="118791" name="Text Box 7"/>
          <p:cNvSpPr txBox="1">
            <a:spLocks noChangeArrowheads="1"/>
          </p:cNvSpPr>
          <p:nvPr/>
        </p:nvSpPr>
        <p:spPr bwMode="auto">
          <a:xfrm>
            <a:off x="7620000" y="2787650"/>
            <a:ext cx="11430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0BF57A"/>
                </a:solidFill>
                <a:latin typeface="Arial" charset="0"/>
              </a:rPr>
              <a:t>出水</a:t>
            </a:r>
          </a:p>
        </p:txBody>
      </p:sp>
      <p:sp>
        <p:nvSpPr>
          <p:cNvPr id="118792" name="Text Box 8"/>
          <p:cNvSpPr txBox="1">
            <a:spLocks noChangeArrowheads="1"/>
          </p:cNvSpPr>
          <p:nvPr/>
        </p:nvSpPr>
        <p:spPr bwMode="auto">
          <a:xfrm>
            <a:off x="7467600" y="5073650"/>
            <a:ext cx="13716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F01085"/>
                </a:solidFill>
                <a:latin typeface="Arial" charset="0"/>
                <a:ea typeface="黑体" pitchFamily="49" charset="-122"/>
              </a:rPr>
              <a:t>污泥</a:t>
            </a:r>
          </a:p>
        </p:txBody>
      </p:sp>
      <p:sp>
        <p:nvSpPr>
          <p:cNvPr id="118793" name="AutoShape 9"/>
          <p:cNvSpPr>
            <a:spLocks noChangeArrowheads="1"/>
          </p:cNvSpPr>
          <p:nvPr/>
        </p:nvSpPr>
        <p:spPr bwMode="auto">
          <a:xfrm>
            <a:off x="1524000" y="4083050"/>
            <a:ext cx="457200" cy="228600"/>
          </a:xfrm>
          <a:prstGeom prst="rightArrow">
            <a:avLst>
              <a:gd name="adj1" fmla="val 50000"/>
              <a:gd name="adj2" fmla="val 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18794" name="AutoShape 10"/>
          <p:cNvSpPr>
            <a:spLocks noChangeArrowheads="1"/>
          </p:cNvSpPr>
          <p:nvPr/>
        </p:nvSpPr>
        <p:spPr bwMode="auto">
          <a:xfrm>
            <a:off x="2667000" y="3048000"/>
            <a:ext cx="304800" cy="838200"/>
          </a:xfrm>
          <a:prstGeom prst="downArrow">
            <a:avLst>
              <a:gd name="adj1" fmla="val 50000"/>
              <a:gd name="adj2" fmla="val 68750"/>
            </a:avLst>
          </a:prstGeom>
          <a:solidFill>
            <a:schemeClr val="accent1"/>
          </a:solidFill>
          <a:ln w="9525">
            <a:solidFill>
              <a:schemeClr val="tx1"/>
            </a:solidFill>
            <a:miter lim="800000"/>
            <a:headEnd/>
            <a:tailEnd/>
          </a:ln>
          <a:effectLst/>
        </p:spPr>
        <p:txBody>
          <a:bodyPr vert="eaVert" wrap="none" anchor="ctr"/>
          <a:lstStyle/>
          <a:p>
            <a:endParaRPr lang="zh-CN" altLang="en-US"/>
          </a:p>
        </p:txBody>
      </p:sp>
      <p:sp>
        <p:nvSpPr>
          <p:cNvPr id="118795" name="AutoShape 11"/>
          <p:cNvSpPr>
            <a:spLocks noChangeArrowheads="1"/>
          </p:cNvSpPr>
          <p:nvPr/>
        </p:nvSpPr>
        <p:spPr bwMode="auto">
          <a:xfrm>
            <a:off x="3657600" y="4083050"/>
            <a:ext cx="457200" cy="304800"/>
          </a:xfrm>
          <a:prstGeom prst="rightArrow">
            <a:avLst>
              <a:gd name="adj1" fmla="val 50000"/>
              <a:gd name="adj2" fmla="val 375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18796" name="AutoShape 12"/>
          <p:cNvSpPr>
            <a:spLocks noChangeArrowheads="1"/>
          </p:cNvSpPr>
          <p:nvPr/>
        </p:nvSpPr>
        <p:spPr bwMode="auto">
          <a:xfrm>
            <a:off x="5715000" y="4083050"/>
            <a:ext cx="228600" cy="381000"/>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18797" name="AutoShape 13"/>
          <p:cNvSpPr>
            <a:spLocks noChangeArrowheads="1"/>
          </p:cNvSpPr>
          <p:nvPr/>
        </p:nvSpPr>
        <p:spPr bwMode="auto">
          <a:xfrm>
            <a:off x="7620000" y="3473450"/>
            <a:ext cx="762000" cy="3048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6600FF"/>
          </a:solidFill>
          <a:ln w="9525">
            <a:solidFill>
              <a:schemeClr val="tx1"/>
            </a:solidFill>
            <a:miter lim="800000"/>
            <a:headEnd/>
            <a:tailEnd/>
          </a:ln>
          <a:effectLst/>
        </p:spPr>
        <p:txBody>
          <a:bodyPr wrap="none" anchor="ctr"/>
          <a:lstStyle/>
          <a:p>
            <a:endParaRPr lang="zh-CN" altLang="en-US"/>
          </a:p>
        </p:txBody>
      </p:sp>
      <p:sp>
        <p:nvSpPr>
          <p:cNvPr id="118798" name="AutoShape 14"/>
          <p:cNvSpPr>
            <a:spLocks noChangeArrowheads="1"/>
          </p:cNvSpPr>
          <p:nvPr/>
        </p:nvSpPr>
        <p:spPr bwMode="auto">
          <a:xfrm flipV="1">
            <a:off x="7620000" y="4464050"/>
            <a:ext cx="838200" cy="4572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CC6600"/>
          </a:solidFill>
          <a:ln w="9525">
            <a:solidFill>
              <a:schemeClr val="tx1"/>
            </a:solidFill>
            <a:miter lim="800000"/>
            <a:headEnd/>
            <a:tailEnd/>
          </a:ln>
          <a:effectLst/>
        </p:spPr>
        <p:txBody>
          <a:bodyPr wrap="none" anchor="ctr"/>
          <a:lstStyle/>
          <a:p>
            <a:endParaRPr lang="zh-CN" altLang="en-US"/>
          </a:p>
        </p:txBody>
      </p:sp>
      <p:sp>
        <p:nvSpPr>
          <p:cNvPr id="118799" name="Text Box 15"/>
          <p:cNvSpPr txBox="1">
            <a:spLocks noChangeArrowheads="1"/>
          </p:cNvSpPr>
          <p:nvPr/>
        </p:nvSpPr>
        <p:spPr bwMode="auto">
          <a:xfrm>
            <a:off x="1333368" y="435114"/>
            <a:ext cx="6696124" cy="707886"/>
          </a:xfrm>
          <a:prstGeom prst="rect">
            <a:avLst/>
          </a:prstGeom>
          <a:noFill/>
          <a:ln w="9525">
            <a:noFill/>
            <a:miter lim="800000"/>
            <a:headEnd/>
            <a:tailEnd/>
          </a:ln>
          <a:effectLst/>
        </p:spPr>
        <p:txBody>
          <a:bodyPr wrap="square">
            <a:spAutoFit/>
          </a:bodyPr>
          <a:lstStyle/>
          <a:p>
            <a:pPr>
              <a:spcBef>
                <a:spcPct val="50000"/>
              </a:spcBef>
            </a:pPr>
            <a:r>
              <a:rPr kumimoji="1" lang="en-US" altLang="zh-CN" sz="4000" b="1" dirty="0">
                <a:latin typeface="华文楷体" pitchFamily="2" charset="-122"/>
                <a:ea typeface="华文楷体" pitchFamily="2" charset="-122"/>
              </a:rPr>
              <a:t>3.2.3  </a:t>
            </a:r>
            <a:r>
              <a:rPr kumimoji="1" lang="zh-CN" altLang="en-US" sz="4000" b="1" dirty="0">
                <a:latin typeface="华文楷体" pitchFamily="2" charset="-122"/>
                <a:ea typeface="华文楷体" pitchFamily="2" charset="-122"/>
              </a:rPr>
              <a:t>混凝的工艺过程及设备</a:t>
            </a:r>
          </a:p>
        </p:txBody>
      </p:sp>
      <p:sp>
        <p:nvSpPr>
          <p:cNvPr id="118800" name="AutoShape 16"/>
          <p:cNvSpPr>
            <a:spLocks noChangeArrowheads="1"/>
          </p:cNvSpPr>
          <p:nvPr/>
        </p:nvSpPr>
        <p:spPr bwMode="auto">
          <a:xfrm>
            <a:off x="304800" y="5029200"/>
            <a:ext cx="3352800" cy="1295400"/>
          </a:xfrm>
          <a:prstGeom prst="wedgeRectCallout">
            <a:avLst>
              <a:gd name="adj1" fmla="val 8523"/>
              <a:gd name="adj2" fmla="val -98773"/>
            </a:avLst>
          </a:prstGeom>
          <a:solidFill>
            <a:schemeClr val="accent1"/>
          </a:solidFill>
          <a:ln w="9525">
            <a:solidFill>
              <a:schemeClr val="tx1"/>
            </a:solidFill>
            <a:miter lim="800000"/>
            <a:headEnd/>
            <a:tailEnd/>
          </a:ln>
          <a:effectLst/>
        </p:spPr>
        <p:txBody>
          <a:bodyPr/>
          <a:lstStyle/>
          <a:p>
            <a:pPr algn="ctr"/>
            <a:r>
              <a:rPr kumimoji="1" lang="zh-CN" altLang="en-US" sz="2400" b="1" dirty="0">
                <a:solidFill>
                  <a:srgbClr val="FFFF00"/>
                </a:solidFill>
                <a:latin typeface="Arial" charset="0"/>
              </a:rPr>
              <a:t>混合目的是使混凝剂尽快与水混合，需要短时间高强度搅拌</a:t>
            </a:r>
          </a:p>
        </p:txBody>
      </p:sp>
      <p:sp>
        <p:nvSpPr>
          <p:cNvPr id="118801" name="AutoShape 17"/>
          <p:cNvSpPr>
            <a:spLocks noChangeArrowheads="1"/>
          </p:cNvSpPr>
          <p:nvPr/>
        </p:nvSpPr>
        <p:spPr bwMode="auto">
          <a:xfrm>
            <a:off x="4267200" y="914400"/>
            <a:ext cx="4572000" cy="1905000"/>
          </a:xfrm>
          <a:prstGeom prst="wedgeRectCallout">
            <a:avLst>
              <a:gd name="adj1" fmla="val -35417"/>
              <a:gd name="adj2" fmla="val 112833"/>
            </a:avLst>
          </a:prstGeom>
          <a:solidFill>
            <a:schemeClr val="accent1"/>
          </a:solidFill>
          <a:ln w="9525">
            <a:solidFill>
              <a:schemeClr val="tx1"/>
            </a:solidFill>
            <a:miter lim="800000"/>
            <a:headEnd/>
            <a:tailEnd/>
          </a:ln>
          <a:effectLst/>
        </p:spPr>
        <p:txBody>
          <a:bodyPr/>
          <a:lstStyle/>
          <a:p>
            <a:pPr algn="ctr"/>
            <a:r>
              <a:rPr kumimoji="1" lang="zh-CN" altLang="en-US" sz="2400" b="1" dirty="0">
                <a:solidFill>
                  <a:srgbClr val="FFFF00"/>
                </a:solidFill>
                <a:latin typeface="Arial" charset="0"/>
              </a:rPr>
              <a:t>反应阶段的目的是使药剂与水中的细小颗粒或胶体物质作用生成尽可能大的絮体，为沉降分离创造条件，需要低强度长时间搅拌。许多因素影响反应过程</a:t>
            </a:r>
            <a:endParaRPr kumimoji="1" lang="en-US" altLang="zh-CN" sz="2400" b="1" dirty="0">
              <a:solidFill>
                <a:srgbClr val="FF3300"/>
              </a:solidFill>
              <a:latin typeface="Arial" charset="0"/>
            </a:endParaRPr>
          </a:p>
        </p:txBody>
      </p:sp>
      <p:sp>
        <p:nvSpPr>
          <p:cNvPr id="118802" name="AutoShape 18"/>
          <p:cNvSpPr>
            <a:spLocks noChangeArrowheads="1"/>
          </p:cNvSpPr>
          <p:nvPr/>
        </p:nvSpPr>
        <p:spPr bwMode="auto">
          <a:xfrm>
            <a:off x="3962400" y="5105400"/>
            <a:ext cx="3352800" cy="1371600"/>
          </a:xfrm>
          <a:prstGeom prst="wedgeRectCallout">
            <a:avLst>
              <a:gd name="adj1" fmla="val 24431"/>
              <a:gd name="adj2" fmla="val -94676"/>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澄清的目的是使所生成的絮体与水分离，完成净化过程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8799"/>
                                        </p:tgtEl>
                                        <p:attrNameLst>
                                          <p:attrName>style.visibility</p:attrName>
                                        </p:attrNameLst>
                                      </p:cBhvr>
                                      <p:to>
                                        <p:strVal val="visible"/>
                                      </p:to>
                                    </p:set>
                                    <p:anim calcmode="lin" valueType="num">
                                      <p:cBhvr additive="base">
                                        <p:cTn id="7" dur="500" fill="hold"/>
                                        <p:tgtEl>
                                          <p:spTgt spid="118799"/>
                                        </p:tgtEl>
                                        <p:attrNameLst>
                                          <p:attrName>ppt_x</p:attrName>
                                        </p:attrNameLst>
                                      </p:cBhvr>
                                      <p:tavLst>
                                        <p:tav tm="0">
                                          <p:val>
                                            <p:strVal val="0-#ppt_w/2"/>
                                          </p:val>
                                        </p:tav>
                                        <p:tav tm="100000">
                                          <p:val>
                                            <p:strVal val="#ppt_x"/>
                                          </p:val>
                                        </p:tav>
                                      </p:tavLst>
                                    </p:anim>
                                    <p:anim calcmode="lin" valueType="num">
                                      <p:cBhvr additive="base">
                                        <p:cTn id="8" dur="500" fill="hold"/>
                                        <p:tgtEl>
                                          <p:spTgt spid="1187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8786"/>
                                        </p:tgtEl>
                                        <p:attrNameLst>
                                          <p:attrName>style.visibility</p:attrName>
                                        </p:attrNameLst>
                                      </p:cBhvr>
                                      <p:to>
                                        <p:strVal val="visible"/>
                                      </p:to>
                                    </p:set>
                                    <p:anim calcmode="lin" valueType="num">
                                      <p:cBhvr additive="base">
                                        <p:cTn id="13" dur="500" fill="hold"/>
                                        <p:tgtEl>
                                          <p:spTgt spid="118786"/>
                                        </p:tgtEl>
                                        <p:attrNameLst>
                                          <p:attrName>ppt_x</p:attrName>
                                        </p:attrNameLst>
                                      </p:cBhvr>
                                      <p:tavLst>
                                        <p:tav tm="0">
                                          <p:val>
                                            <p:strVal val="0-#ppt_w/2"/>
                                          </p:val>
                                        </p:tav>
                                        <p:tav tm="100000">
                                          <p:val>
                                            <p:strVal val="#ppt_x"/>
                                          </p:val>
                                        </p:tav>
                                      </p:tavLst>
                                    </p:anim>
                                    <p:anim calcmode="lin" valueType="num">
                                      <p:cBhvr additive="base">
                                        <p:cTn id="14" dur="500" fill="hold"/>
                                        <p:tgtEl>
                                          <p:spTgt spid="11878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8793"/>
                                        </p:tgtEl>
                                        <p:attrNameLst>
                                          <p:attrName>style.visibility</p:attrName>
                                        </p:attrNameLst>
                                      </p:cBhvr>
                                      <p:to>
                                        <p:strVal val="visible"/>
                                      </p:to>
                                    </p:set>
                                    <p:anim calcmode="lin" valueType="num">
                                      <p:cBhvr additive="base">
                                        <p:cTn id="19" dur="500" fill="hold"/>
                                        <p:tgtEl>
                                          <p:spTgt spid="118793"/>
                                        </p:tgtEl>
                                        <p:attrNameLst>
                                          <p:attrName>ppt_x</p:attrName>
                                        </p:attrNameLst>
                                      </p:cBhvr>
                                      <p:tavLst>
                                        <p:tav tm="0">
                                          <p:val>
                                            <p:strVal val="0-#ppt_w/2"/>
                                          </p:val>
                                        </p:tav>
                                        <p:tav tm="100000">
                                          <p:val>
                                            <p:strVal val="#ppt_x"/>
                                          </p:val>
                                        </p:tav>
                                      </p:tavLst>
                                    </p:anim>
                                    <p:anim calcmode="lin" valueType="num">
                                      <p:cBhvr additive="base">
                                        <p:cTn id="20" dur="500" fill="hold"/>
                                        <p:tgtEl>
                                          <p:spTgt spid="11879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18787"/>
                                        </p:tgtEl>
                                        <p:attrNameLst>
                                          <p:attrName>style.visibility</p:attrName>
                                        </p:attrNameLst>
                                      </p:cBhvr>
                                      <p:to>
                                        <p:strVal val="visible"/>
                                      </p:to>
                                    </p:set>
                                    <p:anim calcmode="lin" valueType="num">
                                      <p:cBhvr additive="base">
                                        <p:cTn id="25" dur="500" fill="hold"/>
                                        <p:tgtEl>
                                          <p:spTgt spid="118787"/>
                                        </p:tgtEl>
                                        <p:attrNameLst>
                                          <p:attrName>ppt_x</p:attrName>
                                        </p:attrNameLst>
                                      </p:cBhvr>
                                      <p:tavLst>
                                        <p:tav tm="0">
                                          <p:val>
                                            <p:strVal val="0-#ppt_w/2"/>
                                          </p:val>
                                        </p:tav>
                                        <p:tav tm="100000">
                                          <p:val>
                                            <p:strVal val="#ppt_x"/>
                                          </p:val>
                                        </p:tav>
                                      </p:tavLst>
                                    </p:anim>
                                    <p:anim calcmode="lin" valueType="num">
                                      <p:cBhvr additive="base">
                                        <p:cTn id="26" dur="500" fill="hold"/>
                                        <p:tgtEl>
                                          <p:spTgt spid="11878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18794"/>
                                        </p:tgtEl>
                                        <p:attrNameLst>
                                          <p:attrName>style.visibility</p:attrName>
                                        </p:attrNameLst>
                                      </p:cBhvr>
                                      <p:to>
                                        <p:strVal val="visible"/>
                                      </p:to>
                                    </p:set>
                                    <p:anim calcmode="lin" valueType="num">
                                      <p:cBhvr additive="base">
                                        <p:cTn id="31" dur="500" fill="hold"/>
                                        <p:tgtEl>
                                          <p:spTgt spid="118794"/>
                                        </p:tgtEl>
                                        <p:attrNameLst>
                                          <p:attrName>ppt_x</p:attrName>
                                        </p:attrNameLst>
                                      </p:cBhvr>
                                      <p:tavLst>
                                        <p:tav tm="0">
                                          <p:val>
                                            <p:strVal val="0-#ppt_w/2"/>
                                          </p:val>
                                        </p:tav>
                                        <p:tav tm="100000">
                                          <p:val>
                                            <p:strVal val="#ppt_x"/>
                                          </p:val>
                                        </p:tav>
                                      </p:tavLst>
                                    </p:anim>
                                    <p:anim calcmode="lin" valueType="num">
                                      <p:cBhvr additive="base">
                                        <p:cTn id="32" dur="500" fill="hold"/>
                                        <p:tgtEl>
                                          <p:spTgt spid="11879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18788"/>
                                        </p:tgtEl>
                                        <p:attrNameLst>
                                          <p:attrName>style.visibility</p:attrName>
                                        </p:attrNameLst>
                                      </p:cBhvr>
                                      <p:to>
                                        <p:strVal val="visible"/>
                                      </p:to>
                                    </p:set>
                                    <p:anim calcmode="lin" valueType="num">
                                      <p:cBhvr additive="base">
                                        <p:cTn id="37" dur="500" fill="hold"/>
                                        <p:tgtEl>
                                          <p:spTgt spid="118788"/>
                                        </p:tgtEl>
                                        <p:attrNameLst>
                                          <p:attrName>ppt_x</p:attrName>
                                        </p:attrNameLst>
                                      </p:cBhvr>
                                      <p:tavLst>
                                        <p:tav tm="0">
                                          <p:val>
                                            <p:strVal val="0-#ppt_w/2"/>
                                          </p:val>
                                        </p:tav>
                                        <p:tav tm="100000">
                                          <p:val>
                                            <p:strVal val="#ppt_x"/>
                                          </p:val>
                                        </p:tav>
                                      </p:tavLst>
                                    </p:anim>
                                    <p:anim calcmode="lin" valueType="num">
                                      <p:cBhvr additive="base">
                                        <p:cTn id="38" dur="500" fill="hold"/>
                                        <p:tgtEl>
                                          <p:spTgt spid="11878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8800"/>
                                        </p:tgtEl>
                                        <p:attrNameLst>
                                          <p:attrName>style.visibility</p:attrName>
                                        </p:attrNameLst>
                                      </p:cBhvr>
                                      <p:to>
                                        <p:strVal val="visible"/>
                                      </p:to>
                                    </p:set>
                                    <p:anim calcmode="lin" valueType="num">
                                      <p:cBhvr additive="base">
                                        <p:cTn id="43" dur="500" fill="hold"/>
                                        <p:tgtEl>
                                          <p:spTgt spid="118800"/>
                                        </p:tgtEl>
                                        <p:attrNameLst>
                                          <p:attrName>ppt_x</p:attrName>
                                        </p:attrNameLst>
                                      </p:cBhvr>
                                      <p:tavLst>
                                        <p:tav tm="0">
                                          <p:val>
                                            <p:strVal val="0-#ppt_w/2"/>
                                          </p:val>
                                        </p:tav>
                                        <p:tav tm="100000">
                                          <p:val>
                                            <p:strVal val="#ppt_x"/>
                                          </p:val>
                                        </p:tav>
                                      </p:tavLst>
                                    </p:anim>
                                    <p:anim calcmode="lin" valueType="num">
                                      <p:cBhvr additive="base">
                                        <p:cTn id="44" dur="500" fill="hold"/>
                                        <p:tgtEl>
                                          <p:spTgt spid="11880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18795"/>
                                        </p:tgtEl>
                                        <p:attrNameLst>
                                          <p:attrName>style.visibility</p:attrName>
                                        </p:attrNameLst>
                                      </p:cBhvr>
                                      <p:to>
                                        <p:strVal val="visible"/>
                                      </p:to>
                                    </p:set>
                                    <p:anim calcmode="lin" valueType="num">
                                      <p:cBhvr additive="base">
                                        <p:cTn id="49" dur="500" fill="hold"/>
                                        <p:tgtEl>
                                          <p:spTgt spid="118795"/>
                                        </p:tgtEl>
                                        <p:attrNameLst>
                                          <p:attrName>ppt_x</p:attrName>
                                        </p:attrNameLst>
                                      </p:cBhvr>
                                      <p:tavLst>
                                        <p:tav tm="0">
                                          <p:val>
                                            <p:strVal val="0-#ppt_w/2"/>
                                          </p:val>
                                        </p:tav>
                                        <p:tav tm="100000">
                                          <p:val>
                                            <p:strVal val="#ppt_x"/>
                                          </p:val>
                                        </p:tav>
                                      </p:tavLst>
                                    </p:anim>
                                    <p:anim calcmode="lin" valueType="num">
                                      <p:cBhvr additive="base">
                                        <p:cTn id="50" dur="500" fill="hold"/>
                                        <p:tgtEl>
                                          <p:spTgt spid="11879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18789"/>
                                        </p:tgtEl>
                                        <p:attrNameLst>
                                          <p:attrName>style.visibility</p:attrName>
                                        </p:attrNameLst>
                                      </p:cBhvr>
                                      <p:to>
                                        <p:strVal val="visible"/>
                                      </p:to>
                                    </p:set>
                                    <p:anim calcmode="lin" valueType="num">
                                      <p:cBhvr additive="base">
                                        <p:cTn id="55" dur="500" fill="hold"/>
                                        <p:tgtEl>
                                          <p:spTgt spid="118789"/>
                                        </p:tgtEl>
                                        <p:attrNameLst>
                                          <p:attrName>ppt_x</p:attrName>
                                        </p:attrNameLst>
                                      </p:cBhvr>
                                      <p:tavLst>
                                        <p:tav tm="0">
                                          <p:val>
                                            <p:strVal val="0-#ppt_w/2"/>
                                          </p:val>
                                        </p:tav>
                                        <p:tav tm="100000">
                                          <p:val>
                                            <p:strVal val="#ppt_x"/>
                                          </p:val>
                                        </p:tav>
                                      </p:tavLst>
                                    </p:anim>
                                    <p:anim calcmode="lin" valueType="num">
                                      <p:cBhvr additive="base">
                                        <p:cTn id="56" dur="500" fill="hold"/>
                                        <p:tgtEl>
                                          <p:spTgt spid="11878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18801"/>
                                        </p:tgtEl>
                                        <p:attrNameLst>
                                          <p:attrName>style.visibility</p:attrName>
                                        </p:attrNameLst>
                                      </p:cBhvr>
                                      <p:to>
                                        <p:strVal val="visible"/>
                                      </p:to>
                                    </p:set>
                                    <p:anim calcmode="lin" valueType="num">
                                      <p:cBhvr additive="base">
                                        <p:cTn id="61" dur="500" fill="hold"/>
                                        <p:tgtEl>
                                          <p:spTgt spid="118801"/>
                                        </p:tgtEl>
                                        <p:attrNameLst>
                                          <p:attrName>ppt_x</p:attrName>
                                        </p:attrNameLst>
                                      </p:cBhvr>
                                      <p:tavLst>
                                        <p:tav tm="0">
                                          <p:val>
                                            <p:strVal val="0-#ppt_w/2"/>
                                          </p:val>
                                        </p:tav>
                                        <p:tav tm="100000">
                                          <p:val>
                                            <p:strVal val="#ppt_x"/>
                                          </p:val>
                                        </p:tav>
                                      </p:tavLst>
                                    </p:anim>
                                    <p:anim calcmode="lin" valueType="num">
                                      <p:cBhvr additive="base">
                                        <p:cTn id="62" dur="500" fill="hold"/>
                                        <p:tgtEl>
                                          <p:spTgt spid="11880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18796"/>
                                        </p:tgtEl>
                                        <p:attrNameLst>
                                          <p:attrName>style.visibility</p:attrName>
                                        </p:attrNameLst>
                                      </p:cBhvr>
                                      <p:to>
                                        <p:strVal val="visible"/>
                                      </p:to>
                                    </p:set>
                                    <p:anim calcmode="lin" valueType="num">
                                      <p:cBhvr additive="base">
                                        <p:cTn id="67" dur="500" fill="hold"/>
                                        <p:tgtEl>
                                          <p:spTgt spid="118796"/>
                                        </p:tgtEl>
                                        <p:attrNameLst>
                                          <p:attrName>ppt_x</p:attrName>
                                        </p:attrNameLst>
                                      </p:cBhvr>
                                      <p:tavLst>
                                        <p:tav tm="0">
                                          <p:val>
                                            <p:strVal val="0-#ppt_w/2"/>
                                          </p:val>
                                        </p:tav>
                                        <p:tav tm="100000">
                                          <p:val>
                                            <p:strVal val="#ppt_x"/>
                                          </p:val>
                                        </p:tav>
                                      </p:tavLst>
                                    </p:anim>
                                    <p:anim calcmode="lin" valueType="num">
                                      <p:cBhvr additive="base">
                                        <p:cTn id="68" dur="500" fill="hold"/>
                                        <p:tgtEl>
                                          <p:spTgt spid="11879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18790"/>
                                        </p:tgtEl>
                                        <p:attrNameLst>
                                          <p:attrName>style.visibility</p:attrName>
                                        </p:attrNameLst>
                                      </p:cBhvr>
                                      <p:to>
                                        <p:strVal val="visible"/>
                                      </p:to>
                                    </p:set>
                                    <p:anim calcmode="lin" valueType="num">
                                      <p:cBhvr additive="base">
                                        <p:cTn id="73" dur="500" fill="hold"/>
                                        <p:tgtEl>
                                          <p:spTgt spid="118790"/>
                                        </p:tgtEl>
                                        <p:attrNameLst>
                                          <p:attrName>ppt_x</p:attrName>
                                        </p:attrNameLst>
                                      </p:cBhvr>
                                      <p:tavLst>
                                        <p:tav tm="0">
                                          <p:val>
                                            <p:strVal val="0-#ppt_w/2"/>
                                          </p:val>
                                        </p:tav>
                                        <p:tav tm="100000">
                                          <p:val>
                                            <p:strVal val="#ppt_x"/>
                                          </p:val>
                                        </p:tav>
                                      </p:tavLst>
                                    </p:anim>
                                    <p:anim calcmode="lin" valueType="num">
                                      <p:cBhvr additive="base">
                                        <p:cTn id="74" dur="500" fill="hold"/>
                                        <p:tgtEl>
                                          <p:spTgt spid="11879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18802"/>
                                        </p:tgtEl>
                                        <p:attrNameLst>
                                          <p:attrName>style.visibility</p:attrName>
                                        </p:attrNameLst>
                                      </p:cBhvr>
                                      <p:to>
                                        <p:strVal val="visible"/>
                                      </p:to>
                                    </p:set>
                                    <p:anim calcmode="lin" valueType="num">
                                      <p:cBhvr additive="base">
                                        <p:cTn id="79" dur="500" fill="hold"/>
                                        <p:tgtEl>
                                          <p:spTgt spid="118802"/>
                                        </p:tgtEl>
                                        <p:attrNameLst>
                                          <p:attrName>ppt_x</p:attrName>
                                        </p:attrNameLst>
                                      </p:cBhvr>
                                      <p:tavLst>
                                        <p:tav tm="0">
                                          <p:val>
                                            <p:strVal val="0-#ppt_w/2"/>
                                          </p:val>
                                        </p:tav>
                                        <p:tav tm="100000">
                                          <p:val>
                                            <p:strVal val="#ppt_x"/>
                                          </p:val>
                                        </p:tav>
                                      </p:tavLst>
                                    </p:anim>
                                    <p:anim calcmode="lin" valueType="num">
                                      <p:cBhvr additive="base">
                                        <p:cTn id="80" dur="500" fill="hold"/>
                                        <p:tgtEl>
                                          <p:spTgt spid="118802"/>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18797"/>
                                        </p:tgtEl>
                                        <p:attrNameLst>
                                          <p:attrName>style.visibility</p:attrName>
                                        </p:attrNameLst>
                                      </p:cBhvr>
                                      <p:to>
                                        <p:strVal val="visible"/>
                                      </p:to>
                                    </p:set>
                                    <p:anim calcmode="lin" valueType="num">
                                      <p:cBhvr additive="base">
                                        <p:cTn id="85" dur="500" fill="hold"/>
                                        <p:tgtEl>
                                          <p:spTgt spid="118797"/>
                                        </p:tgtEl>
                                        <p:attrNameLst>
                                          <p:attrName>ppt_x</p:attrName>
                                        </p:attrNameLst>
                                      </p:cBhvr>
                                      <p:tavLst>
                                        <p:tav tm="0">
                                          <p:val>
                                            <p:strVal val="0-#ppt_w/2"/>
                                          </p:val>
                                        </p:tav>
                                        <p:tav tm="100000">
                                          <p:val>
                                            <p:strVal val="#ppt_x"/>
                                          </p:val>
                                        </p:tav>
                                      </p:tavLst>
                                    </p:anim>
                                    <p:anim calcmode="lin" valueType="num">
                                      <p:cBhvr additive="base">
                                        <p:cTn id="86" dur="500" fill="hold"/>
                                        <p:tgtEl>
                                          <p:spTgt spid="118797"/>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18791"/>
                                        </p:tgtEl>
                                        <p:attrNameLst>
                                          <p:attrName>style.visibility</p:attrName>
                                        </p:attrNameLst>
                                      </p:cBhvr>
                                      <p:to>
                                        <p:strVal val="visible"/>
                                      </p:to>
                                    </p:set>
                                    <p:anim calcmode="lin" valueType="num">
                                      <p:cBhvr additive="base">
                                        <p:cTn id="91" dur="500" fill="hold"/>
                                        <p:tgtEl>
                                          <p:spTgt spid="118791"/>
                                        </p:tgtEl>
                                        <p:attrNameLst>
                                          <p:attrName>ppt_x</p:attrName>
                                        </p:attrNameLst>
                                      </p:cBhvr>
                                      <p:tavLst>
                                        <p:tav tm="0">
                                          <p:val>
                                            <p:strVal val="0-#ppt_w/2"/>
                                          </p:val>
                                        </p:tav>
                                        <p:tav tm="100000">
                                          <p:val>
                                            <p:strVal val="#ppt_x"/>
                                          </p:val>
                                        </p:tav>
                                      </p:tavLst>
                                    </p:anim>
                                    <p:anim calcmode="lin" valueType="num">
                                      <p:cBhvr additive="base">
                                        <p:cTn id="92" dur="500" fill="hold"/>
                                        <p:tgtEl>
                                          <p:spTgt spid="11879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18798"/>
                                        </p:tgtEl>
                                        <p:attrNameLst>
                                          <p:attrName>style.visibility</p:attrName>
                                        </p:attrNameLst>
                                      </p:cBhvr>
                                      <p:to>
                                        <p:strVal val="visible"/>
                                      </p:to>
                                    </p:set>
                                    <p:anim calcmode="lin" valueType="num">
                                      <p:cBhvr additive="base">
                                        <p:cTn id="97" dur="500" fill="hold"/>
                                        <p:tgtEl>
                                          <p:spTgt spid="118798"/>
                                        </p:tgtEl>
                                        <p:attrNameLst>
                                          <p:attrName>ppt_x</p:attrName>
                                        </p:attrNameLst>
                                      </p:cBhvr>
                                      <p:tavLst>
                                        <p:tav tm="0">
                                          <p:val>
                                            <p:strVal val="0-#ppt_w/2"/>
                                          </p:val>
                                        </p:tav>
                                        <p:tav tm="100000">
                                          <p:val>
                                            <p:strVal val="#ppt_x"/>
                                          </p:val>
                                        </p:tav>
                                      </p:tavLst>
                                    </p:anim>
                                    <p:anim calcmode="lin" valueType="num">
                                      <p:cBhvr additive="base">
                                        <p:cTn id="98" dur="500" fill="hold"/>
                                        <p:tgtEl>
                                          <p:spTgt spid="118798"/>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18792"/>
                                        </p:tgtEl>
                                        <p:attrNameLst>
                                          <p:attrName>style.visibility</p:attrName>
                                        </p:attrNameLst>
                                      </p:cBhvr>
                                      <p:to>
                                        <p:strVal val="visible"/>
                                      </p:to>
                                    </p:set>
                                    <p:anim calcmode="lin" valueType="num">
                                      <p:cBhvr additive="base">
                                        <p:cTn id="103" dur="500" fill="hold"/>
                                        <p:tgtEl>
                                          <p:spTgt spid="118792"/>
                                        </p:tgtEl>
                                        <p:attrNameLst>
                                          <p:attrName>ppt_x</p:attrName>
                                        </p:attrNameLst>
                                      </p:cBhvr>
                                      <p:tavLst>
                                        <p:tav tm="0">
                                          <p:val>
                                            <p:strVal val="0-#ppt_w/2"/>
                                          </p:val>
                                        </p:tav>
                                        <p:tav tm="100000">
                                          <p:val>
                                            <p:strVal val="#ppt_x"/>
                                          </p:val>
                                        </p:tav>
                                      </p:tavLst>
                                    </p:anim>
                                    <p:anim calcmode="lin" valueType="num">
                                      <p:cBhvr additive="base">
                                        <p:cTn id="104" dur="500" fill="hold"/>
                                        <p:tgtEl>
                                          <p:spTgt spid="1187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autoUpdateAnimBg="0"/>
      <p:bldP spid="118787" grpId="0" autoUpdateAnimBg="0"/>
      <p:bldP spid="118788" grpId="0" animBg="1" autoUpdateAnimBg="0"/>
      <p:bldP spid="118789" grpId="0" animBg="1" autoUpdateAnimBg="0"/>
      <p:bldP spid="118790" grpId="0" animBg="1" autoUpdateAnimBg="0"/>
      <p:bldP spid="118791" grpId="0" autoUpdateAnimBg="0"/>
      <p:bldP spid="118792" grpId="0" autoUpdateAnimBg="0"/>
      <p:bldP spid="118793" grpId="0" animBg="1"/>
      <p:bldP spid="118794" grpId="0" animBg="1"/>
      <p:bldP spid="118795" grpId="0" animBg="1"/>
      <p:bldP spid="118796" grpId="0" animBg="1"/>
      <p:bldP spid="118797" grpId="0" animBg="1"/>
      <p:bldP spid="118798" grpId="0" animBg="1"/>
      <p:bldP spid="118799" grpId="0" autoUpdateAnimBg="0"/>
      <p:bldP spid="118800" grpId="0" animBg="1" autoUpdateAnimBg="0"/>
      <p:bldP spid="118801" grpId="0" animBg="1" autoUpdateAnimBg="0"/>
      <p:bldP spid="118802"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94211" name="Object 3"/>
          <p:cNvGraphicFramePr>
            <a:graphicFrameLocks noGrp="1" noChangeAspect="1"/>
          </p:cNvGraphicFramePr>
          <p:nvPr>
            <p:ph idx="1"/>
            <p:extLst>
              <p:ext uri="{D42A27DB-BD31-4B8C-83A1-F6EECF244321}">
                <p14:modId xmlns:p14="http://schemas.microsoft.com/office/powerpoint/2010/main" val="245304852"/>
              </p:ext>
            </p:extLst>
          </p:nvPr>
        </p:nvGraphicFramePr>
        <p:xfrm>
          <a:off x="3203848" y="2353589"/>
          <a:ext cx="4766320" cy="4320856"/>
        </p:xfrm>
        <a:graphic>
          <a:graphicData uri="http://schemas.openxmlformats.org/presentationml/2006/ole">
            <mc:AlternateContent xmlns:mc="http://schemas.openxmlformats.org/markup-compatibility/2006">
              <mc:Choice xmlns:v="urn:schemas-microsoft-com:vml" Requires="v">
                <p:oleObj spid="_x0000_s239663" name="文档" r:id="rId3" imgW="2049780" imgH="2613660" progId="Word.Document.8">
                  <p:embed/>
                </p:oleObj>
              </mc:Choice>
              <mc:Fallback>
                <p:oleObj name="文档" r:id="rId3" imgW="2049780" imgH="26136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2353589"/>
                        <a:ext cx="4766320" cy="4320856"/>
                      </a:xfrm>
                      <a:prstGeom prst="rect">
                        <a:avLst/>
                      </a:prstGeom>
                      <a:noFill/>
                      <a:extLst/>
                    </p:spPr>
                  </p:pic>
                </p:oleObj>
              </mc:Fallback>
            </mc:AlternateContent>
          </a:graphicData>
        </a:graphic>
      </p:graphicFrame>
      <p:sp>
        <p:nvSpPr>
          <p:cNvPr id="94212" name="Text Box 4"/>
          <p:cNvSpPr txBox="1">
            <a:spLocks noChangeArrowheads="1"/>
          </p:cNvSpPr>
          <p:nvPr/>
        </p:nvSpPr>
        <p:spPr bwMode="auto">
          <a:xfrm>
            <a:off x="971550" y="2420938"/>
            <a:ext cx="792163" cy="3743325"/>
          </a:xfrm>
          <a:prstGeom prst="rect">
            <a:avLst/>
          </a:prstGeom>
          <a:noFill/>
          <a:ln w="9525">
            <a:noFill/>
            <a:miter lim="800000"/>
            <a:headEnd/>
            <a:tailEnd/>
          </a:ln>
          <a:effectLst/>
        </p:spPr>
        <p:txBody>
          <a:bodyPr>
            <a:spAutoFit/>
          </a:bodyPr>
          <a:lstStyle/>
          <a:p>
            <a:pPr>
              <a:spcBef>
                <a:spcPct val="50000"/>
              </a:spcBef>
            </a:pPr>
            <a:r>
              <a:rPr kumimoji="1" lang="zh-CN" altLang="en-US" sz="2400" b="1">
                <a:latin typeface="宋体" pitchFamily="2" charset="-122"/>
              </a:rPr>
              <a:t>混凝剂的水力调制设备</a:t>
            </a:r>
            <a:endParaRPr kumimoji="1" lang="zh-CN" altLang="en-US" sz="2400">
              <a:latin typeface="宋体" pitchFamily="2" charset="-122"/>
            </a:endParaRPr>
          </a:p>
        </p:txBody>
      </p:sp>
      <p:sp>
        <p:nvSpPr>
          <p:cNvPr id="94218" name="AutoShape 10"/>
          <p:cNvSpPr>
            <a:spLocks noChangeArrowheads="1"/>
          </p:cNvSpPr>
          <p:nvPr/>
        </p:nvSpPr>
        <p:spPr bwMode="auto">
          <a:xfrm>
            <a:off x="4906888" y="2404120"/>
            <a:ext cx="457200" cy="304800"/>
          </a:xfrm>
          <a:prstGeom prst="curvedDownArrow">
            <a:avLst>
              <a:gd name="adj1" fmla="val 30000"/>
              <a:gd name="adj2" fmla="val 60000"/>
              <a:gd name="adj3" fmla="val 33333"/>
            </a:avLst>
          </a:prstGeom>
          <a:solidFill>
            <a:srgbClr val="FF0000"/>
          </a:solidFill>
          <a:ln w="9525">
            <a:solidFill>
              <a:srgbClr val="FF0000"/>
            </a:solidFill>
            <a:miter lim="800000"/>
            <a:headEnd/>
            <a:tailEnd/>
          </a:ln>
          <a:effectLst/>
        </p:spPr>
        <p:txBody>
          <a:bodyPr wrap="none" anchor="ctr"/>
          <a:lstStyle/>
          <a:p>
            <a:endParaRPr lang="zh-CN" altLang="en-US"/>
          </a:p>
        </p:txBody>
      </p:sp>
      <p:grpSp>
        <p:nvGrpSpPr>
          <p:cNvPr id="2" name="Group 15"/>
          <p:cNvGrpSpPr>
            <a:grpSpLocks/>
          </p:cNvGrpSpPr>
          <p:nvPr/>
        </p:nvGrpSpPr>
        <p:grpSpPr bwMode="auto">
          <a:xfrm>
            <a:off x="2286000" y="3709392"/>
            <a:ext cx="2209800" cy="1447800"/>
            <a:chOff x="1440" y="2016"/>
            <a:chExt cx="1392" cy="912"/>
          </a:xfrm>
        </p:grpSpPr>
        <p:sp>
          <p:nvSpPr>
            <p:cNvPr id="94213" name="Line 5"/>
            <p:cNvSpPr>
              <a:spLocks noChangeShapeType="1"/>
            </p:cNvSpPr>
            <p:nvPr/>
          </p:nvSpPr>
          <p:spPr bwMode="auto">
            <a:xfrm>
              <a:off x="1488" y="2016"/>
              <a:ext cx="1344" cy="0"/>
            </a:xfrm>
            <a:prstGeom prst="line">
              <a:avLst/>
            </a:prstGeom>
            <a:noFill/>
            <a:ln w="28575">
              <a:solidFill>
                <a:srgbClr val="FF3300"/>
              </a:solidFill>
              <a:round/>
              <a:headEnd/>
              <a:tailEnd type="stealth" w="sm" len="lg"/>
            </a:ln>
            <a:effectLst/>
          </p:spPr>
          <p:txBody>
            <a:bodyPr/>
            <a:lstStyle/>
            <a:p>
              <a:endParaRPr lang="zh-CN" altLang="en-US"/>
            </a:p>
          </p:txBody>
        </p:sp>
        <p:sp>
          <p:nvSpPr>
            <p:cNvPr id="94219" name="Line 11"/>
            <p:cNvSpPr>
              <a:spLocks noChangeShapeType="1"/>
            </p:cNvSpPr>
            <p:nvPr/>
          </p:nvSpPr>
          <p:spPr bwMode="auto">
            <a:xfrm>
              <a:off x="1440" y="2928"/>
              <a:ext cx="1344" cy="0"/>
            </a:xfrm>
            <a:prstGeom prst="line">
              <a:avLst/>
            </a:prstGeom>
            <a:noFill/>
            <a:ln w="28575">
              <a:solidFill>
                <a:srgbClr val="FF3300"/>
              </a:solidFill>
              <a:round/>
              <a:headEnd/>
              <a:tailEnd type="stealth" w="sm" len="lg"/>
            </a:ln>
            <a:effectLst/>
          </p:spPr>
          <p:txBody>
            <a:bodyPr/>
            <a:lstStyle/>
            <a:p>
              <a:endParaRPr lang="zh-CN" altLang="en-US"/>
            </a:p>
          </p:txBody>
        </p:sp>
      </p:grpSp>
      <p:grpSp>
        <p:nvGrpSpPr>
          <p:cNvPr id="3" name="Group 16"/>
          <p:cNvGrpSpPr>
            <a:grpSpLocks/>
          </p:cNvGrpSpPr>
          <p:nvPr/>
        </p:nvGrpSpPr>
        <p:grpSpPr bwMode="auto">
          <a:xfrm>
            <a:off x="4822304" y="2715096"/>
            <a:ext cx="685800" cy="3378200"/>
            <a:chOff x="2736" y="1136"/>
            <a:chExt cx="432" cy="2128"/>
          </a:xfrm>
        </p:grpSpPr>
        <p:sp>
          <p:nvSpPr>
            <p:cNvPr id="94217" name="Freeform 9"/>
            <p:cNvSpPr>
              <a:spLocks/>
            </p:cNvSpPr>
            <p:nvPr/>
          </p:nvSpPr>
          <p:spPr bwMode="auto">
            <a:xfrm>
              <a:off x="2776" y="1136"/>
              <a:ext cx="304" cy="832"/>
            </a:xfrm>
            <a:custGeom>
              <a:avLst/>
              <a:gdLst/>
              <a:ahLst/>
              <a:cxnLst>
                <a:cxn ang="0">
                  <a:pos x="56" y="832"/>
                </a:cxn>
                <a:cxn ang="0">
                  <a:pos x="296" y="784"/>
                </a:cxn>
                <a:cxn ang="0">
                  <a:pos x="8" y="688"/>
                </a:cxn>
                <a:cxn ang="0">
                  <a:pos x="296" y="448"/>
                </a:cxn>
                <a:cxn ang="0">
                  <a:pos x="8" y="352"/>
                </a:cxn>
                <a:cxn ang="0">
                  <a:pos x="296" y="112"/>
                </a:cxn>
                <a:cxn ang="0">
                  <a:pos x="8" y="16"/>
                </a:cxn>
                <a:cxn ang="0">
                  <a:pos x="248" y="16"/>
                </a:cxn>
              </a:cxnLst>
              <a:rect l="0" t="0" r="r" b="b"/>
              <a:pathLst>
                <a:path w="304" h="832">
                  <a:moveTo>
                    <a:pt x="56" y="832"/>
                  </a:moveTo>
                  <a:cubicBezTo>
                    <a:pt x="180" y="820"/>
                    <a:pt x="304" y="808"/>
                    <a:pt x="296" y="784"/>
                  </a:cubicBezTo>
                  <a:cubicBezTo>
                    <a:pt x="288" y="760"/>
                    <a:pt x="8" y="744"/>
                    <a:pt x="8" y="688"/>
                  </a:cubicBezTo>
                  <a:cubicBezTo>
                    <a:pt x="8" y="632"/>
                    <a:pt x="296" y="504"/>
                    <a:pt x="296" y="448"/>
                  </a:cubicBezTo>
                  <a:cubicBezTo>
                    <a:pt x="296" y="392"/>
                    <a:pt x="8" y="408"/>
                    <a:pt x="8" y="352"/>
                  </a:cubicBezTo>
                  <a:cubicBezTo>
                    <a:pt x="8" y="296"/>
                    <a:pt x="296" y="168"/>
                    <a:pt x="296" y="112"/>
                  </a:cubicBezTo>
                  <a:cubicBezTo>
                    <a:pt x="296" y="56"/>
                    <a:pt x="16" y="32"/>
                    <a:pt x="8" y="16"/>
                  </a:cubicBezTo>
                  <a:cubicBezTo>
                    <a:pt x="0" y="0"/>
                    <a:pt x="124" y="8"/>
                    <a:pt x="248" y="16"/>
                  </a:cubicBezTo>
                </a:path>
              </a:pathLst>
            </a:custGeom>
            <a:noFill/>
            <a:ln w="28575">
              <a:solidFill>
                <a:srgbClr val="FF3300"/>
              </a:solidFill>
              <a:round/>
              <a:headEnd/>
              <a:tailEnd type="stealth" w="sm" len="lg"/>
            </a:ln>
            <a:effectLst/>
          </p:spPr>
          <p:txBody>
            <a:bodyPr/>
            <a:lstStyle/>
            <a:p>
              <a:endParaRPr lang="zh-CN" altLang="en-US"/>
            </a:p>
          </p:txBody>
        </p:sp>
        <p:sp>
          <p:nvSpPr>
            <p:cNvPr id="94222" name="AutoShape 14"/>
            <p:cNvSpPr>
              <a:spLocks noChangeArrowheads="1"/>
            </p:cNvSpPr>
            <p:nvPr/>
          </p:nvSpPr>
          <p:spPr bwMode="auto">
            <a:xfrm rot="-10293829">
              <a:off x="2736" y="2880"/>
              <a:ext cx="432" cy="384"/>
            </a:xfrm>
            <a:custGeom>
              <a:avLst/>
              <a:gdLst>
                <a:gd name="G0" fmla="+- 677870 0 0"/>
                <a:gd name="G1" fmla="+- 3757077 0 0"/>
                <a:gd name="G2" fmla="+- 677870 0 3757077"/>
                <a:gd name="G3" fmla="+- 10800 0 0"/>
                <a:gd name="G4" fmla="+- 0 0 677870"/>
                <a:gd name="T0" fmla="*/ 360 256 1"/>
                <a:gd name="T1" fmla="*/ 0 256 1"/>
                <a:gd name="G5" fmla="+- G2 T0 T1"/>
                <a:gd name="G6" fmla="?: G2 G2 G5"/>
                <a:gd name="G7" fmla="+- 0 0 G6"/>
                <a:gd name="G8" fmla="+- 5836 0 0"/>
                <a:gd name="G9" fmla="+- 0 0 3757077"/>
                <a:gd name="G10" fmla="+- 5836 0 2700"/>
                <a:gd name="G11" fmla="cos G10 677870"/>
                <a:gd name="G12" fmla="sin G10 677870"/>
                <a:gd name="G13" fmla="cos 13500 677870"/>
                <a:gd name="G14" fmla="sin 13500 677870"/>
                <a:gd name="G15" fmla="+- G11 10800 0"/>
                <a:gd name="G16" fmla="+- G12 10800 0"/>
                <a:gd name="G17" fmla="+- G13 10800 0"/>
                <a:gd name="G18" fmla="+- G14 10800 0"/>
                <a:gd name="G19" fmla="*/ 5836 1 2"/>
                <a:gd name="G20" fmla="+- G19 5400 0"/>
                <a:gd name="G21" fmla="cos G20 677870"/>
                <a:gd name="G22" fmla="sin G20 677870"/>
                <a:gd name="G23" fmla="+- G21 10800 0"/>
                <a:gd name="G24" fmla="+- G12 G23 G22"/>
                <a:gd name="G25" fmla="+- G22 G23 G11"/>
                <a:gd name="G26" fmla="cos 10800 677870"/>
                <a:gd name="G27" fmla="sin 10800 677870"/>
                <a:gd name="G28" fmla="cos 5836 677870"/>
                <a:gd name="G29" fmla="sin 5836 677870"/>
                <a:gd name="G30" fmla="+- G26 10800 0"/>
                <a:gd name="G31" fmla="+- G27 10800 0"/>
                <a:gd name="G32" fmla="+- G28 10800 0"/>
                <a:gd name="G33" fmla="+- G29 10800 0"/>
                <a:gd name="G34" fmla="+- G19 5400 0"/>
                <a:gd name="G35" fmla="cos G34 3757077"/>
                <a:gd name="G36" fmla="sin G34 3757077"/>
                <a:gd name="G37" fmla="+/ 3757077 677870 2"/>
                <a:gd name="T2" fmla="*/ 180 256 1"/>
                <a:gd name="T3" fmla="*/ 0 256 1"/>
                <a:gd name="G38" fmla="+- G37 T2 T3"/>
                <a:gd name="G39" fmla="?: G2 G37 G38"/>
                <a:gd name="G40" fmla="cos 10800 G39"/>
                <a:gd name="G41" fmla="sin 10800 G39"/>
                <a:gd name="G42" fmla="cos 5836 G39"/>
                <a:gd name="G43" fmla="sin 5836 G39"/>
                <a:gd name="G44" fmla="+- G40 10800 0"/>
                <a:gd name="G45" fmla="+- G41 10800 0"/>
                <a:gd name="G46" fmla="+- G42 10800 0"/>
                <a:gd name="G47" fmla="+- G43 10800 0"/>
                <a:gd name="G48" fmla="+- G35 10800 0"/>
                <a:gd name="G49" fmla="+- G36 10800 0"/>
                <a:gd name="T4" fmla="*/ 1829 w 21600"/>
                <a:gd name="T5" fmla="*/ 4786 h 21600"/>
                <a:gd name="T6" fmla="*/ 15290 w 21600"/>
                <a:gd name="T7" fmla="*/ 17801 h 21600"/>
                <a:gd name="T8" fmla="*/ 5952 w 21600"/>
                <a:gd name="T9" fmla="*/ 7550 h 21600"/>
                <a:gd name="T10" fmla="*/ 24080 w 21600"/>
                <a:gd name="T11" fmla="*/ 13223 h 21600"/>
                <a:gd name="T12" fmla="*/ 18052 w 21600"/>
                <a:gd name="T13" fmla="*/ 17390 h 21600"/>
                <a:gd name="T14" fmla="*/ 13885 w 21600"/>
                <a:gd name="T15" fmla="*/ 1136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541" y="11847"/>
                  </a:moveTo>
                  <a:cubicBezTo>
                    <a:pt x="16604" y="11502"/>
                    <a:pt x="16636" y="11151"/>
                    <a:pt x="16636" y="10800"/>
                  </a:cubicBezTo>
                  <a:cubicBezTo>
                    <a:pt x="16636" y="7576"/>
                    <a:pt x="14023" y="4964"/>
                    <a:pt x="10800" y="4964"/>
                  </a:cubicBezTo>
                  <a:cubicBezTo>
                    <a:pt x="7576" y="4964"/>
                    <a:pt x="4964" y="7576"/>
                    <a:pt x="4964" y="10800"/>
                  </a:cubicBezTo>
                  <a:cubicBezTo>
                    <a:pt x="4964" y="14023"/>
                    <a:pt x="7576" y="16636"/>
                    <a:pt x="10800" y="16636"/>
                  </a:cubicBezTo>
                  <a:cubicBezTo>
                    <a:pt x="11916" y="16636"/>
                    <a:pt x="13010" y="16315"/>
                    <a:pt x="13950" y="15712"/>
                  </a:cubicBezTo>
                  <a:lnTo>
                    <a:pt x="16630" y="19891"/>
                  </a:lnTo>
                  <a:cubicBezTo>
                    <a:pt x="14890" y="21006"/>
                    <a:pt x="12866" y="21599"/>
                    <a:pt x="10800" y="21600"/>
                  </a:cubicBezTo>
                  <a:cubicBezTo>
                    <a:pt x="4835" y="21600"/>
                    <a:pt x="0" y="16764"/>
                    <a:pt x="0" y="10800"/>
                  </a:cubicBezTo>
                  <a:cubicBezTo>
                    <a:pt x="0" y="4835"/>
                    <a:pt x="4835" y="0"/>
                    <a:pt x="10800" y="0"/>
                  </a:cubicBezTo>
                  <a:cubicBezTo>
                    <a:pt x="16764" y="0"/>
                    <a:pt x="21600" y="4835"/>
                    <a:pt x="21600" y="10800"/>
                  </a:cubicBezTo>
                  <a:cubicBezTo>
                    <a:pt x="21600" y="11450"/>
                    <a:pt x="21541" y="12099"/>
                    <a:pt x="21424" y="12739"/>
                  </a:cubicBezTo>
                  <a:lnTo>
                    <a:pt x="24080" y="13223"/>
                  </a:lnTo>
                  <a:lnTo>
                    <a:pt x="18052" y="17390"/>
                  </a:lnTo>
                  <a:lnTo>
                    <a:pt x="13885" y="11363"/>
                  </a:lnTo>
                  <a:lnTo>
                    <a:pt x="16541" y="11847"/>
                  </a:lnTo>
                  <a:close/>
                </a:path>
              </a:pathLst>
            </a:custGeom>
            <a:solidFill>
              <a:srgbClr val="FF0000"/>
            </a:solidFill>
            <a:ln w="9525">
              <a:solidFill>
                <a:schemeClr val="tx1"/>
              </a:solidFill>
              <a:miter lim="800000"/>
              <a:headEnd/>
              <a:tailEnd/>
            </a:ln>
            <a:effectLst/>
          </p:spPr>
          <p:txBody>
            <a:bodyPr wrap="none" anchor="ctr"/>
            <a:lstStyle/>
            <a:p>
              <a:endParaRPr lang="zh-CN" altLang="en-US"/>
            </a:p>
          </p:txBody>
        </p:sp>
      </p:grpSp>
      <p:sp>
        <p:nvSpPr>
          <p:cNvPr id="94228" name="Rectangle 20"/>
          <p:cNvSpPr>
            <a:spLocks noChangeArrowheads="1"/>
          </p:cNvSpPr>
          <p:nvPr/>
        </p:nvSpPr>
        <p:spPr bwMode="auto">
          <a:xfrm>
            <a:off x="495300" y="1269380"/>
            <a:ext cx="8153400" cy="1079500"/>
          </a:xfrm>
          <a:prstGeom prst="rect">
            <a:avLst/>
          </a:prstGeom>
          <a:noFill/>
          <a:ln w="9525">
            <a:noFill/>
            <a:miter lim="800000"/>
            <a:headEnd/>
            <a:tailEnd/>
          </a:ln>
        </p:spPr>
        <p:txBody>
          <a:bodyPr/>
          <a:lstStyle/>
          <a:p>
            <a:pPr marL="342900" indent="-342900">
              <a:lnSpc>
                <a:spcPct val="130000"/>
              </a:lnSpc>
              <a:spcBef>
                <a:spcPct val="20000"/>
              </a:spcBef>
              <a:buFontTx/>
              <a:buChar char="•"/>
            </a:pPr>
            <a:r>
              <a:rPr lang="zh-CN" altLang="en-US" sz="2400" b="1" dirty="0">
                <a:latin typeface="宋体" pitchFamily="2" charset="-122"/>
              </a:rPr>
              <a:t>混凝剂的投加包括</a:t>
            </a:r>
            <a:r>
              <a:rPr lang="zh-CN" altLang="en-US" sz="2400" b="1" dirty="0">
                <a:solidFill>
                  <a:srgbClr val="00FF00"/>
                </a:solidFill>
                <a:latin typeface="宋体" pitchFamily="2" charset="-122"/>
              </a:rPr>
              <a:t>药剂的配制</a:t>
            </a:r>
            <a:r>
              <a:rPr lang="zh-CN" altLang="en-US" sz="2400" b="1" dirty="0">
                <a:latin typeface="宋体" pitchFamily="2" charset="-122"/>
              </a:rPr>
              <a:t>、</a:t>
            </a:r>
            <a:r>
              <a:rPr lang="zh-CN" altLang="en-US" sz="2400" b="1" dirty="0">
                <a:solidFill>
                  <a:srgbClr val="00FF00"/>
                </a:solidFill>
                <a:latin typeface="宋体" pitchFamily="2" charset="-122"/>
              </a:rPr>
              <a:t>药剂的计量</a:t>
            </a:r>
            <a:r>
              <a:rPr lang="zh-CN" altLang="en-US" sz="2400" b="1" dirty="0">
                <a:latin typeface="宋体" pitchFamily="2" charset="-122"/>
              </a:rPr>
              <a:t>和</a:t>
            </a:r>
            <a:r>
              <a:rPr lang="zh-CN" altLang="en-US" sz="2400" b="1" dirty="0">
                <a:solidFill>
                  <a:srgbClr val="00FF00"/>
                </a:solidFill>
                <a:latin typeface="宋体" pitchFamily="2" charset="-122"/>
              </a:rPr>
              <a:t>药剂的投加</a:t>
            </a:r>
            <a:r>
              <a:rPr lang="zh-CN" altLang="en-US" sz="2400" b="1" dirty="0">
                <a:latin typeface="宋体" pitchFamily="2" charset="-122"/>
              </a:rPr>
              <a:t>三个过程</a:t>
            </a:r>
            <a:r>
              <a:rPr lang="zh-CN" altLang="en-US" sz="2400" dirty="0">
                <a:latin typeface="宋体" pitchFamily="2" charset="-122"/>
              </a:rPr>
              <a:t>。</a:t>
            </a:r>
          </a:p>
        </p:txBody>
      </p:sp>
      <p:sp>
        <p:nvSpPr>
          <p:cNvPr id="12" name="Rectangle 20">
            <a:extLst>
              <a:ext uri="{FF2B5EF4-FFF2-40B4-BE49-F238E27FC236}">
                <a16:creationId xmlns:a16="http://schemas.microsoft.com/office/drawing/2014/main" id="{F13F2BCE-00EF-4967-BCE4-B1380DA695FD}"/>
              </a:ext>
            </a:extLst>
          </p:cNvPr>
          <p:cNvSpPr>
            <a:spLocks noChangeArrowheads="1"/>
          </p:cNvSpPr>
          <p:nvPr/>
        </p:nvSpPr>
        <p:spPr bwMode="auto">
          <a:xfrm>
            <a:off x="548309" y="332656"/>
            <a:ext cx="8153400" cy="1079500"/>
          </a:xfrm>
          <a:prstGeom prst="rect">
            <a:avLst/>
          </a:prstGeom>
          <a:noFill/>
          <a:ln w="9525">
            <a:noFill/>
            <a:miter lim="800000"/>
            <a:headEnd/>
            <a:tailEnd/>
          </a:ln>
        </p:spPr>
        <p:txBody>
          <a:bodyPr/>
          <a:lstStyle/>
          <a:p>
            <a:pPr algn="ctr">
              <a:lnSpc>
                <a:spcPct val="130000"/>
              </a:lnSpc>
              <a:spcBef>
                <a:spcPct val="20000"/>
              </a:spcBef>
            </a:pPr>
            <a:r>
              <a:rPr lang="zh-CN" altLang="en-US" sz="3200" dirty="0">
                <a:latin typeface="黑体" panose="02010609060101010101" pitchFamily="49" charset="-122"/>
                <a:ea typeface="黑体" panose="02010609060101010101" pitchFamily="49" charset="-122"/>
              </a:rPr>
              <a:t>工艺过程一、</a:t>
            </a:r>
            <a:r>
              <a:rPr lang="zh-CN" altLang="en-US" sz="3200" dirty="0">
                <a:solidFill>
                  <a:srgbClr val="FFFF00"/>
                </a:solidFill>
                <a:latin typeface="黑体" panose="02010609060101010101" pitchFamily="49" charset="-122"/>
                <a:ea typeface="黑体" panose="02010609060101010101" pitchFamily="49" charset="-122"/>
              </a:rPr>
              <a:t>混凝剂的投加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94211"/>
                                        </p:tgtEl>
                                        <p:attrNameLst>
                                          <p:attrName>style.visibility</p:attrName>
                                        </p:attrNameLst>
                                      </p:cBhvr>
                                      <p:to>
                                        <p:strVal val="visible"/>
                                      </p:to>
                                    </p:set>
                                    <p:anim calcmode="lin" valueType="num">
                                      <p:cBhvr additive="base">
                                        <p:cTn id="7" dur="500" fill="hold"/>
                                        <p:tgtEl>
                                          <p:spTgt spid="94211"/>
                                        </p:tgtEl>
                                        <p:attrNameLst>
                                          <p:attrName>ppt_x</p:attrName>
                                        </p:attrNameLst>
                                      </p:cBhvr>
                                      <p:tavLst>
                                        <p:tav tm="0">
                                          <p:val>
                                            <p:strVal val="1+#ppt_w/2"/>
                                          </p:val>
                                        </p:tav>
                                        <p:tav tm="100000">
                                          <p:val>
                                            <p:strVal val="#ppt_x"/>
                                          </p:val>
                                        </p:tav>
                                      </p:tavLst>
                                    </p:anim>
                                    <p:anim calcmode="lin" valueType="num">
                                      <p:cBhvr additive="base">
                                        <p:cTn id="8" dur="500" fill="hold"/>
                                        <p:tgtEl>
                                          <p:spTgt spid="942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4218"/>
                                        </p:tgtEl>
                                        <p:attrNameLst>
                                          <p:attrName>style.visibility</p:attrName>
                                        </p:attrNameLst>
                                      </p:cBhvr>
                                      <p:to>
                                        <p:strVal val="visible"/>
                                      </p:to>
                                    </p:set>
                                    <p:anim calcmode="lin" valueType="num">
                                      <p:cBhvr additive="base">
                                        <p:cTn id="25" dur="500" fill="hold"/>
                                        <p:tgtEl>
                                          <p:spTgt spid="94218"/>
                                        </p:tgtEl>
                                        <p:attrNameLst>
                                          <p:attrName>ppt_x</p:attrName>
                                        </p:attrNameLst>
                                      </p:cBhvr>
                                      <p:tavLst>
                                        <p:tav tm="0">
                                          <p:val>
                                            <p:strVal val="0-#ppt_w/2"/>
                                          </p:val>
                                        </p:tav>
                                        <p:tav tm="100000">
                                          <p:val>
                                            <p:strVal val="#ppt_x"/>
                                          </p:val>
                                        </p:tav>
                                      </p:tavLst>
                                    </p:anim>
                                    <p:anim calcmode="lin" valueType="num">
                                      <p:cBhvr additive="base">
                                        <p:cTn id="26" dur="500" fill="hold"/>
                                        <p:tgtEl>
                                          <p:spTgt spid="94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8"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1026"/>
          <p:cNvSpPr>
            <a:spLocks noGrp="1" noChangeArrowheads="1"/>
          </p:cNvSpPr>
          <p:nvPr>
            <p:ph type="title"/>
          </p:nvPr>
        </p:nvSpPr>
        <p:spPr>
          <a:xfrm>
            <a:off x="684213" y="333375"/>
            <a:ext cx="7772400" cy="609600"/>
          </a:xfrm>
        </p:spPr>
        <p:txBody>
          <a:bodyPr/>
          <a:lstStyle/>
          <a:p>
            <a:r>
              <a:rPr lang="zh-CN" altLang="en-US" sz="3200">
                <a:solidFill>
                  <a:schemeClr val="tx1"/>
                </a:solidFill>
                <a:latin typeface="华文新魏" pitchFamily="2" charset="-122"/>
                <a:ea typeface="华文新魏" pitchFamily="2" charset="-122"/>
              </a:rPr>
              <a:t>混凝剂的压缩空气调制</a:t>
            </a:r>
          </a:p>
        </p:txBody>
      </p:sp>
      <p:graphicFrame>
        <p:nvGraphicFramePr>
          <p:cNvPr id="95235" name="Object 1027"/>
          <p:cNvGraphicFramePr>
            <a:graphicFrameLocks noGrp="1" noChangeAspect="1"/>
          </p:cNvGraphicFramePr>
          <p:nvPr>
            <p:ph idx="1"/>
          </p:nvPr>
        </p:nvGraphicFramePr>
        <p:xfrm>
          <a:off x="2063750" y="1066800"/>
          <a:ext cx="5151438" cy="5562600"/>
        </p:xfrm>
        <a:graphic>
          <a:graphicData uri="http://schemas.openxmlformats.org/presentationml/2006/ole">
            <mc:AlternateContent xmlns:mc="http://schemas.openxmlformats.org/markup-compatibility/2006">
              <mc:Choice xmlns:v="urn:schemas-microsoft-com:vml" Requires="v">
                <p:oleObj spid="_x0000_s240687" name="文档" r:id="rId3" imgW="2019300" imgH="2270760" progId="Word.Document.8">
                  <p:embed/>
                </p:oleObj>
              </mc:Choice>
              <mc:Fallback>
                <p:oleObj name="文档" r:id="rId3" imgW="2019300" imgH="22707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0" y="1066800"/>
                        <a:ext cx="5151438"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95235"/>
                                        </p:tgtEl>
                                        <p:attrNameLst>
                                          <p:attrName>style.visibility</p:attrName>
                                        </p:attrNameLst>
                                      </p:cBhvr>
                                      <p:to>
                                        <p:strVal val="visible"/>
                                      </p:to>
                                    </p:set>
                                    <p:anim calcmode="lin" valueType="num">
                                      <p:cBhvr additive="base">
                                        <p:cTn id="7" dur="500" fill="hold"/>
                                        <p:tgtEl>
                                          <p:spTgt spid="95235"/>
                                        </p:tgtEl>
                                        <p:attrNameLst>
                                          <p:attrName>ppt_x</p:attrName>
                                        </p:attrNameLst>
                                      </p:cBhvr>
                                      <p:tavLst>
                                        <p:tav tm="0">
                                          <p:val>
                                            <p:strVal val="0-#ppt_w/2"/>
                                          </p:val>
                                        </p:tav>
                                        <p:tav tm="100000">
                                          <p:val>
                                            <p:strVal val="#ppt_x"/>
                                          </p:val>
                                        </p:tav>
                                      </p:tavLst>
                                    </p:anim>
                                    <p:anim calcmode="lin" valueType="num">
                                      <p:cBhvr additive="base">
                                        <p:cTn id="8" dur="500" fill="hold"/>
                                        <p:tgtEl>
                                          <p:spTgt spid="952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8" name="Object 2"/>
          <p:cNvGraphicFramePr>
            <a:graphicFrameLocks noGrp="1" noChangeAspect="1"/>
          </p:cNvGraphicFramePr>
          <p:nvPr>
            <p:ph/>
          </p:nvPr>
        </p:nvGraphicFramePr>
        <p:xfrm>
          <a:off x="3025775" y="548680"/>
          <a:ext cx="3305175" cy="5867400"/>
        </p:xfrm>
        <a:graphic>
          <a:graphicData uri="http://schemas.openxmlformats.org/presentationml/2006/ole">
            <mc:AlternateContent xmlns:mc="http://schemas.openxmlformats.org/markup-compatibility/2006">
              <mc:Choice xmlns:v="urn:schemas-microsoft-com:vml" Requires="v">
                <p:oleObj spid="_x0000_s241711" name="文档" r:id="rId3" imgW="1493520" imgH="2651760" progId="Word.Document.8">
                  <p:embed/>
                </p:oleObj>
              </mc:Choice>
              <mc:Fallback>
                <p:oleObj name="文档" r:id="rId3" imgW="1493520" imgH="26517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5775" y="548680"/>
                        <a:ext cx="3305175" cy="586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6259" name="Text Box 3"/>
          <p:cNvSpPr txBox="1">
            <a:spLocks noChangeArrowheads="1"/>
          </p:cNvSpPr>
          <p:nvPr/>
        </p:nvSpPr>
        <p:spPr bwMode="auto">
          <a:xfrm>
            <a:off x="1187450" y="1268413"/>
            <a:ext cx="647700" cy="3743325"/>
          </a:xfrm>
          <a:prstGeom prst="rect">
            <a:avLst/>
          </a:prstGeom>
          <a:noFill/>
          <a:ln w="9525">
            <a:noFill/>
            <a:miter lim="800000"/>
            <a:headEnd/>
            <a:tailEnd/>
          </a:ln>
          <a:effectLst/>
        </p:spPr>
        <p:txBody>
          <a:bodyPr>
            <a:spAutoFit/>
          </a:bodyPr>
          <a:lstStyle/>
          <a:p>
            <a:pPr>
              <a:spcBef>
                <a:spcPct val="50000"/>
              </a:spcBef>
            </a:pPr>
            <a:r>
              <a:rPr kumimoji="1" lang="zh-CN" altLang="en-US" sz="2400">
                <a:latin typeface="宋体" pitchFamily="2" charset="-122"/>
              </a:rPr>
              <a:t>混凝剂的机械调制设备</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1" name="Rectangle 3"/>
          <p:cNvSpPr>
            <a:spLocks noGrp="1" noChangeArrowheads="1"/>
          </p:cNvSpPr>
          <p:nvPr>
            <p:ph type="body" idx="1"/>
          </p:nvPr>
        </p:nvSpPr>
        <p:spPr>
          <a:xfrm>
            <a:off x="685800" y="1628800"/>
            <a:ext cx="7772400" cy="4152528"/>
          </a:xfrm>
        </p:spPr>
        <p:txBody>
          <a:bodyPr>
            <a:normAutofit lnSpcReduction="10000"/>
          </a:bodyPr>
          <a:lstStyle/>
          <a:p>
            <a:pPr>
              <a:lnSpc>
                <a:spcPct val="160000"/>
              </a:lnSpc>
            </a:pPr>
            <a:r>
              <a:rPr lang="zh-CN" altLang="en-US" sz="2400" b="1" dirty="0">
                <a:solidFill>
                  <a:schemeClr val="tx1"/>
                </a:solidFill>
                <a:latin typeface="宋体" pitchFamily="2" charset="-122"/>
              </a:rPr>
              <a:t>废水与混凝剂和助凝剂进行充分混合，是进行反应和混凝沉淀的前提。</a:t>
            </a:r>
          </a:p>
          <a:p>
            <a:pPr>
              <a:lnSpc>
                <a:spcPct val="160000"/>
              </a:lnSpc>
            </a:pPr>
            <a:r>
              <a:rPr lang="zh-CN" altLang="en-US" sz="2400" b="1" dirty="0">
                <a:latin typeface="宋体" pitchFamily="2" charset="-122"/>
              </a:rPr>
              <a:t>混合速度：快</a:t>
            </a:r>
          </a:p>
          <a:p>
            <a:pPr>
              <a:lnSpc>
                <a:spcPct val="160000"/>
              </a:lnSpc>
            </a:pPr>
            <a:r>
              <a:rPr lang="zh-CN" altLang="en-US" sz="2400" b="1" dirty="0">
                <a:latin typeface="宋体" pitchFamily="2" charset="-122"/>
              </a:rPr>
              <a:t>方式：①借水泵的吸水管或压水管混合。</a:t>
            </a:r>
          </a:p>
          <a:p>
            <a:pPr>
              <a:lnSpc>
                <a:spcPct val="160000"/>
              </a:lnSpc>
            </a:pPr>
            <a:r>
              <a:rPr lang="zh-CN" altLang="en-US" sz="2400" b="1" dirty="0">
                <a:latin typeface="宋体" pitchFamily="2" charset="-122"/>
              </a:rPr>
              <a:t>      ②在混合槽内进行混合。</a:t>
            </a:r>
          </a:p>
          <a:p>
            <a:pPr>
              <a:lnSpc>
                <a:spcPct val="160000"/>
              </a:lnSpc>
            </a:pPr>
            <a:r>
              <a:rPr lang="zh-CN" altLang="en-US" sz="2400" b="1" dirty="0">
                <a:latin typeface="宋体" pitchFamily="2" charset="-122"/>
              </a:rPr>
              <a:t>混合槽：</a:t>
            </a:r>
            <a:r>
              <a:rPr lang="zh-CN" altLang="en-US" sz="2400" b="1" dirty="0">
                <a:solidFill>
                  <a:srgbClr val="00FF00"/>
                </a:solidFill>
                <a:latin typeface="宋体" pitchFamily="2" charset="-122"/>
              </a:rPr>
              <a:t>机械混合槽</a:t>
            </a:r>
            <a:r>
              <a:rPr lang="zh-CN" altLang="en-US" sz="2400" b="1" dirty="0">
                <a:latin typeface="宋体" pitchFamily="2" charset="-122"/>
              </a:rPr>
              <a:t>，</a:t>
            </a:r>
            <a:r>
              <a:rPr lang="zh-CN" altLang="en-US" sz="2400" b="1" dirty="0">
                <a:solidFill>
                  <a:srgbClr val="00FF00"/>
                </a:solidFill>
                <a:latin typeface="宋体" pitchFamily="2" charset="-122"/>
              </a:rPr>
              <a:t>分流隔板式混合槽</a:t>
            </a:r>
            <a:r>
              <a:rPr lang="zh-CN" altLang="en-US" sz="2400" b="1" dirty="0">
                <a:latin typeface="宋体" pitchFamily="2" charset="-122"/>
              </a:rPr>
              <a:t>，</a:t>
            </a:r>
            <a:r>
              <a:rPr lang="zh-CN" altLang="en-US" sz="2400" b="1" dirty="0">
                <a:solidFill>
                  <a:srgbClr val="00FF00"/>
                </a:solidFill>
                <a:latin typeface="宋体" pitchFamily="2" charset="-122"/>
              </a:rPr>
              <a:t>多孔隔板式混合槽</a:t>
            </a:r>
            <a:r>
              <a:rPr lang="zh-CN" altLang="en-US" sz="2400" b="1" dirty="0">
                <a:latin typeface="宋体" pitchFamily="2" charset="-122"/>
              </a:rPr>
              <a:t>。</a:t>
            </a:r>
          </a:p>
        </p:txBody>
      </p:sp>
      <p:sp>
        <p:nvSpPr>
          <p:cNvPr id="2" name="矩形 1">
            <a:extLst>
              <a:ext uri="{FF2B5EF4-FFF2-40B4-BE49-F238E27FC236}">
                <a16:creationId xmlns:a16="http://schemas.microsoft.com/office/drawing/2014/main" id="{43153D58-BFB4-43D8-BAE3-DB17E3C564E0}"/>
              </a:ext>
            </a:extLst>
          </p:cNvPr>
          <p:cNvSpPr/>
          <p:nvPr/>
        </p:nvSpPr>
        <p:spPr>
          <a:xfrm>
            <a:off x="2699792" y="578974"/>
            <a:ext cx="4248472" cy="641714"/>
          </a:xfrm>
          <a:prstGeom prst="rect">
            <a:avLst/>
          </a:prstGeom>
        </p:spPr>
        <p:txBody>
          <a:bodyPr wrap="square">
            <a:spAutoFit/>
          </a:bodyPr>
          <a:lstStyle/>
          <a:p>
            <a:pPr>
              <a:lnSpc>
                <a:spcPct val="130000"/>
              </a:lnSpc>
              <a:buFontTx/>
              <a:buNone/>
            </a:pPr>
            <a:r>
              <a:rPr lang="zh-CN" altLang="en-US" sz="3200" dirty="0">
                <a:latin typeface="黑体" panose="02010609060101010101" pitchFamily="49" charset="-122"/>
                <a:ea typeface="黑体" panose="02010609060101010101" pitchFamily="49" charset="-122"/>
              </a:rPr>
              <a:t>工艺过程二、</a:t>
            </a:r>
            <a:r>
              <a:rPr lang="zh-CN" altLang="en-US" sz="3200" b="1" dirty="0">
                <a:solidFill>
                  <a:srgbClr val="FFFF00"/>
                </a:solidFill>
                <a:latin typeface="黑体" panose="02010609060101010101" pitchFamily="49" charset="-122"/>
                <a:ea typeface="黑体" panose="02010609060101010101" pitchFamily="49" charset="-122"/>
              </a:rPr>
              <a:t>混合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 calcmode="lin" valueType="num">
                                      <p:cBhvr>
                                        <p:cTn id="7" dur="500" fill="hold"/>
                                        <p:tgtEl>
                                          <p:spTgt spid="993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9331">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99331">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99331">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99331">
                                            <p:txEl>
                                              <p:pRg st="1" end="1"/>
                                            </p:txEl>
                                          </p:spTgt>
                                        </p:tgtEl>
                                        <p:attrNameLst>
                                          <p:attrName>style.visibility</p:attrName>
                                        </p:attrNameLst>
                                      </p:cBhvr>
                                      <p:to>
                                        <p:strVal val="visible"/>
                                      </p:to>
                                    </p:set>
                                    <p:anim calcmode="lin" valueType="num">
                                      <p:cBhvr>
                                        <p:cTn id="15" dur="500" fill="hold"/>
                                        <p:tgtEl>
                                          <p:spTgt spid="99331">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99331">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99331">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99331">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99331">
                                            <p:txEl>
                                              <p:pRg st="2" end="2"/>
                                            </p:txEl>
                                          </p:spTgt>
                                        </p:tgtEl>
                                        <p:attrNameLst>
                                          <p:attrName>style.visibility</p:attrName>
                                        </p:attrNameLst>
                                      </p:cBhvr>
                                      <p:to>
                                        <p:strVal val="visible"/>
                                      </p:to>
                                    </p:set>
                                    <p:anim calcmode="lin" valueType="num">
                                      <p:cBhvr>
                                        <p:cTn id="23" dur="500" fill="hold"/>
                                        <p:tgtEl>
                                          <p:spTgt spid="99331">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99331">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99331">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99331">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99331">
                                            <p:txEl>
                                              <p:pRg st="3" end="3"/>
                                            </p:txEl>
                                          </p:spTgt>
                                        </p:tgtEl>
                                        <p:attrNameLst>
                                          <p:attrName>style.visibility</p:attrName>
                                        </p:attrNameLst>
                                      </p:cBhvr>
                                      <p:to>
                                        <p:strVal val="visible"/>
                                      </p:to>
                                    </p:set>
                                    <p:anim calcmode="lin" valueType="num">
                                      <p:cBhvr>
                                        <p:cTn id="31" dur="500" fill="hold"/>
                                        <p:tgtEl>
                                          <p:spTgt spid="9933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99331">
                                            <p:txEl>
                                              <p:pRg st="3" end="3"/>
                                            </p:txEl>
                                          </p:spTgt>
                                        </p:tgtEl>
                                        <p:attrNameLst>
                                          <p:attrName>ppt_h</p:attrName>
                                        </p:attrNameLst>
                                      </p:cBhvr>
                                      <p:tavLst>
                                        <p:tav tm="0">
                                          <p:val>
                                            <p:fltVal val="0"/>
                                          </p:val>
                                        </p:tav>
                                        <p:tav tm="100000">
                                          <p:val>
                                            <p:strVal val="#ppt_h"/>
                                          </p:val>
                                        </p:tav>
                                      </p:tavLst>
                                    </p:anim>
                                    <p:anim calcmode="lin" valueType="num">
                                      <p:cBhvr>
                                        <p:cTn id="33" dur="500" fill="hold"/>
                                        <p:tgtEl>
                                          <p:spTgt spid="99331">
                                            <p:txEl>
                                              <p:pRg st="3" end="3"/>
                                            </p:txEl>
                                          </p:spTgt>
                                        </p:tgtEl>
                                        <p:attrNameLst>
                                          <p:attrName>ppt_x</p:attrName>
                                        </p:attrNameLst>
                                      </p:cBhvr>
                                      <p:tavLst>
                                        <p:tav tm="0">
                                          <p:val>
                                            <p:fltVal val="0.5"/>
                                          </p:val>
                                        </p:tav>
                                        <p:tav tm="100000">
                                          <p:val>
                                            <p:strVal val="#ppt_x"/>
                                          </p:val>
                                        </p:tav>
                                      </p:tavLst>
                                    </p:anim>
                                    <p:anim calcmode="lin" valueType="num">
                                      <p:cBhvr>
                                        <p:cTn id="34" dur="500" fill="hold"/>
                                        <p:tgtEl>
                                          <p:spTgt spid="99331">
                                            <p:txEl>
                                              <p:pRg st="3" end="3"/>
                                            </p:tx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99331">
                                            <p:txEl>
                                              <p:pRg st="4" end="4"/>
                                            </p:txEl>
                                          </p:spTgt>
                                        </p:tgtEl>
                                        <p:attrNameLst>
                                          <p:attrName>style.visibility</p:attrName>
                                        </p:attrNameLst>
                                      </p:cBhvr>
                                      <p:to>
                                        <p:strVal val="visible"/>
                                      </p:to>
                                    </p:set>
                                    <p:anim calcmode="lin" valueType="num">
                                      <p:cBhvr>
                                        <p:cTn id="39" dur="500" fill="hold"/>
                                        <p:tgtEl>
                                          <p:spTgt spid="99331">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99331">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99331">
                                            <p:txEl>
                                              <p:pRg st="4" end="4"/>
                                            </p:txEl>
                                          </p:spTgt>
                                        </p:tgtEl>
                                        <p:attrNameLst>
                                          <p:attrName>ppt_x</p:attrName>
                                        </p:attrNameLst>
                                      </p:cBhvr>
                                      <p:tavLst>
                                        <p:tav tm="0">
                                          <p:val>
                                            <p:fltVal val="0.5"/>
                                          </p:val>
                                        </p:tav>
                                        <p:tav tm="100000">
                                          <p:val>
                                            <p:strVal val="#ppt_x"/>
                                          </p:val>
                                        </p:tav>
                                      </p:tavLst>
                                    </p:anim>
                                    <p:anim calcmode="lin" valueType="num">
                                      <p:cBhvr>
                                        <p:cTn id="42" dur="500" fill="hold"/>
                                        <p:tgtEl>
                                          <p:spTgt spid="99331">
                                            <p:txEl>
                                              <p:pRg st="4" end="4"/>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195736" y="339726"/>
            <a:ext cx="4248472" cy="963612"/>
          </a:xfrm>
        </p:spPr>
        <p:txBody>
          <a:bodyPr/>
          <a:lstStyle/>
          <a:p>
            <a:pPr algn="l"/>
            <a:r>
              <a:rPr lang="zh-CN" altLang="en-US" sz="3200" b="1" dirty="0">
                <a:solidFill>
                  <a:schemeClr val="tx1"/>
                </a:solidFill>
                <a:latin typeface="华文新魏" pitchFamily="2" charset="-122"/>
                <a:ea typeface="华文新魏" pitchFamily="2" charset="-122"/>
              </a:rPr>
              <a:t>分流隔板式混合槽</a:t>
            </a:r>
          </a:p>
        </p:txBody>
      </p:sp>
      <p:graphicFrame>
        <p:nvGraphicFramePr>
          <p:cNvPr id="100355" name="Object 3"/>
          <p:cNvGraphicFramePr>
            <a:graphicFrameLocks noGrp="1" noChangeAspect="1"/>
          </p:cNvGraphicFramePr>
          <p:nvPr>
            <p:ph idx="1"/>
          </p:nvPr>
        </p:nvGraphicFramePr>
        <p:xfrm>
          <a:off x="827088" y="1341438"/>
          <a:ext cx="6986587" cy="4449762"/>
        </p:xfrm>
        <a:graphic>
          <a:graphicData uri="http://schemas.openxmlformats.org/presentationml/2006/ole">
            <mc:AlternateContent xmlns:mc="http://schemas.openxmlformats.org/markup-compatibility/2006">
              <mc:Choice xmlns:v="urn:schemas-microsoft-com:vml" Requires="v">
                <p:oleObj spid="_x0000_s242735" name="文档" r:id="rId3" imgW="2110740" imgH="1343660" progId="Word.Document.8">
                  <p:embed/>
                </p:oleObj>
              </mc:Choice>
              <mc:Fallback>
                <p:oleObj name="文档" r:id="rId3" imgW="2110740" imgH="13436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1341438"/>
                        <a:ext cx="6986587" cy="444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0356" name="AutoShape 4"/>
          <p:cNvSpPr>
            <a:spLocks noChangeArrowheads="1"/>
          </p:cNvSpPr>
          <p:nvPr/>
        </p:nvSpPr>
        <p:spPr bwMode="auto">
          <a:xfrm>
            <a:off x="2514600" y="4648200"/>
            <a:ext cx="762000" cy="228600"/>
          </a:xfrm>
          <a:prstGeom prst="rightArrow">
            <a:avLst>
              <a:gd name="adj1" fmla="val 50000"/>
              <a:gd name="adj2" fmla="val 83333"/>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100357" name="AutoShape 5"/>
          <p:cNvSpPr>
            <a:spLocks noChangeArrowheads="1"/>
          </p:cNvSpPr>
          <p:nvPr/>
        </p:nvSpPr>
        <p:spPr bwMode="auto">
          <a:xfrm>
            <a:off x="3733800" y="4495800"/>
            <a:ext cx="1524000" cy="76200"/>
          </a:xfrm>
          <a:prstGeom prst="rightArrow">
            <a:avLst>
              <a:gd name="adj1" fmla="val 50000"/>
              <a:gd name="adj2" fmla="val 500000"/>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100358" name="AutoShape 6"/>
          <p:cNvSpPr>
            <a:spLocks noChangeArrowheads="1"/>
          </p:cNvSpPr>
          <p:nvPr/>
        </p:nvSpPr>
        <p:spPr bwMode="auto">
          <a:xfrm>
            <a:off x="3810000" y="4876800"/>
            <a:ext cx="1524000" cy="76200"/>
          </a:xfrm>
          <a:prstGeom prst="rightArrow">
            <a:avLst>
              <a:gd name="adj1" fmla="val 50000"/>
              <a:gd name="adj2" fmla="val 500000"/>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100359" name="AutoShape 7"/>
          <p:cNvSpPr>
            <a:spLocks noChangeArrowheads="1"/>
          </p:cNvSpPr>
          <p:nvPr/>
        </p:nvSpPr>
        <p:spPr bwMode="auto">
          <a:xfrm>
            <a:off x="5334000" y="4572000"/>
            <a:ext cx="762000" cy="228600"/>
          </a:xfrm>
          <a:prstGeom prst="rightArrow">
            <a:avLst>
              <a:gd name="adj1" fmla="val 50000"/>
              <a:gd name="adj2" fmla="val 83333"/>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100360" name="AutoShape 8"/>
          <p:cNvSpPr>
            <a:spLocks noChangeArrowheads="1"/>
          </p:cNvSpPr>
          <p:nvPr/>
        </p:nvSpPr>
        <p:spPr bwMode="auto">
          <a:xfrm>
            <a:off x="6838950" y="4610100"/>
            <a:ext cx="762000" cy="228600"/>
          </a:xfrm>
          <a:prstGeom prst="rightArrow">
            <a:avLst>
              <a:gd name="adj1" fmla="val 50000"/>
              <a:gd name="adj2" fmla="val 83333"/>
            </a:avLst>
          </a:prstGeom>
          <a:solidFill>
            <a:srgbClr val="FF3300"/>
          </a:solidFill>
          <a:ln w="9525">
            <a:solidFill>
              <a:schemeClr val="tx1"/>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355"/>
                                        </p:tgtEl>
                                        <p:attrNameLst>
                                          <p:attrName>style.visibility</p:attrName>
                                        </p:attrNameLst>
                                      </p:cBhvr>
                                      <p:to>
                                        <p:strVal val="visible"/>
                                      </p:to>
                                    </p:set>
                                    <p:anim calcmode="lin" valueType="num">
                                      <p:cBhvr additive="base">
                                        <p:cTn id="7" dur="500" fill="hold"/>
                                        <p:tgtEl>
                                          <p:spTgt spid="100355"/>
                                        </p:tgtEl>
                                        <p:attrNameLst>
                                          <p:attrName>ppt_x</p:attrName>
                                        </p:attrNameLst>
                                      </p:cBhvr>
                                      <p:tavLst>
                                        <p:tav tm="0">
                                          <p:val>
                                            <p:strVal val="#ppt_x"/>
                                          </p:val>
                                        </p:tav>
                                        <p:tav tm="100000">
                                          <p:val>
                                            <p:strVal val="#ppt_x"/>
                                          </p:val>
                                        </p:tav>
                                      </p:tavLst>
                                    </p:anim>
                                    <p:anim calcmode="lin" valueType="num">
                                      <p:cBhvr additive="base">
                                        <p:cTn id="8" dur="500" fill="hold"/>
                                        <p:tgtEl>
                                          <p:spTgt spid="1003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6"/>
                                        </p:tgtEl>
                                        <p:attrNameLst>
                                          <p:attrName>style.visibility</p:attrName>
                                        </p:attrNameLst>
                                      </p:cBhvr>
                                      <p:to>
                                        <p:strVal val="visible"/>
                                      </p:to>
                                    </p:set>
                                    <p:anim calcmode="lin" valueType="num">
                                      <p:cBhvr additive="base">
                                        <p:cTn id="13" dur="500" fill="hold"/>
                                        <p:tgtEl>
                                          <p:spTgt spid="100356"/>
                                        </p:tgtEl>
                                        <p:attrNameLst>
                                          <p:attrName>ppt_x</p:attrName>
                                        </p:attrNameLst>
                                      </p:cBhvr>
                                      <p:tavLst>
                                        <p:tav tm="0">
                                          <p:val>
                                            <p:strVal val="0-#ppt_w/2"/>
                                          </p:val>
                                        </p:tav>
                                        <p:tav tm="100000">
                                          <p:val>
                                            <p:strVal val="#ppt_x"/>
                                          </p:val>
                                        </p:tav>
                                      </p:tavLst>
                                    </p:anim>
                                    <p:anim calcmode="lin" valueType="num">
                                      <p:cBhvr additive="base">
                                        <p:cTn id="14" dur="500" fill="hold"/>
                                        <p:tgtEl>
                                          <p:spTgt spid="1003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0357"/>
                                        </p:tgtEl>
                                        <p:attrNameLst>
                                          <p:attrName>style.visibility</p:attrName>
                                        </p:attrNameLst>
                                      </p:cBhvr>
                                      <p:to>
                                        <p:strVal val="visible"/>
                                      </p:to>
                                    </p:set>
                                    <p:anim calcmode="lin" valueType="num">
                                      <p:cBhvr additive="base">
                                        <p:cTn id="19" dur="500" fill="hold"/>
                                        <p:tgtEl>
                                          <p:spTgt spid="100357"/>
                                        </p:tgtEl>
                                        <p:attrNameLst>
                                          <p:attrName>ppt_x</p:attrName>
                                        </p:attrNameLst>
                                      </p:cBhvr>
                                      <p:tavLst>
                                        <p:tav tm="0">
                                          <p:val>
                                            <p:strVal val="0-#ppt_w/2"/>
                                          </p:val>
                                        </p:tav>
                                        <p:tav tm="100000">
                                          <p:val>
                                            <p:strVal val="#ppt_x"/>
                                          </p:val>
                                        </p:tav>
                                      </p:tavLst>
                                    </p:anim>
                                    <p:anim calcmode="lin" valueType="num">
                                      <p:cBhvr additive="base">
                                        <p:cTn id="20" dur="500" fill="hold"/>
                                        <p:tgtEl>
                                          <p:spTgt spid="10035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0358"/>
                                        </p:tgtEl>
                                        <p:attrNameLst>
                                          <p:attrName>style.visibility</p:attrName>
                                        </p:attrNameLst>
                                      </p:cBhvr>
                                      <p:to>
                                        <p:strVal val="visible"/>
                                      </p:to>
                                    </p:set>
                                    <p:anim calcmode="lin" valueType="num">
                                      <p:cBhvr additive="base">
                                        <p:cTn id="25" dur="500" fill="hold"/>
                                        <p:tgtEl>
                                          <p:spTgt spid="100358"/>
                                        </p:tgtEl>
                                        <p:attrNameLst>
                                          <p:attrName>ppt_x</p:attrName>
                                        </p:attrNameLst>
                                      </p:cBhvr>
                                      <p:tavLst>
                                        <p:tav tm="0">
                                          <p:val>
                                            <p:strVal val="0-#ppt_w/2"/>
                                          </p:val>
                                        </p:tav>
                                        <p:tav tm="100000">
                                          <p:val>
                                            <p:strVal val="#ppt_x"/>
                                          </p:val>
                                        </p:tav>
                                      </p:tavLst>
                                    </p:anim>
                                    <p:anim calcmode="lin" valueType="num">
                                      <p:cBhvr additive="base">
                                        <p:cTn id="26" dur="500" fill="hold"/>
                                        <p:tgtEl>
                                          <p:spTgt spid="10035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0359"/>
                                        </p:tgtEl>
                                        <p:attrNameLst>
                                          <p:attrName>style.visibility</p:attrName>
                                        </p:attrNameLst>
                                      </p:cBhvr>
                                      <p:to>
                                        <p:strVal val="visible"/>
                                      </p:to>
                                    </p:set>
                                    <p:anim calcmode="lin" valueType="num">
                                      <p:cBhvr additive="base">
                                        <p:cTn id="31" dur="500" fill="hold"/>
                                        <p:tgtEl>
                                          <p:spTgt spid="100359"/>
                                        </p:tgtEl>
                                        <p:attrNameLst>
                                          <p:attrName>ppt_x</p:attrName>
                                        </p:attrNameLst>
                                      </p:cBhvr>
                                      <p:tavLst>
                                        <p:tav tm="0">
                                          <p:val>
                                            <p:strVal val="0-#ppt_w/2"/>
                                          </p:val>
                                        </p:tav>
                                        <p:tav tm="100000">
                                          <p:val>
                                            <p:strVal val="#ppt_x"/>
                                          </p:val>
                                        </p:tav>
                                      </p:tavLst>
                                    </p:anim>
                                    <p:anim calcmode="lin" valueType="num">
                                      <p:cBhvr additive="base">
                                        <p:cTn id="32" dur="500" fill="hold"/>
                                        <p:tgtEl>
                                          <p:spTgt spid="10035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0360"/>
                                        </p:tgtEl>
                                        <p:attrNameLst>
                                          <p:attrName>style.visibility</p:attrName>
                                        </p:attrNameLst>
                                      </p:cBhvr>
                                      <p:to>
                                        <p:strVal val="visible"/>
                                      </p:to>
                                    </p:set>
                                    <p:anim calcmode="lin" valueType="num">
                                      <p:cBhvr additive="base">
                                        <p:cTn id="37" dur="500" fill="hold"/>
                                        <p:tgtEl>
                                          <p:spTgt spid="100360"/>
                                        </p:tgtEl>
                                        <p:attrNameLst>
                                          <p:attrName>ppt_x</p:attrName>
                                        </p:attrNameLst>
                                      </p:cBhvr>
                                      <p:tavLst>
                                        <p:tav tm="0">
                                          <p:val>
                                            <p:strVal val="0-#ppt_w/2"/>
                                          </p:val>
                                        </p:tav>
                                        <p:tav tm="100000">
                                          <p:val>
                                            <p:strVal val="#ppt_x"/>
                                          </p:val>
                                        </p:tav>
                                      </p:tavLst>
                                    </p:anim>
                                    <p:anim calcmode="lin" valueType="num">
                                      <p:cBhvr additive="base">
                                        <p:cTn id="38" dur="500" fill="hold"/>
                                        <p:tgtEl>
                                          <p:spTgt spid="1003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6" grpId="0" animBg="1"/>
      <p:bldP spid="100357" grpId="0" animBg="1"/>
      <p:bldP spid="100358" grpId="0" animBg="1"/>
      <p:bldP spid="100359" grpId="0" animBg="1"/>
      <p:bldP spid="100360"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1846808" y="365125"/>
            <a:ext cx="4535983" cy="963613"/>
          </a:xfrm>
        </p:spPr>
        <p:txBody>
          <a:bodyPr/>
          <a:lstStyle/>
          <a:p>
            <a:pPr algn="l"/>
            <a:r>
              <a:rPr lang="zh-CN" altLang="en-US" sz="3200" b="1" dirty="0">
                <a:solidFill>
                  <a:schemeClr val="tx1"/>
                </a:solidFill>
                <a:latin typeface="华文新魏" pitchFamily="2" charset="-122"/>
                <a:ea typeface="华文新魏" pitchFamily="2" charset="-122"/>
              </a:rPr>
              <a:t>多孔隔板式混合槽</a:t>
            </a:r>
          </a:p>
        </p:txBody>
      </p:sp>
      <p:graphicFrame>
        <p:nvGraphicFramePr>
          <p:cNvPr id="101379" name="Object 3"/>
          <p:cNvGraphicFramePr>
            <a:graphicFrameLocks noGrp="1" noChangeAspect="1"/>
          </p:cNvGraphicFramePr>
          <p:nvPr>
            <p:ph idx="1"/>
          </p:nvPr>
        </p:nvGraphicFramePr>
        <p:xfrm>
          <a:off x="1116013" y="1557338"/>
          <a:ext cx="5849937" cy="4572000"/>
        </p:xfrm>
        <a:graphic>
          <a:graphicData uri="http://schemas.openxmlformats.org/presentationml/2006/ole">
            <mc:AlternateContent xmlns:mc="http://schemas.openxmlformats.org/markup-compatibility/2006">
              <mc:Choice xmlns:v="urn:schemas-microsoft-com:vml" Requires="v">
                <p:oleObj spid="_x0000_s243759" name="文档" r:id="rId3" imgW="2034540" imgH="1592580" progId="Word.Document.8">
                  <p:embed/>
                </p:oleObj>
              </mc:Choice>
              <mc:Fallback>
                <p:oleObj name="文档" r:id="rId3" imgW="2034540" imgH="159258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1557338"/>
                        <a:ext cx="5849937" cy="457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6"/>
          <p:cNvGrpSpPr>
            <a:grpSpLocks/>
          </p:cNvGrpSpPr>
          <p:nvPr/>
        </p:nvGrpSpPr>
        <p:grpSpPr bwMode="auto">
          <a:xfrm>
            <a:off x="2971800" y="3581400"/>
            <a:ext cx="533400" cy="762000"/>
            <a:chOff x="1872" y="2256"/>
            <a:chExt cx="336" cy="480"/>
          </a:xfrm>
        </p:grpSpPr>
        <p:sp>
          <p:nvSpPr>
            <p:cNvPr id="101380" name="AutoShape 4"/>
            <p:cNvSpPr>
              <a:spLocks noChangeArrowheads="1"/>
            </p:cNvSpPr>
            <p:nvPr/>
          </p:nvSpPr>
          <p:spPr bwMode="auto">
            <a:xfrm>
              <a:off x="1920" y="2256"/>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1" name="AutoShape 5"/>
            <p:cNvSpPr>
              <a:spLocks noChangeArrowheads="1"/>
            </p:cNvSpPr>
            <p:nvPr/>
          </p:nvSpPr>
          <p:spPr bwMode="auto">
            <a:xfrm>
              <a:off x="1872" y="2400"/>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2" name="AutoShape 6"/>
            <p:cNvSpPr>
              <a:spLocks noChangeArrowheads="1"/>
            </p:cNvSpPr>
            <p:nvPr/>
          </p:nvSpPr>
          <p:spPr bwMode="auto">
            <a:xfrm>
              <a:off x="1872" y="2544"/>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3" name="AutoShape 7"/>
            <p:cNvSpPr>
              <a:spLocks noChangeArrowheads="1"/>
            </p:cNvSpPr>
            <p:nvPr/>
          </p:nvSpPr>
          <p:spPr bwMode="auto">
            <a:xfrm>
              <a:off x="1920" y="2688"/>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grpSp>
      <p:grpSp>
        <p:nvGrpSpPr>
          <p:cNvPr id="3" name="Group 18"/>
          <p:cNvGrpSpPr>
            <a:grpSpLocks/>
          </p:cNvGrpSpPr>
          <p:nvPr/>
        </p:nvGrpSpPr>
        <p:grpSpPr bwMode="auto">
          <a:xfrm>
            <a:off x="3886200" y="3657600"/>
            <a:ext cx="1371600" cy="838200"/>
            <a:chOff x="2448" y="2304"/>
            <a:chExt cx="864" cy="528"/>
          </a:xfrm>
        </p:grpSpPr>
        <p:grpSp>
          <p:nvGrpSpPr>
            <p:cNvPr id="4" name="Group 17"/>
            <p:cNvGrpSpPr>
              <a:grpSpLocks/>
            </p:cNvGrpSpPr>
            <p:nvPr/>
          </p:nvGrpSpPr>
          <p:grpSpPr bwMode="auto">
            <a:xfrm>
              <a:off x="2448" y="2304"/>
              <a:ext cx="288" cy="432"/>
              <a:chOff x="2448" y="2304"/>
              <a:chExt cx="288" cy="432"/>
            </a:xfrm>
          </p:grpSpPr>
          <p:sp>
            <p:nvSpPr>
              <p:cNvPr id="101384" name="AutoShape 8"/>
              <p:cNvSpPr>
                <a:spLocks noChangeArrowheads="1"/>
              </p:cNvSpPr>
              <p:nvPr/>
            </p:nvSpPr>
            <p:spPr bwMode="auto">
              <a:xfrm>
                <a:off x="2448" y="2304"/>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5" name="AutoShape 9"/>
              <p:cNvSpPr>
                <a:spLocks noChangeArrowheads="1"/>
              </p:cNvSpPr>
              <p:nvPr/>
            </p:nvSpPr>
            <p:spPr bwMode="auto">
              <a:xfrm>
                <a:off x="2448" y="2496"/>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6" name="AutoShape 10"/>
              <p:cNvSpPr>
                <a:spLocks noChangeArrowheads="1"/>
              </p:cNvSpPr>
              <p:nvPr/>
            </p:nvSpPr>
            <p:spPr bwMode="auto">
              <a:xfrm>
                <a:off x="2448" y="2688"/>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grpSp>
        <p:sp>
          <p:nvSpPr>
            <p:cNvPr id="101387" name="AutoShape 11"/>
            <p:cNvSpPr>
              <a:spLocks noChangeArrowheads="1"/>
            </p:cNvSpPr>
            <p:nvPr/>
          </p:nvSpPr>
          <p:spPr bwMode="auto">
            <a:xfrm>
              <a:off x="3024" y="2592"/>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
          <p:nvSpPr>
            <p:cNvPr id="101388" name="AutoShape 12"/>
            <p:cNvSpPr>
              <a:spLocks noChangeArrowheads="1"/>
            </p:cNvSpPr>
            <p:nvPr/>
          </p:nvSpPr>
          <p:spPr bwMode="auto">
            <a:xfrm>
              <a:off x="2976" y="2784"/>
              <a:ext cx="288" cy="48"/>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grpSp>
      <p:sp>
        <p:nvSpPr>
          <p:cNvPr id="101389" name="AutoShape 13"/>
          <p:cNvSpPr>
            <a:spLocks noChangeArrowheads="1"/>
          </p:cNvSpPr>
          <p:nvPr/>
        </p:nvSpPr>
        <p:spPr bwMode="auto">
          <a:xfrm>
            <a:off x="5638800" y="4267200"/>
            <a:ext cx="457200" cy="76200"/>
          </a:xfrm>
          <a:prstGeom prst="rightArrow">
            <a:avLst>
              <a:gd name="adj1" fmla="val 50000"/>
              <a:gd name="adj2" fmla="val 150000"/>
            </a:avLst>
          </a:prstGeom>
          <a:solidFill>
            <a:schemeClr val="accent1"/>
          </a:solidFill>
          <a:ln w="9525">
            <a:solidFill>
              <a:schemeClr val="tx1"/>
            </a:solidFill>
            <a:miter lim="800000"/>
            <a:headEn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101379"/>
                                        </p:tgtEl>
                                        <p:attrNameLst>
                                          <p:attrName>style.visibility</p:attrName>
                                        </p:attrNameLst>
                                      </p:cBhvr>
                                      <p:to>
                                        <p:strVal val="visible"/>
                                      </p:to>
                                    </p:set>
                                    <p:anim calcmode="lin" valueType="num">
                                      <p:cBhvr additive="base">
                                        <p:cTn id="7" dur="500" fill="hold"/>
                                        <p:tgtEl>
                                          <p:spTgt spid="101379"/>
                                        </p:tgtEl>
                                        <p:attrNameLst>
                                          <p:attrName>ppt_x</p:attrName>
                                        </p:attrNameLst>
                                      </p:cBhvr>
                                      <p:tavLst>
                                        <p:tav tm="0">
                                          <p:val>
                                            <p:strVal val="1+#ppt_w/2"/>
                                          </p:val>
                                        </p:tav>
                                        <p:tav tm="100000">
                                          <p:val>
                                            <p:strVal val="#ppt_x"/>
                                          </p:val>
                                        </p:tav>
                                      </p:tavLst>
                                    </p:anim>
                                    <p:anim calcmode="lin" valueType="num">
                                      <p:cBhvr additive="base">
                                        <p:cTn id="8" dur="500" fill="hold"/>
                                        <p:tgtEl>
                                          <p:spTgt spid="1013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1389"/>
                                        </p:tgtEl>
                                        <p:attrNameLst>
                                          <p:attrName>style.visibility</p:attrName>
                                        </p:attrNameLst>
                                      </p:cBhvr>
                                      <p:to>
                                        <p:strVal val="visible"/>
                                      </p:to>
                                    </p:set>
                                    <p:anim calcmode="lin" valueType="num">
                                      <p:cBhvr additive="base">
                                        <p:cTn id="25" dur="500" fill="hold"/>
                                        <p:tgtEl>
                                          <p:spTgt spid="101389"/>
                                        </p:tgtEl>
                                        <p:attrNameLst>
                                          <p:attrName>ppt_x</p:attrName>
                                        </p:attrNameLst>
                                      </p:cBhvr>
                                      <p:tavLst>
                                        <p:tav tm="0">
                                          <p:val>
                                            <p:strVal val="0-#ppt_w/2"/>
                                          </p:val>
                                        </p:tav>
                                        <p:tav tm="100000">
                                          <p:val>
                                            <p:strVal val="#ppt_x"/>
                                          </p:val>
                                        </p:tav>
                                      </p:tavLst>
                                    </p:anim>
                                    <p:anim calcmode="lin" valueType="num">
                                      <p:cBhvr additive="base">
                                        <p:cTn id="26" dur="500" fill="hold"/>
                                        <p:tgtEl>
                                          <p:spTgt spid="10138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9"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09600" y="533400"/>
            <a:ext cx="7772400" cy="838200"/>
          </a:xfrm>
        </p:spPr>
        <p:txBody>
          <a:bodyPr>
            <a:normAutofit/>
          </a:bodyPr>
          <a:lstStyle/>
          <a:p>
            <a:pPr algn="ctr">
              <a:spcBef>
                <a:spcPct val="20000"/>
              </a:spcBef>
            </a:pPr>
            <a:r>
              <a:rPr lang="zh-CN" altLang="en-US" sz="3600" dirty="0">
                <a:solidFill>
                  <a:schemeClr val="tx1"/>
                </a:solidFill>
                <a:latin typeface="黑体" panose="02010609060101010101" pitchFamily="49" charset="-122"/>
                <a:ea typeface="黑体" panose="02010609060101010101" pitchFamily="49" charset="-122"/>
              </a:rPr>
              <a:t>工艺过程三、</a:t>
            </a:r>
            <a:r>
              <a:rPr lang="zh-CN" altLang="en-US" sz="3600" b="1" dirty="0">
                <a:solidFill>
                  <a:srgbClr val="FFFF00"/>
                </a:solidFill>
                <a:latin typeface="宋体" pitchFamily="2" charset="-122"/>
              </a:rPr>
              <a:t>反应</a:t>
            </a:r>
            <a:r>
              <a:rPr lang="en-US" altLang="zh-CN" sz="3600" b="1" dirty="0">
                <a:solidFill>
                  <a:srgbClr val="FFFF00"/>
                </a:solidFill>
                <a:latin typeface="宋体" pitchFamily="2" charset="-122"/>
              </a:rPr>
              <a:t>(reaction)</a:t>
            </a:r>
          </a:p>
        </p:txBody>
      </p:sp>
      <p:sp>
        <p:nvSpPr>
          <p:cNvPr id="102403" name="Rectangle 3"/>
          <p:cNvSpPr>
            <a:spLocks noGrp="1" noChangeArrowheads="1"/>
          </p:cNvSpPr>
          <p:nvPr>
            <p:ph type="body" idx="1"/>
          </p:nvPr>
        </p:nvSpPr>
        <p:spPr>
          <a:xfrm>
            <a:off x="395288" y="1628775"/>
            <a:ext cx="8229600" cy="4456113"/>
          </a:xfrm>
        </p:spPr>
        <p:txBody>
          <a:bodyPr/>
          <a:lstStyle/>
          <a:p>
            <a:pPr algn="just">
              <a:lnSpc>
                <a:spcPct val="150000"/>
              </a:lnSpc>
            </a:pPr>
            <a:r>
              <a:rPr lang="zh-CN" altLang="en-US" sz="2400" dirty="0">
                <a:latin typeface="宋体" pitchFamily="2" charset="-122"/>
              </a:rPr>
              <a:t>水与药剂混合后进入反应池。</a:t>
            </a:r>
          </a:p>
          <a:p>
            <a:pPr algn="just">
              <a:lnSpc>
                <a:spcPct val="150000"/>
              </a:lnSpc>
            </a:pPr>
            <a:r>
              <a:rPr lang="zh-CN" altLang="en-US" sz="2400" dirty="0">
                <a:latin typeface="宋体" pitchFamily="2" charset="-122"/>
              </a:rPr>
              <a:t>水流特点：流速由大到小</a:t>
            </a:r>
          </a:p>
          <a:p>
            <a:pPr algn="just">
              <a:lnSpc>
                <a:spcPct val="150000"/>
              </a:lnSpc>
            </a:pPr>
            <a:r>
              <a:rPr lang="zh-CN" altLang="en-US" sz="2400" dirty="0"/>
              <a:t>反应池型式：</a:t>
            </a:r>
            <a:r>
              <a:rPr lang="zh-CN" altLang="en-US" sz="2400" dirty="0">
                <a:solidFill>
                  <a:srgbClr val="00FF00"/>
                </a:solidFill>
              </a:rPr>
              <a:t>机械搅拌</a:t>
            </a:r>
            <a:r>
              <a:rPr lang="zh-CN" altLang="en-US" sz="2400" dirty="0"/>
              <a:t>、</a:t>
            </a:r>
            <a:r>
              <a:rPr lang="zh-CN" altLang="en-US" sz="2400" dirty="0">
                <a:solidFill>
                  <a:srgbClr val="00FF00"/>
                </a:solidFill>
              </a:rPr>
              <a:t>隔板反应池</a:t>
            </a:r>
            <a:r>
              <a:rPr lang="zh-CN" altLang="en-US" sz="2400" dirty="0"/>
              <a:t>，</a:t>
            </a:r>
            <a:r>
              <a:rPr lang="zh-CN" altLang="en-US" sz="2400" dirty="0">
                <a:solidFill>
                  <a:srgbClr val="00FF00"/>
                </a:solidFill>
              </a:rPr>
              <a:t>涡流式反应池</a:t>
            </a:r>
            <a:r>
              <a:rPr lang="zh-CN" altLang="en-US" sz="2400" dirty="0"/>
              <a:t>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blinds(vertical)">
                                      <p:cBhvr>
                                        <p:cTn id="7" dur="500"/>
                                        <p:tgtEl>
                                          <p:spTgt spid="1024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blinds(vertical)">
                                      <p:cBhvr>
                                        <p:cTn id="12" dur="500"/>
                                        <p:tgtEl>
                                          <p:spTgt spid="1024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blinds(vertical)">
                                      <p:cBhvr>
                                        <p:cTn id="17" dur="500"/>
                                        <p:tgtEl>
                                          <p:spTgt spid="1024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68313" y="260350"/>
            <a:ext cx="8243887" cy="963613"/>
          </a:xfrm>
        </p:spPr>
        <p:txBody>
          <a:bodyPr/>
          <a:lstStyle/>
          <a:p>
            <a:pPr algn="l"/>
            <a:r>
              <a:rPr lang="zh-CN" altLang="en-US" sz="3200" b="1">
                <a:solidFill>
                  <a:schemeClr val="tx1"/>
                </a:solidFill>
                <a:latin typeface="华文新魏" pitchFamily="2" charset="-122"/>
                <a:ea typeface="华文新魏" pitchFamily="2" charset="-122"/>
              </a:rPr>
              <a:t>（</a:t>
            </a:r>
            <a:r>
              <a:rPr lang="en-US" altLang="zh-CN" sz="3200" b="1">
                <a:solidFill>
                  <a:schemeClr val="tx1"/>
                </a:solidFill>
                <a:latin typeface="华文新魏" pitchFamily="2" charset="-122"/>
                <a:ea typeface="华文新魏" pitchFamily="2" charset="-122"/>
              </a:rPr>
              <a:t>1</a:t>
            </a:r>
            <a:r>
              <a:rPr lang="zh-CN" altLang="en-US" sz="3200" b="1">
                <a:solidFill>
                  <a:schemeClr val="tx1"/>
                </a:solidFill>
                <a:latin typeface="华文新魏" pitchFamily="2" charset="-122"/>
                <a:ea typeface="华文新魏" pitchFamily="2" charset="-122"/>
              </a:rPr>
              <a:t>）机械搅拌反应池</a:t>
            </a:r>
          </a:p>
        </p:txBody>
      </p:sp>
      <p:graphicFrame>
        <p:nvGraphicFramePr>
          <p:cNvPr id="103427" name="Object 3"/>
          <p:cNvGraphicFramePr>
            <a:graphicFrameLocks noGrp="1" noChangeAspect="1"/>
          </p:cNvGraphicFramePr>
          <p:nvPr>
            <p:ph idx="1"/>
            <p:extLst>
              <p:ext uri="{D42A27DB-BD31-4B8C-83A1-F6EECF244321}">
                <p14:modId xmlns:p14="http://schemas.microsoft.com/office/powerpoint/2010/main" val="3559231899"/>
              </p:ext>
            </p:extLst>
          </p:nvPr>
        </p:nvGraphicFramePr>
        <p:xfrm>
          <a:off x="1762919" y="1124744"/>
          <a:ext cx="5618162" cy="5334000"/>
        </p:xfrm>
        <a:graphic>
          <a:graphicData uri="http://schemas.openxmlformats.org/presentationml/2006/ole">
            <mc:AlternateContent xmlns:mc="http://schemas.openxmlformats.org/markup-compatibility/2006">
              <mc:Choice xmlns:v="urn:schemas-microsoft-com:vml" Requires="v">
                <p:oleObj spid="_x0000_s244783" name="Document" r:id="rId3" imgW="2290527" imgH="2174833" progId="Word.Document.8">
                  <p:embed/>
                </p:oleObj>
              </mc:Choice>
              <mc:Fallback>
                <p:oleObj name="Document" r:id="rId3" imgW="2290527" imgH="2174833" progId="Word.Document.8">
                  <p:embed/>
                  <p:pic>
                    <p:nvPicPr>
                      <p:cNvPr id="0" name="Picture 2"/>
                      <p:cNvPicPr>
                        <a:picLocks noChangeAspect="1" noChangeArrowheads="1"/>
                      </p:cNvPicPr>
                      <p:nvPr/>
                    </p:nvPicPr>
                    <p:blipFill>
                      <a:blip r:embed="rId4"/>
                      <a:srcRect/>
                      <a:stretch>
                        <a:fillRect/>
                      </a:stretch>
                    </p:blipFill>
                    <p:spPr bwMode="auto">
                      <a:xfrm>
                        <a:off x="1762919" y="1124744"/>
                        <a:ext cx="5618162" cy="533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427"/>
                                        </p:tgtEl>
                                        <p:attrNameLst>
                                          <p:attrName>style.visibility</p:attrName>
                                        </p:attrNameLst>
                                      </p:cBhvr>
                                      <p:to>
                                        <p:strVal val="visible"/>
                                      </p:to>
                                    </p:set>
                                    <p:animEffect transition="in" filter="wipe(down)">
                                      <p:cBhvr>
                                        <p:cTn id="7" dur="500"/>
                                        <p:tgtEl>
                                          <p:spTgt spid="103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83568" y="356394"/>
            <a:ext cx="7793038" cy="768350"/>
          </a:xfrm>
        </p:spPr>
        <p:txBody>
          <a:bodyPr>
            <a:normAutofit/>
          </a:bodyPr>
          <a:lstStyle/>
          <a:p>
            <a:r>
              <a:rPr lang="en-US" altLang="zh-CN" sz="2400" dirty="0">
                <a:solidFill>
                  <a:srgbClr val="FFFF00"/>
                </a:solidFill>
                <a:ea typeface="楷体_GB2312" pitchFamily="49" charset="-122"/>
                <a:cs typeface="+mn-cs"/>
              </a:rPr>
              <a:t>1.</a:t>
            </a:r>
            <a:r>
              <a:rPr lang="zh-CN" altLang="en-US" sz="2400" dirty="0">
                <a:solidFill>
                  <a:srgbClr val="FFFF00"/>
                </a:solidFill>
                <a:ea typeface="楷体_GB2312" pitchFamily="49" charset="-122"/>
                <a:cs typeface="+mn-cs"/>
              </a:rPr>
              <a:t>药剂中和法 </a:t>
            </a:r>
          </a:p>
        </p:txBody>
      </p:sp>
      <p:sp>
        <p:nvSpPr>
          <p:cNvPr id="132099"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dirty="0">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dirty="0">
                <a:latin typeface="Arial"/>
                <a:cs typeface="Times New Roman" pitchFamily="18" charset="0"/>
              </a:rPr>
              <a:t> </a:t>
            </a:r>
            <a:endParaRPr lang="en-US" altLang="zh-CN" sz="2000" dirty="0"/>
          </a:p>
          <a:p>
            <a:pPr>
              <a:lnSpc>
                <a:spcPct val="120000"/>
              </a:lnSpc>
              <a:spcBef>
                <a:spcPct val="0"/>
              </a:spcBef>
              <a:buFont typeface="Wingdings" pitchFamily="2" charset="2"/>
              <a:buNone/>
            </a:pPr>
            <a:r>
              <a:rPr lang="en-US" altLang="zh-CN" sz="2400" b="1" dirty="0">
                <a:latin typeface="Arial"/>
                <a:cs typeface="Times New Roman" pitchFamily="18" charset="0"/>
              </a:rPr>
              <a:t> </a:t>
            </a:r>
            <a:endParaRPr lang="en-US" altLang="zh-CN" sz="2400" b="1" dirty="0">
              <a:latin typeface="Times New Roman" pitchFamily="18" charset="0"/>
              <a:cs typeface="Times New Roman" pitchFamily="18" charset="0"/>
            </a:endParaRPr>
          </a:p>
        </p:txBody>
      </p:sp>
      <p:sp>
        <p:nvSpPr>
          <p:cNvPr id="132100" name="Text Box 4"/>
          <p:cNvSpPr txBox="1">
            <a:spLocks noChangeArrowheads="1"/>
          </p:cNvSpPr>
          <p:nvPr/>
        </p:nvSpPr>
        <p:spPr bwMode="auto">
          <a:xfrm>
            <a:off x="467544" y="1034860"/>
            <a:ext cx="8352730" cy="1502206"/>
          </a:xfrm>
          <a:prstGeom prst="rect">
            <a:avLst/>
          </a:prstGeom>
          <a:noFill/>
          <a:ln w="9525">
            <a:noFill/>
            <a:miter lim="800000"/>
            <a:headEnd/>
            <a:tailEnd/>
          </a:ln>
          <a:effectLst/>
        </p:spPr>
        <p:txBody>
          <a:bodyPr wrap="square">
            <a:spAutoFit/>
          </a:bodyPr>
          <a:lstStyle/>
          <a:p>
            <a:pPr indent="476250">
              <a:lnSpc>
                <a:spcPct val="150000"/>
              </a:lnSpc>
              <a:spcBef>
                <a:spcPct val="50000"/>
              </a:spcBef>
              <a:buClrTx/>
              <a:buSzTx/>
              <a:buFontTx/>
              <a:buNone/>
            </a:pPr>
            <a:r>
              <a:rPr lang="zh-CN" altLang="en-US" sz="2000" b="1" dirty="0">
                <a:solidFill>
                  <a:srgbClr val="FF0000"/>
                </a:solidFill>
                <a:latin typeface="宋体" charset="-122"/>
              </a:rPr>
              <a:t>中和剂的投加量</a:t>
            </a:r>
            <a:r>
              <a:rPr lang="zh-CN" altLang="en-US" sz="2000" b="1" dirty="0">
                <a:latin typeface="宋体" charset="-122"/>
              </a:rPr>
              <a:t>，可按实验绘制的中和曲线确定，也可根据水质分析资料，按中和反应的化学计量关系确定。</a:t>
            </a:r>
          </a:p>
          <a:p>
            <a:pPr indent="476250">
              <a:lnSpc>
                <a:spcPct val="120000"/>
              </a:lnSpc>
              <a:spcBef>
                <a:spcPct val="50000"/>
              </a:spcBef>
              <a:buClrTx/>
              <a:buSzTx/>
              <a:buFontTx/>
              <a:buNone/>
            </a:pPr>
            <a:r>
              <a:rPr lang="zh-CN" altLang="en-US" sz="2000" b="1" dirty="0">
                <a:latin typeface="宋体" charset="-122"/>
              </a:rPr>
              <a:t>碱性药剂用量</a:t>
            </a:r>
            <a:r>
              <a:rPr lang="en-US" altLang="zh-CN" sz="2000" b="1" dirty="0" err="1">
                <a:latin typeface="宋体" charset="-122"/>
              </a:rPr>
              <a:t>Ga</a:t>
            </a:r>
            <a:r>
              <a:rPr lang="en-US" altLang="zh-CN" sz="2000" b="1" dirty="0">
                <a:latin typeface="宋体" charset="-122"/>
              </a:rPr>
              <a:t>(kg</a:t>
            </a:r>
            <a:r>
              <a:rPr lang="zh-CN" altLang="en-US" sz="2000" b="1" dirty="0">
                <a:latin typeface="宋体" charset="-122"/>
              </a:rPr>
              <a:t>／</a:t>
            </a:r>
            <a:r>
              <a:rPr lang="en-US" altLang="zh-CN" sz="2000" b="1" dirty="0">
                <a:latin typeface="宋体" charset="-122"/>
              </a:rPr>
              <a:t>d)</a:t>
            </a:r>
            <a:r>
              <a:rPr lang="zh-CN" altLang="en-US" sz="2000" b="1" dirty="0">
                <a:latin typeface="宋体" charset="-122"/>
              </a:rPr>
              <a:t>可按下式计算 ：</a:t>
            </a:r>
            <a:r>
              <a:rPr lang="zh-CN" altLang="en-US" sz="2000" b="1" dirty="0"/>
              <a:t> </a:t>
            </a:r>
          </a:p>
        </p:txBody>
      </p:sp>
      <p:graphicFrame>
        <p:nvGraphicFramePr>
          <p:cNvPr id="132101" name="Object 5"/>
          <p:cNvGraphicFramePr>
            <a:graphicFrameLocks noChangeAspect="1"/>
          </p:cNvGraphicFramePr>
          <p:nvPr>
            <p:extLst>
              <p:ext uri="{D42A27DB-BD31-4B8C-83A1-F6EECF244321}">
                <p14:modId xmlns:p14="http://schemas.microsoft.com/office/powerpoint/2010/main" val="1560597740"/>
              </p:ext>
            </p:extLst>
          </p:nvPr>
        </p:nvGraphicFramePr>
        <p:xfrm>
          <a:off x="2843808" y="2747408"/>
          <a:ext cx="2951418" cy="864096"/>
        </p:xfrm>
        <a:graphic>
          <a:graphicData uri="http://schemas.openxmlformats.org/presentationml/2006/ole">
            <mc:AlternateContent xmlns:mc="http://schemas.openxmlformats.org/markup-compatibility/2006">
              <mc:Choice xmlns:v="urn:schemas-microsoft-com:vml" Requires="v">
                <p:oleObj spid="_x0000_s190511" name="A Equation(公式3.1)" r:id="rId4" imgW="1346040" imgH="393480" progId="Equation.3">
                  <p:embed/>
                </p:oleObj>
              </mc:Choice>
              <mc:Fallback>
                <p:oleObj name="A Equation(公式3.1)" r:id="rId4" imgW="134604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2747408"/>
                        <a:ext cx="2951418" cy="864096"/>
                      </a:xfrm>
                      <a:prstGeom prst="rect">
                        <a:avLst/>
                      </a:prstGeom>
                      <a:gradFill rotWithShape="1">
                        <a:gsLst>
                          <a:gs pos="0">
                            <a:schemeClr val="hlink"/>
                          </a:gs>
                          <a:gs pos="100000">
                            <a:schemeClr val="hlink">
                              <a:gamma/>
                              <a:shade val="46275"/>
                              <a:invGamma/>
                            </a:schemeClr>
                          </a:gs>
                        </a:gsLst>
                        <a:lin ang="5400000" scaled="1"/>
                      </a:gradFill>
                    </p:spPr>
                  </p:pic>
                </p:oleObj>
              </mc:Fallback>
            </mc:AlternateContent>
          </a:graphicData>
        </a:graphic>
      </p:graphicFrame>
      <p:sp>
        <p:nvSpPr>
          <p:cNvPr id="132102" name="Text Box 6"/>
          <p:cNvSpPr txBox="1">
            <a:spLocks noChangeArrowheads="1"/>
          </p:cNvSpPr>
          <p:nvPr/>
        </p:nvSpPr>
        <p:spPr bwMode="auto">
          <a:xfrm>
            <a:off x="395536" y="3821846"/>
            <a:ext cx="8281615" cy="2631490"/>
          </a:xfrm>
          <a:prstGeom prst="rect">
            <a:avLst/>
          </a:prstGeom>
          <a:noFill/>
          <a:ln w="9525">
            <a:noFill/>
            <a:miter lim="800000"/>
            <a:headEnd/>
            <a:tailEnd/>
          </a:ln>
          <a:effectLst/>
        </p:spPr>
        <p:txBody>
          <a:bodyPr wrap="square">
            <a:spAutoFit/>
          </a:bodyPr>
          <a:lstStyle/>
          <a:p>
            <a:pPr>
              <a:lnSpc>
                <a:spcPct val="100000"/>
              </a:lnSpc>
              <a:spcBef>
                <a:spcPct val="50000"/>
              </a:spcBef>
              <a:buClrTx/>
              <a:buSzTx/>
              <a:buFontTx/>
              <a:buNone/>
            </a:pPr>
            <a:r>
              <a:rPr lang="en-US" altLang="zh-CN" sz="1800" b="1" dirty="0">
                <a:latin typeface="华文楷体" pitchFamily="2" charset="-122"/>
                <a:ea typeface="华文楷体" pitchFamily="2" charset="-122"/>
                <a:cs typeface="Times New Roman" pitchFamily="18" charset="0"/>
              </a:rPr>
              <a:t>Q—</a:t>
            </a:r>
            <a:r>
              <a:rPr lang="zh-CN" altLang="en-US" sz="1800" b="1" dirty="0">
                <a:latin typeface="华文楷体" pitchFamily="2" charset="-122"/>
                <a:ea typeface="华文楷体" pitchFamily="2" charset="-122"/>
                <a:cs typeface="Times New Roman" pitchFamily="18" charset="0"/>
              </a:rPr>
              <a:t>废水量，</a:t>
            </a:r>
            <a:r>
              <a:rPr lang="en-US" altLang="zh-CN" sz="1800" b="1" dirty="0">
                <a:latin typeface="华文楷体" pitchFamily="2" charset="-122"/>
                <a:ea typeface="华文楷体" pitchFamily="2" charset="-122"/>
                <a:cs typeface="Times New Roman" pitchFamily="18" charset="0"/>
              </a:rPr>
              <a:t>m</a:t>
            </a:r>
            <a:r>
              <a:rPr lang="en-US" altLang="zh-CN" sz="1800" b="1" baseline="30000" dirty="0">
                <a:latin typeface="华文楷体" pitchFamily="2" charset="-122"/>
                <a:ea typeface="华文楷体" pitchFamily="2" charset="-122"/>
                <a:cs typeface="Times New Roman" pitchFamily="18" charset="0"/>
              </a:rPr>
              <a:t>3</a:t>
            </a:r>
            <a:r>
              <a:rPr lang="zh-CN" altLang="en-US" sz="1800" b="1" dirty="0">
                <a:latin typeface="华文楷体" pitchFamily="2" charset="-122"/>
                <a:ea typeface="华文楷体" pitchFamily="2" charset="-122"/>
                <a:cs typeface="Times New Roman" pitchFamily="18" charset="0"/>
              </a:rPr>
              <a:t>／</a:t>
            </a:r>
            <a:r>
              <a:rPr lang="en-US" altLang="zh-CN" sz="1800" b="1" dirty="0">
                <a:latin typeface="华文楷体" pitchFamily="2" charset="-122"/>
                <a:ea typeface="华文楷体" pitchFamily="2" charset="-122"/>
                <a:cs typeface="Times New Roman" pitchFamily="18" charset="0"/>
              </a:rPr>
              <a:t>d</a:t>
            </a:r>
            <a:r>
              <a:rPr lang="zh-CN" altLang="en-US" sz="1800" b="1" dirty="0">
                <a:latin typeface="华文楷体" pitchFamily="2" charset="-122"/>
                <a:ea typeface="华文楷体" pitchFamily="2" charset="-122"/>
                <a:cs typeface="Times New Roman" pitchFamily="18" charset="0"/>
              </a:rPr>
              <a:t>；</a:t>
            </a:r>
          </a:p>
          <a:p>
            <a:pPr>
              <a:lnSpc>
                <a:spcPct val="100000"/>
              </a:lnSpc>
              <a:spcBef>
                <a:spcPct val="50000"/>
              </a:spcBef>
              <a:buClrTx/>
              <a:buSzTx/>
              <a:buFontTx/>
              <a:buNone/>
            </a:pPr>
            <a:r>
              <a:rPr lang="en-US" altLang="zh-CN" sz="1800" b="1" dirty="0" err="1">
                <a:latin typeface="华文楷体" pitchFamily="2" charset="-122"/>
                <a:ea typeface="华文楷体" pitchFamily="2" charset="-122"/>
                <a:cs typeface="Times New Roman" pitchFamily="18" charset="0"/>
              </a:rPr>
              <a:t>C</a:t>
            </a:r>
            <a:r>
              <a:rPr lang="en-US" altLang="zh-CN" sz="1800" b="1" baseline="-30000" dirty="0" err="1">
                <a:latin typeface="华文楷体" pitchFamily="2" charset="-122"/>
                <a:ea typeface="华文楷体" pitchFamily="2" charset="-122"/>
                <a:cs typeface="Times New Roman" pitchFamily="18" charset="0"/>
              </a:rPr>
              <a:t>l</a:t>
            </a:r>
            <a:r>
              <a:rPr lang="zh-CN" altLang="en-US" sz="1800" b="1" baseline="-30000" dirty="0">
                <a:latin typeface="华文楷体" pitchFamily="2" charset="-122"/>
                <a:ea typeface="华文楷体" pitchFamily="2" charset="-122"/>
                <a:cs typeface="Times New Roman" pitchFamily="18" charset="0"/>
              </a:rPr>
              <a:t>， </a:t>
            </a:r>
            <a:r>
              <a:rPr lang="en-US" altLang="zh-CN" sz="1800" b="1" dirty="0">
                <a:latin typeface="华文楷体" pitchFamily="2" charset="-122"/>
                <a:ea typeface="华文楷体" pitchFamily="2" charset="-122"/>
                <a:cs typeface="Times New Roman" pitchFamily="18" charset="0"/>
              </a:rPr>
              <a:t>C</a:t>
            </a:r>
            <a:r>
              <a:rPr lang="en-US" altLang="zh-CN" sz="1800" b="1" baseline="-30000" dirty="0">
                <a:latin typeface="华文楷体" pitchFamily="2" charset="-122"/>
                <a:ea typeface="华文楷体" pitchFamily="2" charset="-122"/>
                <a:cs typeface="Times New Roman" pitchFamily="18" charset="0"/>
              </a:rPr>
              <a:t>2 </a:t>
            </a:r>
            <a:r>
              <a:rPr lang="en-US" altLang="zh-CN" sz="1800" b="1" dirty="0">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废水酸的浓度和酸性盐的浓度，</a:t>
            </a:r>
            <a:r>
              <a:rPr lang="en-US" altLang="zh-CN" sz="1800" b="1" dirty="0">
                <a:latin typeface="华文楷体" pitchFamily="2" charset="-122"/>
                <a:ea typeface="华文楷体" pitchFamily="2" charset="-122"/>
                <a:cs typeface="Times New Roman" pitchFamily="18" charset="0"/>
              </a:rPr>
              <a:t>kg</a:t>
            </a:r>
            <a:r>
              <a:rPr lang="zh-CN" altLang="en-US" sz="1800" b="1" dirty="0">
                <a:latin typeface="华文楷体" pitchFamily="2" charset="-122"/>
                <a:ea typeface="华文楷体" pitchFamily="2" charset="-122"/>
                <a:cs typeface="Times New Roman" pitchFamily="18" charset="0"/>
              </a:rPr>
              <a:t>／</a:t>
            </a:r>
            <a:r>
              <a:rPr lang="en-US" altLang="zh-CN" sz="1800" b="1" dirty="0">
                <a:latin typeface="华文楷体" pitchFamily="2" charset="-122"/>
                <a:ea typeface="华文楷体" pitchFamily="2" charset="-122"/>
                <a:cs typeface="Times New Roman" pitchFamily="18" charset="0"/>
              </a:rPr>
              <a:t>m</a:t>
            </a:r>
            <a:r>
              <a:rPr lang="en-US" altLang="zh-CN" sz="1800" b="1" baseline="30000" dirty="0">
                <a:latin typeface="华文楷体" pitchFamily="2" charset="-122"/>
                <a:ea typeface="华文楷体" pitchFamily="2" charset="-122"/>
                <a:cs typeface="Times New Roman" pitchFamily="18" charset="0"/>
              </a:rPr>
              <a:t>3</a:t>
            </a:r>
            <a:r>
              <a:rPr lang="zh-CN" altLang="en-US" sz="1800" b="1" dirty="0">
                <a:latin typeface="华文楷体" pitchFamily="2" charset="-122"/>
                <a:ea typeface="华文楷体" pitchFamily="2" charset="-122"/>
                <a:cs typeface="Times New Roman" pitchFamily="18" charset="0"/>
              </a:rPr>
              <a:t>； </a:t>
            </a:r>
          </a:p>
          <a:p>
            <a:pPr>
              <a:lnSpc>
                <a:spcPct val="100000"/>
              </a:lnSpc>
              <a:spcBef>
                <a:spcPct val="50000"/>
              </a:spcBef>
              <a:buClrTx/>
              <a:buSzTx/>
              <a:buFontTx/>
              <a:buNone/>
            </a:pPr>
            <a:r>
              <a:rPr lang="en-US" altLang="zh-CN" sz="1800" b="1" dirty="0">
                <a:latin typeface="华文楷体" pitchFamily="2" charset="-122"/>
                <a:ea typeface="华文楷体" pitchFamily="2" charset="-122"/>
                <a:cs typeface="Times New Roman" pitchFamily="18" charset="0"/>
              </a:rPr>
              <a:t>a</a:t>
            </a:r>
            <a:r>
              <a:rPr lang="en-US" altLang="zh-CN" sz="1800" b="1" baseline="-30000" dirty="0">
                <a:latin typeface="华文楷体" pitchFamily="2" charset="-122"/>
                <a:ea typeface="华文楷体" pitchFamily="2" charset="-122"/>
                <a:cs typeface="Times New Roman" pitchFamily="18" charset="0"/>
              </a:rPr>
              <a:t>1 </a:t>
            </a:r>
            <a:r>
              <a:rPr lang="zh-CN" altLang="en-US" sz="1800" b="1" baseline="-30000" dirty="0">
                <a:latin typeface="华文楷体" pitchFamily="2" charset="-122"/>
                <a:ea typeface="华文楷体" pitchFamily="2" charset="-122"/>
                <a:cs typeface="Times New Roman" pitchFamily="18" charset="0"/>
              </a:rPr>
              <a:t>，</a:t>
            </a:r>
            <a:r>
              <a:rPr lang="en-US" altLang="zh-CN" sz="1800" b="1" dirty="0">
                <a:latin typeface="华文楷体" pitchFamily="2" charset="-122"/>
                <a:ea typeface="华文楷体" pitchFamily="2" charset="-122"/>
                <a:cs typeface="Times New Roman" pitchFamily="18" charset="0"/>
              </a:rPr>
              <a:t>a</a:t>
            </a:r>
            <a:r>
              <a:rPr lang="en-US" altLang="zh-CN" sz="1800" b="1" baseline="-30000" dirty="0">
                <a:latin typeface="华文楷体" pitchFamily="2" charset="-122"/>
                <a:ea typeface="华文楷体" pitchFamily="2" charset="-122"/>
                <a:cs typeface="Times New Roman" pitchFamily="18" charset="0"/>
              </a:rPr>
              <a:t>2 </a:t>
            </a:r>
            <a:r>
              <a:rPr lang="en-US" altLang="zh-CN" sz="1800" b="1" dirty="0">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中和每公斤酸和酸性盐所需的碱性药剂公斤数，即碱性药剂比耗量</a:t>
            </a:r>
            <a:r>
              <a:rPr lang="en-US" altLang="zh-CN" sz="1800" b="1" dirty="0">
                <a:latin typeface="华文楷体" pitchFamily="2" charset="-122"/>
                <a:ea typeface="华文楷体" pitchFamily="2" charset="-122"/>
                <a:cs typeface="Times New Roman" pitchFamily="18" charset="0"/>
              </a:rPr>
              <a:t>kg</a:t>
            </a:r>
            <a:r>
              <a:rPr lang="zh-CN" altLang="en-US" sz="1800" b="1" dirty="0">
                <a:latin typeface="华文楷体" pitchFamily="2" charset="-122"/>
                <a:ea typeface="华文楷体" pitchFamily="2" charset="-122"/>
                <a:cs typeface="Times New Roman" pitchFamily="18" charset="0"/>
              </a:rPr>
              <a:t>／</a:t>
            </a:r>
            <a:r>
              <a:rPr lang="en-US" altLang="zh-CN" sz="1800" b="1" dirty="0">
                <a:latin typeface="华文楷体" pitchFamily="2" charset="-122"/>
                <a:ea typeface="华文楷体" pitchFamily="2" charset="-122"/>
                <a:cs typeface="Times New Roman" pitchFamily="18" charset="0"/>
              </a:rPr>
              <a:t>kg</a:t>
            </a:r>
            <a:r>
              <a:rPr lang="zh-CN" altLang="en-US" sz="1800" b="1" dirty="0">
                <a:latin typeface="华文楷体" pitchFamily="2" charset="-122"/>
                <a:ea typeface="华文楷体" pitchFamily="2" charset="-122"/>
                <a:cs typeface="Times New Roman" pitchFamily="18" charset="0"/>
              </a:rPr>
              <a:t>；</a:t>
            </a:r>
          </a:p>
          <a:p>
            <a:pPr>
              <a:lnSpc>
                <a:spcPct val="100000"/>
              </a:lnSpc>
              <a:spcBef>
                <a:spcPct val="50000"/>
              </a:spcBef>
              <a:buClrTx/>
              <a:buSzTx/>
              <a:buFontTx/>
              <a:buNone/>
            </a:pPr>
            <a:r>
              <a:rPr lang="en-US" altLang="zh-CN" sz="1800" b="1" dirty="0">
                <a:latin typeface="华文楷体" pitchFamily="2" charset="-122"/>
                <a:ea typeface="华文楷体" pitchFamily="2" charset="-122"/>
                <a:cs typeface="Times New Roman" pitchFamily="18" charset="0"/>
              </a:rPr>
              <a:t>K—</a:t>
            </a:r>
            <a:r>
              <a:rPr lang="zh-CN" altLang="en-US" sz="1800" b="1" dirty="0">
                <a:latin typeface="华文楷体" pitchFamily="2" charset="-122"/>
                <a:ea typeface="华文楷体" pitchFamily="2" charset="-122"/>
                <a:cs typeface="Times New Roman" pitchFamily="18" charset="0"/>
              </a:rPr>
              <a:t>考虑到反应不均，部分碱性药剂不能参加反应的加大系数。如用石灰法中和硫酸时，取</a:t>
            </a:r>
            <a:r>
              <a:rPr lang="en-US" altLang="zh-CN" sz="1800" b="1" dirty="0">
                <a:solidFill>
                  <a:srgbClr val="FFFF00"/>
                </a:solidFill>
                <a:latin typeface="华文楷体" pitchFamily="2" charset="-122"/>
                <a:ea typeface="华文楷体" pitchFamily="2" charset="-122"/>
                <a:cs typeface="Times New Roman" pitchFamily="18" charset="0"/>
              </a:rPr>
              <a:t>1.05</a:t>
            </a:r>
            <a:r>
              <a:rPr lang="zh-CN" altLang="en-US" sz="1800" b="1" dirty="0">
                <a:solidFill>
                  <a:srgbClr val="FFFF00"/>
                </a:solidFill>
                <a:latin typeface="华文楷体" pitchFamily="2" charset="-122"/>
                <a:ea typeface="华文楷体" pitchFamily="2" charset="-122"/>
                <a:cs typeface="Times New Roman" pitchFamily="18" charset="0"/>
              </a:rPr>
              <a:t>～</a:t>
            </a:r>
            <a:r>
              <a:rPr lang="en-US" altLang="zh-CN" sz="1800" b="1" dirty="0">
                <a:solidFill>
                  <a:srgbClr val="FFFF00"/>
                </a:solidFill>
                <a:latin typeface="华文楷体" pitchFamily="2" charset="-122"/>
                <a:ea typeface="华文楷体" pitchFamily="2" charset="-122"/>
                <a:cs typeface="Times New Roman" pitchFamily="18" charset="0"/>
              </a:rPr>
              <a:t>l.10(</a:t>
            </a:r>
            <a:r>
              <a:rPr lang="zh-CN" altLang="en-US" sz="1800" b="1" dirty="0">
                <a:solidFill>
                  <a:srgbClr val="FFFF00"/>
                </a:solidFill>
                <a:latin typeface="华文楷体" pitchFamily="2" charset="-122"/>
                <a:ea typeface="华文楷体" pitchFamily="2" charset="-122"/>
                <a:cs typeface="Times New Roman" pitchFamily="18" charset="0"/>
              </a:rPr>
              <a:t>湿投</a:t>
            </a:r>
            <a:r>
              <a:rPr lang="en-US" altLang="zh-CN" sz="1800" b="1" dirty="0">
                <a:solidFill>
                  <a:srgbClr val="FFFF00"/>
                </a:solidFill>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或</a:t>
            </a:r>
            <a:r>
              <a:rPr lang="en-US" altLang="zh-CN" sz="1800" b="1" dirty="0">
                <a:solidFill>
                  <a:srgbClr val="FFFF00"/>
                </a:solidFill>
                <a:latin typeface="华文楷体" pitchFamily="2" charset="-122"/>
                <a:ea typeface="华文楷体" pitchFamily="2" charset="-122"/>
                <a:cs typeface="Times New Roman" pitchFamily="18" charset="0"/>
              </a:rPr>
              <a:t>1.4</a:t>
            </a:r>
            <a:r>
              <a:rPr lang="zh-CN" altLang="en-US" sz="1800" b="1" dirty="0">
                <a:solidFill>
                  <a:srgbClr val="FFFF00"/>
                </a:solidFill>
                <a:latin typeface="华文楷体" pitchFamily="2" charset="-122"/>
                <a:ea typeface="华文楷体" pitchFamily="2" charset="-122"/>
                <a:cs typeface="Times New Roman" pitchFamily="18" charset="0"/>
              </a:rPr>
              <a:t>～</a:t>
            </a:r>
            <a:r>
              <a:rPr lang="en-US" altLang="zh-CN" sz="1800" b="1" dirty="0">
                <a:solidFill>
                  <a:srgbClr val="FFFF00"/>
                </a:solidFill>
                <a:latin typeface="华文楷体" pitchFamily="2" charset="-122"/>
                <a:ea typeface="华文楷体" pitchFamily="2" charset="-122"/>
                <a:cs typeface="Times New Roman" pitchFamily="18" charset="0"/>
              </a:rPr>
              <a:t>1.5(</a:t>
            </a:r>
            <a:r>
              <a:rPr lang="zh-CN" altLang="en-US" sz="1800" b="1" dirty="0">
                <a:solidFill>
                  <a:srgbClr val="FFFF00"/>
                </a:solidFill>
                <a:latin typeface="华文楷体" pitchFamily="2" charset="-122"/>
                <a:ea typeface="华文楷体" pitchFamily="2" charset="-122"/>
                <a:cs typeface="Times New Roman" pitchFamily="18" charset="0"/>
              </a:rPr>
              <a:t>干投</a:t>
            </a:r>
            <a:r>
              <a:rPr lang="en-US" altLang="zh-CN" sz="1800" b="1" dirty="0">
                <a:solidFill>
                  <a:srgbClr val="FFFF00"/>
                </a:solidFill>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；中和硝酸和盐酸时，取</a:t>
            </a:r>
            <a:r>
              <a:rPr lang="en-US" altLang="zh-CN" sz="1800" b="1" dirty="0">
                <a:solidFill>
                  <a:srgbClr val="FFFF00"/>
                </a:solidFill>
                <a:latin typeface="华文楷体" pitchFamily="2" charset="-122"/>
                <a:ea typeface="华文楷体" pitchFamily="2" charset="-122"/>
                <a:cs typeface="Times New Roman" pitchFamily="18" charset="0"/>
              </a:rPr>
              <a:t>1.05</a:t>
            </a:r>
            <a:r>
              <a:rPr lang="zh-CN" altLang="en-US" sz="1800" b="1" dirty="0">
                <a:latin typeface="华文楷体" pitchFamily="2" charset="-122"/>
                <a:ea typeface="华文楷体" pitchFamily="2" charset="-122"/>
                <a:cs typeface="Times New Roman" pitchFamily="18" charset="0"/>
              </a:rPr>
              <a:t>；</a:t>
            </a:r>
          </a:p>
          <a:p>
            <a:pPr>
              <a:lnSpc>
                <a:spcPct val="100000"/>
              </a:lnSpc>
              <a:spcBef>
                <a:spcPct val="50000"/>
              </a:spcBef>
              <a:buClrTx/>
              <a:buSzTx/>
              <a:buFontTx/>
              <a:buNone/>
            </a:pPr>
            <a:r>
              <a:rPr lang="en-US" altLang="zh-CN" sz="2000" b="1" dirty="0">
                <a:latin typeface="华文楷体" pitchFamily="2" charset="-122"/>
                <a:ea typeface="华文楷体" pitchFamily="2" charset="-122"/>
                <a:cs typeface="Times New Roman" pitchFamily="18" charset="0"/>
              </a:rPr>
              <a:t>α</a:t>
            </a:r>
            <a:r>
              <a:rPr lang="en-US" altLang="zh-CN" sz="1800" b="1" dirty="0">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碱性药剂的纯度，</a:t>
            </a:r>
            <a:r>
              <a:rPr lang="en-US" altLang="zh-CN" sz="1800" b="1" dirty="0">
                <a:latin typeface="华文楷体" pitchFamily="2" charset="-122"/>
                <a:ea typeface="华文楷体" pitchFamily="2" charset="-122"/>
                <a:cs typeface="Times New Roman" pitchFamily="18" charset="0"/>
              </a:rPr>
              <a:t>%</a:t>
            </a:r>
            <a:r>
              <a:rPr lang="zh-CN" altLang="en-US" sz="1800" b="1" dirty="0">
                <a:latin typeface="华文楷体" pitchFamily="2" charset="-122"/>
                <a:ea typeface="华文楷体" pitchFamily="2" charset="-122"/>
                <a:cs typeface="Times New Roman" pitchFamily="18" charset="0"/>
              </a:rPr>
              <a:t>。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539750" y="620713"/>
            <a:ext cx="8243888" cy="701675"/>
          </a:xfrm>
        </p:spPr>
        <p:txBody>
          <a:bodyPr/>
          <a:lstStyle/>
          <a:p>
            <a:pPr algn="l"/>
            <a:r>
              <a:rPr lang="zh-CN" altLang="en-US" sz="3200" b="1">
                <a:solidFill>
                  <a:schemeClr val="tx1"/>
                </a:solidFill>
                <a:latin typeface="华文新魏" pitchFamily="2" charset="-122"/>
                <a:ea typeface="华文新魏" pitchFamily="2" charset="-122"/>
              </a:rPr>
              <a:t>（</a:t>
            </a:r>
            <a:r>
              <a:rPr lang="en-US" altLang="zh-CN" sz="3200" b="1">
                <a:solidFill>
                  <a:schemeClr val="tx1"/>
                </a:solidFill>
                <a:latin typeface="华文新魏" pitchFamily="2" charset="-122"/>
                <a:ea typeface="华文新魏" pitchFamily="2" charset="-122"/>
              </a:rPr>
              <a:t>2</a:t>
            </a:r>
            <a:r>
              <a:rPr lang="zh-CN" altLang="en-US" sz="3200" b="1">
                <a:solidFill>
                  <a:schemeClr val="tx1"/>
                </a:solidFill>
                <a:latin typeface="华文新魏" pitchFamily="2" charset="-122"/>
                <a:ea typeface="华文新魏" pitchFamily="2" charset="-122"/>
              </a:rPr>
              <a:t>）隔板反应池（平流式）</a:t>
            </a:r>
          </a:p>
        </p:txBody>
      </p:sp>
      <p:graphicFrame>
        <p:nvGraphicFramePr>
          <p:cNvPr id="104451" name="Object 3"/>
          <p:cNvGraphicFramePr>
            <a:graphicFrameLocks noGrp="1" noChangeAspect="1"/>
          </p:cNvGraphicFramePr>
          <p:nvPr>
            <p:ph idx="1"/>
          </p:nvPr>
        </p:nvGraphicFramePr>
        <p:xfrm>
          <a:off x="684213" y="1700213"/>
          <a:ext cx="6480175" cy="3460750"/>
        </p:xfrm>
        <a:graphic>
          <a:graphicData uri="http://schemas.openxmlformats.org/presentationml/2006/ole">
            <mc:AlternateContent xmlns:mc="http://schemas.openxmlformats.org/markup-compatibility/2006">
              <mc:Choice xmlns:v="urn:schemas-microsoft-com:vml" Requires="v">
                <p:oleObj spid="_x0000_s245807" name="文档" r:id="rId3" imgW="1821180" imgH="972820" progId="Word.Document.8">
                  <p:embed/>
                </p:oleObj>
              </mc:Choice>
              <mc:Fallback>
                <p:oleObj name="文档" r:id="rId3" imgW="1821180" imgH="9728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700213"/>
                        <a:ext cx="6480175" cy="3460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104451"/>
                                        </p:tgtEl>
                                        <p:attrNameLst>
                                          <p:attrName>style.visibility</p:attrName>
                                        </p:attrNameLst>
                                      </p:cBhvr>
                                      <p:to>
                                        <p:strVal val="visible"/>
                                      </p:to>
                                    </p:set>
                                    <p:animEffect transition="in" filter="blinds(vertical)">
                                      <p:cBhvr>
                                        <p:cTn id="7" dur="500"/>
                                        <p:tgtEl>
                                          <p:spTgt spid="104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0056" y="284956"/>
            <a:ext cx="8243887" cy="788987"/>
          </a:xfrm>
        </p:spPr>
        <p:txBody>
          <a:bodyPr/>
          <a:lstStyle/>
          <a:p>
            <a:pPr algn="l"/>
            <a:r>
              <a:rPr lang="zh-CN" altLang="en-US" sz="3200" b="1" dirty="0">
                <a:solidFill>
                  <a:schemeClr val="tx1"/>
                </a:solidFill>
                <a:latin typeface="华文新魏" pitchFamily="2" charset="-122"/>
                <a:ea typeface="华文新魏" pitchFamily="2" charset="-122"/>
              </a:rPr>
              <a:t>（</a:t>
            </a:r>
            <a:r>
              <a:rPr lang="en-US" altLang="zh-CN" sz="3200" b="1" dirty="0">
                <a:solidFill>
                  <a:schemeClr val="tx1"/>
                </a:solidFill>
                <a:latin typeface="华文新魏" pitchFamily="2" charset="-122"/>
                <a:ea typeface="华文新魏" pitchFamily="2" charset="-122"/>
              </a:rPr>
              <a:t>2</a:t>
            </a:r>
            <a:r>
              <a:rPr lang="zh-CN" altLang="en-US" sz="3200" b="1" dirty="0">
                <a:solidFill>
                  <a:schemeClr val="tx1"/>
                </a:solidFill>
                <a:latin typeface="华文新魏" pitchFamily="2" charset="-122"/>
                <a:ea typeface="华文新魏" pitchFamily="2" charset="-122"/>
              </a:rPr>
              <a:t>）隔板反应池（回转式）</a:t>
            </a:r>
          </a:p>
        </p:txBody>
      </p:sp>
      <p:graphicFrame>
        <p:nvGraphicFramePr>
          <p:cNvPr id="105475" name="Object 3"/>
          <p:cNvGraphicFramePr>
            <a:graphicFrameLocks noGrp="1" noChangeAspect="1"/>
          </p:cNvGraphicFramePr>
          <p:nvPr>
            <p:ph idx="1"/>
          </p:nvPr>
        </p:nvGraphicFramePr>
        <p:xfrm>
          <a:off x="1331913" y="1196975"/>
          <a:ext cx="5216525" cy="4800600"/>
        </p:xfrm>
        <a:graphic>
          <a:graphicData uri="http://schemas.openxmlformats.org/presentationml/2006/ole">
            <mc:AlternateContent xmlns:mc="http://schemas.openxmlformats.org/markup-compatibility/2006">
              <mc:Choice xmlns:v="urn:schemas-microsoft-com:vml" Requires="v">
                <p:oleObj spid="_x0000_s246831" name="文档" r:id="rId3" imgW="1455420" imgH="1341120" progId="Word.Document.8">
                  <p:embed/>
                </p:oleObj>
              </mc:Choice>
              <mc:Fallback>
                <p:oleObj name="文档" r:id="rId3" imgW="1455420" imgH="13411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196975"/>
                        <a:ext cx="5216525" cy="480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00113" y="332656"/>
            <a:ext cx="8243887" cy="876300"/>
          </a:xfrm>
        </p:spPr>
        <p:txBody>
          <a:bodyPr/>
          <a:lstStyle/>
          <a:p>
            <a:pPr algn="ctr"/>
            <a:r>
              <a:rPr lang="zh-CN" altLang="en-US" sz="3200" b="1" dirty="0">
                <a:solidFill>
                  <a:schemeClr val="tx1"/>
                </a:solidFill>
                <a:latin typeface="华文新魏" pitchFamily="2" charset="-122"/>
                <a:ea typeface="华文新魏" pitchFamily="2" charset="-122"/>
              </a:rPr>
              <a:t>（</a:t>
            </a:r>
            <a:r>
              <a:rPr lang="en-US" altLang="zh-CN" sz="3200" b="1" dirty="0">
                <a:solidFill>
                  <a:schemeClr val="tx1"/>
                </a:solidFill>
                <a:latin typeface="华文新魏" pitchFamily="2" charset="-122"/>
                <a:ea typeface="华文新魏" pitchFamily="2" charset="-122"/>
              </a:rPr>
              <a:t>2</a:t>
            </a:r>
            <a:r>
              <a:rPr lang="zh-CN" altLang="en-US" sz="3200" b="1" dirty="0">
                <a:solidFill>
                  <a:schemeClr val="tx1"/>
                </a:solidFill>
                <a:latin typeface="华文新魏" pitchFamily="2" charset="-122"/>
                <a:ea typeface="华文新魏" pitchFamily="2" charset="-122"/>
              </a:rPr>
              <a:t>）隔板反应池及平流式沉淀池</a:t>
            </a:r>
          </a:p>
        </p:txBody>
      </p:sp>
      <p:graphicFrame>
        <p:nvGraphicFramePr>
          <p:cNvPr id="106499" name="Object 3"/>
          <p:cNvGraphicFramePr>
            <a:graphicFrameLocks noGrp="1" noChangeAspect="1"/>
          </p:cNvGraphicFramePr>
          <p:nvPr>
            <p:ph idx="1"/>
          </p:nvPr>
        </p:nvGraphicFramePr>
        <p:xfrm>
          <a:off x="684213" y="1628775"/>
          <a:ext cx="7772400" cy="4572000"/>
        </p:xfrm>
        <a:graphic>
          <a:graphicData uri="http://schemas.openxmlformats.org/presentationml/2006/ole">
            <mc:AlternateContent xmlns:mc="http://schemas.openxmlformats.org/markup-compatibility/2006">
              <mc:Choice xmlns:v="urn:schemas-microsoft-com:vml" Requires="v">
                <p:oleObj spid="_x0000_s247855" name="文档" r:id="rId3" imgW="2583180" imgH="1061720" progId="Word.Document.8">
                  <p:embed/>
                </p:oleObj>
              </mc:Choice>
              <mc:Fallback>
                <p:oleObj name="文档" r:id="rId3" imgW="2583180" imgH="10617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628775"/>
                        <a:ext cx="7772400" cy="457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6500" name="Text Box 4"/>
          <p:cNvSpPr txBox="1">
            <a:spLocks noChangeArrowheads="1"/>
          </p:cNvSpPr>
          <p:nvPr/>
        </p:nvSpPr>
        <p:spPr bwMode="auto">
          <a:xfrm>
            <a:off x="1600200" y="2895600"/>
            <a:ext cx="1295400" cy="2662238"/>
          </a:xfrm>
          <a:prstGeom prst="rect">
            <a:avLst/>
          </a:prstGeom>
          <a:solidFill>
            <a:srgbClr val="FFFF00">
              <a:alpha val="50000"/>
            </a:srgbClr>
          </a:solidFill>
          <a:ln w="38100">
            <a:solidFill>
              <a:srgbClr val="FF0000"/>
            </a:solidFill>
            <a:miter lim="800000"/>
            <a:headEnd/>
            <a:tailEnd/>
          </a:ln>
          <a:effectLst/>
        </p:spPr>
        <p:txBody>
          <a:bodyPr>
            <a:spAutoFit/>
          </a:bodyPr>
          <a:lstStyle/>
          <a:p>
            <a:pPr algn="ctr">
              <a:spcBef>
                <a:spcPct val="5000"/>
              </a:spcBef>
            </a:pPr>
            <a:r>
              <a:rPr kumimoji="1" lang="zh-CN" altLang="en-US" sz="3200" b="1" dirty="0">
                <a:solidFill>
                  <a:srgbClr val="FF0000"/>
                </a:solidFill>
                <a:latin typeface="Arial" charset="0"/>
              </a:rPr>
              <a:t>隔</a:t>
            </a:r>
          </a:p>
          <a:p>
            <a:pPr algn="ctr">
              <a:spcBef>
                <a:spcPct val="5000"/>
              </a:spcBef>
            </a:pPr>
            <a:r>
              <a:rPr kumimoji="1" lang="zh-CN" altLang="en-US" sz="3200" b="1" dirty="0">
                <a:solidFill>
                  <a:srgbClr val="FF0000"/>
                </a:solidFill>
                <a:latin typeface="Arial" charset="0"/>
              </a:rPr>
              <a:t>板</a:t>
            </a:r>
          </a:p>
          <a:p>
            <a:pPr algn="ctr">
              <a:spcBef>
                <a:spcPct val="5000"/>
              </a:spcBef>
            </a:pPr>
            <a:r>
              <a:rPr kumimoji="1" lang="zh-CN" altLang="en-US" sz="3200" b="1" dirty="0">
                <a:solidFill>
                  <a:srgbClr val="FF0000"/>
                </a:solidFill>
                <a:latin typeface="Arial" charset="0"/>
              </a:rPr>
              <a:t>反</a:t>
            </a:r>
          </a:p>
          <a:p>
            <a:pPr algn="ctr">
              <a:spcBef>
                <a:spcPct val="5000"/>
              </a:spcBef>
            </a:pPr>
            <a:r>
              <a:rPr kumimoji="1" lang="zh-CN" altLang="en-US" sz="3200" b="1" dirty="0">
                <a:solidFill>
                  <a:srgbClr val="FF0000"/>
                </a:solidFill>
                <a:latin typeface="Arial" charset="0"/>
              </a:rPr>
              <a:t>应</a:t>
            </a:r>
          </a:p>
          <a:p>
            <a:pPr algn="ctr">
              <a:spcBef>
                <a:spcPct val="5000"/>
              </a:spcBef>
            </a:pPr>
            <a:r>
              <a:rPr kumimoji="1" lang="zh-CN" altLang="en-US" sz="3200" b="1" dirty="0">
                <a:solidFill>
                  <a:srgbClr val="FF0000"/>
                </a:solidFill>
                <a:latin typeface="Arial" charset="0"/>
              </a:rPr>
              <a:t>池</a:t>
            </a:r>
          </a:p>
        </p:txBody>
      </p:sp>
      <p:sp>
        <p:nvSpPr>
          <p:cNvPr id="106501" name="AutoShape 5"/>
          <p:cNvSpPr>
            <a:spLocks noChangeArrowheads="1"/>
          </p:cNvSpPr>
          <p:nvPr/>
        </p:nvSpPr>
        <p:spPr bwMode="auto">
          <a:xfrm>
            <a:off x="3352800" y="1371600"/>
            <a:ext cx="1371600" cy="990600"/>
          </a:xfrm>
          <a:prstGeom prst="wedgeRectCallout">
            <a:avLst>
              <a:gd name="adj1" fmla="val -79861"/>
              <a:gd name="adj2" fmla="val 175801"/>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穿孔配水墙</a:t>
            </a:r>
          </a:p>
        </p:txBody>
      </p:sp>
      <p:sp>
        <p:nvSpPr>
          <p:cNvPr id="106502" name="AutoShape 6"/>
          <p:cNvSpPr>
            <a:spLocks noChangeArrowheads="1"/>
          </p:cNvSpPr>
          <p:nvPr/>
        </p:nvSpPr>
        <p:spPr bwMode="auto">
          <a:xfrm>
            <a:off x="7315200" y="1447800"/>
            <a:ext cx="1371600" cy="533400"/>
          </a:xfrm>
          <a:prstGeom prst="wedgeRectCallout">
            <a:avLst>
              <a:gd name="adj1" fmla="val -131250"/>
              <a:gd name="adj2" fmla="val 369347"/>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吸泥机</a:t>
            </a:r>
          </a:p>
        </p:txBody>
      </p:sp>
      <p:sp>
        <p:nvSpPr>
          <p:cNvPr id="106503" name="AutoShape 7"/>
          <p:cNvSpPr>
            <a:spLocks noChangeArrowheads="1"/>
          </p:cNvSpPr>
          <p:nvPr/>
        </p:nvSpPr>
        <p:spPr bwMode="auto">
          <a:xfrm>
            <a:off x="5181600" y="1676400"/>
            <a:ext cx="1371600" cy="609600"/>
          </a:xfrm>
          <a:prstGeom prst="wedgeRectCallout">
            <a:avLst>
              <a:gd name="adj1" fmla="val -79861"/>
              <a:gd name="adj2" fmla="val 254426"/>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导流墙</a:t>
            </a:r>
          </a:p>
        </p:txBody>
      </p:sp>
      <p:sp>
        <p:nvSpPr>
          <p:cNvPr id="106504" name="AutoShape 8"/>
          <p:cNvSpPr>
            <a:spLocks noChangeArrowheads="1"/>
          </p:cNvSpPr>
          <p:nvPr/>
        </p:nvSpPr>
        <p:spPr bwMode="auto">
          <a:xfrm>
            <a:off x="3733800" y="4343400"/>
            <a:ext cx="1828800" cy="990600"/>
          </a:xfrm>
          <a:prstGeom prst="wedgeRectCallout">
            <a:avLst>
              <a:gd name="adj1" fmla="val 161981"/>
              <a:gd name="adj2" fmla="val -79968"/>
            </a:avLst>
          </a:prstGeom>
          <a:solidFill>
            <a:schemeClr val="accent1"/>
          </a:solidFill>
          <a:ln w="9525">
            <a:solidFill>
              <a:schemeClr val="tx1"/>
            </a:solidFill>
            <a:miter lim="800000"/>
            <a:headEnd/>
            <a:tailEnd/>
          </a:ln>
          <a:effectLst/>
        </p:spPr>
        <p:txBody>
          <a:bodyPr/>
          <a:lstStyle/>
          <a:p>
            <a:pPr algn="ctr"/>
            <a:r>
              <a:rPr kumimoji="1" lang="zh-CN" altLang="en-US" sz="2800" b="1" dirty="0">
                <a:solidFill>
                  <a:srgbClr val="FFFF00"/>
                </a:solidFill>
                <a:latin typeface="Arial" charset="0"/>
              </a:rPr>
              <a:t>上部穿孔出水墙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 calcmode="lin" valueType="num">
                                      <p:cBhvr additive="base">
                                        <p:cTn id="7" dur="500" fill="hold"/>
                                        <p:tgtEl>
                                          <p:spTgt spid="106500"/>
                                        </p:tgtEl>
                                        <p:attrNameLst>
                                          <p:attrName>ppt_x</p:attrName>
                                        </p:attrNameLst>
                                      </p:cBhvr>
                                      <p:tavLst>
                                        <p:tav tm="0">
                                          <p:val>
                                            <p:strVal val="0-#ppt_w/2"/>
                                          </p:val>
                                        </p:tav>
                                        <p:tav tm="100000">
                                          <p:val>
                                            <p:strVal val="#ppt_x"/>
                                          </p:val>
                                        </p:tav>
                                      </p:tavLst>
                                    </p:anim>
                                    <p:anim calcmode="lin" valueType="num">
                                      <p:cBhvr additive="base">
                                        <p:cTn id="8" dur="500" fill="hold"/>
                                        <p:tgtEl>
                                          <p:spTgt spid="10650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501"/>
                                        </p:tgtEl>
                                        <p:attrNameLst>
                                          <p:attrName>style.visibility</p:attrName>
                                        </p:attrNameLst>
                                      </p:cBhvr>
                                      <p:to>
                                        <p:strVal val="visible"/>
                                      </p:to>
                                    </p:set>
                                    <p:anim calcmode="lin" valueType="num">
                                      <p:cBhvr additive="base">
                                        <p:cTn id="13" dur="500" fill="hold"/>
                                        <p:tgtEl>
                                          <p:spTgt spid="106501"/>
                                        </p:tgtEl>
                                        <p:attrNameLst>
                                          <p:attrName>ppt_x</p:attrName>
                                        </p:attrNameLst>
                                      </p:cBhvr>
                                      <p:tavLst>
                                        <p:tav tm="0">
                                          <p:val>
                                            <p:strVal val="0-#ppt_w/2"/>
                                          </p:val>
                                        </p:tav>
                                        <p:tav tm="100000">
                                          <p:val>
                                            <p:strVal val="#ppt_x"/>
                                          </p:val>
                                        </p:tav>
                                      </p:tavLst>
                                    </p:anim>
                                    <p:anim calcmode="lin" valueType="num">
                                      <p:cBhvr additive="base">
                                        <p:cTn id="14" dur="500" fill="hold"/>
                                        <p:tgtEl>
                                          <p:spTgt spid="10650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6503"/>
                                        </p:tgtEl>
                                        <p:attrNameLst>
                                          <p:attrName>style.visibility</p:attrName>
                                        </p:attrNameLst>
                                      </p:cBhvr>
                                      <p:to>
                                        <p:strVal val="visible"/>
                                      </p:to>
                                    </p:set>
                                    <p:anim calcmode="lin" valueType="num">
                                      <p:cBhvr additive="base">
                                        <p:cTn id="19" dur="500" fill="hold"/>
                                        <p:tgtEl>
                                          <p:spTgt spid="106503"/>
                                        </p:tgtEl>
                                        <p:attrNameLst>
                                          <p:attrName>ppt_x</p:attrName>
                                        </p:attrNameLst>
                                      </p:cBhvr>
                                      <p:tavLst>
                                        <p:tav tm="0">
                                          <p:val>
                                            <p:strVal val="0-#ppt_w/2"/>
                                          </p:val>
                                        </p:tav>
                                        <p:tav tm="100000">
                                          <p:val>
                                            <p:strVal val="#ppt_x"/>
                                          </p:val>
                                        </p:tav>
                                      </p:tavLst>
                                    </p:anim>
                                    <p:anim calcmode="lin" valueType="num">
                                      <p:cBhvr additive="base">
                                        <p:cTn id="20" dur="500" fill="hold"/>
                                        <p:tgtEl>
                                          <p:spTgt spid="10650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6502"/>
                                        </p:tgtEl>
                                        <p:attrNameLst>
                                          <p:attrName>style.visibility</p:attrName>
                                        </p:attrNameLst>
                                      </p:cBhvr>
                                      <p:to>
                                        <p:strVal val="visible"/>
                                      </p:to>
                                    </p:set>
                                    <p:anim calcmode="lin" valueType="num">
                                      <p:cBhvr additive="base">
                                        <p:cTn id="25" dur="500" fill="hold"/>
                                        <p:tgtEl>
                                          <p:spTgt spid="106502"/>
                                        </p:tgtEl>
                                        <p:attrNameLst>
                                          <p:attrName>ppt_x</p:attrName>
                                        </p:attrNameLst>
                                      </p:cBhvr>
                                      <p:tavLst>
                                        <p:tav tm="0">
                                          <p:val>
                                            <p:strVal val="0-#ppt_w/2"/>
                                          </p:val>
                                        </p:tav>
                                        <p:tav tm="100000">
                                          <p:val>
                                            <p:strVal val="#ppt_x"/>
                                          </p:val>
                                        </p:tav>
                                      </p:tavLst>
                                    </p:anim>
                                    <p:anim calcmode="lin" valueType="num">
                                      <p:cBhvr additive="base">
                                        <p:cTn id="26" dur="500" fill="hold"/>
                                        <p:tgtEl>
                                          <p:spTgt spid="10650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6504"/>
                                        </p:tgtEl>
                                        <p:attrNameLst>
                                          <p:attrName>style.visibility</p:attrName>
                                        </p:attrNameLst>
                                      </p:cBhvr>
                                      <p:to>
                                        <p:strVal val="visible"/>
                                      </p:to>
                                    </p:set>
                                    <p:anim calcmode="lin" valueType="num">
                                      <p:cBhvr additive="base">
                                        <p:cTn id="31" dur="500" fill="hold"/>
                                        <p:tgtEl>
                                          <p:spTgt spid="106504"/>
                                        </p:tgtEl>
                                        <p:attrNameLst>
                                          <p:attrName>ppt_x</p:attrName>
                                        </p:attrNameLst>
                                      </p:cBhvr>
                                      <p:tavLst>
                                        <p:tav tm="0">
                                          <p:val>
                                            <p:strVal val="0-#ppt_w/2"/>
                                          </p:val>
                                        </p:tav>
                                        <p:tav tm="100000">
                                          <p:val>
                                            <p:strVal val="#ppt_x"/>
                                          </p:val>
                                        </p:tav>
                                      </p:tavLst>
                                    </p:anim>
                                    <p:anim calcmode="lin" valueType="num">
                                      <p:cBhvr additive="base">
                                        <p:cTn id="32" dur="500" fill="hold"/>
                                        <p:tgtEl>
                                          <p:spTgt spid="1065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animBg="1" autoUpdateAnimBg="0"/>
      <p:bldP spid="106501" grpId="0" animBg="1" autoUpdateAnimBg="0"/>
      <p:bldP spid="106502" grpId="0" animBg="1" autoUpdateAnimBg="0"/>
      <p:bldP spid="106503" grpId="0" animBg="1" autoUpdateAnimBg="0"/>
      <p:bldP spid="106504" grpId="0" animBg="1"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混凝槽"/>
          <p:cNvPicPr>
            <a:picLocks noChangeAspect="1" noChangeArrowheads="1"/>
          </p:cNvPicPr>
          <p:nvPr/>
        </p:nvPicPr>
        <p:blipFill>
          <a:blip r:embed="rId2" cstate="print"/>
          <a:srcRect/>
          <a:stretch>
            <a:fillRect/>
          </a:stretch>
        </p:blipFill>
        <p:spPr bwMode="auto">
          <a:xfrm>
            <a:off x="533400" y="533400"/>
            <a:ext cx="4876800" cy="3551238"/>
          </a:xfrm>
          <a:prstGeom prst="rect">
            <a:avLst/>
          </a:prstGeom>
          <a:noFill/>
        </p:spPr>
      </p:pic>
      <p:pic>
        <p:nvPicPr>
          <p:cNvPr id="107523" name="Picture 3" descr="混凝及沉淀池"/>
          <p:cNvPicPr>
            <a:picLocks noChangeAspect="1" noChangeArrowheads="1"/>
          </p:cNvPicPr>
          <p:nvPr/>
        </p:nvPicPr>
        <p:blipFill>
          <a:blip r:embed="rId3" cstate="print"/>
          <a:srcRect/>
          <a:stretch>
            <a:fillRect/>
          </a:stretch>
        </p:blipFill>
        <p:spPr bwMode="auto">
          <a:xfrm>
            <a:off x="3048000" y="3503613"/>
            <a:ext cx="6096000" cy="30972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box(out)">
                                      <p:cBhvr>
                                        <p:cTn id="7" dur="500"/>
                                        <p:tgtEl>
                                          <p:spTgt spid="10752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7523"/>
                                        </p:tgtEl>
                                        <p:attrNameLst>
                                          <p:attrName>style.visibility</p:attrName>
                                        </p:attrNameLst>
                                      </p:cBhvr>
                                      <p:to>
                                        <p:strVal val="visible"/>
                                      </p:to>
                                    </p:set>
                                    <p:animEffect transition="in" filter="box(in)">
                                      <p:cBhvr>
                                        <p:cTn id="12" dur="500"/>
                                        <p:tgtEl>
                                          <p:spTgt spid="107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0056" y="330925"/>
            <a:ext cx="8243887" cy="788987"/>
          </a:xfrm>
        </p:spPr>
        <p:txBody>
          <a:bodyPr/>
          <a:lstStyle/>
          <a:p>
            <a:pPr algn="l"/>
            <a:r>
              <a:rPr lang="zh-CN" altLang="en-US" sz="3200" b="1" dirty="0">
                <a:solidFill>
                  <a:schemeClr val="tx1"/>
                </a:solidFill>
                <a:latin typeface="华文新魏" pitchFamily="2" charset="-122"/>
                <a:ea typeface="华文新魏" pitchFamily="2" charset="-122"/>
              </a:rPr>
              <a:t>（</a:t>
            </a:r>
            <a:r>
              <a:rPr lang="en-US" altLang="zh-CN" sz="3200" b="1" dirty="0">
                <a:solidFill>
                  <a:schemeClr val="tx1"/>
                </a:solidFill>
                <a:latin typeface="华文新魏" pitchFamily="2" charset="-122"/>
                <a:ea typeface="华文新魏" pitchFamily="2" charset="-122"/>
              </a:rPr>
              <a:t>3</a:t>
            </a:r>
            <a:r>
              <a:rPr lang="zh-CN" altLang="en-US" sz="3200" b="1" dirty="0">
                <a:solidFill>
                  <a:schemeClr val="tx1"/>
                </a:solidFill>
                <a:latin typeface="华文新魏" pitchFamily="2" charset="-122"/>
                <a:ea typeface="华文新魏" pitchFamily="2" charset="-122"/>
              </a:rPr>
              <a:t>）涡流式反应池</a:t>
            </a:r>
          </a:p>
        </p:txBody>
      </p:sp>
      <p:graphicFrame>
        <p:nvGraphicFramePr>
          <p:cNvPr id="108547" name="Object 3"/>
          <p:cNvGraphicFramePr>
            <a:graphicFrameLocks noGrp="1" noChangeAspect="1"/>
          </p:cNvGraphicFramePr>
          <p:nvPr>
            <p:ph idx="1"/>
            <p:extLst>
              <p:ext uri="{D42A27DB-BD31-4B8C-83A1-F6EECF244321}">
                <p14:modId xmlns:p14="http://schemas.microsoft.com/office/powerpoint/2010/main" val="52460007"/>
              </p:ext>
            </p:extLst>
          </p:nvPr>
        </p:nvGraphicFramePr>
        <p:xfrm>
          <a:off x="2555776" y="1485900"/>
          <a:ext cx="4154488" cy="4648200"/>
        </p:xfrm>
        <a:graphic>
          <a:graphicData uri="http://schemas.openxmlformats.org/presentationml/2006/ole">
            <mc:AlternateContent xmlns:mc="http://schemas.openxmlformats.org/markup-compatibility/2006">
              <mc:Choice xmlns:v="urn:schemas-microsoft-com:vml" Requires="v">
                <p:oleObj spid="_x0000_s248879" name="文档" r:id="rId3" imgW="1417320" imgH="1584960" progId="Word.Document.8">
                  <p:embed/>
                </p:oleObj>
              </mc:Choice>
              <mc:Fallback>
                <p:oleObj name="文档" r:id="rId3" imgW="1417320" imgH="158496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1485900"/>
                        <a:ext cx="4154488" cy="464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8549" name="AutoShape 5"/>
          <p:cNvSpPr>
            <a:spLocks noChangeArrowheads="1"/>
          </p:cNvSpPr>
          <p:nvPr/>
        </p:nvSpPr>
        <p:spPr bwMode="auto">
          <a:xfrm>
            <a:off x="2286000" y="5029200"/>
            <a:ext cx="1752600" cy="152400"/>
          </a:xfrm>
          <a:prstGeom prst="rightArrow">
            <a:avLst>
              <a:gd name="adj1" fmla="val 50000"/>
              <a:gd name="adj2" fmla="val 287500"/>
            </a:avLst>
          </a:prstGeom>
          <a:solidFill>
            <a:srgbClr val="FF0000"/>
          </a:solidFill>
          <a:ln w="9525">
            <a:solidFill>
              <a:srgbClr val="FF0000"/>
            </a:solidFill>
            <a:miter lim="800000"/>
            <a:headEnd/>
            <a:tailEnd/>
          </a:ln>
          <a:effectLst/>
        </p:spPr>
        <p:txBody>
          <a:bodyPr wrap="none" anchor="ctr"/>
          <a:lstStyle/>
          <a:p>
            <a:endParaRPr lang="zh-CN" altLang="en-US"/>
          </a:p>
        </p:txBody>
      </p:sp>
      <p:sp>
        <p:nvSpPr>
          <p:cNvPr id="108550" name="Text Box 6"/>
          <p:cNvSpPr txBox="1">
            <a:spLocks noChangeArrowheads="1"/>
          </p:cNvSpPr>
          <p:nvPr/>
        </p:nvSpPr>
        <p:spPr bwMode="auto">
          <a:xfrm>
            <a:off x="1371600" y="4769644"/>
            <a:ext cx="914400" cy="519112"/>
          </a:xfrm>
          <a:prstGeom prst="rect">
            <a:avLst/>
          </a:prstGeom>
          <a:noFill/>
          <a:ln w="9525">
            <a:noFill/>
            <a:miter lim="800000"/>
            <a:headEnd/>
            <a:tailEnd/>
          </a:ln>
          <a:effectLst/>
        </p:spPr>
        <p:txBody>
          <a:bodyPr>
            <a:spAutoFit/>
          </a:bodyPr>
          <a:lstStyle/>
          <a:p>
            <a:pPr>
              <a:spcBef>
                <a:spcPct val="50000"/>
              </a:spcBef>
            </a:pPr>
            <a:r>
              <a:rPr kumimoji="1" lang="zh-CN" altLang="en-US" sz="2800" b="1" dirty="0">
                <a:latin typeface="Arial" charset="0"/>
              </a:rPr>
              <a:t>进水</a:t>
            </a:r>
          </a:p>
        </p:txBody>
      </p:sp>
      <p:sp>
        <p:nvSpPr>
          <p:cNvPr id="108555" name="AutoShape 11"/>
          <p:cNvSpPr>
            <a:spLocks noChangeArrowheads="1"/>
          </p:cNvSpPr>
          <p:nvPr/>
        </p:nvSpPr>
        <p:spPr bwMode="auto">
          <a:xfrm>
            <a:off x="5467350" y="2476500"/>
            <a:ext cx="228600" cy="1066800"/>
          </a:xfrm>
          <a:prstGeom prst="downArrow">
            <a:avLst>
              <a:gd name="adj1" fmla="val 50000"/>
              <a:gd name="adj2" fmla="val 116667"/>
            </a:avLst>
          </a:prstGeom>
          <a:solidFill>
            <a:srgbClr val="FF0000"/>
          </a:solidFill>
          <a:ln w="9525">
            <a:solidFill>
              <a:srgbClr val="FF0000"/>
            </a:solidFill>
            <a:miter lim="800000"/>
            <a:headEnd/>
            <a:tailEnd/>
          </a:ln>
          <a:effectLst/>
        </p:spPr>
        <p:txBody>
          <a:bodyPr vert="eaVert" wrap="none" anchor="ctr"/>
          <a:lstStyle/>
          <a:p>
            <a:endParaRPr lang="zh-CN" altLang="en-US"/>
          </a:p>
        </p:txBody>
      </p:sp>
      <p:sp>
        <p:nvSpPr>
          <p:cNvPr id="108556" name="Text Box 12"/>
          <p:cNvSpPr txBox="1">
            <a:spLocks noChangeArrowheads="1"/>
          </p:cNvSpPr>
          <p:nvPr/>
        </p:nvSpPr>
        <p:spPr bwMode="auto">
          <a:xfrm>
            <a:off x="5054600" y="3827228"/>
            <a:ext cx="914400" cy="519113"/>
          </a:xfrm>
          <a:prstGeom prst="rect">
            <a:avLst/>
          </a:prstGeom>
          <a:noFill/>
          <a:ln w="9525">
            <a:noFill/>
            <a:miter lim="800000"/>
            <a:headEnd/>
            <a:tailEnd/>
          </a:ln>
          <a:effectLst/>
        </p:spPr>
        <p:txBody>
          <a:bodyPr>
            <a:spAutoFit/>
          </a:bodyPr>
          <a:lstStyle/>
          <a:p>
            <a:pPr>
              <a:spcBef>
                <a:spcPct val="50000"/>
              </a:spcBef>
            </a:pPr>
            <a:r>
              <a:rPr kumimoji="1" lang="zh-CN" altLang="en-US" sz="2800" b="1" dirty="0">
                <a:solidFill>
                  <a:schemeClr val="bg1"/>
                </a:solidFill>
                <a:latin typeface="Arial" charset="0"/>
              </a:rPr>
              <a:t>出水</a:t>
            </a:r>
          </a:p>
        </p:txBody>
      </p:sp>
      <p:sp>
        <p:nvSpPr>
          <p:cNvPr id="108557" name="Freeform 13"/>
          <p:cNvSpPr>
            <a:spLocks/>
          </p:cNvSpPr>
          <p:nvPr/>
        </p:nvSpPr>
        <p:spPr bwMode="auto">
          <a:xfrm>
            <a:off x="3505200" y="2819400"/>
            <a:ext cx="1549400" cy="2133600"/>
          </a:xfrm>
          <a:custGeom>
            <a:avLst/>
            <a:gdLst/>
            <a:ahLst/>
            <a:cxnLst>
              <a:cxn ang="0">
                <a:pos x="480" y="1344"/>
              </a:cxn>
              <a:cxn ang="0">
                <a:pos x="576" y="1200"/>
              </a:cxn>
              <a:cxn ang="0">
                <a:pos x="384" y="1152"/>
              </a:cxn>
              <a:cxn ang="0">
                <a:pos x="672" y="960"/>
              </a:cxn>
              <a:cxn ang="0">
                <a:pos x="288" y="912"/>
              </a:cxn>
              <a:cxn ang="0">
                <a:pos x="768" y="672"/>
              </a:cxn>
              <a:cxn ang="0">
                <a:pos x="192" y="624"/>
              </a:cxn>
              <a:cxn ang="0">
                <a:pos x="864" y="384"/>
              </a:cxn>
              <a:cxn ang="0">
                <a:pos x="96" y="384"/>
              </a:cxn>
              <a:cxn ang="0">
                <a:pos x="960" y="144"/>
              </a:cxn>
              <a:cxn ang="0">
                <a:pos x="0" y="0"/>
              </a:cxn>
            </a:cxnLst>
            <a:rect l="0" t="0" r="r" b="b"/>
            <a:pathLst>
              <a:path w="976" h="1344">
                <a:moveTo>
                  <a:pt x="480" y="1344"/>
                </a:moveTo>
                <a:cubicBezTo>
                  <a:pt x="536" y="1288"/>
                  <a:pt x="592" y="1232"/>
                  <a:pt x="576" y="1200"/>
                </a:cubicBezTo>
                <a:cubicBezTo>
                  <a:pt x="560" y="1168"/>
                  <a:pt x="368" y="1192"/>
                  <a:pt x="384" y="1152"/>
                </a:cubicBezTo>
                <a:cubicBezTo>
                  <a:pt x="400" y="1112"/>
                  <a:pt x="688" y="1000"/>
                  <a:pt x="672" y="960"/>
                </a:cubicBezTo>
                <a:cubicBezTo>
                  <a:pt x="656" y="920"/>
                  <a:pt x="272" y="960"/>
                  <a:pt x="288" y="912"/>
                </a:cubicBezTo>
                <a:cubicBezTo>
                  <a:pt x="304" y="864"/>
                  <a:pt x="784" y="720"/>
                  <a:pt x="768" y="672"/>
                </a:cubicBezTo>
                <a:cubicBezTo>
                  <a:pt x="752" y="624"/>
                  <a:pt x="176" y="672"/>
                  <a:pt x="192" y="624"/>
                </a:cubicBezTo>
                <a:cubicBezTo>
                  <a:pt x="208" y="576"/>
                  <a:pt x="880" y="424"/>
                  <a:pt x="864" y="384"/>
                </a:cubicBezTo>
                <a:cubicBezTo>
                  <a:pt x="848" y="344"/>
                  <a:pt x="80" y="424"/>
                  <a:pt x="96" y="384"/>
                </a:cubicBezTo>
                <a:cubicBezTo>
                  <a:pt x="112" y="344"/>
                  <a:pt x="976" y="208"/>
                  <a:pt x="960" y="144"/>
                </a:cubicBezTo>
                <a:cubicBezTo>
                  <a:pt x="944" y="80"/>
                  <a:pt x="160" y="24"/>
                  <a:pt x="0" y="0"/>
                </a:cubicBezTo>
              </a:path>
            </a:pathLst>
          </a:custGeom>
          <a:noFill/>
          <a:ln w="28575">
            <a:solidFill>
              <a:srgbClr val="FF0000"/>
            </a:solidFill>
            <a:round/>
            <a:headEnd/>
            <a:tailEnd type="stealth" w="sm" len="lg"/>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8549"/>
                                        </p:tgtEl>
                                        <p:attrNameLst>
                                          <p:attrName>style.visibility</p:attrName>
                                        </p:attrNameLst>
                                      </p:cBhvr>
                                      <p:to>
                                        <p:strVal val="visible"/>
                                      </p:to>
                                    </p:set>
                                    <p:anim calcmode="lin" valueType="num">
                                      <p:cBhvr additive="base">
                                        <p:cTn id="7" dur="500" fill="hold"/>
                                        <p:tgtEl>
                                          <p:spTgt spid="108549"/>
                                        </p:tgtEl>
                                        <p:attrNameLst>
                                          <p:attrName>ppt_x</p:attrName>
                                        </p:attrNameLst>
                                      </p:cBhvr>
                                      <p:tavLst>
                                        <p:tav tm="0">
                                          <p:val>
                                            <p:strVal val="0-#ppt_w/2"/>
                                          </p:val>
                                        </p:tav>
                                        <p:tav tm="100000">
                                          <p:val>
                                            <p:strVal val="#ppt_x"/>
                                          </p:val>
                                        </p:tav>
                                      </p:tavLst>
                                    </p:anim>
                                    <p:anim calcmode="lin" valueType="num">
                                      <p:cBhvr additive="base">
                                        <p:cTn id="8" dur="500" fill="hold"/>
                                        <p:tgtEl>
                                          <p:spTgt spid="1085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8550"/>
                                        </p:tgtEl>
                                        <p:attrNameLst>
                                          <p:attrName>style.visibility</p:attrName>
                                        </p:attrNameLst>
                                      </p:cBhvr>
                                      <p:to>
                                        <p:strVal val="visible"/>
                                      </p:to>
                                    </p:set>
                                    <p:anim calcmode="lin" valueType="num">
                                      <p:cBhvr additive="base">
                                        <p:cTn id="13" dur="500" fill="hold"/>
                                        <p:tgtEl>
                                          <p:spTgt spid="108550"/>
                                        </p:tgtEl>
                                        <p:attrNameLst>
                                          <p:attrName>ppt_x</p:attrName>
                                        </p:attrNameLst>
                                      </p:cBhvr>
                                      <p:tavLst>
                                        <p:tav tm="0">
                                          <p:val>
                                            <p:strVal val="0-#ppt_w/2"/>
                                          </p:val>
                                        </p:tav>
                                        <p:tav tm="100000">
                                          <p:val>
                                            <p:strVal val="#ppt_x"/>
                                          </p:val>
                                        </p:tav>
                                      </p:tavLst>
                                    </p:anim>
                                    <p:anim calcmode="lin" valueType="num">
                                      <p:cBhvr additive="base">
                                        <p:cTn id="14" dur="500" fill="hold"/>
                                        <p:tgtEl>
                                          <p:spTgt spid="10855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8557"/>
                                        </p:tgtEl>
                                        <p:attrNameLst>
                                          <p:attrName>style.visibility</p:attrName>
                                        </p:attrNameLst>
                                      </p:cBhvr>
                                      <p:to>
                                        <p:strVal val="visible"/>
                                      </p:to>
                                    </p:set>
                                    <p:anim calcmode="lin" valueType="num">
                                      <p:cBhvr additive="base">
                                        <p:cTn id="19" dur="500" fill="hold"/>
                                        <p:tgtEl>
                                          <p:spTgt spid="108557"/>
                                        </p:tgtEl>
                                        <p:attrNameLst>
                                          <p:attrName>ppt_x</p:attrName>
                                        </p:attrNameLst>
                                      </p:cBhvr>
                                      <p:tavLst>
                                        <p:tav tm="0">
                                          <p:val>
                                            <p:strVal val="0-#ppt_w/2"/>
                                          </p:val>
                                        </p:tav>
                                        <p:tav tm="100000">
                                          <p:val>
                                            <p:strVal val="#ppt_x"/>
                                          </p:val>
                                        </p:tav>
                                      </p:tavLst>
                                    </p:anim>
                                    <p:anim calcmode="lin" valueType="num">
                                      <p:cBhvr additive="base">
                                        <p:cTn id="20" dur="500" fill="hold"/>
                                        <p:tgtEl>
                                          <p:spTgt spid="10855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8555"/>
                                        </p:tgtEl>
                                        <p:attrNameLst>
                                          <p:attrName>style.visibility</p:attrName>
                                        </p:attrNameLst>
                                      </p:cBhvr>
                                      <p:to>
                                        <p:strVal val="visible"/>
                                      </p:to>
                                    </p:set>
                                    <p:anim calcmode="lin" valueType="num">
                                      <p:cBhvr additive="base">
                                        <p:cTn id="25" dur="500" fill="hold"/>
                                        <p:tgtEl>
                                          <p:spTgt spid="108555"/>
                                        </p:tgtEl>
                                        <p:attrNameLst>
                                          <p:attrName>ppt_x</p:attrName>
                                        </p:attrNameLst>
                                      </p:cBhvr>
                                      <p:tavLst>
                                        <p:tav tm="0">
                                          <p:val>
                                            <p:strVal val="0-#ppt_w/2"/>
                                          </p:val>
                                        </p:tav>
                                        <p:tav tm="100000">
                                          <p:val>
                                            <p:strVal val="#ppt_x"/>
                                          </p:val>
                                        </p:tav>
                                      </p:tavLst>
                                    </p:anim>
                                    <p:anim calcmode="lin" valueType="num">
                                      <p:cBhvr additive="base">
                                        <p:cTn id="26" dur="500" fill="hold"/>
                                        <p:tgtEl>
                                          <p:spTgt spid="10855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8556"/>
                                        </p:tgtEl>
                                        <p:attrNameLst>
                                          <p:attrName>style.visibility</p:attrName>
                                        </p:attrNameLst>
                                      </p:cBhvr>
                                      <p:to>
                                        <p:strVal val="visible"/>
                                      </p:to>
                                    </p:set>
                                    <p:anim calcmode="lin" valueType="num">
                                      <p:cBhvr additive="base">
                                        <p:cTn id="31" dur="500" fill="hold"/>
                                        <p:tgtEl>
                                          <p:spTgt spid="108556"/>
                                        </p:tgtEl>
                                        <p:attrNameLst>
                                          <p:attrName>ppt_x</p:attrName>
                                        </p:attrNameLst>
                                      </p:cBhvr>
                                      <p:tavLst>
                                        <p:tav tm="0">
                                          <p:val>
                                            <p:strVal val="0-#ppt_w/2"/>
                                          </p:val>
                                        </p:tav>
                                        <p:tav tm="100000">
                                          <p:val>
                                            <p:strVal val="#ppt_x"/>
                                          </p:val>
                                        </p:tav>
                                      </p:tavLst>
                                    </p:anim>
                                    <p:anim calcmode="lin" valueType="num">
                                      <p:cBhvr additive="base">
                                        <p:cTn id="32" dur="500" fill="hold"/>
                                        <p:tgtEl>
                                          <p:spTgt spid="1085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9" grpId="0" animBg="1"/>
      <p:bldP spid="108550" grpId="0" autoUpdateAnimBg="0"/>
      <p:bldP spid="108555" grpId="0" animBg="1"/>
      <p:bldP spid="108556" grpId="0" autoUpdateAnimBg="0"/>
      <p:bldP spid="108557"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609600"/>
            <a:ext cx="8153400" cy="762000"/>
          </a:xfrm>
        </p:spPr>
        <p:txBody>
          <a:bodyPr>
            <a:normAutofit/>
          </a:bodyPr>
          <a:lstStyle/>
          <a:p>
            <a:pPr algn="ctr"/>
            <a:r>
              <a:rPr lang="zh-CN" altLang="en-US" sz="3600" dirty="0">
                <a:solidFill>
                  <a:schemeClr val="tx1"/>
                </a:solidFill>
                <a:latin typeface="黑体" panose="02010609060101010101" pitchFamily="49" charset="-122"/>
                <a:ea typeface="黑体" panose="02010609060101010101" pitchFamily="49" charset="-122"/>
              </a:rPr>
              <a:t>工艺过程四、</a:t>
            </a:r>
            <a:r>
              <a:rPr lang="zh-CN" altLang="en-US" sz="3600" dirty="0">
                <a:latin typeface="黑体" panose="02010609060101010101" pitchFamily="49" charset="-122"/>
                <a:ea typeface="黑体" panose="02010609060101010101" pitchFamily="49" charset="-122"/>
              </a:rPr>
              <a:t>澄清</a:t>
            </a:r>
            <a:r>
              <a:rPr lang="en-US" altLang="zh-CN" sz="3600" dirty="0">
                <a:latin typeface="黑体" panose="02010609060101010101" pitchFamily="49" charset="-122"/>
                <a:ea typeface="黑体" panose="02010609060101010101" pitchFamily="49" charset="-122"/>
              </a:rPr>
              <a:t>—</a:t>
            </a:r>
            <a:r>
              <a:rPr lang="zh-CN" altLang="en-US" sz="3600" b="1" dirty="0">
                <a:solidFill>
                  <a:srgbClr val="00FF00"/>
                </a:solidFill>
                <a:latin typeface="华文新魏" pitchFamily="2" charset="-122"/>
                <a:ea typeface="华文新魏" pitchFamily="2" charset="-122"/>
              </a:rPr>
              <a:t>澄清池 </a:t>
            </a:r>
            <a:r>
              <a:rPr lang="en-US" altLang="zh-CN" sz="3600" b="1" dirty="0">
                <a:solidFill>
                  <a:srgbClr val="00FF00"/>
                </a:solidFill>
                <a:latin typeface="华文新魏" pitchFamily="2" charset="-122"/>
                <a:ea typeface="华文新魏" pitchFamily="2" charset="-122"/>
              </a:rPr>
              <a:t>(clarifier)</a:t>
            </a:r>
          </a:p>
        </p:txBody>
      </p:sp>
      <p:sp>
        <p:nvSpPr>
          <p:cNvPr id="136195" name="Rectangle 3"/>
          <p:cNvSpPr>
            <a:spLocks noGrp="1" noChangeArrowheads="1"/>
          </p:cNvSpPr>
          <p:nvPr>
            <p:ph type="body" idx="1"/>
          </p:nvPr>
        </p:nvSpPr>
        <p:spPr>
          <a:xfrm>
            <a:off x="323528" y="1628800"/>
            <a:ext cx="8153400" cy="4953000"/>
          </a:xfrm>
        </p:spPr>
        <p:txBody>
          <a:bodyPr/>
          <a:lstStyle/>
          <a:p>
            <a:pPr algn="just">
              <a:lnSpc>
                <a:spcPct val="130000"/>
              </a:lnSpc>
            </a:pPr>
            <a:r>
              <a:rPr lang="zh-CN" altLang="en-US" sz="2400" b="1" dirty="0">
                <a:solidFill>
                  <a:schemeClr val="tx1"/>
                </a:solidFill>
                <a:latin typeface="宋体" pitchFamily="2" charset="-122"/>
              </a:rPr>
              <a:t>澄清池</a:t>
            </a:r>
            <a:r>
              <a:rPr lang="en-US" altLang="zh-CN" sz="2400" b="1" dirty="0">
                <a:solidFill>
                  <a:schemeClr val="tx1"/>
                </a:solidFill>
                <a:latin typeface="宋体" pitchFamily="2" charset="-122"/>
              </a:rPr>
              <a:t>(clarifier) </a:t>
            </a:r>
            <a:r>
              <a:rPr lang="zh-CN" altLang="en-US" sz="2400" b="1" u="sng" dirty="0">
                <a:solidFill>
                  <a:srgbClr val="0BF57A"/>
                </a:solidFill>
                <a:latin typeface="宋体" pitchFamily="2" charset="-122"/>
              </a:rPr>
              <a:t>混合、反应、沉降分离</a:t>
            </a:r>
            <a:r>
              <a:rPr lang="zh-CN" altLang="en-US" sz="2400" b="1" dirty="0">
                <a:solidFill>
                  <a:schemeClr val="tx1"/>
                </a:solidFill>
                <a:latin typeface="宋体" pitchFamily="2" charset="-122"/>
              </a:rPr>
              <a:t>。</a:t>
            </a:r>
          </a:p>
          <a:p>
            <a:pPr algn="just">
              <a:lnSpc>
                <a:spcPct val="130000"/>
              </a:lnSpc>
            </a:pPr>
            <a:r>
              <a:rPr lang="zh-CN" altLang="en-US" sz="2400" b="1" dirty="0">
                <a:solidFill>
                  <a:schemeClr val="tx1"/>
                </a:solidFill>
                <a:latin typeface="宋体" pitchFamily="2" charset="-122"/>
              </a:rPr>
              <a:t>其优点是</a:t>
            </a:r>
            <a:r>
              <a:rPr lang="zh-CN" altLang="en-US" sz="2400" b="1" dirty="0">
                <a:solidFill>
                  <a:srgbClr val="FFFF00"/>
                </a:solidFill>
                <a:latin typeface="宋体" pitchFamily="2" charset="-122"/>
              </a:rPr>
              <a:t>占地面积小，处理效果好，生产效率高，节省药剂用量</a:t>
            </a:r>
            <a:r>
              <a:rPr lang="en-US" altLang="zh-CN" sz="2400" b="1" dirty="0">
                <a:solidFill>
                  <a:srgbClr val="FFFF00"/>
                </a:solidFill>
                <a:latin typeface="宋体" pitchFamily="2" charset="-122"/>
              </a:rPr>
              <a:t>.</a:t>
            </a:r>
          </a:p>
          <a:p>
            <a:pPr algn="just">
              <a:lnSpc>
                <a:spcPct val="130000"/>
              </a:lnSpc>
            </a:pPr>
            <a:r>
              <a:rPr lang="zh-CN" altLang="en-US" sz="2400" b="1" dirty="0">
                <a:solidFill>
                  <a:schemeClr val="tx1"/>
                </a:solidFill>
                <a:latin typeface="宋体" pitchFamily="2" charset="-122"/>
              </a:rPr>
              <a:t>缺点是</a:t>
            </a:r>
            <a:r>
              <a:rPr lang="zh-CN" altLang="en-US" sz="2400" b="1" dirty="0">
                <a:solidFill>
                  <a:srgbClr val="FFFF00"/>
                </a:solidFill>
                <a:latin typeface="宋体" pitchFamily="2" charset="-122"/>
              </a:rPr>
              <a:t>对进水水质要求严格，设备结构复杂</a:t>
            </a:r>
            <a:r>
              <a:rPr lang="zh-CN" altLang="en-US" sz="2400" dirty="0">
                <a:solidFill>
                  <a:srgbClr val="FFFF00"/>
                </a:solidFill>
                <a:latin typeface="宋体" pitchFamily="2" charset="-122"/>
              </a:rPr>
              <a:t>。</a:t>
            </a:r>
          </a:p>
          <a:p>
            <a:pPr>
              <a:lnSpc>
                <a:spcPct val="130000"/>
              </a:lnSpc>
            </a:pPr>
            <a:r>
              <a:rPr lang="zh-CN" altLang="en-US" sz="2400" b="1" dirty="0">
                <a:solidFill>
                  <a:schemeClr val="tx1"/>
                </a:solidFill>
                <a:latin typeface="宋体" pitchFamily="2" charset="-122"/>
              </a:rPr>
              <a:t>从基本原理上澄清池可分为两大类：</a:t>
            </a:r>
          </a:p>
          <a:p>
            <a:pPr>
              <a:lnSpc>
                <a:spcPct val="130000"/>
              </a:lnSpc>
            </a:pPr>
            <a:r>
              <a:rPr lang="zh-CN" altLang="en-US" sz="2400" b="1" dirty="0">
                <a:solidFill>
                  <a:schemeClr val="tx1"/>
                </a:solidFill>
                <a:latin typeface="宋体" pitchFamily="2" charset="-122"/>
              </a:rPr>
              <a:t>一类是</a:t>
            </a:r>
            <a:r>
              <a:rPr lang="zh-CN" altLang="en-US" sz="2400" b="1" dirty="0">
                <a:solidFill>
                  <a:srgbClr val="FF0000"/>
                </a:solidFill>
                <a:latin typeface="宋体" pitchFamily="2" charset="-122"/>
              </a:rPr>
              <a:t>悬浮泥渣型</a:t>
            </a:r>
            <a:r>
              <a:rPr lang="zh-CN" altLang="en-US" sz="2400" b="1" dirty="0">
                <a:solidFill>
                  <a:schemeClr val="tx1"/>
                </a:solidFill>
                <a:latin typeface="宋体" pitchFamily="2" charset="-122"/>
              </a:rPr>
              <a:t>，有悬浮澄清池，脉冲澄清池；</a:t>
            </a:r>
          </a:p>
          <a:p>
            <a:pPr>
              <a:lnSpc>
                <a:spcPct val="130000"/>
              </a:lnSpc>
            </a:pPr>
            <a:r>
              <a:rPr lang="zh-CN" altLang="en-US" sz="2400" b="1" dirty="0">
                <a:solidFill>
                  <a:schemeClr val="tx1"/>
                </a:solidFill>
                <a:latin typeface="宋体" pitchFamily="2" charset="-122"/>
              </a:rPr>
              <a:t>另一类是</a:t>
            </a:r>
            <a:r>
              <a:rPr lang="zh-CN" altLang="en-US" sz="2400" b="1" dirty="0">
                <a:solidFill>
                  <a:srgbClr val="FF0000"/>
                </a:solidFill>
                <a:latin typeface="宋体" pitchFamily="2" charset="-122"/>
              </a:rPr>
              <a:t>泥渣循环型</a:t>
            </a:r>
            <a:r>
              <a:rPr lang="zh-CN" altLang="en-US" sz="2400" b="1" dirty="0">
                <a:solidFill>
                  <a:schemeClr val="tx1"/>
                </a:solidFill>
                <a:latin typeface="宋体" pitchFamily="2" charset="-122"/>
              </a:rPr>
              <a:t>，有机械加速澄清池和水力循环加速澄池清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Effect transition="in" filter="box(out)">
                                      <p:cBhvr>
                                        <p:cTn id="7" dur="500"/>
                                        <p:tgtEl>
                                          <p:spTgt spid="136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36195">
                                            <p:txEl>
                                              <p:pRg st="1" end="1"/>
                                            </p:txEl>
                                          </p:spTgt>
                                        </p:tgtEl>
                                        <p:attrNameLst>
                                          <p:attrName>style.visibility</p:attrName>
                                        </p:attrNameLst>
                                      </p:cBhvr>
                                      <p:to>
                                        <p:strVal val="visible"/>
                                      </p:to>
                                    </p:set>
                                    <p:animEffect transition="in" filter="box(out)">
                                      <p:cBhvr>
                                        <p:cTn id="12" dur="500"/>
                                        <p:tgtEl>
                                          <p:spTgt spid="136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36195">
                                            <p:txEl>
                                              <p:pRg st="2" end="2"/>
                                            </p:txEl>
                                          </p:spTgt>
                                        </p:tgtEl>
                                        <p:attrNameLst>
                                          <p:attrName>style.visibility</p:attrName>
                                        </p:attrNameLst>
                                      </p:cBhvr>
                                      <p:to>
                                        <p:strVal val="visible"/>
                                      </p:to>
                                    </p:set>
                                    <p:animEffect transition="in" filter="box(out)">
                                      <p:cBhvr>
                                        <p:cTn id="17" dur="500"/>
                                        <p:tgtEl>
                                          <p:spTgt spid="1361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36195">
                                            <p:txEl>
                                              <p:pRg st="3" end="3"/>
                                            </p:txEl>
                                          </p:spTgt>
                                        </p:tgtEl>
                                        <p:attrNameLst>
                                          <p:attrName>style.visibility</p:attrName>
                                        </p:attrNameLst>
                                      </p:cBhvr>
                                      <p:to>
                                        <p:strVal val="visible"/>
                                      </p:to>
                                    </p:set>
                                    <p:animEffect transition="in" filter="box(out)">
                                      <p:cBhvr>
                                        <p:cTn id="22" dur="500"/>
                                        <p:tgtEl>
                                          <p:spTgt spid="13619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36195">
                                            <p:txEl>
                                              <p:pRg st="4" end="4"/>
                                            </p:txEl>
                                          </p:spTgt>
                                        </p:tgtEl>
                                        <p:attrNameLst>
                                          <p:attrName>style.visibility</p:attrName>
                                        </p:attrNameLst>
                                      </p:cBhvr>
                                      <p:to>
                                        <p:strVal val="visible"/>
                                      </p:to>
                                    </p:set>
                                    <p:animEffect transition="in" filter="box(out)">
                                      <p:cBhvr>
                                        <p:cTn id="27" dur="500"/>
                                        <p:tgtEl>
                                          <p:spTgt spid="13619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36195">
                                            <p:txEl>
                                              <p:pRg st="5" end="5"/>
                                            </p:txEl>
                                          </p:spTgt>
                                        </p:tgtEl>
                                        <p:attrNameLst>
                                          <p:attrName>style.visibility</p:attrName>
                                        </p:attrNameLst>
                                      </p:cBhvr>
                                      <p:to>
                                        <p:strVal val="visible"/>
                                      </p:to>
                                    </p:set>
                                    <p:animEffect transition="in" filter="box(out)">
                                      <p:cBhvr>
                                        <p:cTn id="32" dur="500"/>
                                        <p:tgtEl>
                                          <p:spTgt spid="136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304800"/>
            <a:ext cx="7772400" cy="762000"/>
          </a:xfrm>
        </p:spPr>
        <p:txBody>
          <a:bodyPr/>
          <a:lstStyle/>
          <a:p>
            <a:r>
              <a:rPr lang="zh-CN" altLang="en-US" sz="3200" b="1">
                <a:solidFill>
                  <a:schemeClr val="tx1"/>
                </a:solidFill>
                <a:effectLst>
                  <a:outerShdw blurRad="38100" dist="38100" dir="2700000" algn="tl">
                    <a:srgbClr val="000000"/>
                  </a:outerShdw>
                </a:effectLst>
                <a:latin typeface="华文新魏" pitchFamily="2" charset="-122"/>
                <a:ea typeface="华文新魏" pitchFamily="2" charset="-122"/>
              </a:rPr>
              <a:t>机械加速澄清池示意图</a:t>
            </a:r>
            <a:endParaRPr lang="zh-CN" altLang="en-US" sz="3200">
              <a:solidFill>
                <a:schemeClr val="tx1"/>
              </a:solidFill>
              <a:effectLst>
                <a:outerShdw blurRad="38100" dist="38100" dir="2700000" algn="tl">
                  <a:srgbClr val="000000"/>
                </a:outerShdw>
              </a:effectLst>
              <a:latin typeface="华文新魏" pitchFamily="2" charset="-122"/>
              <a:ea typeface="华文新魏" pitchFamily="2" charset="-122"/>
            </a:endParaRPr>
          </a:p>
        </p:txBody>
      </p:sp>
      <p:graphicFrame>
        <p:nvGraphicFramePr>
          <p:cNvPr id="56323" name="Object 3"/>
          <p:cNvGraphicFramePr>
            <a:graphicFrameLocks noGrp="1" noChangeAspect="1"/>
          </p:cNvGraphicFramePr>
          <p:nvPr>
            <p:ph idx="1"/>
          </p:nvPr>
        </p:nvGraphicFramePr>
        <p:xfrm>
          <a:off x="684213" y="1341438"/>
          <a:ext cx="8105775" cy="4719637"/>
        </p:xfrm>
        <a:graphic>
          <a:graphicData uri="http://schemas.openxmlformats.org/presentationml/2006/ole">
            <mc:AlternateContent xmlns:mc="http://schemas.openxmlformats.org/markup-compatibility/2006">
              <mc:Choice xmlns:v="urn:schemas-microsoft-com:vml" Requires="v">
                <p:oleObj spid="_x0000_s249903" name="文档" r:id="rId3" imgW="2827020" imgH="1645920" progId="Word.Document.8">
                  <p:embed/>
                </p:oleObj>
              </mc:Choice>
              <mc:Fallback>
                <p:oleObj name="文档" r:id="rId3" imgW="2827020" imgH="16459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341438"/>
                        <a:ext cx="8105775" cy="4719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324" name="Line 4"/>
          <p:cNvSpPr>
            <a:spLocks noChangeShapeType="1"/>
          </p:cNvSpPr>
          <p:nvPr/>
        </p:nvSpPr>
        <p:spPr bwMode="auto">
          <a:xfrm>
            <a:off x="6019800" y="3505200"/>
            <a:ext cx="1752600" cy="0"/>
          </a:xfrm>
          <a:prstGeom prst="line">
            <a:avLst/>
          </a:prstGeom>
          <a:noFill/>
          <a:ln w="28575">
            <a:solidFill>
              <a:srgbClr val="FF3300"/>
            </a:solidFill>
            <a:round/>
            <a:headEnd type="stealth" w="med" len="lg"/>
            <a:tailEnd type="none" w="med" len="lg"/>
          </a:ln>
          <a:effectLst/>
        </p:spPr>
        <p:txBody>
          <a:bodyPr wrap="none" anchor="ctr"/>
          <a:lstStyle/>
          <a:p>
            <a:endParaRPr lang="zh-CN" altLang="en-US"/>
          </a:p>
        </p:txBody>
      </p:sp>
      <p:sp>
        <p:nvSpPr>
          <p:cNvPr id="56325" name="Line 5"/>
          <p:cNvSpPr>
            <a:spLocks noChangeShapeType="1"/>
          </p:cNvSpPr>
          <p:nvPr/>
        </p:nvSpPr>
        <p:spPr bwMode="auto">
          <a:xfrm flipH="1">
            <a:off x="5105400" y="3505200"/>
            <a:ext cx="914400" cy="1066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26" name="Line 6"/>
          <p:cNvSpPr>
            <a:spLocks noChangeShapeType="1"/>
          </p:cNvSpPr>
          <p:nvPr/>
        </p:nvSpPr>
        <p:spPr bwMode="auto">
          <a:xfrm flipV="1">
            <a:off x="5105400" y="3124200"/>
            <a:ext cx="609600" cy="1447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27" name="Line 7"/>
          <p:cNvSpPr>
            <a:spLocks noChangeShapeType="1"/>
          </p:cNvSpPr>
          <p:nvPr/>
        </p:nvSpPr>
        <p:spPr bwMode="auto">
          <a:xfrm flipH="1" flipV="1">
            <a:off x="4191000" y="3352800"/>
            <a:ext cx="914400" cy="1219200"/>
          </a:xfrm>
          <a:prstGeom prst="line">
            <a:avLst/>
          </a:prstGeom>
          <a:noFill/>
          <a:ln w="28575">
            <a:solidFill>
              <a:srgbClr val="FF3300"/>
            </a:solidFill>
            <a:round/>
            <a:headEnd/>
            <a:tailEnd type="triangle" w="med" len="med"/>
          </a:ln>
          <a:effectLst/>
        </p:spPr>
        <p:txBody>
          <a:bodyPr wrap="none" anchor="ctr"/>
          <a:lstStyle/>
          <a:p>
            <a:endParaRPr lang="zh-CN" altLang="en-US"/>
          </a:p>
        </p:txBody>
      </p:sp>
      <p:sp>
        <p:nvSpPr>
          <p:cNvPr id="56328" name="Line 8"/>
          <p:cNvSpPr>
            <a:spLocks noChangeShapeType="1"/>
          </p:cNvSpPr>
          <p:nvPr/>
        </p:nvSpPr>
        <p:spPr bwMode="auto">
          <a:xfrm flipH="1" flipV="1">
            <a:off x="4114800" y="2514600"/>
            <a:ext cx="76200" cy="838200"/>
          </a:xfrm>
          <a:prstGeom prst="line">
            <a:avLst/>
          </a:prstGeom>
          <a:noFill/>
          <a:ln w="28575">
            <a:solidFill>
              <a:srgbClr val="FF0000"/>
            </a:solidFill>
            <a:round/>
            <a:headEnd/>
            <a:tailEnd type="stealth" w="med" len="lg"/>
          </a:ln>
          <a:effectLst/>
        </p:spPr>
        <p:txBody>
          <a:bodyPr wrap="none" anchor="ctr"/>
          <a:lstStyle/>
          <a:p>
            <a:endParaRPr lang="zh-CN" altLang="en-US"/>
          </a:p>
        </p:txBody>
      </p:sp>
      <p:sp>
        <p:nvSpPr>
          <p:cNvPr id="56329" name="Line 9"/>
          <p:cNvSpPr>
            <a:spLocks noChangeShapeType="1"/>
          </p:cNvSpPr>
          <p:nvPr/>
        </p:nvSpPr>
        <p:spPr bwMode="auto">
          <a:xfrm flipH="1">
            <a:off x="3962400" y="2514600"/>
            <a:ext cx="152400" cy="685800"/>
          </a:xfrm>
          <a:prstGeom prst="line">
            <a:avLst/>
          </a:prstGeom>
          <a:noFill/>
          <a:ln w="28575">
            <a:solidFill>
              <a:srgbClr val="FF0000"/>
            </a:solidFill>
            <a:round/>
            <a:headEnd/>
            <a:tailEnd type="stealth" w="med" len="lg"/>
          </a:ln>
          <a:effectLst/>
        </p:spPr>
        <p:txBody>
          <a:bodyPr wrap="none" anchor="ctr"/>
          <a:lstStyle/>
          <a:p>
            <a:endParaRPr lang="zh-CN" altLang="en-US"/>
          </a:p>
        </p:txBody>
      </p:sp>
      <p:sp>
        <p:nvSpPr>
          <p:cNvPr id="56330" name="Line 10"/>
          <p:cNvSpPr>
            <a:spLocks noChangeShapeType="1"/>
          </p:cNvSpPr>
          <p:nvPr/>
        </p:nvSpPr>
        <p:spPr bwMode="auto">
          <a:xfrm flipH="1">
            <a:off x="3124200" y="3200400"/>
            <a:ext cx="838200" cy="304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1" name="Line 11"/>
          <p:cNvSpPr>
            <a:spLocks noChangeShapeType="1"/>
          </p:cNvSpPr>
          <p:nvPr/>
        </p:nvSpPr>
        <p:spPr bwMode="auto">
          <a:xfrm flipH="1">
            <a:off x="3048000" y="3505200"/>
            <a:ext cx="76200" cy="1066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2" name="Line 12"/>
          <p:cNvSpPr>
            <a:spLocks noChangeShapeType="1"/>
          </p:cNvSpPr>
          <p:nvPr/>
        </p:nvSpPr>
        <p:spPr bwMode="auto">
          <a:xfrm>
            <a:off x="3048000" y="4572000"/>
            <a:ext cx="914400" cy="3810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3" name="Line 13"/>
          <p:cNvSpPr>
            <a:spLocks noChangeShapeType="1"/>
          </p:cNvSpPr>
          <p:nvPr/>
        </p:nvSpPr>
        <p:spPr bwMode="auto">
          <a:xfrm flipV="1">
            <a:off x="3962400" y="4572000"/>
            <a:ext cx="1066800" cy="3810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4" name="Line 14"/>
          <p:cNvSpPr>
            <a:spLocks noChangeShapeType="1"/>
          </p:cNvSpPr>
          <p:nvPr/>
        </p:nvSpPr>
        <p:spPr bwMode="auto">
          <a:xfrm flipV="1">
            <a:off x="5715000" y="2514600"/>
            <a:ext cx="76200" cy="6096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5" name="Line 15"/>
          <p:cNvSpPr>
            <a:spLocks noChangeShapeType="1"/>
          </p:cNvSpPr>
          <p:nvPr/>
        </p:nvSpPr>
        <p:spPr bwMode="auto">
          <a:xfrm>
            <a:off x="5791200" y="2514600"/>
            <a:ext cx="152400" cy="685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6" name="Line 16"/>
          <p:cNvSpPr>
            <a:spLocks noChangeShapeType="1"/>
          </p:cNvSpPr>
          <p:nvPr/>
        </p:nvSpPr>
        <p:spPr bwMode="auto">
          <a:xfrm>
            <a:off x="5962650" y="3295650"/>
            <a:ext cx="1066800" cy="7620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7" name="Line 17"/>
          <p:cNvSpPr>
            <a:spLocks noChangeShapeType="1"/>
          </p:cNvSpPr>
          <p:nvPr/>
        </p:nvSpPr>
        <p:spPr bwMode="auto">
          <a:xfrm flipH="1">
            <a:off x="6591300" y="4038600"/>
            <a:ext cx="533400" cy="9144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8" name="Line 18"/>
          <p:cNvSpPr>
            <a:spLocks noChangeShapeType="1"/>
          </p:cNvSpPr>
          <p:nvPr/>
        </p:nvSpPr>
        <p:spPr bwMode="auto">
          <a:xfrm flipH="1" flipV="1">
            <a:off x="5257800" y="4572000"/>
            <a:ext cx="1219200" cy="304800"/>
          </a:xfrm>
          <a:prstGeom prst="line">
            <a:avLst/>
          </a:prstGeom>
          <a:noFill/>
          <a:ln w="28575">
            <a:solidFill>
              <a:srgbClr val="FF3300"/>
            </a:solidFill>
            <a:round/>
            <a:headEnd/>
            <a:tailEnd type="stealth" w="med" len="lg"/>
          </a:ln>
          <a:effectLst/>
        </p:spPr>
        <p:txBody>
          <a:bodyPr wrap="none" anchor="ctr"/>
          <a:lstStyle/>
          <a:p>
            <a:endParaRPr lang="zh-CN" altLang="en-US"/>
          </a:p>
        </p:txBody>
      </p:sp>
      <p:sp>
        <p:nvSpPr>
          <p:cNvPr id="56339" name="Line 19"/>
          <p:cNvSpPr>
            <a:spLocks noChangeShapeType="1"/>
          </p:cNvSpPr>
          <p:nvPr/>
        </p:nvSpPr>
        <p:spPr bwMode="auto">
          <a:xfrm flipV="1">
            <a:off x="3124200" y="2438400"/>
            <a:ext cx="0" cy="914400"/>
          </a:xfrm>
          <a:prstGeom prst="line">
            <a:avLst/>
          </a:prstGeom>
          <a:noFill/>
          <a:ln w="57150">
            <a:solidFill>
              <a:srgbClr val="6600FF"/>
            </a:solidFill>
            <a:round/>
            <a:headEnd/>
            <a:tailEnd type="triangle" w="med" len="med"/>
          </a:ln>
          <a:effectLst/>
        </p:spPr>
        <p:txBody>
          <a:bodyPr wrap="none" anchor="ctr"/>
          <a:lstStyle/>
          <a:p>
            <a:endParaRPr lang="zh-CN" altLang="en-US"/>
          </a:p>
        </p:txBody>
      </p:sp>
      <p:sp>
        <p:nvSpPr>
          <p:cNvPr id="56340" name="Line 20"/>
          <p:cNvSpPr>
            <a:spLocks noChangeShapeType="1"/>
          </p:cNvSpPr>
          <p:nvPr/>
        </p:nvSpPr>
        <p:spPr bwMode="auto">
          <a:xfrm flipV="1">
            <a:off x="6858000" y="2438400"/>
            <a:ext cx="0" cy="1219200"/>
          </a:xfrm>
          <a:prstGeom prst="line">
            <a:avLst/>
          </a:prstGeom>
          <a:noFill/>
          <a:ln w="57150">
            <a:solidFill>
              <a:srgbClr val="6600FF"/>
            </a:solidFill>
            <a:round/>
            <a:headEnd/>
            <a:tailEnd type="triangle" w="med" len="med"/>
          </a:ln>
          <a:effectLst/>
        </p:spPr>
        <p:txBody>
          <a:bodyPr wrap="none" anchor="ctr"/>
          <a:lstStyle/>
          <a:p>
            <a:endParaRPr lang="zh-CN" altLang="en-US"/>
          </a:p>
        </p:txBody>
      </p:sp>
      <p:sp>
        <p:nvSpPr>
          <p:cNvPr id="56341" name="AutoShape 21"/>
          <p:cNvSpPr>
            <a:spLocks noChangeArrowheads="1"/>
          </p:cNvSpPr>
          <p:nvPr/>
        </p:nvSpPr>
        <p:spPr bwMode="auto">
          <a:xfrm>
            <a:off x="1524000" y="2667000"/>
            <a:ext cx="1066800" cy="152400"/>
          </a:xfrm>
          <a:prstGeom prst="leftArrow">
            <a:avLst>
              <a:gd name="adj1" fmla="val 50000"/>
              <a:gd name="adj2" fmla="val 175000"/>
            </a:avLst>
          </a:prstGeom>
          <a:solidFill>
            <a:srgbClr val="6600FF"/>
          </a:solidFill>
          <a:ln w="9525">
            <a:solidFill>
              <a:schemeClr val="tx1"/>
            </a:solidFill>
            <a:miter lim="800000"/>
            <a:headEnd/>
            <a:tailEnd/>
          </a:ln>
          <a:effectLst/>
        </p:spPr>
        <p:txBody>
          <a:bodyPr wrap="none" anchor="ctr"/>
          <a:lstStyle/>
          <a:p>
            <a:endParaRPr lang="zh-CN" altLang="en-US"/>
          </a:p>
        </p:txBody>
      </p:sp>
      <p:sp>
        <p:nvSpPr>
          <p:cNvPr id="56343" name="AutoShape 23"/>
          <p:cNvSpPr>
            <a:spLocks noChangeArrowheads="1"/>
          </p:cNvSpPr>
          <p:nvPr/>
        </p:nvSpPr>
        <p:spPr bwMode="auto">
          <a:xfrm>
            <a:off x="5410200" y="1524000"/>
            <a:ext cx="152400" cy="1828800"/>
          </a:xfrm>
          <a:prstGeom prst="downArrow">
            <a:avLst>
              <a:gd name="adj1" fmla="val 50000"/>
              <a:gd name="adj2" fmla="val 300000"/>
            </a:avLst>
          </a:prstGeom>
          <a:solidFill>
            <a:schemeClr val="accent1"/>
          </a:solidFill>
          <a:ln w="9525">
            <a:solidFill>
              <a:schemeClr val="tx1"/>
            </a:solidFill>
            <a:miter lim="800000"/>
            <a:headEnd/>
            <a:tailEnd/>
          </a:ln>
          <a:effectLst/>
        </p:spPr>
        <p:txBody>
          <a:bodyPr vert="eaVert" wrap="none" anchor="ctr"/>
          <a:lstStyle/>
          <a:p>
            <a:endParaRPr lang="zh-CN" altLang="en-US"/>
          </a:p>
        </p:txBody>
      </p:sp>
      <p:sp>
        <p:nvSpPr>
          <p:cNvPr id="56344" name="Text Box 24"/>
          <p:cNvSpPr txBox="1">
            <a:spLocks noChangeArrowheads="1"/>
          </p:cNvSpPr>
          <p:nvPr/>
        </p:nvSpPr>
        <p:spPr bwMode="auto">
          <a:xfrm>
            <a:off x="4876800" y="1066800"/>
            <a:ext cx="1828800" cy="457200"/>
          </a:xfrm>
          <a:prstGeom prst="rect">
            <a:avLst/>
          </a:prstGeom>
          <a:noFill/>
          <a:ln w="9525">
            <a:noFill/>
            <a:miter lim="800000"/>
            <a:headEnd/>
            <a:tailEnd/>
          </a:ln>
          <a:effectLst/>
        </p:spPr>
        <p:txBody>
          <a:bodyPr>
            <a:spAutoFit/>
          </a:bodyPr>
          <a:lstStyle/>
          <a:p>
            <a:pPr>
              <a:spcBef>
                <a:spcPct val="50000"/>
              </a:spcBef>
            </a:pPr>
            <a:r>
              <a:rPr kumimoji="1" lang="zh-CN" altLang="en-US" sz="2400" b="1">
                <a:solidFill>
                  <a:srgbClr val="FF3300"/>
                </a:solidFill>
                <a:latin typeface="Arial" charset="0"/>
                <a:ea typeface="黑体" pitchFamily="49" charset="-122"/>
              </a:rPr>
              <a:t>混凝剂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box(in)">
                                      <p:cBhvr>
                                        <p:cTn id="7" dur="500"/>
                                        <p:tgtEl>
                                          <p:spTgt spid="563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6324"/>
                                        </p:tgtEl>
                                        <p:attrNameLst>
                                          <p:attrName>style.visibility</p:attrName>
                                        </p:attrNameLst>
                                      </p:cBhvr>
                                      <p:to>
                                        <p:strVal val="visible"/>
                                      </p:to>
                                    </p:set>
                                    <p:anim calcmode="lin" valueType="num">
                                      <p:cBhvr additive="base">
                                        <p:cTn id="12" dur="500" fill="hold"/>
                                        <p:tgtEl>
                                          <p:spTgt spid="56324"/>
                                        </p:tgtEl>
                                        <p:attrNameLst>
                                          <p:attrName>ppt_x</p:attrName>
                                        </p:attrNameLst>
                                      </p:cBhvr>
                                      <p:tavLst>
                                        <p:tav tm="0">
                                          <p:val>
                                            <p:strVal val="0-#ppt_w/2"/>
                                          </p:val>
                                        </p:tav>
                                        <p:tav tm="100000">
                                          <p:val>
                                            <p:strVal val="#ppt_x"/>
                                          </p:val>
                                        </p:tav>
                                      </p:tavLst>
                                    </p:anim>
                                    <p:anim calcmode="lin" valueType="num">
                                      <p:cBhvr additive="base">
                                        <p:cTn id="13" dur="500" fill="hold"/>
                                        <p:tgtEl>
                                          <p:spTgt spid="563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6344"/>
                                        </p:tgtEl>
                                        <p:attrNameLst>
                                          <p:attrName>style.visibility</p:attrName>
                                        </p:attrNameLst>
                                      </p:cBhvr>
                                      <p:to>
                                        <p:strVal val="visible"/>
                                      </p:to>
                                    </p:set>
                                    <p:anim calcmode="lin" valueType="num">
                                      <p:cBhvr additive="base">
                                        <p:cTn id="18" dur="500" fill="hold"/>
                                        <p:tgtEl>
                                          <p:spTgt spid="56344"/>
                                        </p:tgtEl>
                                        <p:attrNameLst>
                                          <p:attrName>ppt_x</p:attrName>
                                        </p:attrNameLst>
                                      </p:cBhvr>
                                      <p:tavLst>
                                        <p:tav tm="0">
                                          <p:val>
                                            <p:strVal val="0-#ppt_w/2"/>
                                          </p:val>
                                        </p:tav>
                                        <p:tav tm="100000">
                                          <p:val>
                                            <p:strVal val="#ppt_x"/>
                                          </p:val>
                                        </p:tav>
                                      </p:tavLst>
                                    </p:anim>
                                    <p:anim calcmode="lin" valueType="num">
                                      <p:cBhvr additive="base">
                                        <p:cTn id="19" dur="500" fill="hold"/>
                                        <p:tgtEl>
                                          <p:spTgt spid="5634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6343"/>
                                        </p:tgtEl>
                                        <p:attrNameLst>
                                          <p:attrName>style.visibility</p:attrName>
                                        </p:attrNameLst>
                                      </p:cBhvr>
                                      <p:to>
                                        <p:strVal val="visible"/>
                                      </p:to>
                                    </p:set>
                                    <p:anim calcmode="lin" valueType="num">
                                      <p:cBhvr additive="base">
                                        <p:cTn id="24" dur="500" fill="hold"/>
                                        <p:tgtEl>
                                          <p:spTgt spid="56343"/>
                                        </p:tgtEl>
                                        <p:attrNameLst>
                                          <p:attrName>ppt_x</p:attrName>
                                        </p:attrNameLst>
                                      </p:cBhvr>
                                      <p:tavLst>
                                        <p:tav tm="0">
                                          <p:val>
                                            <p:strVal val="0-#ppt_w/2"/>
                                          </p:val>
                                        </p:tav>
                                        <p:tav tm="100000">
                                          <p:val>
                                            <p:strVal val="#ppt_x"/>
                                          </p:val>
                                        </p:tav>
                                      </p:tavLst>
                                    </p:anim>
                                    <p:anim calcmode="lin" valueType="num">
                                      <p:cBhvr additive="base">
                                        <p:cTn id="25" dur="500" fill="hold"/>
                                        <p:tgtEl>
                                          <p:spTgt spid="5634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6325"/>
                                        </p:tgtEl>
                                        <p:attrNameLst>
                                          <p:attrName>style.visibility</p:attrName>
                                        </p:attrNameLst>
                                      </p:cBhvr>
                                      <p:to>
                                        <p:strVal val="visible"/>
                                      </p:to>
                                    </p:set>
                                    <p:anim calcmode="lin" valueType="num">
                                      <p:cBhvr additive="base">
                                        <p:cTn id="30" dur="500" fill="hold"/>
                                        <p:tgtEl>
                                          <p:spTgt spid="56325"/>
                                        </p:tgtEl>
                                        <p:attrNameLst>
                                          <p:attrName>ppt_x</p:attrName>
                                        </p:attrNameLst>
                                      </p:cBhvr>
                                      <p:tavLst>
                                        <p:tav tm="0">
                                          <p:val>
                                            <p:strVal val="#ppt_x"/>
                                          </p:val>
                                        </p:tav>
                                        <p:tav tm="100000">
                                          <p:val>
                                            <p:strVal val="#ppt_x"/>
                                          </p:val>
                                        </p:tav>
                                      </p:tavLst>
                                    </p:anim>
                                    <p:anim calcmode="lin" valueType="num">
                                      <p:cBhvr additive="base">
                                        <p:cTn id="31" dur="500" fill="hold"/>
                                        <p:tgtEl>
                                          <p:spTgt spid="5632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56326"/>
                                        </p:tgtEl>
                                        <p:attrNameLst>
                                          <p:attrName>style.visibility</p:attrName>
                                        </p:attrNameLst>
                                      </p:cBhvr>
                                      <p:to>
                                        <p:strVal val="visible"/>
                                      </p:to>
                                    </p:set>
                                    <p:anim calcmode="lin" valueType="num">
                                      <p:cBhvr additive="base">
                                        <p:cTn id="36" dur="500" fill="hold"/>
                                        <p:tgtEl>
                                          <p:spTgt spid="56326"/>
                                        </p:tgtEl>
                                        <p:attrNameLst>
                                          <p:attrName>ppt_x</p:attrName>
                                        </p:attrNameLst>
                                      </p:cBhvr>
                                      <p:tavLst>
                                        <p:tav tm="0">
                                          <p:val>
                                            <p:strVal val="0-#ppt_w/2"/>
                                          </p:val>
                                        </p:tav>
                                        <p:tav tm="100000">
                                          <p:val>
                                            <p:strVal val="#ppt_x"/>
                                          </p:val>
                                        </p:tav>
                                      </p:tavLst>
                                    </p:anim>
                                    <p:anim calcmode="lin" valueType="num">
                                      <p:cBhvr additive="base">
                                        <p:cTn id="37" dur="500" fill="hold"/>
                                        <p:tgtEl>
                                          <p:spTgt spid="56326"/>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56327"/>
                                        </p:tgtEl>
                                        <p:attrNameLst>
                                          <p:attrName>style.visibility</p:attrName>
                                        </p:attrNameLst>
                                      </p:cBhvr>
                                      <p:to>
                                        <p:strVal val="visible"/>
                                      </p:to>
                                    </p:set>
                                    <p:anim calcmode="lin" valueType="num">
                                      <p:cBhvr additive="base">
                                        <p:cTn id="42" dur="500" fill="hold"/>
                                        <p:tgtEl>
                                          <p:spTgt spid="56327"/>
                                        </p:tgtEl>
                                        <p:attrNameLst>
                                          <p:attrName>ppt_x</p:attrName>
                                        </p:attrNameLst>
                                      </p:cBhvr>
                                      <p:tavLst>
                                        <p:tav tm="0">
                                          <p:val>
                                            <p:strVal val="1+#ppt_w/2"/>
                                          </p:val>
                                        </p:tav>
                                        <p:tav tm="100000">
                                          <p:val>
                                            <p:strVal val="#ppt_x"/>
                                          </p:val>
                                        </p:tav>
                                      </p:tavLst>
                                    </p:anim>
                                    <p:anim calcmode="lin" valueType="num">
                                      <p:cBhvr additive="base">
                                        <p:cTn id="43" dur="500" fill="hold"/>
                                        <p:tgtEl>
                                          <p:spTgt spid="56327"/>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1" fill="hold" grpId="0" nodeType="clickEffect">
                                  <p:stCondLst>
                                    <p:cond delay="0"/>
                                  </p:stCondLst>
                                  <p:childTnLst>
                                    <p:set>
                                      <p:cBhvr>
                                        <p:cTn id="47" dur="1" fill="hold">
                                          <p:stCondLst>
                                            <p:cond delay="0"/>
                                          </p:stCondLst>
                                        </p:cTn>
                                        <p:tgtEl>
                                          <p:spTgt spid="56328"/>
                                        </p:tgtEl>
                                        <p:attrNameLst>
                                          <p:attrName>style.visibility</p:attrName>
                                        </p:attrNameLst>
                                      </p:cBhvr>
                                      <p:to>
                                        <p:strVal val="visible"/>
                                      </p:to>
                                    </p:set>
                                    <p:anim calcmode="lin" valueType="num">
                                      <p:cBhvr additive="base">
                                        <p:cTn id="48" dur="500" fill="hold"/>
                                        <p:tgtEl>
                                          <p:spTgt spid="56328"/>
                                        </p:tgtEl>
                                        <p:attrNameLst>
                                          <p:attrName>ppt_x</p:attrName>
                                        </p:attrNameLst>
                                      </p:cBhvr>
                                      <p:tavLst>
                                        <p:tav tm="0">
                                          <p:val>
                                            <p:strVal val="#ppt_x"/>
                                          </p:val>
                                        </p:tav>
                                        <p:tav tm="100000">
                                          <p:val>
                                            <p:strVal val="#ppt_x"/>
                                          </p:val>
                                        </p:tav>
                                      </p:tavLst>
                                    </p:anim>
                                    <p:anim calcmode="lin" valueType="num">
                                      <p:cBhvr additive="base">
                                        <p:cTn id="49" dur="500" fill="hold"/>
                                        <p:tgtEl>
                                          <p:spTgt spid="56328"/>
                                        </p:tgtEl>
                                        <p:attrNameLst>
                                          <p:attrName>ppt_y</p:attrName>
                                        </p:attrNameLst>
                                      </p:cBhvr>
                                      <p:tavLst>
                                        <p:tav tm="0">
                                          <p:val>
                                            <p:strVal val="0-#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56329"/>
                                        </p:tgtEl>
                                        <p:attrNameLst>
                                          <p:attrName>style.visibility</p:attrName>
                                        </p:attrNameLst>
                                      </p:cBhvr>
                                      <p:to>
                                        <p:strVal val="visible"/>
                                      </p:to>
                                    </p:set>
                                    <p:anim calcmode="lin" valueType="num">
                                      <p:cBhvr additive="base">
                                        <p:cTn id="54" dur="500" fill="hold"/>
                                        <p:tgtEl>
                                          <p:spTgt spid="56329"/>
                                        </p:tgtEl>
                                        <p:attrNameLst>
                                          <p:attrName>ppt_x</p:attrName>
                                        </p:attrNameLst>
                                      </p:cBhvr>
                                      <p:tavLst>
                                        <p:tav tm="0">
                                          <p:val>
                                            <p:strVal val="1+#ppt_w/2"/>
                                          </p:val>
                                        </p:tav>
                                        <p:tav tm="100000">
                                          <p:val>
                                            <p:strVal val="#ppt_x"/>
                                          </p:val>
                                        </p:tav>
                                      </p:tavLst>
                                    </p:anim>
                                    <p:anim calcmode="lin" valueType="num">
                                      <p:cBhvr additive="base">
                                        <p:cTn id="55" dur="500" fill="hold"/>
                                        <p:tgtEl>
                                          <p:spTgt spid="56329"/>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56330"/>
                                        </p:tgtEl>
                                        <p:attrNameLst>
                                          <p:attrName>style.visibility</p:attrName>
                                        </p:attrNameLst>
                                      </p:cBhvr>
                                      <p:to>
                                        <p:strVal val="visible"/>
                                      </p:to>
                                    </p:set>
                                    <p:anim calcmode="lin" valueType="num">
                                      <p:cBhvr additive="base">
                                        <p:cTn id="60" dur="500" fill="hold"/>
                                        <p:tgtEl>
                                          <p:spTgt spid="56330"/>
                                        </p:tgtEl>
                                        <p:attrNameLst>
                                          <p:attrName>ppt_x</p:attrName>
                                        </p:attrNameLst>
                                      </p:cBhvr>
                                      <p:tavLst>
                                        <p:tav tm="0">
                                          <p:val>
                                            <p:strVal val="#ppt_x"/>
                                          </p:val>
                                        </p:tav>
                                        <p:tav tm="100000">
                                          <p:val>
                                            <p:strVal val="#ppt_x"/>
                                          </p:val>
                                        </p:tav>
                                      </p:tavLst>
                                    </p:anim>
                                    <p:anim calcmode="lin" valueType="num">
                                      <p:cBhvr additive="base">
                                        <p:cTn id="61" dur="500" fill="hold"/>
                                        <p:tgtEl>
                                          <p:spTgt spid="56330"/>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12" fill="hold" grpId="0" nodeType="clickEffect">
                                  <p:stCondLst>
                                    <p:cond delay="0"/>
                                  </p:stCondLst>
                                  <p:childTnLst>
                                    <p:set>
                                      <p:cBhvr>
                                        <p:cTn id="65" dur="1" fill="hold">
                                          <p:stCondLst>
                                            <p:cond delay="0"/>
                                          </p:stCondLst>
                                        </p:cTn>
                                        <p:tgtEl>
                                          <p:spTgt spid="56331"/>
                                        </p:tgtEl>
                                        <p:attrNameLst>
                                          <p:attrName>style.visibility</p:attrName>
                                        </p:attrNameLst>
                                      </p:cBhvr>
                                      <p:to>
                                        <p:strVal val="visible"/>
                                      </p:to>
                                    </p:set>
                                    <p:anim calcmode="lin" valueType="num">
                                      <p:cBhvr additive="base">
                                        <p:cTn id="66" dur="500" fill="hold"/>
                                        <p:tgtEl>
                                          <p:spTgt spid="56331"/>
                                        </p:tgtEl>
                                        <p:attrNameLst>
                                          <p:attrName>ppt_x</p:attrName>
                                        </p:attrNameLst>
                                      </p:cBhvr>
                                      <p:tavLst>
                                        <p:tav tm="0">
                                          <p:val>
                                            <p:strVal val="0-#ppt_w/2"/>
                                          </p:val>
                                        </p:tav>
                                        <p:tav tm="100000">
                                          <p:val>
                                            <p:strVal val="#ppt_x"/>
                                          </p:val>
                                        </p:tav>
                                      </p:tavLst>
                                    </p:anim>
                                    <p:anim calcmode="lin" valueType="num">
                                      <p:cBhvr additive="base">
                                        <p:cTn id="67" dur="500" fill="hold"/>
                                        <p:tgtEl>
                                          <p:spTgt spid="56331"/>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56332"/>
                                        </p:tgtEl>
                                        <p:attrNameLst>
                                          <p:attrName>style.visibility</p:attrName>
                                        </p:attrNameLst>
                                      </p:cBhvr>
                                      <p:to>
                                        <p:strVal val="visible"/>
                                      </p:to>
                                    </p:set>
                                    <p:anim calcmode="lin" valueType="num">
                                      <p:cBhvr additive="base">
                                        <p:cTn id="72" dur="500" fill="hold"/>
                                        <p:tgtEl>
                                          <p:spTgt spid="56332"/>
                                        </p:tgtEl>
                                        <p:attrNameLst>
                                          <p:attrName>ppt_x</p:attrName>
                                        </p:attrNameLst>
                                      </p:cBhvr>
                                      <p:tavLst>
                                        <p:tav tm="0">
                                          <p:val>
                                            <p:strVal val="0-#ppt_w/2"/>
                                          </p:val>
                                        </p:tav>
                                        <p:tav tm="100000">
                                          <p:val>
                                            <p:strVal val="#ppt_x"/>
                                          </p:val>
                                        </p:tav>
                                      </p:tavLst>
                                    </p:anim>
                                    <p:anim calcmode="lin" valueType="num">
                                      <p:cBhvr additive="base">
                                        <p:cTn id="73" dur="500" fill="hold"/>
                                        <p:tgtEl>
                                          <p:spTgt spid="56332"/>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2" fill="hold" grpId="0" nodeType="clickEffect">
                                  <p:stCondLst>
                                    <p:cond delay="0"/>
                                  </p:stCondLst>
                                  <p:childTnLst>
                                    <p:set>
                                      <p:cBhvr>
                                        <p:cTn id="77" dur="1" fill="hold">
                                          <p:stCondLst>
                                            <p:cond delay="0"/>
                                          </p:stCondLst>
                                        </p:cTn>
                                        <p:tgtEl>
                                          <p:spTgt spid="56333"/>
                                        </p:tgtEl>
                                        <p:attrNameLst>
                                          <p:attrName>style.visibility</p:attrName>
                                        </p:attrNameLst>
                                      </p:cBhvr>
                                      <p:to>
                                        <p:strVal val="visible"/>
                                      </p:to>
                                    </p:set>
                                    <p:anim calcmode="lin" valueType="num">
                                      <p:cBhvr additive="base">
                                        <p:cTn id="78" dur="500" fill="hold"/>
                                        <p:tgtEl>
                                          <p:spTgt spid="56333"/>
                                        </p:tgtEl>
                                        <p:attrNameLst>
                                          <p:attrName>ppt_x</p:attrName>
                                        </p:attrNameLst>
                                      </p:cBhvr>
                                      <p:tavLst>
                                        <p:tav tm="0">
                                          <p:val>
                                            <p:strVal val="1+#ppt_w/2"/>
                                          </p:val>
                                        </p:tav>
                                        <p:tav tm="100000">
                                          <p:val>
                                            <p:strVal val="#ppt_x"/>
                                          </p:val>
                                        </p:tav>
                                      </p:tavLst>
                                    </p:anim>
                                    <p:anim calcmode="lin" valueType="num">
                                      <p:cBhvr additive="base">
                                        <p:cTn id="79" dur="500" fill="hold"/>
                                        <p:tgtEl>
                                          <p:spTgt spid="56333"/>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56334"/>
                                        </p:tgtEl>
                                        <p:attrNameLst>
                                          <p:attrName>style.visibility</p:attrName>
                                        </p:attrNameLst>
                                      </p:cBhvr>
                                      <p:to>
                                        <p:strVal val="visible"/>
                                      </p:to>
                                    </p:set>
                                    <p:anim calcmode="lin" valueType="num">
                                      <p:cBhvr additive="base">
                                        <p:cTn id="84" dur="500" fill="hold"/>
                                        <p:tgtEl>
                                          <p:spTgt spid="56334"/>
                                        </p:tgtEl>
                                        <p:attrNameLst>
                                          <p:attrName>ppt_x</p:attrName>
                                        </p:attrNameLst>
                                      </p:cBhvr>
                                      <p:tavLst>
                                        <p:tav tm="0">
                                          <p:val>
                                            <p:strVal val="0-#ppt_w/2"/>
                                          </p:val>
                                        </p:tav>
                                        <p:tav tm="100000">
                                          <p:val>
                                            <p:strVal val="#ppt_x"/>
                                          </p:val>
                                        </p:tav>
                                      </p:tavLst>
                                    </p:anim>
                                    <p:anim calcmode="lin" valueType="num">
                                      <p:cBhvr additive="base">
                                        <p:cTn id="85" dur="500" fill="hold"/>
                                        <p:tgtEl>
                                          <p:spTgt spid="56334"/>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56335"/>
                                        </p:tgtEl>
                                        <p:attrNameLst>
                                          <p:attrName>style.visibility</p:attrName>
                                        </p:attrNameLst>
                                      </p:cBhvr>
                                      <p:to>
                                        <p:strVal val="visible"/>
                                      </p:to>
                                    </p:set>
                                    <p:anim calcmode="lin" valueType="num">
                                      <p:cBhvr additive="base">
                                        <p:cTn id="90" dur="500" fill="hold"/>
                                        <p:tgtEl>
                                          <p:spTgt spid="56335"/>
                                        </p:tgtEl>
                                        <p:attrNameLst>
                                          <p:attrName>ppt_x</p:attrName>
                                        </p:attrNameLst>
                                      </p:cBhvr>
                                      <p:tavLst>
                                        <p:tav tm="0">
                                          <p:val>
                                            <p:strVal val="0-#ppt_w/2"/>
                                          </p:val>
                                        </p:tav>
                                        <p:tav tm="100000">
                                          <p:val>
                                            <p:strVal val="#ppt_x"/>
                                          </p:val>
                                        </p:tav>
                                      </p:tavLst>
                                    </p:anim>
                                    <p:anim calcmode="lin" valueType="num">
                                      <p:cBhvr additive="base">
                                        <p:cTn id="91" dur="500" fill="hold"/>
                                        <p:tgtEl>
                                          <p:spTgt spid="56335"/>
                                        </p:tgtEl>
                                        <p:attrNameLst>
                                          <p:attrName>ppt_y</p:attrName>
                                        </p:attrNameLst>
                                      </p:cBhvr>
                                      <p:tavLst>
                                        <p:tav tm="0">
                                          <p:val>
                                            <p:strVal val="#ppt_y"/>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56336"/>
                                        </p:tgtEl>
                                        <p:attrNameLst>
                                          <p:attrName>style.visibility</p:attrName>
                                        </p:attrNameLst>
                                      </p:cBhvr>
                                      <p:to>
                                        <p:strVal val="visible"/>
                                      </p:to>
                                    </p:set>
                                    <p:anim calcmode="lin" valueType="num">
                                      <p:cBhvr additive="base">
                                        <p:cTn id="96" dur="500" fill="hold"/>
                                        <p:tgtEl>
                                          <p:spTgt spid="56336"/>
                                        </p:tgtEl>
                                        <p:attrNameLst>
                                          <p:attrName>ppt_x</p:attrName>
                                        </p:attrNameLst>
                                      </p:cBhvr>
                                      <p:tavLst>
                                        <p:tav tm="0">
                                          <p:val>
                                            <p:strVal val="0-#ppt_w/2"/>
                                          </p:val>
                                        </p:tav>
                                        <p:tav tm="100000">
                                          <p:val>
                                            <p:strVal val="#ppt_x"/>
                                          </p:val>
                                        </p:tav>
                                      </p:tavLst>
                                    </p:anim>
                                    <p:anim calcmode="lin" valueType="num">
                                      <p:cBhvr additive="base">
                                        <p:cTn id="97" dur="500" fill="hold"/>
                                        <p:tgtEl>
                                          <p:spTgt spid="56336"/>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56337"/>
                                        </p:tgtEl>
                                        <p:attrNameLst>
                                          <p:attrName>style.visibility</p:attrName>
                                        </p:attrNameLst>
                                      </p:cBhvr>
                                      <p:to>
                                        <p:strVal val="visible"/>
                                      </p:to>
                                    </p:set>
                                    <p:anim calcmode="lin" valueType="num">
                                      <p:cBhvr additive="base">
                                        <p:cTn id="102" dur="500" fill="hold"/>
                                        <p:tgtEl>
                                          <p:spTgt spid="56337"/>
                                        </p:tgtEl>
                                        <p:attrNameLst>
                                          <p:attrName>ppt_x</p:attrName>
                                        </p:attrNameLst>
                                      </p:cBhvr>
                                      <p:tavLst>
                                        <p:tav tm="0">
                                          <p:val>
                                            <p:strVal val="0-#ppt_w/2"/>
                                          </p:val>
                                        </p:tav>
                                        <p:tav tm="100000">
                                          <p:val>
                                            <p:strVal val="#ppt_x"/>
                                          </p:val>
                                        </p:tav>
                                      </p:tavLst>
                                    </p:anim>
                                    <p:anim calcmode="lin" valueType="num">
                                      <p:cBhvr additive="base">
                                        <p:cTn id="103" dur="500" fill="hold"/>
                                        <p:tgtEl>
                                          <p:spTgt spid="56337"/>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8" fill="hold" grpId="0" nodeType="clickEffect">
                                  <p:stCondLst>
                                    <p:cond delay="0"/>
                                  </p:stCondLst>
                                  <p:childTnLst>
                                    <p:set>
                                      <p:cBhvr>
                                        <p:cTn id="107" dur="1" fill="hold">
                                          <p:stCondLst>
                                            <p:cond delay="0"/>
                                          </p:stCondLst>
                                        </p:cTn>
                                        <p:tgtEl>
                                          <p:spTgt spid="56338"/>
                                        </p:tgtEl>
                                        <p:attrNameLst>
                                          <p:attrName>style.visibility</p:attrName>
                                        </p:attrNameLst>
                                      </p:cBhvr>
                                      <p:to>
                                        <p:strVal val="visible"/>
                                      </p:to>
                                    </p:set>
                                    <p:anim calcmode="lin" valueType="num">
                                      <p:cBhvr additive="base">
                                        <p:cTn id="108" dur="500" fill="hold"/>
                                        <p:tgtEl>
                                          <p:spTgt spid="56338"/>
                                        </p:tgtEl>
                                        <p:attrNameLst>
                                          <p:attrName>ppt_x</p:attrName>
                                        </p:attrNameLst>
                                      </p:cBhvr>
                                      <p:tavLst>
                                        <p:tav tm="0">
                                          <p:val>
                                            <p:strVal val="0-#ppt_w/2"/>
                                          </p:val>
                                        </p:tav>
                                        <p:tav tm="100000">
                                          <p:val>
                                            <p:strVal val="#ppt_x"/>
                                          </p:val>
                                        </p:tav>
                                      </p:tavLst>
                                    </p:anim>
                                    <p:anim calcmode="lin" valueType="num">
                                      <p:cBhvr additive="base">
                                        <p:cTn id="109" dur="500" fill="hold"/>
                                        <p:tgtEl>
                                          <p:spTgt spid="56338"/>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4" fill="hold" grpId="0" nodeType="clickEffect">
                                  <p:stCondLst>
                                    <p:cond delay="0"/>
                                  </p:stCondLst>
                                  <p:childTnLst>
                                    <p:set>
                                      <p:cBhvr>
                                        <p:cTn id="113" dur="1" fill="hold">
                                          <p:stCondLst>
                                            <p:cond delay="0"/>
                                          </p:stCondLst>
                                        </p:cTn>
                                        <p:tgtEl>
                                          <p:spTgt spid="56339"/>
                                        </p:tgtEl>
                                        <p:attrNameLst>
                                          <p:attrName>style.visibility</p:attrName>
                                        </p:attrNameLst>
                                      </p:cBhvr>
                                      <p:to>
                                        <p:strVal val="visible"/>
                                      </p:to>
                                    </p:set>
                                    <p:anim calcmode="lin" valueType="num">
                                      <p:cBhvr additive="base">
                                        <p:cTn id="114" dur="500" fill="hold"/>
                                        <p:tgtEl>
                                          <p:spTgt spid="56339"/>
                                        </p:tgtEl>
                                        <p:attrNameLst>
                                          <p:attrName>ppt_x</p:attrName>
                                        </p:attrNameLst>
                                      </p:cBhvr>
                                      <p:tavLst>
                                        <p:tav tm="0">
                                          <p:val>
                                            <p:strVal val="#ppt_x"/>
                                          </p:val>
                                        </p:tav>
                                        <p:tav tm="100000">
                                          <p:val>
                                            <p:strVal val="#ppt_x"/>
                                          </p:val>
                                        </p:tav>
                                      </p:tavLst>
                                    </p:anim>
                                    <p:anim calcmode="lin" valueType="num">
                                      <p:cBhvr additive="base">
                                        <p:cTn id="115" dur="500" fill="hold"/>
                                        <p:tgtEl>
                                          <p:spTgt spid="56339"/>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grpId="0" nodeType="clickEffect">
                                  <p:stCondLst>
                                    <p:cond delay="0"/>
                                  </p:stCondLst>
                                  <p:childTnLst>
                                    <p:set>
                                      <p:cBhvr>
                                        <p:cTn id="119" dur="1" fill="hold">
                                          <p:stCondLst>
                                            <p:cond delay="0"/>
                                          </p:stCondLst>
                                        </p:cTn>
                                        <p:tgtEl>
                                          <p:spTgt spid="56340"/>
                                        </p:tgtEl>
                                        <p:attrNameLst>
                                          <p:attrName>style.visibility</p:attrName>
                                        </p:attrNameLst>
                                      </p:cBhvr>
                                      <p:to>
                                        <p:strVal val="visible"/>
                                      </p:to>
                                    </p:set>
                                    <p:anim calcmode="lin" valueType="num">
                                      <p:cBhvr additive="base">
                                        <p:cTn id="120" dur="500" fill="hold"/>
                                        <p:tgtEl>
                                          <p:spTgt spid="56340"/>
                                        </p:tgtEl>
                                        <p:attrNameLst>
                                          <p:attrName>ppt_x</p:attrName>
                                        </p:attrNameLst>
                                      </p:cBhvr>
                                      <p:tavLst>
                                        <p:tav tm="0">
                                          <p:val>
                                            <p:strVal val="#ppt_x"/>
                                          </p:val>
                                        </p:tav>
                                        <p:tav tm="100000">
                                          <p:val>
                                            <p:strVal val="#ppt_x"/>
                                          </p:val>
                                        </p:tav>
                                      </p:tavLst>
                                    </p:anim>
                                    <p:anim calcmode="lin" valueType="num">
                                      <p:cBhvr additive="base">
                                        <p:cTn id="121" dur="500" fill="hold"/>
                                        <p:tgtEl>
                                          <p:spTgt spid="56340"/>
                                        </p:tgtEl>
                                        <p:attrNameLst>
                                          <p:attrName>ppt_y</p:attrName>
                                        </p:attrNameLst>
                                      </p:cBhvr>
                                      <p:tavLst>
                                        <p:tav tm="0">
                                          <p:val>
                                            <p:strVal val="1+#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 presetClass="entr" presetSubtype="8" fill="hold" grpId="0" nodeType="clickEffect">
                                  <p:stCondLst>
                                    <p:cond delay="0"/>
                                  </p:stCondLst>
                                  <p:childTnLst>
                                    <p:set>
                                      <p:cBhvr>
                                        <p:cTn id="125" dur="1" fill="hold">
                                          <p:stCondLst>
                                            <p:cond delay="0"/>
                                          </p:stCondLst>
                                        </p:cTn>
                                        <p:tgtEl>
                                          <p:spTgt spid="56341"/>
                                        </p:tgtEl>
                                        <p:attrNameLst>
                                          <p:attrName>style.visibility</p:attrName>
                                        </p:attrNameLst>
                                      </p:cBhvr>
                                      <p:to>
                                        <p:strVal val="visible"/>
                                      </p:to>
                                    </p:set>
                                    <p:anim calcmode="lin" valueType="num">
                                      <p:cBhvr additive="base">
                                        <p:cTn id="126" dur="500" fill="hold"/>
                                        <p:tgtEl>
                                          <p:spTgt spid="56341"/>
                                        </p:tgtEl>
                                        <p:attrNameLst>
                                          <p:attrName>ppt_x</p:attrName>
                                        </p:attrNameLst>
                                      </p:cBhvr>
                                      <p:tavLst>
                                        <p:tav tm="0">
                                          <p:val>
                                            <p:strVal val="0-#ppt_w/2"/>
                                          </p:val>
                                        </p:tav>
                                        <p:tav tm="100000">
                                          <p:val>
                                            <p:strVal val="#ppt_x"/>
                                          </p:val>
                                        </p:tav>
                                      </p:tavLst>
                                    </p:anim>
                                    <p:anim calcmode="lin" valueType="num">
                                      <p:cBhvr additive="base">
                                        <p:cTn id="127" dur="500" fill="hold"/>
                                        <p:tgtEl>
                                          <p:spTgt spid="563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animBg="1"/>
      <p:bldP spid="56325" grpId="0" animBg="1"/>
      <p:bldP spid="56326" grpId="0" animBg="1"/>
      <p:bldP spid="56327" grpId="0" animBg="1"/>
      <p:bldP spid="56328" grpId="0" animBg="1"/>
      <p:bldP spid="56329" grpId="0" animBg="1"/>
      <p:bldP spid="56330" grpId="0" animBg="1"/>
      <p:bldP spid="56331" grpId="0" animBg="1"/>
      <p:bldP spid="56332" grpId="0" animBg="1"/>
      <p:bldP spid="56333" grpId="0" animBg="1"/>
      <p:bldP spid="56334" grpId="0" animBg="1"/>
      <p:bldP spid="56335" grpId="0" animBg="1"/>
      <p:bldP spid="56336" grpId="0" animBg="1"/>
      <p:bldP spid="56337" grpId="0" animBg="1"/>
      <p:bldP spid="56338" grpId="0" animBg="1"/>
      <p:bldP spid="56339" grpId="0" animBg="1"/>
      <p:bldP spid="56340" grpId="0" animBg="1"/>
      <p:bldP spid="56341" grpId="0" animBg="1"/>
      <p:bldP spid="56343" grpId="0" animBg="1"/>
      <p:bldP spid="56344"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68313" y="549275"/>
            <a:ext cx="8243887" cy="701675"/>
          </a:xfrm>
          <a:ln w="38100">
            <a:solidFill>
              <a:srgbClr val="FF0000"/>
            </a:solidFill>
          </a:ln>
        </p:spPr>
        <p:txBody>
          <a:bodyPr/>
          <a:lstStyle/>
          <a:p>
            <a:r>
              <a:rPr lang="zh-CN" altLang="en-US" sz="3200" b="1">
                <a:solidFill>
                  <a:schemeClr val="tx1"/>
                </a:solidFill>
                <a:latin typeface="华文新魏" pitchFamily="2" charset="-122"/>
                <a:ea typeface="华文新魏" pitchFamily="2" charset="-122"/>
              </a:rPr>
              <a:t>水力循环澄清池</a:t>
            </a:r>
            <a:endParaRPr lang="zh-CN" altLang="en-US" sz="3200">
              <a:solidFill>
                <a:schemeClr val="tx1"/>
              </a:solidFill>
              <a:latin typeface="华文新魏" pitchFamily="2" charset="-122"/>
              <a:ea typeface="华文新魏" pitchFamily="2" charset="-122"/>
            </a:endParaRPr>
          </a:p>
        </p:txBody>
      </p:sp>
      <p:graphicFrame>
        <p:nvGraphicFramePr>
          <p:cNvPr id="57347" name="Object 3"/>
          <p:cNvGraphicFramePr>
            <a:graphicFrameLocks noGrp="1" noChangeAspect="1"/>
          </p:cNvGraphicFramePr>
          <p:nvPr>
            <p:ph idx="1"/>
          </p:nvPr>
        </p:nvGraphicFramePr>
        <p:xfrm>
          <a:off x="1600200" y="1295400"/>
          <a:ext cx="5969000" cy="5257800"/>
        </p:xfrm>
        <a:graphic>
          <a:graphicData uri="http://schemas.openxmlformats.org/presentationml/2006/ole">
            <mc:AlternateContent xmlns:mc="http://schemas.openxmlformats.org/markup-compatibility/2006">
              <mc:Choice xmlns:v="urn:schemas-microsoft-com:vml" Requires="v">
                <p:oleObj spid="_x0000_s250927" name="文档" r:id="rId3" imgW="2225040" imgH="2103120" progId="Word.Document.8">
                  <p:embed/>
                </p:oleObj>
              </mc:Choice>
              <mc:Fallback>
                <p:oleObj name="文档" r:id="rId3" imgW="2225040" imgH="21031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295400"/>
                        <a:ext cx="5969000" cy="525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box(out)">
                                      <p:cBhvr>
                                        <p:cTn id="7" dur="500"/>
                                        <p:tgtEl>
                                          <p:spTgt spid="57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 name="灯片编号占位符 5"/>
          <p:cNvSpPr>
            <a:spLocks noGrp="1"/>
          </p:cNvSpPr>
          <p:nvPr>
            <p:ph type="sldNum" sz="quarter" idx="4294967295"/>
          </p:nvPr>
        </p:nvSpPr>
        <p:spPr>
          <a:xfrm>
            <a:off x="6553200" y="6243638"/>
            <a:ext cx="2133600" cy="457200"/>
          </a:xfrm>
          <a:prstGeom prst="rect">
            <a:avLst/>
          </a:prstGeom>
        </p:spPr>
        <p:txBody>
          <a:bodyPr/>
          <a:lstStyle/>
          <a:p>
            <a:fld id="{AA335B9E-3EA9-4009-9D71-17F1CFE794C9}" type="slidenum">
              <a:rPr lang="en-US" altLang="zh-CN"/>
              <a:pPr/>
              <a:t>68</a:t>
            </a:fld>
            <a:endParaRPr lang="en-US" altLang="zh-CN"/>
          </a:p>
        </p:txBody>
      </p:sp>
      <p:sp>
        <p:nvSpPr>
          <p:cNvPr id="58370" name="Rectangle 2"/>
          <p:cNvSpPr>
            <a:spLocks noGrp="1" noChangeArrowheads="1"/>
          </p:cNvSpPr>
          <p:nvPr>
            <p:ph type="title"/>
          </p:nvPr>
        </p:nvSpPr>
        <p:spPr>
          <a:xfrm>
            <a:off x="395288" y="476250"/>
            <a:ext cx="8243887" cy="701675"/>
          </a:xfrm>
        </p:spPr>
        <p:txBody>
          <a:bodyPr/>
          <a:lstStyle/>
          <a:p>
            <a:r>
              <a:rPr lang="zh-CN" altLang="en-US" sz="3200" dirty="0">
                <a:solidFill>
                  <a:schemeClr val="tx1"/>
                </a:solidFill>
                <a:latin typeface="华文新魏" pitchFamily="2" charset="-122"/>
                <a:ea typeface="华文新魏" pitchFamily="2" charset="-122"/>
              </a:rPr>
              <a:t>钟罩式脉冲澄清池示意图</a:t>
            </a:r>
          </a:p>
        </p:txBody>
      </p:sp>
      <p:graphicFrame>
        <p:nvGraphicFramePr>
          <p:cNvPr id="58371" name="Object 3"/>
          <p:cNvGraphicFramePr>
            <a:graphicFrameLocks noGrp="1" noChangeAspect="1"/>
          </p:cNvGraphicFramePr>
          <p:nvPr>
            <p:ph idx="1"/>
          </p:nvPr>
        </p:nvGraphicFramePr>
        <p:xfrm>
          <a:off x="684213" y="1412875"/>
          <a:ext cx="7772400" cy="5099050"/>
        </p:xfrm>
        <a:graphic>
          <a:graphicData uri="http://schemas.openxmlformats.org/presentationml/2006/ole">
            <mc:AlternateContent xmlns:mc="http://schemas.openxmlformats.org/markup-compatibility/2006">
              <mc:Choice xmlns:v="urn:schemas-microsoft-com:vml" Requires="v">
                <p:oleObj spid="_x0000_s251951" name="文档" r:id="rId3" imgW="3116580" imgH="1887220" progId="Word.Document.8">
                  <p:embed/>
                </p:oleObj>
              </mc:Choice>
              <mc:Fallback>
                <p:oleObj name="文档" r:id="rId3" imgW="3116580" imgH="1887220"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412875"/>
                        <a:ext cx="7772400" cy="5099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8375" name="Rectangle 7"/>
          <p:cNvSpPr>
            <a:spLocks noChangeArrowheads="1"/>
          </p:cNvSpPr>
          <p:nvPr/>
        </p:nvSpPr>
        <p:spPr bwMode="auto">
          <a:xfrm>
            <a:off x="4057650" y="4229100"/>
            <a:ext cx="685800" cy="1295400"/>
          </a:xfrm>
          <a:prstGeom prst="rect">
            <a:avLst/>
          </a:prstGeom>
          <a:noFill/>
          <a:ln w="38100">
            <a:solidFill>
              <a:schemeClr val="tx1"/>
            </a:solidFill>
            <a:prstDash val="dash"/>
            <a:miter lim="800000"/>
            <a:headEnd/>
            <a:tailEnd/>
          </a:ln>
          <a:effectLst/>
        </p:spPr>
        <p:txBody>
          <a:bodyPr wrap="none" anchor="ctr"/>
          <a:lstStyle/>
          <a:p>
            <a:endParaRPr lang="zh-CN" altLang="en-US"/>
          </a:p>
        </p:txBody>
      </p:sp>
      <p:sp>
        <p:nvSpPr>
          <p:cNvPr id="58376" name="Rectangle 8"/>
          <p:cNvSpPr>
            <a:spLocks noChangeArrowheads="1"/>
          </p:cNvSpPr>
          <p:nvPr/>
        </p:nvSpPr>
        <p:spPr bwMode="auto">
          <a:xfrm>
            <a:off x="4038600" y="5486400"/>
            <a:ext cx="685800" cy="381000"/>
          </a:xfrm>
          <a:prstGeom prst="rect">
            <a:avLst/>
          </a:prstGeom>
          <a:noFill/>
          <a:ln w="38100">
            <a:solidFill>
              <a:schemeClr val="tx1"/>
            </a:solidFill>
            <a:miter lim="800000"/>
            <a:headEnd/>
            <a:tailEnd/>
          </a:ln>
          <a:effectLst/>
        </p:spPr>
        <p:txBody>
          <a:bodyPr wrap="none" anchor="ctr"/>
          <a:lstStyle/>
          <a:p>
            <a:endParaRPr lang="zh-CN" altLang="en-US"/>
          </a:p>
        </p:txBody>
      </p:sp>
      <p:sp>
        <p:nvSpPr>
          <p:cNvPr id="58378" name="AutoShape 10"/>
          <p:cNvSpPr>
            <a:spLocks noChangeArrowheads="1"/>
          </p:cNvSpPr>
          <p:nvPr/>
        </p:nvSpPr>
        <p:spPr bwMode="auto">
          <a:xfrm>
            <a:off x="2971800" y="3048000"/>
            <a:ext cx="1066800" cy="152400"/>
          </a:xfrm>
          <a:prstGeom prst="rightArrow">
            <a:avLst>
              <a:gd name="adj1" fmla="val 50000"/>
              <a:gd name="adj2" fmla="val 175000"/>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58379" name="AutoShape 11"/>
          <p:cNvSpPr>
            <a:spLocks noChangeArrowheads="1"/>
          </p:cNvSpPr>
          <p:nvPr/>
        </p:nvSpPr>
        <p:spPr bwMode="auto">
          <a:xfrm>
            <a:off x="3962400" y="2667000"/>
            <a:ext cx="304800" cy="609600"/>
          </a:xfrm>
          <a:prstGeom prst="curvedUpArrow">
            <a:avLst>
              <a:gd name="adj1" fmla="val 20000"/>
              <a:gd name="adj2" fmla="val 40000"/>
              <a:gd name="adj3" fmla="val 66667"/>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58380" name="AutoShape 12"/>
          <p:cNvSpPr>
            <a:spLocks noChangeArrowheads="1"/>
          </p:cNvSpPr>
          <p:nvPr/>
        </p:nvSpPr>
        <p:spPr bwMode="auto">
          <a:xfrm>
            <a:off x="4305300" y="3048000"/>
            <a:ext cx="152400" cy="2667000"/>
          </a:xfrm>
          <a:prstGeom prst="downArrow">
            <a:avLst>
              <a:gd name="adj1" fmla="val 50000"/>
              <a:gd name="adj2" fmla="val 43750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1" name="AutoShape 13"/>
          <p:cNvSpPr>
            <a:spLocks noChangeArrowheads="1"/>
          </p:cNvSpPr>
          <p:nvPr/>
        </p:nvSpPr>
        <p:spPr bwMode="auto">
          <a:xfrm>
            <a:off x="4572000" y="5562600"/>
            <a:ext cx="2514600" cy="76200"/>
          </a:xfrm>
          <a:prstGeom prst="rightArrow">
            <a:avLst>
              <a:gd name="adj1" fmla="val 50000"/>
              <a:gd name="adj2" fmla="val 825000"/>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58382" name="AutoShape 14"/>
          <p:cNvSpPr>
            <a:spLocks noChangeArrowheads="1"/>
          </p:cNvSpPr>
          <p:nvPr/>
        </p:nvSpPr>
        <p:spPr bwMode="auto">
          <a:xfrm>
            <a:off x="1828800" y="5638800"/>
            <a:ext cx="2209800" cy="76200"/>
          </a:xfrm>
          <a:prstGeom prst="leftArrow">
            <a:avLst>
              <a:gd name="adj1" fmla="val 50000"/>
              <a:gd name="adj2" fmla="val 725000"/>
            </a:avLst>
          </a:prstGeom>
          <a:solidFill>
            <a:srgbClr val="FF3300"/>
          </a:solidFill>
          <a:ln w="9525">
            <a:solidFill>
              <a:schemeClr val="tx1"/>
            </a:solidFill>
            <a:miter lim="800000"/>
            <a:headEnd/>
            <a:tailEnd/>
          </a:ln>
          <a:effectLst/>
        </p:spPr>
        <p:txBody>
          <a:bodyPr wrap="none" anchor="ctr"/>
          <a:lstStyle/>
          <a:p>
            <a:endParaRPr lang="zh-CN" altLang="en-US"/>
          </a:p>
        </p:txBody>
      </p:sp>
      <p:sp>
        <p:nvSpPr>
          <p:cNvPr id="58383" name="AutoShape 15"/>
          <p:cNvSpPr>
            <a:spLocks noChangeArrowheads="1"/>
          </p:cNvSpPr>
          <p:nvPr/>
        </p:nvSpPr>
        <p:spPr bwMode="auto">
          <a:xfrm>
            <a:off x="1828800" y="51816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5" name="AutoShape 17"/>
          <p:cNvSpPr>
            <a:spLocks noChangeArrowheads="1"/>
          </p:cNvSpPr>
          <p:nvPr/>
        </p:nvSpPr>
        <p:spPr bwMode="auto">
          <a:xfrm>
            <a:off x="2686050" y="51435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6" name="AutoShape 18"/>
          <p:cNvSpPr>
            <a:spLocks noChangeArrowheads="1"/>
          </p:cNvSpPr>
          <p:nvPr/>
        </p:nvSpPr>
        <p:spPr bwMode="auto">
          <a:xfrm>
            <a:off x="3467100" y="51054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7" name="AutoShape 19"/>
          <p:cNvSpPr>
            <a:spLocks noChangeArrowheads="1"/>
          </p:cNvSpPr>
          <p:nvPr/>
        </p:nvSpPr>
        <p:spPr bwMode="auto">
          <a:xfrm>
            <a:off x="5124450" y="51054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8" name="AutoShape 20"/>
          <p:cNvSpPr>
            <a:spLocks noChangeArrowheads="1"/>
          </p:cNvSpPr>
          <p:nvPr/>
        </p:nvSpPr>
        <p:spPr bwMode="auto">
          <a:xfrm>
            <a:off x="5867400" y="50673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89" name="AutoShape 21"/>
          <p:cNvSpPr>
            <a:spLocks noChangeArrowheads="1"/>
          </p:cNvSpPr>
          <p:nvPr/>
        </p:nvSpPr>
        <p:spPr bwMode="auto">
          <a:xfrm>
            <a:off x="6858000" y="5029200"/>
            <a:ext cx="304800" cy="381000"/>
          </a:xfrm>
          <a:prstGeom prst="upArrow">
            <a:avLst>
              <a:gd name="adj1" fmla="val 50000"/>
              <a:gd name="adj2" fmla="val 31250"/>
            </a:avLst>
          </a:prstGeom>
          <a:solidFill>
            <a:srgbClr val="FF3300"/>
          </a:solidFill>
          <a:ln w="9525">
            <a:solidFill>
              <a:schemeClr val="tx1"/>
            </a:solidFill>
            <a:miter lim="800000"/>
            <a:headEnd/>
            <a:tailEnd/>
          </a:ln>
          <a:effectLst/>
        </p:spPr>
        <p:txBody>
          <a:bodyPr vert="eaVert" wrap="none" anchor="ctr"/>
          <a:lstStyle/>
          <a:p>
            <a:endParaRPr lang="zh-CN" altLang="en-US"/>
          </a:p>
        </p:txBody>
      </p:sp>
      <p:sp>
        <p:nvSpPr>
          <p:cNvPr id="58393" name="AutoShape 25"/>
          <p:cNvSpPr>
            <a:spLocks noChangeArrowheads="1"/>
          </p:cNvSpPr>
          <p:nvPr/>
        </p:nvSpPr>
        <p:spPr bwMode="auto">
          <a:xfrm>
            <a:off x="3733800" y="3810000"/>
            <a:ext cx="304800" cy="83820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accent1"/>
          </a:solidFill>
          <a:ln w="9525">
            <a:solidFill>
              <a:schemeClr val="tx1"/>
            </a:solidFill>
            <a:miter lim="800000"/>
            <a:headEnd/>
            <a:tailEnd/>
          </a:ln>
          <a:effectLst/>
        </p:spPr>
        <p:txBody>
          <a:bodyPr wrap="none" anchor="ctr"/>
          <a:lstStyle/>
          <a:p>
            <a:endParaRPr lang="zh-CN" altLang="en-US"/>
          </a:p>
        </p:txBody>
      </p:sp>
      <p:sp>
        <p:nvSpPr>
          <p:cNvPr id="58394" name="AutoShape 26"/>
          <p:cNvSpPr>
            <a:spLocks noChangeArrowheads="1"/>
          </p:cNvSpPr>
          <p:nvPr/>
        </p:nvSpPr>
        <p:spPr bwMode="auto">
          <a:xfrm rot="10959148" flipV="1">
            <a:off x="4724400" y="3886200"/>
            <a:ext cx="304800" cy="838200"/>
          </a:xfrm>
          <a:custGeom>
            <a:avLst/>
            <a:gdLst>
              <a:gd name="T0" fmla="*/ 9250 w 21600"/>
              <a:gd name="T1" fmla="*/ 0 h 21600"/>
              <a:gd name="T2" fmla="*/ 3055 w 21600"/>
              <a:gd name="T3" fmla="*/ 21600 h 21600"/>
              <a:gd name="T4" fmla="*/ 9725 w 21600"/>
              <a:gd name="T5" fmla="*/ 8310 h 21600"/>
              <a:gd name="T6" fmla="*/ 15662 w 21600"/>
              <a:gd name="T7" fmla="*/ 14285 h 21600"/>
              <a:gd name="T8" fmla="*/ 21600 w 21600"/>
              <a:gd name="T9" fmla="*/ 8310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accent1"/>
          </a:solidFill>
          <a:ln w="9525">
            <a:solidFill>
              <a:schemeClr val="tx1"/>
            </a:solidFill>
            <a:miter lim="800000"/>
            <a:headEnd/>
            <a:tailEnd/>
          </a:ln>
          <a:effectLst/>
        </p:spPr>
        <p:txBody>
          <a:bodyPr wrap="none" anchor="ctr"/>
          <a:lstStyle/>
          <a:p>
            <a:endParaRPr lang="zh-CN" altLang="en-US"/>
          </a:p>
        </p:txBody>
      </p:sp>
      <p:sp>
        <p:nvSpPr>
          <p:cNvPr id="58395" name="AutoShape 27"/>
          <p:cNvSpPr>
            <a:spLocks noChangeArrowheads="1"/>
          </p:cNvSpPr>
          <p:nvPr/>
        </p:nvSpPr>
        <p:spPr bwMode="auto">
          <a:xfrm>
            <a:off x="7391400" y="3810000"/>
            <a:ext cx="152400" cy="762000"/>
          </a:xfrm>
          <a:prstGeom prst="downArrow">
            <a:avLst>
              <a:gd name="adj1" fmla="val 50000"/>
              <a:gd name="adj2" fmla="val 125000"/>
            </a:avLst>
          </a:prstGeom>
          <a:solidFill>
            <a:srgbClr val="6600FF"/>
          </a:solidFill>
          <a:ln w="9525">
            <a:solidFill>
              <a:schemeClr val="tx1"/>
            </a:solidFill>
            <a:miter lim="800000"/>
            <a:headEnd/>
            <a:tailEnd/>
          </a:ln>
          <a:effectLst/>
        </p:spPr>
        <p:txBody>
          <a:bodyPr vert="eaVert" wrap="none" anchor="ctr"/>
          <a:lstStyle/>
          <a:p>
            <a:endParaRPr lang="zh-CN" altLang="en-US"/>
          </a:p>
        </p:txBody>
      </p:sp>
      <p:sp>
        <p:nvSpPr>
          <p:cNvPr id="58396" name="Text Box 28"/>
          <p:cNvSpPr txBox="1">
            <a:spLocks noChangeArrowheads="1"/>
          </p:cNvSpPr>
          <p:nvPr/>
        </p:nvSpPr>
        <p:spPr bwMode="auto">
          <a:xfrm>
            <a:off x="7315200" y="4419600"/>
            <a:ext cx="1066800" cy="519113"/>
          </a:xfrm>
          <a:prstGeom prst="rect">
            <a:avLst/>
          </a:prstGeom>
          <a:noFill/>
          <a:ln w="9525">
            <a:noFill/>
            <a:miter lim="800000"/>
            <a:headEnd/>
            <a:tailEnd/>
          </a:ln>
          <a:effectLst/>
        </p:spPr>
        <p:txBody>
          <a:bodyPr>
            <a:spAutoFit/>
          </a:bodyPr>
          <a:lstStyle/>
          <a:p>
            <a:pPr>
              <a:spcBef>
                <a:spcPct val="50000"/>
              </a:spcBef>
            </a:pPr>
            <a:r>
              <a:rPr kumimoji="1" lang="zh-CN" altLang="en-US" sz="2800" b="1">
                <a:solidFill>
                  <a:srgbClr val="6600FF"/>
                </a:solidFill>
                <a:latin typeface="Arial" charset="0"/>
                <a:ea typeface="黑体" pitchFamily="49" charset="-122"/>
              </a:rPr>
              <a:t>出水</a:t>
            </a:r>
          </a:p>
        </p:txBody>
      </p:sp>
      <p:sp>
        <p:nvSpPr>
          <p:cNvPr id="58397" name="AutoShape 29"/>
          <p:cNvSpPr>
            <a:spLocks noChangeArrowheads="1"/>
          </p:cNvSpPr>
          <p:nvPr/>
        </p:nvSpPr>
        <p:spPr bwMode="auto">
          <a:xfrm rot="-3814666">
            <a:off x="4991100" y="4914900"/>
            <a:ext cx="304800" cy="1600200"/>
          </a:xfrm>
          <a:prstGeom prst="downArrow">
            <a:avLst>
              <a:gd name="adj1" fmla="val 50000"/>
              <a:gd name="adj2" fmla="val 131250"/>
            </a:avLst>
          </a:prstGeom>
          <a:solidFill>
            <a:schemeClr val="accent1"/>
          </a:solidFill>
          <a:ln w="9525">
            <a:solidFill>
              <a:schemeClr val="tx1"/>
            </a:solidFill>
            <a:miter lim="800000"/>
            <a:headEnd/>
            <a:tailEnd/>
          </a:ln>
          <a:effectLst/>
        </p:spPr>
        <p:txBody>
          <a:bodyPr vert="eaVert" wrap="none" anchor="ctr"/>
          <a:lstStyle/>
          <a:p>
            <a:endParaRPr lang="zh-CN" altLang="en-US"/>
          </a:p>
        </p:txBody>
      </p:sp>
      <p:sp>
        <p:nvSpPr>
          <p:cNvPr id="58398" name="Text Box 30"/>
          <p:cNvSpPr txBox="1">
            <a:spLocks noChangeArrowheads="1"/>
          </p:cNvSpPr>
          <p:nvPr/>
        </p:nvSpPr>
        <p:spPr bwMode="auto">
          <a:xfrm>
            <a:off x="5715000" y="5943600"/>
            <a:ext cx="1752600" cy="519113"/>
          </a:xfrm>
          <a:prstGeom prst="rect">
            <a:avLst/>
          </a:prstGeom>
          <a:noFill/>
          <a:ln w="9525">
            <a:noFill/>
            <a:miter lim="800000"/>
            <a:headEnd/>
            <a:tailEnd/>
          </a:ln>
          <a:effectLst/>
        </p:spPr>
        <p:txBody>
          <a:bodyPr>
            <a:spAutoFit/>
          </a:bodyPr>
          <a:lstStyle/>
          <a:p>
            <a:pPr>
              <a:spcBef>
                <a:spcPct val="50000"/>
              </a:spcBef>
            </a:pPr>
            <a:r>
              <a:rPr kumimoji="1" lang="zh-CN" altLang="en-US" sz="2800" b="1">
                <a:solidFill>
                  <a:schemeClr val="accent1"/>
                </a:solidFill>
                <a:latin typeface="Arial" charset="0"/>
              </a:rPr>
              <a:t>泥渣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8"/>
                                        </p:tgtEl>
                                        <p:attrNameLst>
                                          <p:attrName>style.visibility</p:attrName>
                                        </p:attrNameLst>
                                      </p:cBhvr>
                                      <p:to>
                                        <p:strVal val="visible"/>
                                      </p:to>
                                    </p:set>
                                    <p:anim calcmode="lin" valueType="num">
                                      <p:cBhvr additive="base">
                                        <p:cTn id="7" dur="500" fill="hold"/>
                                        <p:tgtEl>
                                          <p:spTgt spid="58378"/>
                                        </p:tgtEl>
                                        <p:attrNameLst>
                                          <p:attrName>ppt_x</p:attrName>
                                        </p:attrNameLst>
                                      </p:cBhvr>
                                      <p:tavLst>
                                        <p:tav tm="0">
                                          <p:val>
                                            <p:strVal val="0-#ppt_w/2"/>
                                          </p:val>
                                        </p:tav>
                                        <p:tav tm="100000">
                                          <p:val>
                                            <p:strVal val="#ppt_x"/>
                                          </p:val>
                                        </p:tav>
                                      </p:tavLst>
                                    </p:anim>
                                    <p:anim calcmode="lin" valueType="num">
                                      <p:cBhvr additive="base">
                                        <p:cTn id="8" dur="500" fill="hold"/>
                                        <p:tgtEl>
                                          <p:spTgt spid="583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9"/>
                                        </p:tgtEl>
                                        <p:attrNameLst>
                                          <p:attrName>style.visibility</p:attrName>
                                        </p:attrNameLst>
                                      </p:cBhvr>
                                      <p:to>
                                        <p:strVal val="visible"/>
                                      </p:to>
                                    </p:set>
                                    <p:anim calcmode="lin" valueType="num">
                                      <p:cBhvr additive="base">
                                        <p:cTn id="13" dur="500" fill="hold"/>
                                        <p:tgtEl>
                                          <p:spTgt spid="58379"/>
                                        </p:tgtEl>
                                        <p:attrNameLst>
                                          <p:attrName>ppt_x</p:attrName>
                                        </p:attrNameLst>
                                      </p:cBhvr>
                                      <p:tavLst>
                                        <p:tav tm="0">
                                          <p:val>
                                            <p:strVal val="0-#ppt_w/2"/>
                                          </p:val>
                                        </p:tav>
                                        <p:tav tm="100000">
                                          <p:val>
                                            <p:strVal val="#ppt_x"/>
                                          </p:val>
                                        </p:tav>
                                      </p:tavLst>
                                    </p:anim>
                                    <p:anim calcmode="lin" valueType="num">
                                      <p:cBhvr additive="base">
                                        <p:cTn id="14" dur="500" fill="hold"/>
                                        <p:tgtEl>
                                          <p:spTgt spid="5837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8380"/>
                                        </p:tgtEl>
                                        <p:attrNameLst>
                                          <p:attrName>style.visibility</p:attrName>
                                        </p:attrNameLst>
                                      </p:cBhvr>
                                      <p:to>
                                        <p:strVal val="visible"/>
                                      </p:to>
                                    </p:set>
                                    <p:anim calcmode="lin" valueType="num">
                                      <p:cBhvr additive="base">
                                        <p:cTn id="19" dur="500" fill="hold"/>
                                        <p:tgtEl>
                                          <p:spTgt spid="58380"/>
                                        </p:tgtEl>
                                        <p:attrNameLst>
                                          <p:attrName>ppt_x</p:attrName>
                                        </p:attrNameLst>
                                      </p:cBhvr>
                                      <p:tavLst>
                                        <p:tav tm="0">
                                          <p:val>
                                            <p:strVal val="0-#ppt_w/2"/>
                                          </p:val>
                                        </p:tav>
                                        <p:tav tm="100000">
                                          <p:val>
                                            <p:strVal val="#ppt_x"/>
                                          </p:val>
                                        </p:tav>
                                      </p:tavLst>
                                    </p:anim>
                                    <p:anim calcmode="lin" valueType="num">
                                      <p:cBhvr additive="base">
                                        <p:cTn id="20" dur="500" fill="hold"/>
                                        <p:tgtEl>
                                          <p:spTgt spid="5838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8381"/>
                                        </p:tgtEl>
                                        <p:attrNameLst>
                                          <p:attrName>style.visibility</p:attrName>
                                        </p:attrNameLst>
                                      </p:cBhvr>
                                      <p:to>
                                        <p:strVal val="visible"/>
                                      </p:to>
                                    </p:set>
                                    <p:anim calcmode="lin" valueType="num">
                                      <p:cBhvr additive="base">
                                        <p:cTn id="25" dur="500" fill="hold"/>
                                        <p:tgtEl>
                                          <p:spTgt spid="58381"/>
                                        </p:tgtEl>
                                        <p:attrNameLst>
                                          <p:attrName>ppt_x</p:attrName>
                                        </p:attrNameLst>
                                      </p:cBhvr>
                                      <p:tavLst>
                                        <p:tav tm="0">
                                          <p:val>
                                            <p:strVal val="0-#ppt_w/2"/>
                                          </p:val>
                                        </p:tav>
                                        <p:tav tm="100000">
                                          <p:val>
                                            <p:strVal val="#ppt_x"/>
                                          </p:val>
                                        </p:tav>
                                      </p:tavLst>
                                    </p:anim>
                                    <p:anim calcmode="lin" valueType="num">
                                      <p:cBhvr additive="base">
                                        <p:cTn id="26" dur="500" fill="hold"/>
                                        <p:tgtEl>
                                          <p:spTgt spid="583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8382"/>
                                        </p:tgtEl>
                                        <p:attrNameLst>
                                          <p:attrName>style.visibility</p:attrName>
                                        </p:attrNameLst>
                                      </p:cBhvr>
                                      <p:to>
                                        <p:strVal val="visible"/>
                                      </p:to>
                                    </p:set>
                                    <p:anim calcmode="lin" valueType="num">
                                      <p:cBhvr additive="base">
                                        <p:cTn id="31" dur="500" fill="hold"/>
                                        <p:tgtEl>
                                          <p:spTgt spid="58382"/>
                                        </p:tgtEl>
                                        <p:attrNameLst>
                                          <p:attrName>ppt_x</p:attrName>
                                        </p:attrNameLst>
                                      </p:cBhvr>
                                      <p:tavLst>
                                        <p:tav tm="0">
                                          <p:val>
                                            <p:strVal val="0-#ppt_w/2"/>
                                          </p:val>
                                        </p:tav>
                                        <p:tav tm="100000">
                                          <p:val>
                                            <p:strVal val="#ppt_x"/>
                                          </p:val>
                                        </p:tav>
                                      </p:tavLst>
                                    </p:anim>
                                    <p:anim calcmode="lin" valueType="num">
                                      <p:cBhvr additive="base">
                                        <p:cTn id="32" dur="500" fill="hold"/>
                                        <p:tgtEl>
                                          <p:spTgt spid="5838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8383"/>
                                        </p:tgtEl>
                                        <p:attrNameLst>
                                          <p:attrName>style.visibility</p:attrName>
                                        </p:attrNameLst>
                                      </p:cBhvr>
                                      <p:to>
                                        <p:strVal val="visible"/>
                                      </p:to>
                                    </p:set>
                                    <p:anim calcmode="lin" valueType="num">
                                      <p:cBhvr additive="base">
                                        <p:cTn id="37" dur="500" fill="hold"/>
                                        <p:tgtEl>
                                          <p:spTgt spid="58383"/>
                                        </p:tgtEl>
                                        <p:attrNameLst>
                                          <p:attrName>ppt_x</p:attrName>
                                        </p:attrNameLst>
                                      </p:cBhvr>
                                      <p:tavLst>
                                        <p:tav tm="0">
                                          <p:val>
                                            <p:strVal val="0-#ppt_w/2"/>
                                          </p:val>
                                        </p:tav>
                                        <p:tav tm="100000">
                                          <p:val>
                                            <p:strVal val="#ppt_x"/>
                                          </p:val>
                                        </p:tav>
                                      </p:tavLst>
                                    </p:anim>
                                    <p:anim calcmode="lin" valueType="num">
                                      <p:cBhvr additive="base">
                                        <p:cTn id="38" dur="500" fill="hold"/>
                                        <p:tgtEl>
                                          <p:spTgt spid="5838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8385"/>
                                        </p:tgtEl>
                                        <p:attrNameLst>
                                          <p:attrName>style.visibility</p:attrName>
                                        </p:attrNameLst>
                                      </p:cBhvr>
                                      <p:to>
                                        <p:strVal val="visible"/>
                                      </p:to>
                                    </p:set>
                                    <p:anim calcmode="lin" valueType="num">
                                      <p:cBhvr additive="base">
                                        <p:cTn id="43" dur="500" fill="hold"/>
                                        <p:tgtEl>
                                          <p:spTgt spid="58385"/>
                                        </p:tgtEl>
                                        <p:attrNameLst>
                                          <p:attrName>ppt_x</p:attrName>
                                        </p:attrNameLst>
                                      </p:cBhvr>
                                      <p:tavLst>
                                        <p:tav tm="0">
                                          <p:val>
                                            <p:strVal val="0-#ppt_w/2"/>
                                          </p:val>
                                        </p:tav>
                                        <p:tav tm="100000">
                                          <p:val>
                                            <p:strVal val="#ppt_x"/>
                                          </p:val>
                                        </p:tav>
                                      </p:tavLst>
                                    </p:anim>
                                    <p:anim calcmode="lin" valueType="num">
                                      <p:cBhvr additive="base">
                                        <p:cTn id="44" dur="500" fill="hold"/>
                                        <p:tgtEl>
                                          <p:spTgt spid="5838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8386"/>
                                        </p:tgtEl>
                                        <p:attrNameLst>
                                          <p:attrName>style.visibility</p:attrName>
                                        </p:attrNameLst>
                                      </p:cBhvr>
                                      <p:to>
                                        <p:strVal val="visible"/>
                                      </p:to>
                                    </p:set>
                                    <p:anim calcmode="lin" valueType="num">
                                      <p:cBhvr additive="base">
                                        <p:cTn id="49" dur="500" fill="hold"/>
                                        <p:tgtEl>
                                          <p:spTgt spid="58386"/>
                                        </p:tgtEl>
                                        <p:attrNameLst>
                                          <p:attrName>ppt_x</p:attrName>
                                        </p:attrNameLst>
                                      </p:cBhvr>
                                      <p:tavLst>
                                        <p:tav tm="0">
                                          <p:val>
                                            <p:strVal val="0-#ppt_w/2"/>
                                          </p:val>
                                        </p:tav>
                                        <p:tav tm="100000">
                                          <p:val>
                                            <p:strVal val="#ppt_x"/>
                                          </p:val>
                                        </p:tav>
                                      </p:tavLst>
                                    </p:anim>
                                    <p:anim calcmode="lin" valueType="num">
                                      <p:cBhvr additive="base">
                                        <p:cTn id="50" dur="500" fill="hold"/>
                                        <p:tgtEl>
                                          <p:spTgt spid="5838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8387"/>
                                        </p:tgtEl>
                                        <p:attrNameLst>
                                          <p:attrName>style.visibility</p:attrName>
                                        </p:attrNameLst>
                                      </p:cBhvr>
                                      <p:to>
                                        <p:strVal val="visible"/>
                                      </p:to>
                                    </p:set>
                                    <p:anim calcmode="lin" valueType="num">
                                      <p:cBhvr additive="base">
                                        <p:cTn id="55" dur="500" fill="hold"/>
                                        <p:tgtEl>
                                          <p:spTgt spid="58387"/>
                                        </p:tgtEl>
                                        <p:attrNameLst>
                                          <p:attrName>ppt_x</p:attrName>
                                        </p:attrNameLst>
                                      </p:cBhvr>
                                      <p:tavLst>
                                        <p:tav tm="0">
                                          <p:val>
                                            <p:strVal val="0-#ppt_w/2"/>
                                          </p:val>
                                        </p:tav>
                                        <p:tav tm="100000">
                                          <p:val>
                                            <p:strVal val="#ppt_x"/>
                                          </p:val>
                                        </p:tav>
                                      </p:tavLst>
                                    </p:anim>
                                    <p:anim calcmode="lin" valueType="num">
                                      <p:cBhvr additive="base">
                                        <p:cTn id="56" dur="500" fill="hold"/>
                                        <p:tgtEl>
                                          <p:spTgt spid="5838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8388"/>
                                        </p:tgtEl>
                                        <p:attrNameLst>
                                          <p:attrName>style.visibility</p:attrName>
                                        </p:attrNameLst>
                                      </p:cBhvr>
                                      <p:to>
                                        <p:strVal val="visible"/>
                                      </p:to>
                                    </p:set>
                                    <p:anim calcmode="lin" valueType="num">
                                      <p:cBhvr additive="base">
                                        <p:cTn id="61" dur="500" fill="hold"/>
                                        <p:tgtEl>
                                          <p:spTgt spid="58388"/>
                                        </p:tgtEl>
                                        <p:attrNameLst>
                                          <p:attrName>ppt_x</p:attrName>
                                        </p:attrNameLst>
                                      </p:cBhvr>
                                      <p:tavLst>
                                        <p:tav tm="0">
                                          <p:val>
                                            <p:strVal val="0-#ppt_w/2"/>
                                          </p:val>
                                        </p:tav>
                                        <p:tav tm="100000">
                                          <p:val>
                                            <p:strVal val="#ppt_x"/>
                                          </p:val>
                                        </p:tav>
                                      </p:tavLst>
                                    </p:anim>
                                    <p:anim calcmode="lin" valueType="num">
                                      <p:cBhvr additive="base">
                                        <p:cTn id="62" dur="500" fill="hold"/>
                                        <p:tgtEl>
                                          <p:spTgt spid="5838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58389"/>
                                        </p:tgtEl>
                                        <p:attrNameLst>
                                          <p:attrName>style.visibility</p:attrName>
                                        </p:attrNameLst>
                                      </p:cBhvr>
                                      <p:to>
                                        <p:strVal val="visible"/>
                                      </p:to>
                                    </p:set>
                                    <p:anim calcmode="lin" valueType="num">
                                      <p:cBhvr additive="base">
                                        <p:cTn id="67" dur="500" fill="hold"/>
                                        <p:tgtEl>
                                          <p:spTgt spid="58389"/>
                                        </p:tgtEl>
                                        <p:attrNameLst>
                                          <p:attrName>ppt_x</p:attrName>
                                        </p:attrNameLst>
                                      </p:cBhvr>
                                      <p:tavLst>
                                        <p:tav tm="0">
                                          <p:val>
                                            <p:strVal val="0-#ppt_w/2"/>
                                          </p:val>
                                        </p:tav>
                                        <p:tav tm="100000">
                                          <p:val>
                                            <p:strVal val="#ppt_x"/>
                                          </p:val>
                                        </p:tav>
                                      </p:tavLst>
                                    </p:anim>
                                    <p:anim calcmode="lin" valueType="num">
                                      <p:cBhvr additive="base">
                                        <p:cTn id="68" dur="500" fill="hold"/>
                                        <p:tgtEl>
                                          <p:spTgt spid="58389"/>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8395"/>
                                        </p:tgtEl>
                                        <p:attrNameLst>
                                          <p:attrName>style.visibility</p:attrName>
                                        </p:attrNameLst>
                                      </p:cBhvr>
                                      <p:to>
                                        <p:strVal val="visible"/>
                                      </p:to>
                                    </p:set>
                                    <p:anim calcmode="lin" valueType="num">
                                      <p:cBhvr additive="base">
                                        <p:cTn id="73" dur="500" fill="hold"/>
                                        <p:tgtEl>
                                          <p:spTgt spid="58395"/>
                                        </p:tgtEl>
                                        <p:attrNameLst>
                                          <p:attrName>ppt_x</p:attrName>
                                        </p:attrNameLst>
                                      </p:cBhvr>
                                      <p:tavLst>
                                        <p:tav tm="0">
                                          <p:val>
                                            <p:strVal val="0-#ppt_w/2"/>
                                          </p:val>
                                        </p:tav>
                                        <p:tav tm="100000">
                                          <p:val>
                                            <p:strVal val="#ppt_x"/>
                                          </p:val>
                                        </p:tav>
                                      </p:tavLst>
                                    </p:anim>
                                    <p:anim calcmode="lin" valueType="num">
                                      <p:cBhvr additive="base">
                                        <p:cTn id="74" dur="500" fill="hold"/>
                                        <p:tgtEl>
                                          <p:spTgt spid="5839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58396"/>
                                        </p:tgtEl>
                                        <p:attrNameLst>
                                          <p:attrName>style.visibility</p:attrName>
                                        </p:attrNameLst>
                                      </p:cBhvr>
                                      <p:to>
                                        <p:strVal val="visible"/>
                                      </p:to>
                                    </p:set>
                                    <p:anim calcmode="lin" valueType="num">
                                      <p:cBhvr additive="base">
                                        <p:cTn id="79" dur="500" fill="hold"/>
                                        <p:tgtEl>
                                          <p:spTgt spid="58396"/>
                                        </p:tgtEl>
                                        <p:attrNameLst>
                                          <p:attrName>ppt_x</p:attrName>
                                        </p:attrNameLst>
                                      </p:cBhvr>
                                      <p:tavLst>
                                        <p:tav tm="0">
                                          <p:val>
                                            <p:strVal val="0-#ppt_w/2"/>
                                          </p:val>
                                        </p:tav>
                                        <p:tav tm="100000">
                                          <p:val>
                                            <p:strVal val="#ppt_x"/>
                                          </p:val>
                                        </p:tav>
                                      </p:tavLst>
                                    </p:anim>
                                    <p:anim calcmode="lin" valueType="num">
                                      <p:cBhvr additive="base">
                                        <p:cTn id="80" dur="500" fill="hold"/>
                                        <p:tgtEl>
                                          <p:spTgt spid="58396"/>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58393"/>
                                        </p:tgtEl>
                                        <p:attrNameLst>
                                          <p:attrName>style.visibility</p:attrName>
                                        </p:attrNameLst>
                                      </p:cBhvr>
                                      <p:to>
                                        <p:strVal val="visible"/>
                                      </p:to>
                                    </p:set>
                                    <p:anim calcmode="lin" valueType="num">
                                      <p:cBhvr additive="base">
                                        <p:cTn id="85" dur="500" fill="hold"/>
                                        <p:tgtEl>
                                          <p:spTgt spid="58393"/>
                                        </p:tgtEl>
                                        <p:attrNameLst>
                                          <p:attrName>ppt_x</p:attrName>
                                        </p:attrNameLst>
                                      </p:cBhvr>
                                      <p:tavLst>
                                        <p:tav tm="0">
                                          <p:val>
                                            <p:strVal val="0-#ppt_w/2"/>
                                          </p:val>
                                        </p:tav>
                                        <p:tav tm="100000">
                                          <p:val>
                                            <p:strVal val="#ppt_x"/>
                                          </p:val>
                                        </p:tav>
                                      </p:tavLst>
                                    </p:anim>
                                    <p:anim calcmode="lin" valueType="num">
                                      <p:cBhvr additive="base">
                                        <p:cTn id="86" dur="500" fill="hold"/>
                                        <p:tgtEl>
                                          <p:spTgt spid="58393"/>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58394"/>
                                        </p:tgtEl>
                                        <p:attrNameLst>
                                          <p:attrName>style.visibility</p:attrName>
                                        </p:attrNameLst>
                                      </p:cBhvr>
                                      <p:to>
                                        <p:strVal val="visible"/>
                                      </p:to>
                                    </p:set>
                                    <p:anim calcmode="lin" valueType="num">
                                      <p:cBhvr additive="base">
                                        <p:cTn id="91" dur="500" fill="hold"/>
                                        <p:tgtEl>
                                          <p:spTgt spid="58394"/>
                                        </p:tgtEl>
                                        <p:attrNameLst>
                                          <p:attrName>ppt_x</p:attrName>
                                        </p:attrNameLst>
                                      </p:cBhvr>
                                      <p:tavLst>
                                        <p:tav tm="0">
                                          <p:val>
                                            <p:strVal val="0-#ppt_w/2"/>
                                          </p:val>
                                        </p:tav>
                                        <p:tav tm="100000">
                                          <p:val>
                                            <p:strVal val="#ppt_x"/>
                                          </p:val>
                                        </p:tav>
                                      </p:tavLst>
                                    </p:anim>
                                    <p:anim calcmode="lin" valueType="num">
                                      <p:cBhvr additive="base">
                                        <p:cTn id="92" dur="500" fill="hold"/>
                                        <p:tgtEl>
                                          <p:spTgt spid="58394"/>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58397"/>
                                        </p:tgtEl>
                                        <p:attrNameLst>
                                          <p:attrName>style.visibility</p:attrName>
                                        </p:attrNameLst>
                                      </p:cBhvr>
                                      <p:to>
                                        <p:strVal val="visible"/>
                                      </p:to>
                                    </p:set>
                                    <p:anim calcmode="lin" valueType="num">
                                      <p:cBhvr additive="base">
                                        <p:cTn id="97" dur="500" fill="hold"/>
                                        <p:tgtEl>
                                          <p:spTgt spid="58397"/>
                                        </p:tgtEl>
                                        <p:attrNameLst>
                                          <p:attrName>ppt_x</p:attrName>
                                        </p:attrNameLst>
                                      </p:cBhvr>
                                      <p:tavLst>
                                        <p:tav tm="0">
                                          <p:val>
                                            <p:strVal val="0-#ppt_w/2"/>
                                          </p:val>
                                        </p:tav>
                                        <p:tav tm="100000">
                                          <p:val>
                                            <p:strVal val="#ppt_x"/>
                                          </p:val>
                                        </p:tav>
                                      </p:tavLst>
                                    </p:anim>
                                    <p:anim calcmode="lin" valueType="num">
                                      <p:cBhvr additive="base">
                                        <p:cTn id="98" dur="500" fill="hold"/>
                                        <p:tgtEl>
                                          <p:spTgt spid="5839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58398"/>
                                        </p:tgtEl>
                                        <p:attrNameLst>
                                          <p:attrName>style.visibility</p:attrName>
                                        </p:attrNameLst>
                                      </p:cBhvr>
                                      <p:to>
                                        <p:strVal val="visible"/>
                                      </p:to>
                                    </p:set>
                                    <p:anim calcmode="lin" valueType="num">
                                      <p:cBhvr additive="base">
                                        <p:cTn id="103" dur="500" fill="hold"/>
                                        <p:tgtEl>
                                          <p:spTgt spid="58398"/>
                                        </p:tgtEl>
                                        <p:attrNameLst>
                                          <p:attrName>ppt_x</p:attrName>
                                        </p:attrNameLst>
                                      </p:cBhvr>
                                      <p:tavLst>
                                        <p:tav tm="0">
                                          <p:val>
                                            <p:strVal val="0-#ppt_w/2"/>
                                          </p:val>
                                        </p:tav>
                                        <p:tav tm="100000">
                                          <p:val>
                                            <p:strVal val="#ppt_x"/>
                                          </p:val>
                                        </p:tav>
                                      </p:tavLst>
                                    </p:anim>
                                    <p:anim calcmode="lin" valueType="num">
                                      <p:cBhvr additive="base">
                                        <p:cTn id="104" dur="500" fill="hold"/>
                                        <p:tgtEl>
                                          <p:spTgt spid="583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8" grpId="0" animBg="1"/>
      <p:bldP spid="58379" grpId="0" animBg="1"/>
      <p:bldP spid="58380" grpId="0" animBg="1"/>
      <p:bldP spid="58381" grpId="0" animBg="1"/>
      <p:bldP spid="58382" grpId="0" animBg="1"/>
      <p:bldP spid="58383" grpId="0" animBg="1"/>
      <p:bldP spid="58385" grpId="0" animBg="1"/>
      <p:bldP spid="58386" grpId="0" animBg="1"/>
      <p:bldP spid="58387" grpId="0" animBg="1"/>
      <p:bldP spid="58388" grpId="0" animBg="1"/>
      <p:bldP spid="58389" grpId="0" animBg="1"/>
      <p:bldP spid="58393" grpId="0" animBg="1"/>
      <p:bldP spid="58394" grpId="0" animBg="1"/>
      <p:bldP spid="58395" grpId="0" animBg="1"/>
      <p:bldP spid="58396" grpId="0" autoUpdateAnimBg="0"/>
      <p:bldP spid="58397" grpId="0" animBg="1"/>
      <p:bldP spid="58398" grpId="0"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a:xfrm>
            <a:off x="684213" y="908050"/>
            <a:ext cx="7772400" cy="5029200"/>
          </a:xfrm>
        </p:spPr>
        <p:txBody>
          <a:bodyPr/>
          <a:lstStyle/>
          <a:p>
            <a:pPr indent="342900">
              <a:lnSpc>
                <a:spcPct val="150000"/>
              </a:lnSpc>
            </a:pPr>
            <a:r>
              <a:rPr lang="zh-CN" altLang="en-US" sz="2400" b="1" dirty="0">
                <a:solidFill>
                  <a:schemeClr val="tx1"/>
                </a:solidFill>
                <a:latin typeface="宋体" pitchFamily="2" charset="-122"/>
              </a:rPr>
              <a:t>脉冲澄清池的工作过程可分为两个阶段，从进水室水位开始上升到虹吸作用开始称为</a:t>
            </a:r>
            <a:r>
              <a:rPr lang="zh-CN" altLang="en-US" sz="2400" b="1" dirty="0">
                <a:solidFill>
                  <a:srgbClr val="00FF00"/>
                </a:solidFill>
                <a:latin typeface="宋体" pitchFamily="2" charset="-122"/>
              </a:rPr>
              <a:t>充水阶段</a:t>
            </a:r>
            <a:r>
              <a:rPr lang="zh-CN" altLang="en-US" sz="2400" b="1" dirty="0">
                <a:solidFill>
                  <a:schemeClr val="tx1"/>
                </a:solidFill>
                <a:latin typeface="宋体" pitchFamily="2" charset="-122"/>
              </a:rPr>
              <a:t>，由虹吸作用开始到虹吸作用破坏称为</a:t>
            </a:r>
            <a:r>
              <a:rPr lang="zh-CN" altLang="en-US" sz="2400" b="1" dirty="0">
                <a:solidFill>
                  <a:srgbClr val="00FF00"/>
                </a:solidFill>
                <a:latin typeface="宋体" pitchFamily="2" charset="-122"/>
              </a:rPr>
              <a:t>放水阶段</a:t>
            </a:r>
            <a:r>
              <a:rPr lang="zh-CN" altLang="en-US" sz="2400" b="1" dirty="0">
                <a:solidFill>
                  <a:schemeClr val="tx1"/>
                </a:solidFill>
                <a:latin typeface="宋体" pitchFamily="2" charset="-122"/>
              </a:rPr>
              <a:t>。</a:t>
            </a:r>
            <a:endParaRPr lang="en-US" altLang="zh-CN" sz="2400" b="1" dirty="0">
              <a:solidFill>
                <a:schemeClr val="tx1"/>
              </a:solidFill>
              <a:latin typeface="宋体" pitchFamily="2" charset="-122"/>
            </a:endParaRPr>
          </a:p>
          <a:p>
            <a:pPr>
              <a:lnSpc>
                <a:spcPct val="150000"/>
              </a:lnSpc>
            </a:pPr>
            <a:endParaRPr lang="zh-CN" altLang="en-US" sz="2400" b="1" dirty="0">
              <a:latin typeface="宋体" pitchFamily="2" charset="-122"/>
            </a:endParaRPr>
          </a:p>
          <a:p>
            <a:pPr indent="342900" algn="just">
              <a:lnSpc>
                <a:spcPct val="150000"/>
              </a:lnSpc>
            </a:pPr>
            <a:r>
              <a:rPr lang="zh-CN" altLang="en-US" sz="2400" b="1" dirty="0">
                <a:latin typeface="宋体" pitchFamily="2" charset="-122"/>
              </a:rPr>
              <a:t>脉冲澄清池两次充水相隔时间称为</a:t>
            </a:r>
            <a:r>
              <a:rPr lang="zh-CN" altLang="en-US" sz="2400" b="1" dirty="0">
                <a:solidFill>
                  <a:srgbClr val="F01085"/>
                </a:solidFill>
                <a:latin typeface="宋体" pitchFamily="2" charset="-122"/>
              </a:rPr>
              <a:t>脉冲周期</a:t>
            </a:r>
            <a:r>
              <a:rPr lang="zh-CN" altLang="en-US" sz="2400" b="1" dirty="0">
                <a:latin typeface="宋体" pitchFamily="2" charset="-122"/>
              </a:rPr>
              <a:t>，约</a:t>
            </a:r>
            <a:r>
              <a:rPr lang="en-US" altLang="zh-CN" sz="2400" b="1" dirty="0">
                <a:solidFill>
                  <a:srgbClr val="F01085"/>
                </a:solidFill>
                <a:latin typeface="宋体" pitchFamily="2" charset="-122"/>
              </a:rPr>
              <a:t>30–40s</a:t>
            </a:r>
            <a:r>
              <a:rPr lang="en-US" altLang="zh-CN" sz="2400" b="1" dirty="0">
                <a:latin typeface="宋体" pitchFamily="2" charset="-122"/>
              </a:rPr>
              <a:t>,</a:t>
            </a:r>
            <a:r>
              <a:rPr lang="zh-CN" altLang="en-US" sz="2400" b="1" dirty="0">
                <a:latin typeface="宋体" pitchFamily="2" charset="-122"/>
              </a:rPr>
              <a:t>其中充水时间约为</a:t>
            </a:r>
            <a:r>
              <a:rPr lang="en-US" altLang="zh-CN" sz="2400" b="1" dirty="0">
                <a:solidFill>
                  <a:srgbClr val="F01085"/>
                </a:solidFill>
                <a:latin typeface="宋体" pitchFamily="2" charset="-122"/>
              </a:rPr>
              <a:t>25–30s</a:t>
            </a:r>
            <a:r>
              <a:rPr lang="zh-CN" altLang="en-US" sz="2400" b="1" dirty="0">
                <a:latin typeface="宋体" pitchFamily="2" charset="-122"/>
              </a:rPr>
              <a:t>，放水时间</a:t>
            </a:r>
            <a:r>
              <a:rPr lang="en-US" altLang="zh-CN" sz="2400" b="1" dirty="0">
                <a:solidFill>
                  <a:srgbClr val="F01085"/>
                </a:solidFill>
                <a:latin typeface="宋体" pitchFamily="2" charset="-122"/>
              </a:rPr>
              <a:t>5–10s</a:t>
            </a:r>
            <a:r>
              <a:rPr lang="zh-CN" altLang="en-US" sz="2400" b="1" dirty="0">
                <a:latin typeface="宋体" pitchFamily="2" charset="-122"/>
              </a:rPr>
              <a:t>。</a:t>
            </a:r>
          </a:p>
          <a:p>
            <a:pPr>
              <a:lnSpc>
                <a:spcPct val="150000"/>
              </a:lnSpc>
            </a:pPr>
            <a:endParaRPr lang="en-US" altLang="zh-CN" sz="2400" dirty="0">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strips(downLeft)">
                                      <p:cBhvr>
                                        <p:cTn id="7" dur="500"/>
                                        <p:tgtEl>
                                          <p:spTgt spid="624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2467">
                                            <p:txEl>
                                              <p:pRg st="2" end="2"/>
                                            </p:txEl>
                                          </p:spTgt>
                                        </p:tgtEl>
                                        <p:attrNameLst>
                                          <p:attrName>style.visibility</p:attrName>
                                        </p:attrNameLst>
                                      </p:cBhvr>
                                      <p:to>
                                        <p:strVal val="visible"/>
                                      </p:to>
                                    </p:set>
                                    <p:animEffect transition="in" filter="strips(downLeft)">
                                      <p:cBhvr>
                                        <p:cTn id="12" dur="500"/>
                                        <p:tgtEl>
                                          <p:spTgt spid="624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683568" y="332656"/>
            <a:ext cx="7793038" cy="768350"/>
          </a:xfrm>
        </p:spPr>
        <p:txBody>
          <a:bodyPr/>
          <a:lstStyle/>
          <a:p>
            <a:r>
              <a:rPr lang="en-US" altLang="zh-CN" sz="2800" dirty="0">
                <a:latin typeface="宋体" charset="-122"/>
                <a:ea typeface="宋体" pitchFamily="2" charset="-122"/>
                <a:cs typeface="+mn-cs"/>
              </a:rPr>
              <a:t>1.</a:t>
            </a:r>
            <a:r>
              <a:rPr lang="zh-CN" altLang="en-US" sz="2800" dirty="0">
                <a:latin typeface="宋体" charset="-122"/>
                <a:ea typeface="宋体" pitchFamily="2" charset="-122"/>
                <a:cs typeface="+mn-cs"/>
              </a:rPr>
              <a:t>药剂中和法</a:t>
            </a:r>
            <a:r>
              <a:rPr lang="zh-CN" altLang="en-US" sz="2800" dirty="0">
                <a:latin typeface="楷体_GB2312" pitchFamily="49" charset="-122"/>
                <a:ea typeface="楷体_GB2312" pitchFamily="49" charset="-122"/>
              </a:rPr>
              <a:t> </a:t>
            </a:r>
          </a:p>
        </p:txBody>
      </p:sp>
      <p:sp>
        <p:nvSpPr>
          <p:cNvPr id="133123"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33129" name="Text Box 9"/>
          <p:cNvSpPr txBox="1">
            <a:spLocks noChangeArrowheads="1"/>
          </p:cNvSpPr>
          <p:nvPr/>
        </p:nvSpPr>
        <p:spPr bwMode="auto">
          <a:xfrm>
            <a:off x="323552" y="1196752"/>
            <a:ext cx="8208888" cy="4914743"/>
          </a:xfrm>
          <a:prstGeom prst="rect">
            <a:avLst/>
          </a:prstGeom>
          <a:noFill/>
          <a:ln w="9525">
            <a:noFill/>
            <a:miter lim="800000"/>
            <a:headEnd/>
            <a:tailEnd/>
          </a:ln>
          <a:effectLst/>
        </p:spPr>
        <p:txBody>
          <a:bodyPr wrap="square">
            <a:spAutoFit/>
          </a:bodyPr>
          <a:lstStyle/>
          <a:p>
            <a:pPr indent="379413">
              <a:lnSpc>
                <a:spcPct val="120000"/>
              </a:lnSpc>
              <a:spcBef>
                <a:spcPct val="50000"/>
              </a:spcBef>
              <a:buClrTx/>
              <a:buSzTx/>
              <a:buFontTx/>
              <a:buNone/>
            </a:pPr>
            <a:r>
              <a:rPr lang="zh-CN" altLang="en-US" sz="2400" b="1" dirty="0">
                <a:latin typeface="华文楷体" pitchFamily="2" charset="-122"/>
                <a:ea typeface="华文楷体" pitchFamily="2" charset="-122"/>
              </a:rPr>
              <a:t>投药中和法的工艺过程主要包括：</a:t>
            </a:r>
          </a:p>
          <a:p>
            <a:pPr indent="379413">
              <a:lnSpc>
                <a:spcPct val="120000"/>
              </a:lnSpc>
              <a:spcBef>
                <a:spcPct val="50000"/>
              </a:spcBef>
              <a:buClr>
                <a:srgbClr val="FF0000"/>
              </a:buClr>
              <a:buSzTx/>
              <a:buFont typeface="Wingdings" pitchFamily="2" charset="2"/>
              <a:buChar char="p"/>
            </a:pPr>
            <a:r>
              <a:rPr lang="zh-CN" altLang="en-US" sz="2400" b="1" dirty="0">
                <a:solidFill>
                  <a:srgbClr val="0BF57A"/>
                </a:solidFill>
                <a:latin typeface="华文楷体" pitchFamily="2" charset="-122"/>
                <a:ea typeface="华文楷体" pitchFamily="2" charset="-122"/>
              </a:rPr>
              <a:t>废水的预处理；</a:t>
            </a:r>
          </a:p>
          <a:p>
            <a:pPr indent="379413">
              <a:lnSpc>
                <a:spcPct val="120000"/>
              </a:lnSpc>
              <a:spcBef>
                <a:spcPct val="50000"/>
              </a:spcBef>
              <a:buClr>
                <a:srgbClr val="FF0000"/>
              </a:buClr>
              <a:buSzTx/>
              <a:buFont typeface="Wingdings" pitchFamily="2" charset="2"/>
              <a:buChar char="p"/>
            </a:pPr>
            <a:r>
              <a:rPr lang="zh-CN" altLang="en-US" sz="2400" b="1" dirty="0">
                <a:solidFill>
                  <a:srgbClr val="0BF57A"/>
                </a:solidFill>
                <a:latin typeface="华文楷体" pitchFamily="2" charset="-122"/>
                <a:ea typeface="华文楷体" pitchFamily="2" charset="-122"/>
              </a:rPr>
              <a:t>药剂的制备与投配；</a:t>
            </a:r>
          </a:p>
          <a:p>
            <a:pPr indent="379413">
              <a:lnSpc>
                <a:spcPct val="120000"/>
              </a:lnSpc>
              <a:spcBef>
                <a:spcPct val="50000"/>
              </a:spcBef>
              <a:buClr>
                <a:srgbClr val="FF0000"/>
              </a:buClr>
              <a:buSzTx/>
              <a:buFont typeface="Wingdings" pitchFamily="2" charset="2"/>
              <a:buChar char="p"/>
            </a:pPr>
            <a:r>
              <a:rPr lang="zh-CN" altLang="en-US" sz="2400" b="1" dirty="0">
                <a:solidFill>
                  <a:srgbClr val="0BF57A"/>
                </a:solidFill>
                <a:latin typeface="华文楷体" pitchFamily="2" charset="-122"/>
                <a:ea typeface="华文楷体" pitchFamily="2" charset="-122"/>
              </a:rPr>
              <a:t>混合与反应；</a:t>
            </a:r>
          </a:p>
          <a:p>
            <a:pPr indent="379413">
              <a:lnSpc>
                <a:spcPct val="120000"/>
              </a:lnSpc>
              <a:spcBef>
                <a:spcPct val="50000"/>
              </a:spcBef>
              <a:buClr>
                <a:srgbClr val="FF0000"/>
              </a:buClr>
              <a:buSzTx/>
              <a:buFont typeface="Wingdings" pitchFamily="2" charset="2"/>
              <a:buChar char="p"/>
            </a:pPr>
            <a:r>
              <a:rPr lang="zh-CN" altLang="en-US" sz="2400" b="1" dirty="0">
                <a:solidFill>
                  <a:srgbClr val="0BF57A"/>
                </a:solidFill>
                <a:latin typeface="华文楷体" pitchFamily="2" charset="-122"/>
                <a:ea typeface="华文楷体" pitchFamily="2" charset="-122"/>
              </a:rPr>
              <a:t>中和产物的分离；</a:t>
            </a:r>
          </a:p>
          <a:p>
            <a:pPr indent="379413">
              <a:lnSpc>
                <a:spcPct val="120000"/>
              </a:lnSpc>
              <a:spcBef>
                <a:spcPct val="50000"/>
              </a:spcBef>
              <a:buClr>
                <a:srgbClr val="FF0000"/>
              </a:buClr>
              <a:buSzTx/>
              <a:buFont typeface="Wingdings" pitchFamily="2" charset="2"/>
              <a:buChar char="p"/>
            </a:pPr>
            <a:r>
              <a:rPr lang="zh-CN" altLang="en-US" sz="2400" b="1" dirty="0">
                <a:solidFill>
                  <a:srgbClr val="0BF57A"/>
                </a:solidFill>
                <a:latin typeface="华文楷体" pitchFamily="2" charset="-122"/>
                <a:ea typeface="华文楷体" pitchFamily="2" charset="-122"/>
              </a:rPr>
              <a:t>泥渣的处理与利用。</a:t>
            </a:r>
          </a:p>
          <a:p>
            <a:pPr indent="379413" algn="just">
              <a:lnSpc>
                <a:spcPct val="150000"/>
              </a:lnSpc>
              <a:spcBef>
                <a:spcPct val="50000"/>
              </a:spcBef>
              <a:buClrTx/>
              <a:buSzTx/>
              <a:buFontTx/>
              <a:buNone/>
            </a:pPr>
            <a:r>
              <a:rPr lang="zh-CN" altLang="en-US" sz="2400" b="1" u="sng" dirty="0">
                <a:latin typeface="华文楷体" pitchFamily="2" charset="-122"/>
                <a:ea typeface="华文楷体" pitchFamily="2" charset="-122"/>
              </a:rPr>
              <a:t>  废水的预处理包括悬浮杂质的澄清，水质及水量的均和。前者可以减少投药量，后者可以创造稳定的处理条件。</a:t>
            </a:r>
            <a:r>
              <a:rPr lang="zh-CN" altLang="en-US" sz="2400" u="sng" dirty="0">
                <a:latin typeface="华文楷体" pitchFamily="2" charset="-122"/>
                <a:ea typeface="华文楷体" pitchFamily="2" charset="-122"/>
              </a:rPr>
              <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611560" y="2492896"/>
            <a:ext cx="7776864" cy="1323439"/>
          </a:xfrm>
          <a:prstGeom prst="rect">
            <a:avLst/>
          </a:prstGeom>
          <a:noFill/>
          <a:ln w="9525">
            <a:noFill/>
            <a:miter lim="800000"/>
            <a:headEnd/>
            <a:tailEnd/>
          </a:ln>
          <a:effectLst/>
        </p:spPr>
        <p:txBody>
          <a:bodyPr wrap="square">
            <a:spAutoFit/>
          </a:bodyPr>
          <a:lstStyle/>
          <a:p>
            <a:pPr algn="ctr">
              <a:spcBef>
                <a:spcPct val="50000"/>
              </a:spcBef>
            </a:pPr>
            <a:r>
              <a:rPr lang="en-US" altLang="zh-CN" sz="3200" b="1" dirty="0">
                <a:solidFill>
                  <a:srgbClr val="FFFF00"/>
                </a:solidFill>
                <a:latin typeface="黑体" pitchFamily="49" charset="-122"/>
                <a:ea typeface="黑体" pitchFamily="49" charset="-122"/>
              </a:rPr>
              <a:t>3.3  </a:t>
            </a:r>
            <a:r>
              <a:rPr lang="zh-CN" altLang="en-US" sz="3200" b="1" dirty="0">
                <a:solidFill>
                  <a:srgbClr val="FFFF00"/>
                </a:solidFill>
              </a:rPr>
              <a:t>化学沉淀</a:t>
            </a:r>
            <a:endParaRPr lang="en-US" altLang="zh-CN" sz="3200" b="1" dirty="0">
              <a:solidFill>
                <a:srgbClr val="FFFF00"/>
              </a:solidFill>
            </a:endParaRPr>
          </a:p>
          <a:p>
            <a:pPr algn="ctr">
              <a:spcBef>
                <a:spcPct val="50000"/>
              </a:spcBef>
            </a:pPr>
            <a:r>
              <a:rPr lang="en-US" altLang="zh-CN" sz="3200" b="1" dirty="0">
                <a:latin typeface="Times New Roman" panose="02020603050405020304" pitchFamily="18" charset="0"/>
                <a:cs typeface="Times New Roman" panose="02020603050405020304" pitchFamily="18" charset="0"/>
              </a:rPr>
              <a:t>(Chemical precipitation</a:t>
            </a:r>
            <a:r>
              <a:rPr lang="en-US" altLang="zh-CN" sz="2800" b="1" dirty="0">
                <a:latin typeface="Times New Roman" panose="02020603050405020304" pitchFamily="18" charset="0"/>
                <a:cs typeface="Times New Roman" panose="02020603050405020304" pitchFamily="18" charset="0"/>
              </a:rPr>
              <a:t>)</a:t>
            </a:r>
            <a:endParaRPr lang="zh-CN" altLang="en-US" sz="3200" b="1" dirty="0">
              <a:solidFill>
                <a:srgbClr val="FFFF00"/>
              </a:solidFill>
              <a:latin typeface="Times New Roman" panose="02020603050405020304" pitchFamily="18" charset="0"/>
              <a:ea typeface="黑体" pitchFamily="49" charset="-122"/>
              <a:cs typeface="Times New Roman" panose="02020603050405020304" pitchFamily="18" charset="0"/>
            </a:endParaRPr>
          </a:p>
        </p:txBody>
      </p:sp>
    </p:spTree>
    <p:extLst>
      <p:ext uri="{BB962C8B-B14F-4D97-AF65-F5344CB8AC3E}">
        <p14:creationId xmlns:p14="http://schemas.microsoft.com/office/powerpoint/2010/main" val="21146995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323528" y="597849"/>
            <a:ext cx="8305800" cy="523220"/>
          </a:xfrm>
          <a:prstGeom prst="rect">
            <a:avLst/>
          </a:prstGeom>
          <a:noFill/>
          <a:ln w="9525">
            <a:noFill/>
            <a:miter lim="800000"/>
            <a:headEnd/>
            <a:tailEnd/>
          </a:ln>
          <a:effectLst/>
        </p:spPr>
        <p:txBody>
          <a:bodyPr>
            <a:spAutoFit/>
          </a:bodyPr>
          <a:lstStyle/>
          <a:p>
            <a:pPr>
              <a:spcBef>
                <a:spcPct val="50000"/>
              </a:spcBef>
            </a:pPr>
            <a:r>
              <a:rPr kumimoji="1" lang="en-US" altLang="zh-CN" sz="2800" b="1" dirty="0">
                <a:latin typeface="Times New Roman" pitchFamily="18" charset="0"/>
              </a:rPr>
              <a:t>3.3.1</a:t>
            </a:r>
            <a:r>
              <a:rPr kumimoji="1" lang="zh-CN" altLang="en-US" sz="2800" b="1" dirty="0">
                <a:latin typeface="Times New Roman" pitchFamily="18" charset="0"/>
              </a:rPr>
              <a:t>化学沉淀法的基本原理</a:t>
            </a:r>
          </a:p>
        </p:txBody>
      </p:sp>
      <p:sp>
        <p:nvSpPr>
          <p:cNvPr id="3076" name="Text Box 4"/>
          <p:cNvSpPr txBox="1">
            <a:spLocks noChangeArrowheads="1"/>
          </p:cNvSpPr>
          <p:nvPr/>
        </p:nvSpPr>
        <p:spPr bwMode="auto">
          <a:xfrm>
            <a:off x="287337" y="1257893"/>
            <a:ext cx="8569325" cy="457200"/>
          </a:xfrm>
          <a:prstGeom prst="rect">
            <a:avLst/>
          </a:prstGeom>
          <a:noFill/>
          <a:ln w="9525">
            <a:noFill/>
            <a:miter lim="800000"/>
            <a:headEnd/>
            <a:tailEnd/>
          </a:ln>
          <a:effectLst/>
        </p:spPr>
        <p:txBody>
          <a:bodyPr>
            <a:spAutoFit/>
          </a:bodyPr>
          <a:lstStyle/>
          <a:p>
            <a:pPr algn="just">
              <a:spcBef>
                <a:spcPct val="50000"/>
              </a:spcBef>
            </a:pPr>
            <a:r>
              <a:rPr kumimoji="1" lang="zh-CN" altLang="en-US" sz="2400" dirty="0">
                <a:latin typeface="Times New Roman" pitchFamily="18" charset="0"/>
              </a:rPr>
              <a:t>难溶盐的溶解</a:t>
            </a:r>
            <a:r>
              <a:rPr kumimoji="1" lang="en-US" altLang="zh-CN" sz="2400" dirty="0">
                <a:latin typeface="Times New Roman" pitchFamily="18" charset="0"/>
              </a:rPr>
              <a:t>(</a:t>
            </a:r>
            <a:r>
              <a:rPr kumimoji="1" lang="en-US" altLang="zh-CN" sz="2400" dirty="0" err="1">
                <a:latin typeface="Times New Roman" pitchFamily="18" charset="0"/>
              </a:rPr>
              <a:t>Disslution</a:t>
            </a:r>
            <a:r>
              <a:rPr kumimoji="1" lang="en-US" altLang="zh-CN" sz="2400" dirty="0">
                <a:latin typeface="Times New Roman" pitchFamily="18" charset="0"/>
              </a:rPr>
              <a:t>)-</a:t>
            </a:r>
            <a:r>
              <a:rPr kumimoji="1" lang="zh-CN" altLang="en-US" sz="2400" dirty="0">
                <a:latin typeface="Times New Roman" pitchFamily="18" charset="0"/>
              </a:rPr>
              <a:t>沉淀</a:t>
            </a:r>
            <a:r>
              <a:rPr kumimoji="1" lang="en-US" altLang="zh-CN" sz="2400" dirty="0">
                <a:latin typeface="Times New Roman" pitchFamily="18" charset="0"/>
              </a:rPr>
              <a:t>(Precipitation)</a:t>
            </a:r>
            <a:r>
              <a:rPr kumimoji="1" lang="zh-CN" altLang="en-US" sz="2400" dirty="0">
                <a:latin typeface="Times New Roman" pitchFamily="18" charset="0"/>
              </a:rPr>
              <a:t>平衡通式</a:t>
            </a:r>
            <a:r>
              <a:rPr kumimoji="1" lang="en-US" altLang="zh-CN" sz="2400" dirty="0">
                <a:latin typeface="Times New Roman" pitchFamily="18" charset="0"/>
              </a:rPr>
              <a:t>:	</a:t>
            </a:r>
            <a:r>
              <a:rPr kumimoji="1" lang="en-US" altLang="zh-CN" sz="2400" b="1" dirty="0">
                <a:latin typeface="Times New Roman" pitchFamily="18" charset="0"/>
              </a:rPr>
              <a:t>                                     </a:t>
            </a:r>
          </a:p>
        </p:txBody>
      </p:sp>
      <p:sp>
        <p:nvSpPr>
          <p:cNvPr id="3081" name="Text Box 9"/>
          <p:cNvSpPr txBox="1">
            <a:spLocks noChangeArrowheads="1"/>
          </p:cNvSpPr>
          <p:nvPr/>
        </p:nvSpPr>
        <p:spPr bwMode="auto">
          <a:xfrm>
            <a:off x="2819400" y="2900064"/>
            <a:ext cx="184150" cy="457200"/>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sp>
        <p:nvSpPr>
          <p:cNvPr id="3084" name="Text Box 12"/>
          <p:cNvSpPr txBox="1">
            <a:spLocks noChangeArrowheads="1"/>
          </p:cNvSpPr>
          <p:nvPr/>
        </p:nvSpPr>
        <p:spPr bwMode="auto">
          <a:xfrm>
            <a:off x="2344336" y="2704962"/>
            <a:ext cx="2808287" cy="457200"/>
          </a:xfrm>
          <a:prstGeom prst="rect">
            <a:avLst/>
          </a:prstGeom>
          <a:noFill/>
          <a:ln w="9525">
            <a:noFill/>
            <a:miter lim="800000"/>
            <a:headEnd/>
            <a:tailEnd/>
          </a:ln>
          <a:effectLst/>
        </p:spPr>
        <p:txBody>
          <a:bodyPr>
            <a:spAutoFit/>
          </a:bodyPr>
          <a:lstStyle/>
          <a:p>
            <a:pPr>
              <a:spcBef>
                <a:spcPct val="50000"/>
              </a:spcBef>
            </a:pPr>
            <a:r>
              <a:rPr kumimoji="1" lang="en-US" altLang="zh-CN" sz="2400" dirty="0">
                <a:latin typeface="Times New Roman" pitchFamily="18" charset="0"/>
              </a:rPr>
              <a:t>K=[M </a:t>
            </a:r>
            <a:r>
              <a:rPr kumimoji="1" lang="en-US" altLang="zh-CN" sz="2400" baseline="30000" dirty="0">
                <a:latin typeface="Times New Roman" pitchFamily="18" charset="0"/>
              </a:rPr>
              <a:t>n+</a:t>
            </a:r>
            <a:r>
              <a:rPr kumimoji="1" lang="en-US" altLang="zh-CN" sz="2400" dirty="0">
                <a:latin typeface="Times New Roman" pitchFamily="18" charset="0"/>
              </a:rPr>
              <a:t>]</a:t>
            </a:r>
            <a:r>
              <a:rPr kumimoji="1" lang="en-US" altLang="zh-CN" sz="2400" baseline="30000" dirty="0">
                <a:latin typeface="Times New Roman" pitchFamily="18" charset="0"/>
              </a:rPr>
              <a:t>m</a:t>
            </a:r>
            <a:r>
              <a:rPr kumimoji="1" lang="en-US" altLang="zh-CN" sz="2400" dirty="0">
                <a:latin typeface="Times New Roman" pitchFamily="18" charset="0"/>
              </a:rPr>
              <a:t> [N </a:t>
            </a:r>
            <a:r>
              <a:rPr kumimoji="1" lang="en-US" altLang="zh-CN" sz="2400" baseline="30000" dirty="0">
                <a:latin typeface="Times New Roman" pitchFamily="18" charset="0"/>
              </a:rPr>
              <a:t>m-</a:t>
            </a:r>
            <a:r>
              <a:rPr kumimoji="1" lang="en-US" altLang="zh-CN" sz="2400" dirty="0">
                <a:latin typeface="Times New Roman" pitchFamily="18" charset="0"/>
              </a:rPr>
              <a:t>]</a:t>
            </a:r>
            <a:r>
              <a:rPr kumimoji="1" lang="en-US" altLang="zh-CN" sz="2400" baseline="30000" dirty="0">
                <a:latin typeface="Times New Roman" pitchFamily="18" charset="0"/>
              </a:rPr>
              <a:t>n</a:t>
            </a:r>
          </a:p>
        </p:txBody>
      </p:sp>
      <p:sp>
        <p:nvSpPr>
          <p:cNvPr id="3085" name="Text Box 13"/>
          <p:cNvSpPr txBox="1">
            <a:spLocks noChangeArrowheads="1"/>
          </p:cNvSpPr>
          <p:nvPr/>
        </p:nvSpPr>
        <p:spPr bwMode="auto">
          <a:xfrm>
            <a:off x="900113" y="5165427"/>
            <a:ext cx="78486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grpSp>
        <p:nvGrpSpPr>
          <p:cNvPr id="2" name="Group 23"/>
          <p:cNvGrpSpPr>
            <a:grpSpLocks/>
          </p:cNvGrpSpPr>
          <p:nvPr/>
        </p:nvGrpSpPr>
        <p:grpSpPr bwMode="auto">
          <a:xfrm>
            <a:off x="2268538" y="2056890"/>
            <a:ext cx="3808413" cy="461963"/>
            <a:chOff x="884" y="2112"/>
            <a:chExt cx="2399" cy="291"/>
          </a:xfrm>
        </p:grpSpPr>
        <p:sp>
          <p:nvSpPr>
            <p:cNvPr id="3078" name="Text Box 6"/>
            <p:cNvSpPr txBox="1">
              <a:spLocks noChangeArrowheads="1"/>
            </p:cNvSpPr>
            <p:nvPr/>
          </p:nvSpPr>
          <p:spPr bwMode="auto">
            <a:xfrm>
              <a:off x="884" y="2115"/>
              <a:ext cx="680" cy="288"/>
            </a:xfrm>
            <a:prstGeom prst="rect">
              <a:avLst/>
            </a:prstGeom>
            <a:noFill/>
            <a:ln w="9525">
              <a:noFill/>
              <a:miter lim="800000"/>
              <a:headEnd/>
              <a:tailEnd/>
            </a:ln>
            <a:effectLst/>
          </p:spPr>
          <p:txBody>
            <a:bodyPr>
              <a:spAutoFit/>
            </a:bodyPr>
            <a:lstStyle/>
            <a:p>
              <a:pPr>
                <a:spcBef>
                  <a:spcPct val="50000"/>
                </a:spcBef>
              </a:pPr>
              <a:r>
                <a:rPr kumimoji="1" lang="en-US" altLang="zh-CN" sz="2400" dirty="0">
                  <a:latin typeface="Times New Roman" pitchFamily="18" charset="0"/>
                </a:rPr>
                <a:t>M </a:t>
              </a:r>
              <a:r>
                <a:rPr kumimoji="1" lang="en-US" altLang="zh-CN" sz="2400" baseline="-25000" dirty="0" err="1">
                  <a:latin typeface="Times New Roman" pitchFamily="18" charset="0"/>
                </a:rPr>
                <a:t>m</a:t>
              </a:r>
              <a:r>
                <a:rPr kumimoji="1" lang="en-US" altLang="zh-CN" sz="2400" baseline="-25000" dirty="0">
                  <a:latin typeface="Times New Roman" pitchFamily="18" charset="0"/>
                </a:rPr>
                <a:t> </a:t>
              </a:r>
              <a:r>
                <a:rPr kumimoji="1" lang="en-US" altLang="zh-CN" sz="2400" dirty="0" err="1">
                  <a:latin typeface="Times New Roman" pitchFamily="18" charset="0"/>
                </a:rPr>
                <a:t>N</a:t>
              </a:r>
              <a:r>
                <a:rPr kumimoji="1" lang="en-US" altLang="zh-CN" sz="2400" baseline="-25000" dirty="0" err="1">
                  <a:latin typeface="Times New Roman" pitchFamily="18" charset="0"/>
                </a:rPr>
                <a:t>n</a:t>
              </a:r>
              <a:endParaRPr kumimoji="1" lang="en-US" altLang="zh-CN" sz="2400" baseline="-25000" dirty="0">
                <a:latin typeface="Times New Roman" pitchFamily="18" charset="0"/>
              </a:endParaRPr>
            </a:p>
          </p:txBody>
        </p:sp>
        <p:sp>
          <p:nvSpPr>
            <p:cNvPr id="3082" name="Text Box 10"/>
            <p:cNvSpPr txBox="1">
              <a:spLocks noChangeArrowheads="1"/>
            </p:cNvSpPr>
            <p:nvPr/>
          </p:nvSpPr>
          <p:spPr bwMode="auto">
            <a:xfrm>
              <a:off x="1920" y="2112"/>
              <a:ext cx="1363" cy="288"/>
            </a:xfrm>
            <a:prstGeom prst="rect">
              <a:avLst/>
            </a:prstGeom>
            <a:noFill/>
            <a:ln w="9525">
              <a:noFill/>
              <a:miter lim="800000"/>
              <a:headEnd/>
              <a:tailEnd/>
            </a:ln>
            <a:effectLst/>
          </p:spPr>
          <p:txBody>
            <a:bodyPr>
              <a:spAutoFit/>
            </a:bodyPr>
            <a:lstStyle/>
            <a:p>
              <a:pPr>
                <a:spcBef>
                  <a:spcPct val="50000"/>
                </a:spcBef>
              </a:pPr>
              <a:r>
                <a:rPr kumimoji="1" lang="en-US" altLang="zh-CN" sz="2400">
                  <a:latin typeface="Times New Roman" pitchFamily="18" charset="0"/>
                </a:rPr>
                <a:t>m M </a:t>
              </a:r>
              <a:r>
                <a:rPr kumimoji="1" lang="en-US" altLang="zh-CN" sz="2400" baseline="30000">
                  <a:latin typeface="Times New Roman" pitchFamily="18" charset="0"/>
                </a:rPr>
                <a:t>n+ </a:t>
              </a:r>
              <a:r>
                <a:rPr kumimoji="1" lang="en-US" altLang="zh-CN" sz="2400">
                  <a:latin typeface="Times New Roman" pitchFamily="18" charset="0"/>
                </a:rPr>
                <a:t>+ n N </a:t>
              </a:r>
              <a:r>
                <a:rPr kumimoji="1" lang="en-US" altLang="zh-CN" sz="2400" baseline="30000">
                  <a:latin typeface="Times New Roman" pitchFamily="18" charset="0"/>
                </a:rPr>
                <a:t>m-</a:t>
              </a:r>
            </a:p>
          </p:txBody>
        </p:sp>
        <p:grpSp>
          <p:nvGrpSpPr>
            <p:cNvPr id="3" name="Group 22"/>
            <p:cNvGrpSpPr>
              <a:grpSpLocks/>
            </p:cNvGrpSpPr>
            <p:nvPr/>
          </p:nvGrpSpPr>
          <p:grpSpPr bwMode="auto">
            <a:xfrm>
              <a:off x="1565" y="2205"/>
              <a:ext cx="317" cy="91"/>
              <a:chOff x="4105" y="2584"/>
              <a:chExt cx="229" cy="104"/>
            </a:xfrm>
          </p:grpSpPr>
          <p:sp>
            <p:nvSpPr>
              <p:cNvPr id="3089" name="Line 17"/>
              <p:cNvSpPr>
                <a:spLocks noChangeShapeType="1"/>
              </p:cNvSpPr>
              <p:nvPr/>
            </p:nvSpPr>
            <p:spPr bwMode="auto">
              <a:xfrm>
                <a:off x="4107" y="2622"/>
                <a:ext cx="227" cy="0"/>
              </a:xfrm>
              <a:prstGeom prst="line">
                <a:avLst/>
              </a:prstGeom>
              <a:noFill/>
              <a:ln w="9525">
                <a:solidFill>
                  <a:schemeClr val="tx1"/>
                </a:solidFill>
                <a:round/>
                <a:headEnd/>
                <a:tailEnd/>
              </a:ln>
              <a:effectLst/>
            </p:spPr>
            <p:txBody>
              <a:bodyPr/>
              <a:lstStyle/>
              <a:p>
                <a:endParaRPr lang="zh-CN" altLang="en-US"/>
              </a:p>
            </p:txBody>
          </p:sp>
          <p:sp>
            <p:nvSpPr>
              <p:cNvPr id="3091" name="Line 19"/>
              <p:cNvSpPr>
                <a:spLocks noChangeShapeType="1"/>
              </p:cNvSpPr>
              <p:nvPr/>
            </p:nvSpPr>
            <p:spPr bwMode="auto">
              <a:xfrm>
                <a:off x="4241" y="2584"/>
                <a:ext cx="91" cy="32"/>
              </a:xfrm>
              <a:prstGeom prst="line">
                <a:avLst/>
              </a:prstGeom>
              <a:noFill/>
              <a:ln w="9525">
                <a:solidFill>
                  <a:schemeClr val="tx1"/>
                </a:solidFill>
                <a:round/>
                <a:headEnd/>
                <a:tailEnd/>
              </a:ln>
              <a:effectLst/>
            </p:spPr>
            <p:txBody>
              <a:bodyPr/>
              <a:lstStyle/>
              <a:p>
                <a:endParaRPr lang="zh-CN" altLang="en-US"/>
              </a:p>
            </p:txBody>
          </p:sp>
          <p:sp>
            <p:nvSpPr>
              <p:cNvPr id="3092" name="Line 20"/>
              <p:cNvSpPr>
                <a:spLocks noChangeShapeType="1"/>
              </p:cNvSpPr>
              <p:nvPr/>
            </p:nvSpPr>
            <p:spPr bwMode="auto">
              <a:xfrm>
                <a:off x="4105" y="2651"/>
                <a:ext cx="227" cy="0"/>
              </a:xfrm>
              <a:prstGeom prst="line">
                <a:avLst/>
              </a:prstGeom>
              <a:noFill/>
              <a:ln w="9525">
                <a:solidFill>
                  <a:schemeClr val="tx1"/>
                </a:solidFill>
                <a:round/>
                <a:headEnd/>
                <a:tailEnd/>
              </a:ln>
              <a:effectLst/>
            </p:spPr>
            <p:txBody>
              <a:bodyPr/>
              <a:lstStyle/>
              <a:p>
                <a:endParaRPr lang="zh-CN" altLang="en-US"/>
              </a:p>
            </p:txBody>
          </p:sp>
          <p:sp>
            <p:nvSpPr>
              <p:cNvPr id="3093" name="Line 21"/>
              <p:cNvSpPr>
                <a:spLocks noChangeShapeType="1"/>
              </p:cNvSpPr>
              <p:nvPr/>
            </p:nvSpPr>
            <p:spPr bwMode="auto">
              <a:xfrm>
                <a:off x="4105" y="2643"/>
                <a:ext cx="90" cy="45"/>
              </a:xfrm>
              <a:prstGeom prst="line">
                <a:avLst/>
              </a:prstGeom>
              <a:noFill/>
              <a:ln w="9525">
                <a:solidFill>
                  <a:schemeClr val="tx1"/>
                </a:solidFill>
                <a:round/>
                <a:headEnd/>
                <a:tailEnd/>
              </a:ln>
              <a:effectLst/>
            </p:spPr>
            <p:txBody>
              <a:bodyPr/>
              <a:lstStyle/>
              <a:p>
                <a:endParaRPr lang="zh-CN" altLang="en-US"/>
              </a:p>
            </p:txBody>
          </p:sp>
        </p:grpSp>
      </p:grpSp>
      <p:sp>
        <p:nvSpPr>
          <p:cNvPr id="3096" name="Rectangle 24"/>
          <p:cNvSpPr>
            <a:spLocks noChangeArrowheads="1"/>
          </p:cNvSpPr>
          <p:nvPr/>
        </p:nvSpPr>
        <p:spPr bwMode="auto">
          <a:xfrm>
            <a:off x="1385417" y="3440862"/>
            <a:ext cx="5818187"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应用：设难溶盐在溶液中的溶解度为</a:t>
            </a:r>
            <a:r>
              <a:rPr kumimoji="1" lang="en-US" altLang="zh-CN" sz="2400" dirty="0" err="1">
                <a:latin typeface="Times New Roman" pitchFamily="18" charset="0"/>
              </a:rPr>
              <a:t>S</a:t>
            </a:r>
            <a:r>
              <a:rPr kumimoji="1" lang="en-US" altLang="zh-CN" sz="2400" baseline="-25000" dirty="0" err="1">
                <a:latin typeface="Times New Roman" pitchFamily="18" charset="0"/>
              </a:rPr>
              <a:t>MmNn</a:t>
            </a:r>
            <a:endParaRPr kumimoji="1" lang="en-US" altLang="zh-CN" sz="2400" baseline="-25000" dirty="0">
              <a:latin typeface="Times New Roman" pitchFamily="18" charset="0"/>
            </a:endParaRPr>
          </a:p>
        </p:txBody>
      </p:sp>
      <p:sp>
        <p:nvSpPr>
          <p:cNvPr id="3097" name="Rectangle 25"/>
          <p:cNvSpPr>
            <a:spLocks noChangeArrowheads="1"/>
          </p:cNvSpPr>
          <p:nvPr/>
        </p:nvSpPr>
        <p:spPr bwMode="auto">
          <a:xfrm>
            <a:off x="1896859" y="4050673"/>
            <a:ext cx="5295900"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因为  </a:t>
            </a:r>
            <a:r>
              <a:rPr kumimoji="1" lang="en-US" altLang="zh-CN" sz="2400" dirty="0">
                <a:latin typeface="Times New Roman" pitchFamily="18" charset="0"/>
              </a:rPr>
              <a:t>[M </a:t>
            </a:r>
            <a:r>
              <a:rPr kumimoji="1" lang="en-US" altLang="zh-CN" sz="2400" baseline="30000" dirty="0">
                <a:latin typeface="Times New Roman" pitchFamily="18" charset="0"/>
              </a:rPr>
              <a:t>n+</a:t>
            </a:r>
            <a:r>
              <a:rPr kumimoji="1" lang="en-US" altLang="zh-CN" sz="2400" dirty="0">
                <a:latin typeface="Times New Roman" pitchFamily="18" charset="0"/>
              </a:rPr>
              <a:t> ]=m </a:t>
            </a:r>
            <a:r>
              <a:rPr kumimoji="1" lang="en-US" altLang="zh-CN" sz="2400" dirty="0" err="1">
                <a:latin typeface="Times New Roman" pitchFamily="18" charset="0"/>
              </a:rPr>
              <a:t>S</a:t>
            </a:r>
            <a:r>
              <a:rPr kumimoji="1" lang="en-US" altLang="zh-CN" sz="2400" baseline="-25000" dirty="0" err="1">
                <a:latin typeface="Times New Roman" pitchFamily="18" charset="0"/>
              </a:rPr>
              <a:t>MmNn</a:t>
            </a:r>
            <a:r>
              <a:rPr kumimoji="1" lang="en-US" altLang="zh-CN" sz="2400" dirty="0">
                <a:latin typeface="Times New Roman" pitchFamily="18" charset="0"/>
              </a:rPr>
              <a:t> </a:t>
            </a:r>
            <a:r>
              <a:rPr kumimoji="1" lang="zh-CN" altLang="en-US" sz="2400" dirty="0">
                <a:latin typeface="Times New Roman" pitchFamily="18" charset="0"/>
              </a:rPr>
              <a:t>，</a:t>
            </a:r>
            <a:r>
              <a:rPr kumimoji="1" lang="en-US" altLang="zh-CN" sz="2400" dirty="0">
                <a:latin typeface="Times New Roman" pitchFamily="18" charset="0"/>
              </a:rPr>
              <a:t>[N </a:t>
            </a:r>
            <a:r>
              <a:rPr kumimoji="1" lang="en-US" altLang="zh-CN" sz="2400" baseline="30000" dirty="0">
                <a:latin typeface="Times New Roman" pitchFamily="18" charset="0"/>
              </a:rPr>
              <a:t>m-</a:t>
            </a:r>
            <a:r>
              <a:rPr kumimoji="1" lang="en-US" altLang="zh-CN" sz="2400" dirty="0">
                <a:latin typeface="Times New Roman" pitchFamily="18" charset="0"/>
              </a:rPr>
              <a:t>]=n </a:t>
            </a:r>
            <a:r>
              <a:rPr kumimoji="1" lang="en-US" altLang="zh-CN" sz="2400" dirty="0" err="1">
                <a:latin typeface="Times New Roman" pitchFamily="18" charset="0"/>
              </a:rPr>
              <a:t>S</a:t>
            </a:r>
            <a:r>
              <a:rPr kumimoji="1" lang="en-US" altLang="zh-CN" sz="2400" baseline="-25000" dirty="0" err="1">
                <a:latin typeface="Times New Roman" pitchFamily="18" charset="0"/>
              </a:rPr>
              <a:t>MmNn</a:t>
            </a:r>
            <a:endParaRPr kumimoji="1" lang="en-US" altLang="zh-CN" sz="2400" baseline="-25000" dirty="0">
              <a:latin typeface="Times New Roman" pitchFamily="18" charset="0"/>
            </a:endParaRPr>
          </a:p>
        </p:txBody>
      </p:sp>
      <p:sp>
        <p:nvSpPr>
          <p:cNvPr id="3098" name="Rectangle 26"/>
          <p:cNvSpPr>
            <a:spLocks noChangeArrowheads="1"/>
          </p:cNvSpPr>
          <p:nvPr/>
        </p:nvSpPr>
        <p:spPr bwMode="auto">
          <a:xfrm>
            <a:off x="2097360" y="4711838"/>
            <a:ext cx="4518025" cy="457200"/>
          </a:xfrm>
          <a:prstGeom prst="rect">
            <a:avLst/>
          </a:prstGeom>
          <a:noFill/>
          <a:ln w="9525">
            <a:noFill/>
            <a:miter lim="800000"/>
            <a:headEnd/>
            <a:tailEnd/>
          </a:ln>
          <a:effectLst/>
        </p:spPr>
        <p:txBody>
          <a:bodyPr wrap="none">
            <a:spAutoFit/>
          </a:bodyPr>
          <a:lstStyle/>
          <a:p>
            <a:pPr>
              <a:spcBef>
                <a:spcPct val="50000"/>
              </a:spcBef>
            </a:pPr>
            <a:r>
              <a:rPr kumimoji="1" lang="en-US" altLang="zh-CN" sz="2400" dirty="0">
                <a:latin typeface="Times New Roman" pitchFamily="18" charset="0"/>
              </a:rPr>
              <a:t>K=</a:t>
            </a:r>
            <a:r>
              <a:rPr kumimoji="1" lang="zh-CN" altLang="en-US" sz="2400" dirty="0">
                <a:latin typeface="Times New Roman" pitchFamily="18" charset="0"/>
              </a:rPr>
              <a:t>（ </a:t>
            </a:r>
            <a:r>
              <a:rPr kumimoji="1" lang="en-US" altLang="zh-CN" sz="2400" dirty="0" err="1">
                <a:latin typeface="Times New Roman" pitchFamily="18" charset="0"/>
              </a:rPr>
              <a:t>mS</a:t>
            </a:r>
            <a:r>
              <a:rPr kumimoji="1" lang="en-US" altLang="zh-CN" sz="2400" baseline="-25000" dirty="0" err="1">
                <a:latin typeface="Times New Roman" pitchFamily="18" charset="0"/>
              </a:rPr>
              <a:t>MmNn</a:t>
            </a:r>
            <a:r>
              <a:rPr kumimoji="1" lang="en-US" altLang="zh-CN" sz="2400" dirty="0">
                <a:latin typeface="Times New Roman" pitchFamily="18" charset="0"/>
              </a:rPr>
              <a:t> </a:t>
            </a:r>
            <a:r>
              <a:rPr kumimoji="1" lang="zh-CN" altLang="en-US" sz="2400" dirty="0">
                <a:latin typeface="Times New Roman" pitchFamily="18" charset="0"/>
              </a:rPr>
              <a:t>） </a:t>
            </a:r>
            <a:r>
              <a:rPr kumimoji="1" lang="en-US" altLang="zh-CN" sz="2400" baseline="30000" dirty="0">
                <a:latin typeface="Times New Roman" pitchFamily="18" charset="0"/>
              </a:rPr>
              <a:t>m</a:t>
            </a:r>
            <a:r>
              <a:rPr kumimoji="1" lang="en-US" altLang="zh-CN" sz="2400" dirty="0">
                <a:latin typeface="Times New Roman" pitchFamily="18" charset="0"/>
              </a:rPr>
              <a:t> </a:t>
            </a:r>
            <a:r>
              <a:rPr kumimoji="1" lang="zh-CN" altLang="zh-CN" sz="2400" dirty="0">
                <a:latin typeface="Times New Roman" pitchFamily="18" charset="0"/>
              </a:rPr>
              <a:t>·</a:t>
            </a:r>
            <a:r>
              <a:rPr kumimoji="1" lang="zh-CN" altLang="en-US" sz="2400" dirty="0">
                <a:latin typeface="Times New Roman" pitchFamily="18" charset="0"/>
              </a:rPr>
              <a:t>（ </a:t>
            </a:r>
            <a:r>
              <a:rPr kumimoji="1" lang="en-US" altLang="zh-CN" sz="2400" dirty="0" err="1">
                <a:latin typeface="Times New Roman" pitchFamily="18" charset="0"/>
              </a:rPr>
              <a:t>nS</a:t>
            </a:r>
            <a:r>
              <a:rPr kumimoji="1" lang="en-US" altLang="zh-CN" sz="2400" baseline="-25000" dirty="0" err="1">
                <a:latin typeface="Times New Roman" pitchFamily="18" charset="0"/>
              </a:rPr>
              <a:t>MmNn</a:t>
            </a:r>
            <a:r>
              <a:rPr kumimoji="1" lang="en-US" altLang="zh-CN" sz="2400" dirty="0">
                <a:latin typeface="Times New Roman" pitchFamily="18" charset="0"/>
              </a:rPr>
              <a:t> </a:t>
            </a:r>
            <a:r>
              <a:rPr kumimoji="1" lang="zh-CN" altLang="en-US" sz="2400" dirty="0">
                <a:latin typeface="Times New Roman" pitchFamily="18" charset="0"/>
              </a:rPr>
              <a:t>）</a:t>
            </a:r>
            <a:r>
              <a:rPr kumimoji="1" lang="en-US" altLang="zh-CN" sz="2400" baseline="30000" dirty="0">
                <a:latin typeface="Times New Roman" pitchFamily="18" charset="0"/>
              </a:rPr>
              <a:t>n</a:t>
            </a:r>
          </a:p>
        </p:txBody>
      </p:sp>
      <p:graphicFrame>
        <p:nvGraphicFramePr>
          <p:cNvPr id="3099" name="Object 27"/>
          <p:cNvGraphicFramePr>
            <a:graphicFrameLocks noChangeAspect="1"/>
          </p:cNvGraphicFramePr>
          <p:nvPr>
            <p:extLst>
              <p:ext uri="{D42A27DB-BD31-4B8C-83A1-F6EECF244321}">
                <p14:modId xmlns:p14="http://schemas.microsoft.com/office/powerpoint/2010/main" val="3736917624"/>
              </p:ext>
            </p:extLst>
          </p:nvPr>
        </p:nvGraphicFramePr>
        <p:xfrm>
          <a:off x="3203847" y="5374422"/>
          <a:ext cx="2305050" cy="927100"/>
        </p:xfrm>
        <a:graphic>
          <a:graphicData uri="http://schemas.openxmlformats.org/presentationml/2006/ole">
            <mc:AlternateContent xmlns:mc="http://schemas.openxmlformats.org/markup-compatibility/2006">
              <mc:Choice xmlns:v="urn:schemas-microsoft-com:vml" Requires="v">
                <p:oleObj spid="_x0000_s252975" name="公式" r:id="rId3" imgW="1168200" imgH="469800" progId="Equation.3">
                  <p:embed/>
                </p:oleObj>
              </mc:Choice>
              <mc:Fallback>
                <p:oleObj name="公式" r:id="rId3" imgW="1168200" imgH="469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7" y="5374422"/>
                        <a:ext cx="2305050" cy="927100"/>
                      </a:xfrm>
                      <a:prstGeom prst="rect">
                        <a:avLst/>
                      </a:prstGeom>
                      <a:gradFill rotWithShape="1">
                        <a:gsLst>
                          <a:gs pos="0">
                            <a:schemeClr val="accent1"/>
                          </a:gs>
                          <a:gs pos="100000">
                            <a:schemeClr val="accent1">
                              <a:gamma/>
                              <a:shade val="46275"/>
                              <a:invGamma/>
                            </a:schemeClr>
                          </a:gs>
                        </a:gsLst>
                        <a:lin ang="5400000" scaled="1"/>
                      </a:gra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0-#ppt_w/2"/>
                                          </p:val>
                                        </p:tav>
                                        <p:tav tm="100000">
                                          <p:val>
                                            <p:strVal val="#ppt_x"/>
                                          </p:val>
                                        </p:tav>
                                      </p:tavLst>
                                    </p:anim>
                                    <p:anim calcmode="lin" valueType="num">
                                      <p:cBhvr additive="base">
                                        <p:cTn id="8"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6"/>
                                        </p:tgtEl>
                                        <p:attrNameLst>
                                          <p:attrName>style.visibility</p:attrName>
                                        </p:attrNameLst>
                                      </p:cBhvr>
                                      <p:to>
                                        <p:strVal val="visible"/>
                                      </p:to>
                                    </p:set>
                                    <p:anim calcmode="lin" valueType="num">
                                      <p:cBhvr additive="base">
                                        <p:cTn id="13" dur="500" fill="hold"/>
                                        <p:tgtEl>
                                          <p:spTgt spid="3076"/>
                                        </p:tgtEl>
                                        <p:attrNameLst>
                                          <p:attrName>ppt_x</p:attrName>
                                        </p:attrNameLst>
                                      </p:cBhvr>
                                      <p:tavLst>
                                        <p:tav tm="0">
                                          <p:val>
                                            <p:strVal val="0-#ppt_w/2"/>
                                          </p:val>
                                        </p:tav>
                                        <p:tav tm="100000">
                                          <p:val>
                                            <p:strVal val="#ppt_x"/>
                                          </p:val>
                                        </p:tav>
                                      </p:tavLst>
                                    </p:anim>
                                    <p:anim calcmode="lin" valueType="num">
                                      <p:cBhvr additive="base">
                                        <p:cTn id="14" dur="500" fill="hold"/>
                                        <p:tgtEl>
                                          <p:spTgt spid="307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3081"/>
                                        </p:tgtEl>
                                        <p:attrNameLst>
                                          <p:attrName>style.visibility</p:attrName>
                                        </p:attrNameLst>
                                      </p:cBhvr>
                                      <p:to>
                                        <p:strVal val="visible"/>
                                      </p:to>
                                    </p:set>
                                    <p:anim calcmode="lin" valueType="num">
                                      <p:cBhvr additive="base">
                                        <p:cTn id="19" dur="500" fill="hold"/>
                                        <p:tgtEl>
                                          <p:spTgt spid="3081"/>
                                        </p:tgtEl>
                                        <p:attrNameLst>
                                          <p:attrName>ppt_x</p:attrName>
                                        </p:attrNameLst>
                                      </p:cBhvr>
                                      <p:tavLst>
                                        <p:tav tm="0">
                                          <p:val>
                                            <p:strVal val="0-#ppt_w/2"/>
                                          </p:val>
                                        </p:tav>
                                        <p:tav tm="100000">
                                          <p:val>
                                            <p:strVal val="#ppt_x"/>
                                          </p:val>
                                        </p:tav>
                                      </p:tavLst>
                                    </p:anim>
                                    <p:anim calcmode="lin" valueType="num">
                                      <p:cBhvr additive="base">
                                        <p:cTn id="20" dur="500" fill="hold"/>
                                        <p:tgtEl>
                                          <p:spTgt spid="308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84"/>
                                        </p:tgtEl>
                                        <p:attrNameLst>
                                          <p:attrName>style.visibility</p:attrName>
                                        </p:attrNameLst>
                                      </p:cBhvr>
                                      <p:to>
                                        <p:strVal val="visible"/>
                                      </p:to>
                                    </p:set>
                                    <p:anim calcmode="lin" valueType="num">
                                      <p:cBhvr additive="base">
                                        <p:cTn id="25" dur="500" fill="hold"/>
                                        <p:tgtEl>
                                          <p:spTgt spid="3084"/>
                                        </p:tgtEl>
                                        <p:attrNameLst>
                                          <p:attrName>ppt_x</p:attrName>
                                        </p:attrNameLst>
                                      </p:cBhvr>
                                      <p:tavLst>
                                        <p:tav tm="0">
                                          <p:val>
                                            <p:strVal val="0-#ppt_w/2"/>
                                          </p:val>
                                        </p:tav>
                                        <p:tav tm="100000">
                                          <p:val>
                                            <p:strVal val="#ppt_x"/>
                                          </p:val>
                                        </p:tav>
                                      </p:tavLst>
                                    </p:anim>
                                    <p:anim calcmode="lin" valueType="num">
                                      <p:cBhvr additive="base">
                                        <p:cTn id="26" dur="500" fill="hold"/>
                                        <p:tgtEl>
                                          <p:spTgt spid="308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nodePh="1">
                                  <p:stCondLst>
                                    <p:cond delay="0"/>
                                  </p:stCondLst>
                                  <p:endCondLst>
                                    <p:cond evt="begin" delay="0">
                                      <p:tn val="29"/>
                                    </p:cond>
                                  </p:endCondLst>
                                  <p:childTnLst>
                                    <p:set>
                                      <p:cBhvr>
                                        <p:cTn id="30" dur="1" fill="hold">
                                          <p:stCondLst>
                                            <p:cond delay="0"/>
                                          </p:stCondLst>
                                        </p:cTn>
                                        <p:tgtEl>
                                          <p:spTgt spid="3085"/>
                                        </p:tgtEl>
                                        <p:attrNameLst>
                                          <p:attrName>style.visibility</p:attrName>
                                        </p:attrNameLst>
                                      </p:cBhvr>
                                      <p:to>
                                        <p:strVal val="visible"/>
                                      </p:to>
                                    </p:set>
                                    <p:anim calcmode="lin" valueType="num">
                                      <p:cBhvr additive="base">
                                        <p:cTn id="31" dur="500" fill="hold"/>
                                        <p:tgtEl>
                                          <p:spTgt spid="3085"/>
                                        </p:tgtEl>
                                        <p:attrNameLst>
                                          <p:attrName>ppt_x</p:attrName>
                                        </p:attrNameLst>
                                      </p:cBhvr>
                                      <p:tavLst>
                                        <p:tav tm="0">
                                          <p:val>
                                            <p:strVal val="0-#ppt_w/2"/>
                                          </p:val>
                                        </p:tav>
                                        <p:tav tm="100000">
                                          <p:val>
                                            <p:strVal val="#ppt_x"/>
                                          </p:val>
                                        </p:tav>
                                      </p:tavLst>
                                    </p:anim>
                                    <p:anim calcmode="lin" valueType="num">
                                      <p:cBhvr additive="base">
                                        <p:cTn id="32" dur="500" fill="hold"/>
                                        <p:tgtEl>
                                          <p:spTgt spid="30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P spid="3076" grpId="0" autoUpdateAnimBg="0"/>
      <p:bldP spid="3081" grpId="0" autoUpdateAnimBg="0"/>
      <p:bldP spid="3084" grpId="0" autoUpdateAnimBg="0"/>
      <p:bldP spid="3085"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381000" y="0"/>
            <a:ext cx="7772400" cy="1143000"/>
          </a:xfrm>
        </p:spPr>
        <p:txBody>
          <a:bodyPr/>
          <a:lstStyle/>
          <a:p>
            <a:pPr algn="l"/>
            <a:r>
              <a:rPr lang="zh-CN" altLang="en-US" sz="2800"/>
              <a:t>例题：</a:t>
            </a:r>
          </a:p>
        </p:txBody>
      </p:sp>
      <p:sp>
        <p:nvSpPr>
          <p:cNvPr id="4101" name="Text Box 5"/>
          <p:cNvSpPr txBox="1">
            <a:spLocks noChangeArrowheads="1"/>
          </p:cNvSpPr>
          <p:nvPr/>
        </p:nvSpPr>
        <p:spPr bwMode="auto">
          <a:xfrm>
            <a:off x="539750" y="981075"/>
            <a:ext cx="8012113" cy="822325"/>
          </a:xfrm>
          <a:prstGeom prst="rect">
            <a:avLst/>
          </a:prstGeom>
          <a:noFill/>
          <a:ln w="9525">
            <a:noFill/>
            <a:miter lim="800000"/>
            <a:headEnd/>
            <a:tailEnd/>
          </a:ln>
          <a:effectLst/>
        </p:spPr>
        <p:txBody>
          <a:bodyPr>
            <a:spAutoFit/>
          </a:bodyPr>
          <a:lstStyle/>
          <a:p>
            <a:pPr>
              <a:spcBef>
                <a:spcPct val="50000"/>
              </a:spcBef>
            </a:pPr>
            <a:r>
              <a:rPr kumimoji="1" lang="en-US" altLang="zh-CN" sz="2400">
                <a:latin typeface="Times New Roman" pitchFamily="18" charset="0"/>
              </a:rPr>
              <a:t>        </a:t>
            </a:r>
            <a:r>
              <a:rPr kumimoji="1" lang="zh-CN" altLang="en-US" sz="2400">
                <a:latin typeface="Times New Roman" pitchFamily="18" charset="0"/>
              </a:rPr>
              <a:t>为处理含氟废水，投入钙离子，问形成</a:t>
            </a:r>
            <a:r>
              <a:rPr kumimoji="1" lang="en-US" altLang="zh-CN" sz="2400">
                <a:latin typeface="Times New Roman" pitchFamily="18" charset="0"/>
              </a:rPr>
              <a:t>CaF</a:t>
            </a:r>
            <a:r>
              <a:rPr kumimoji="1" lang="en-US" altLang="zh-CN" sz="2400" baseline="-25000">
                <a:latin typeface="Times New Roman" pitchFamily="18" charset="0"/>
              </a:rPr>
              <a:t>2</a:t>
            </a:r>
            <a:r>
              <a:rPr kumimoji="1" lang="zh-CN" altLang="en-US" sz="2400">
                <a:latin typeface="Times New Roman" pitchFamily="18" charset="0"/>
              </a:rPr>
              <a:t>后，废水中</a:t>
            </a:r>
            <a:r>
              <a:rPr kumimoji="1" lang="en-US" altLang="zh-CN" sz="2400">
                <a:latin typeface="Times New Roman" pitchFamily="18" charset="0"/>
              </a:rPr>
              <a:t>F</a:t>
            </a:r>
            <a:r>
              <a:rPr kumimoji="1" lang="en-US" altLang="zh-CN" sz="2400" baseline="30000">
                <a:latin typeface="Times New Roman" pitchFamily="18" charset="0"/>
              </a:rPr>
              <a:t>-</a:t>
            </a:r>
            <a:r>
              <a:rPr kumimoji="1" lang="zh-CN" altLang="en-US" sz="2400">
                <a:latin typeface="Times New Roman" pitchFamily="18" charset="0"/>
              </a:rPr>
              <a:t>的饱和浓度有多少？</a:t>
            </a:r>
          </a:p>
        </p:txBody>
      </p:sp>
      <p:sp>
        <p:nvSpPr>
          <p:cNvPr id="4104" name="Rectangle 8"/>
          <p:cNvSpPr>
            <a:spLocks noChangeArrowheads="1"/>
          </p:cNvSpPr>
          <p:nvPr/>
        </p:nvSpPr>
        <p:spPr bwMode="auto">
          <a:xfrm>
            <a:off x="1116013" y="4292600"/>
            <a:ext cx="6481762" cy="823913"/>
          </a:xfrm>
          <a:prstGeom prst="rect">
            <a:avLst/>
          </a:prstGeom>
          <a:noFill/>
          <a:ln w="9525">
            <a:noFill/>
            <a:miter lim="800000"/>
            <a:headEnd/>
            <a:tailEnd/>
          </a:ln>
          <a:effectLst/>
        </p:spPr>
        <p:txBody>
          <a:bodyPr>
            <a:spAutoFit/>
          </a:bodyPr>
          <a:lstStyle/>
          <a:p>
            <a:pPr>
              <a:spcBef>
                <a:spcPct val="50000"/>
              </a:spcBef>
            </a:pPr>
            <a:r>
              <a:rPr kumimoji="1" lang="en-US" altLang="zh-CN" sz="2400" dirty="0">
                <a:latin typeface="Times New Roman" pitchFamily="18" charset="0"/>
              </a:rPr>
              <a:t>F</a:t>
            </a:r>
            <a:r>
              <a:rPr kumimoji="1" lang="en-US" altLang="zh-CN" sz="2400" baseline="30000" dirty="0">
                <a:latin typeface="Times New Roman" pitchFamily="18" charset="0"/>
              </a:rPr>
              <a:t>-</a:t>
            </a:r>
            <a:r>
              <a:rPr kumimoji="1" lang="en-US" altLang="zh-CN" sz="2400" dirty="0">
                <a:latin typeface="Times New Roman" pitchFamily="18" charset="0"/>
              </a:rPr>
              <a:t> = 2×2.15×10</a:t>
            </a:r>
            <a:r>
              <a:rPr kumimoji="1" lang="en-US" altLang="zh-CN" sz="2400" baseline="30000" dirty="0">
                <a:latin typeface="Times New Roman" pitchFamily="18" charset="0"/>
              </a:rPr>
              <a:t>-4</a:t>
            </a:r>
            <a:r>
              <a:rPr kumimoji="1" lang="en-US" altLang="zh-CN" sz="2400" dirty="0">
                <a:latin typeface="Times New Roman" pitchFamily="18" charset="0"/>
              </a:rPr>
              <a:t> × 19 × 10</a:t>
            </a:r>
            <a:r>
              <a:rPr kumimoji="1" lang="en-US" altLang="zh-CN" sz="2400" baseline="30000" dirty="0">
                <a:latin typeface="Times New Roman" pitchFamily="18" charset="0"/>
              </a:rPr>
              <a:t>3 </a:t>
            </a:r>
            <a:r>
              <a:rPr kumimoji="1" lang="en-US" altLang="zh-CN" sz="2400" dirty="0">
                <a:latin typeface="Times New Roman" pitchFamily="18" charset="0"/>
              </a:rPr>
              <a:t>= 8.16mg /L</a:t>
            </a:r>
          </a:p>
          <a:p>
            <a:pPr>
              <a:spcBef>
                <a:spcPct val="50000"/>
              </a:spcBef>
            </a:pPr>
            <a:endParaRPr kumimoji="1" lang="en-US" altLang="zh-CN" sz="2400" baseline="30000" dirty="0">
              <a:latin typeface="Times New Roman" pitchFamily="18" charset="0"/>
            </a:endParaRPr>
          </a:p>
        </p:txBody>
      </p:sp>
      <p:sp>
        <p:nvSpPr>
          <p:cNvPr id="4105" name="Rectangle 9"/>
          <p:cNvSpPr>
            <a:spLocks noChangeArrowheads="1"/>
          </p:cNvSpPr>
          <p:nvPr/>
        </p:nvSpPr>
        <p:spPr bwMode="auto">
          <a:xfrm>
            <a:off x="684213" y="1916113"/>
            <a:ext cx="4733925"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解： </a:t>
            </a:r>
            <a:r>
              <a:rPr kumimoji="1" lang="en-US" altLang="zh-CN" sz="2400" dirty="0">
                <a:latin typeface="Times New Roman" pitchFamily="18" charset="0"/>
              </a:rPr>
              <a:t>CaF</a:t>
            </a:r>
            <a:r>
              <a:rPr kumimoji="1" lang="en-US" altLang="zh-CN" sz="2400" baseline="-25000" dirty="0">
                <a:latin typeface="Times New Roman" pitchFamily="18" charset="0"/>
              </a:rPr>
              <a:t>2</a:t>
            </a:r>
            <a:r>
              <a:rPr kumimoji="1" lang="zh-CN" altLang="en-US" sz="2400" dirty="0">
                <a:latin typeface="Times New Roman" pitchFamily="18" charset="0"/>
              </a:rPr>
              <a:t>的溶度积</a:t>
            </a:r>
            <a:r>
              <a:rPr kumimoji="1" lang="en-US" altLang="zh-CN" sz="2400" dirty="0">
                <a:latin typeface="Times New Roman" pitchFamily="18" charset="0"/>
              </a:rPr>
              <a:t>K = 4 × 10</a:t>
            </a:r>
            <a:r>
              <a:rPr kumimoji="1" lang="en-US" altLang="zh-CN" sz="2400" baseline="30000" dirty="0">
                <a:latin typeface="Times New Roman" pitchFamily="18" charset="0"/>
              </a:rPr>
              <a:t>-11</a:t>
            </a:r>
            <a:r>
              <a:rPr kumimoji="1" lang="zh-CN" altLang="en-US" sz="2400" dirty="0">
                <a:latin typeface="Times New Roman" pitchFamily="18" charset="0"/>
              </a:rPr>
              <a:t>，</a:t>
            </a:r>
          </a:p>
        </p:txBody>
      </p:sp>
      <p:grpSp>
        <p:nvGrpSpPr>
          <p:cNvPr id="2" name="Group 12"/>
          <p:cNvGrpSpPr>
            <a:grpSpLocks/>
          </p:cNvGrpSpPr>
          <p:nvPr/>
        </p:nvGrpSpPr>
        <p:grpSpPr bwMode="auto">
          <a:xfrm>
            <a:off x="1403648" y="2763948"/>
            <a:ext cx="5030787" cy="1003300"/>
            <a:chOff x="839" y="1661"/>
            <a:chExt cx="3169" cy="632"/>
          </a:xfrm>
        </p:grpSpPr>
        <p:graphicFrame>
          <p:nvGraphicFramePr>
            <p:cNvPr id="4106" name="Object 10"/>
            <p:cNvGraphicFramePr>
              <a:graphicFrameLocks noChangeAspect="1"/>
            </p:cNvGraphicFramePr>
            <p:nvPr/>
          </p:nvGraphicFramePr>
          <p:xfrm>
            <a:off x="839" y="1661"/>
            <a:ext cx="2540" cy="632"/>
          </p:xfrm>
          <a:graphic>
            <a:graphicData uri="http://schemas.openxmlformats.org/presentationml/2006/ole">
              <mc:AlternateContent xmlns:mc="http://schemas.openxmlformats.org/markup-compatibility/2006">
                <mc:Choice xmlns:v="urn:schemas-microsoft-com:vml" Requires="v">
                  <p:oleObj spid="_x0000_s253999" name="公式" r:id="rId3" imgW="1993680" imgH="495000" progId="Equation.3">
                    <p:embed/>
                  </p:oleObj>
                </mc:Choice>
                <mc:Fallback>
                  <p:oleObj name="公式" r:id="rId3" imgW="1993680" imgH="4950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1661"/>
                          <a:ext cx="2540" cy="632"/>
                        </a:xfrm>
                        <a:prstGeom prst="rect">
                          <a:avLst/>
                        </a:prstGeom>
                        <a:gradFill rotWithShape="1">
                          <a:gsLst>
                            <a:gs pos="0">
                              <a:schemeClr val="accent1"/>
                            </a:gs>
                            <a:gs pos="100000">
                              <a:schemeClr val="accent1">
                                <a:gamma/>
                                <a:shade val="46275"/>
                                <a:invGamma/>
                              </a:schemeClr>
                            </a:gs>
                          </a:gsLst>
                          <a:lin ang="5400000" scaled="1"/>
                        </a:gradFill>
                      </p:spPr>
                    </p:pic>
                  </p:oleObj>
                </mc:Fallback>
              </mc:AlternateContent>
            </a:graphicData>
          </a:graphic>
        </p:graphicFrame>
        <p:sp>
          <p:nvSpPr>
            <p:cNvPr id="4107" name="Rectangle 11"/>
            <p:cNvSpPr>
              <a:spLocks noChangeArrowheads="1"/>
            </p:cNvSpPr>
            <p:nvPr/>
          </p:nvSpPr>
          <p:spPr bwMode="auto">
            <a:xfrm>
              <a:off x="3424" y="1888"/>
              <a:ext cx="584"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mol/L</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05"/>
                                        </p:tgtEl>
                                        <p:attrNameLst>
                                          <p:attrName>style.visibility</p:attrName>
                                        </p:attrNameLst>
                                      </p:cBhvr>
                                      <p:to>
                                        <p:strVal val="visible"/>
                                      </p:to>
                                    </p:set>
                                    <p:animEffect transition="in" filter="blinds(horizontal)">
                                      <p:cBhvr>
                                        <p:cTn id="7" dur="500"/>
                                        <p:tgtEl>
                                          <p:spTgt spid="410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4104"/>
                                        </p:tgtEl>
                                        <p:attrNameLst>
                                          <p:attrName>style.visibility</p:attrName>
                                        </p:attrNameLst>
                                      </p:cBhvr>
                                      <p:to>
                                        <p:strVal val="visible"/>
                                      </p:to>
                                    </p:set>
                                    <p:animEffect transition="in" filter="strips(downLeft)">
                                      <p:cBhvr>
                                        <p:cTn id="23" dur="500"/>
                                        <p:tgtEl>
                                          <p:spTgt spid="4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p:bldP spid="4105" grpId="0"/>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386358"/>
            <a:ext cx="8243887" cy="1314450"/>
          </a:xfrm>
        </p:spPr>
        <p:txBody>
          <a:bodyPr>
            <a:normAutofit/>
          </a:bodyPr>
          <a:lstStyle/>
          <a:p>
            <a:pPr algn="l"/>
            <a:r>
              <a:rPr lang="zh-CN" altLang="en-US" sz="2800" dirty="0">
                <a:solidFill>
                  <a:schemeClr val="tx1">
                    <a:lumMod val="95000"/>
                  </a:schemeClr>
                </a:solidFill>
              </a:rPr>
              <a:t>若欲降低废水中某种有害离子</a:t>
            </a:r>
            <a:r>
              <a:rPr lang="en-US" altLang="zh-CN" sz="2800" dirty="0">
                <a:solidFill>
                  <a:schemeClr val="tx1">
                    <a:lumMod val="95000"/>
                  </a:schemeClr>
                </a:solidFill>
              </a:rPr>
              <a:t>M</a:t>
            </a:r>
            <a:r>
              <a:rPr lang="zh-CN" altLang="en-US" sz="2800" dirty="0">
                <a:solidFill>
                  <a:schemeClr val="tx1">
                    <a:lumMod val="95000"/>
                  </a:schemeClr>
                </a:solidFill>
              </a:rPr>
              <a:t>浓度，可采取下列方法：</a:t>
            </a:r>
          </a:p>
        </p:txBody>
      </p:sp>
      <p:sp>
        <p:nvSpPr>
          <p:cNvPr id="7171" name="Rectangle 3"/>
          <p:cNvSpPr>
            <a:spLocks noGrp="1" noChangeArrowheads="1"/>
          </p:cNvSpPr>
          <p:nvPr>
            <p:ph type="body" idx="1"/>
          </p:nvPr>
        </p:nvSpPr>
        <p:spPr>
          <a:xfrm>
            <a:off x="684213" y="1844675"/>
            <a:ext cx="7772400" cy="4114800"/>
          </a:xfrm>
        </p:spPr>
        <p:txBody>
          <a:bodyPr>
            <a:normAutofit/>
          </a:bodyPr>
          <a:lstStyle/>
          <a:p>
            <a:pPr algn="just"/>
            <a:r>
              <a:rPr lang="zh-CN" altLang="en-US" sz="2400" dirty="0"/>
              <a:t>（</a:t>
            </a:r>
            <a:r>
              <a:rPr lang="en-US" altLang="zh-CN" sz="2400" dirty="0"/>
              <a:t>l</a:t>
            </a:r>
            <a:r>
              <a:rPr lang="zh-CN" altLang="en-US" sz="2400" dirty="0"/>
              <a:t>）可向水中投加沉淀剂离子</a:t>
            </a:r>
            <a:r>
              <a:rPr lang="en-US" altLang="zh-CN" sz="2400" dirty="0"/>
              <a:t>C</a:t>
            </a:r>
            <a:r>
              <a:rPr lang="zh-CN" altLang="en-US" sz="2400" dirty="0"/>
              <a:t>，以形成溶度积很小的化合物</a:t>
            </a:r>
            <a:r>
              <a:rPr lang="en-US" altLang="zh-CN" sz="2400" dirty="0"/>
              <a:t>MC</a:t>
            </a:r>
            <a:r>
              <a:rPr lang="zh-CN" altLang="en-US" sz="2400" dirty="0"/>
              <a:t>，而从水中分离出来；</a:t>
            </a:r>
            <a:endParaRPr lang="en-US" altLang="zh-CN" sz="2400" dirty="0"/>
          </a:p>
          <a:p>
            <a:pPr algn="just"/>
            <a:endParaRPr lang="zh-CN" altLang="en-US" sz="2400" dirty="0"/>
          </a:p>
          <a:p>
            <a:pPr algn="just"/>
            <a:r>
              <a:rPr lang="zh-CN" altLang="en-US" sz="2400" dirty="0"/>
              <a:t>（</a:t>
            </a:r>
            <a:r>
              <a:rPr lang="en-US" altLang="zh-CN" sz="2400" dirty="0"/>
              <a:t>2</a:t>
            </a:r>
            <a:r>
              <a:rPr lang="zh-CN" altLang="en-US" sz="2400" dirty="0"/>
              <a:t>）利用同离子效应向水中投加同离子</a:t>
            </a:r>
            <a:r>
              <a:rPr lang="en-US" altLang="zh-CN" sz="2400" dirty="0"/>
              <a:t>N</a:t>
            </a:r>
            <a:r>
              <a:rPr lang="zh-CN" altLang="en-US" sz="2400" dirty="0"/>
              <a:t>，使</a:t>
            </a:r>
            <a:r>
              <a:rPr lang="en-US" altLang="zh-CN" sz="2400" dirty="0"/>
              <a:t>M</a:t>
            </a:r>
            <a:r>
              <a:rPr lang="zh-CN" altLang="en-US" sz="2400" dirty="0"/>
              <a:t>与</a:t>
            </a:r>
            <a:r>
              <a:rPr lang="en-US" altLang="zh-CN" sz="2400" dirty="0"/>
              <a:t>N</a:t>
            </a:r>
            <a:r>
              <a:rPr lang="zh-CN" altLang="en-US" sz="2400" dirty="0"/>
              <a:t>的离子积大于其溶度积；</a:t>
            </a:r>
            <a:endParaRPr lang="en-US" altLang="zh-CN" sz="2400" dirty="0"/>
          </a:p>
          <a:p>
            <a:pPr algn="just"/>
            <a:endParaRPr lang="zh-CN" altLang="en-US" sz="2400" dirty="0"/>
          </a:p>
          <a:p>
            <a:pPr algn="just"/>
            <a:r>
              <a:rPr lang="zh-CN" altLang="en-US" sz="2400" dirty="0"/>
              <a:t>（</a:t>
            </a:r>
            <a:r>
              <a:rPr lang="en-US" altLang="zh-CN" sz="2400" dirty="0"/>
              <a:t>3</a:t>
            </a:r>
            <a:r>
              <a:rPr lang="zh-CN" altLang="en-US" sz="2400" dirty="0"/>
              <a:t>）若溶液中有数种离子共存，则分级沉淀。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685800" y="53752"/>
            <a:ext cx="7772400" cy="1143000"/>
          </a:xfrm>
        </p:spPr>
        <p:txBody>
          <a:bodyPr>
            <a:normAutofit/>
          </a:bodyPr>
          <a:lstStyle/>
          <a:p>
            <a:pPr algn="ctr"/>
            <a:r>
              <a:rPr lang="zh-CN" altLang="en-US" sz="2800" dirty="0"/>
              <a:t>分级沉淀</a:t>
            </a:r>
          </a:p>
        </p:txBody>
      </p:sp>
      <p:sp>
        <p:nvSpPr>
          <p:cNvPr id="5123" name="Text Box 3"/>
          <p:cNvSpPr txBox="1">
            <a:spLocks noChangeArrowheads="1"/>
          </p:cNvSpPr>
          <p:nvPr/>
        </p:nvSpPr>
        <p:spPr bwMode="auto">
          <a:xfrm>
            <a:off x="107504" y="1073833"/>
            <a:ext cx="9144000" cy="457200"/>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Times New Roman" pitchFamily="18" charset="0"/>
              </a:rPr>
              <a:t>例如：溶液中同时存在</a:t>
            </a:r>
            <a:r>
              <a:rPr kumimoji="1" lang="en-US" altLang="zh-CN" sz="2400" dirty="0">
                <a:latin typeface="Times New Roman" pitchFamily="18" charset="0"/>
              </a:rPr>
              <a:t>Ba </a:t>
            </a:r>
            <a:r>
              <a:rPr kumimoji="1" lang="en-US" altLang="zh-CN" sz="2400" baseline="30000" dirty="0">
                <a:latin typeface="Times New Roman" pitchFamily="18" charset="0"/>
              </a:rPr>
              <a:t>2+</a:t>
            </a:r>
            <a:r>
              <a:rPr kumimoji="1" lang="zh-CN" altLang="en-US" sz="2400" dirty="0">
                <a:latin typeface="Times New Roman" pitchFamily="18" charset="0"/>
              </a:rPr>
              <a:t>，</a:t>
            </a:r>
            <a:r>
              <a:rPr kumimoji="1" lang="zh-CN" altLang="en-US" sz="2400" baseline="30000" dirty="0">
                <a:latin typeface="Times New Roman" pitchFamily="18" charset="0"/>
              </a:rPr>
              <a:t>  </a:t>
            </a:r>
            <a:r>
              <a:rPr kumimoji="1" lang="en-US" altLang="zh-CN" sz="2400" dirty="0">
                <a:latin typeface="Times New Roman" pitchFamily="18" charset="0"/>
              </a:rPr>
              <a:t>CrO</a:t>
            </a:r>
            <a:r>
              <a:rPr kumimoji="1" lang="en-US" altLang="zh-CN" sz="2400" baseline="-25000" dirty="0">
                <a:latin typeface="Times New Roman" pitchFamily="18" charset="0"/>
              </a:rPr>
              <a:t>4 </a:t>
            </a:r>
            <a:r>
              <a:rPr kumimoji="1" lang="en-US" altLang="zh-CN" sz="2400" baseline="30000" dirty="0">
                <a:latin typeface="Times New Roman" pitchFamily="18" charset="0"/>
              </a:rPr>
              <a:t>2-  </a:t>
            </a:r>
            <a:r>
              <a:rPr kumimoji="1" lang="zh-CN" altLang="en-US" sz="2400" dirty="0">
                <a:latin typeface="Times New Roman" pitchFamily="18" charset="0"/>
              </a:rPr>
              <a:t>，</a:t>
            </a:r>
            <a:r>
              <a:rPr kumimoji="1" lang="en-US" altLang="zh-CN" sz="2400" dirty="0">
                <a:latin typeface="Times New Roman" pitchFamily="18" charset="0"/>
              </a:rPr>
              <a:t>SO</a:t>
            </a:r>
            <a:r>
              <a:rPr kumimoji="1" lang="en-US" altLang="zh-CN" sz="2400" baseline="-25000" dirty="0">
                <a:latin typeface="Times New Roman" pitchFamily="18" charset="0"/>
              </a:rPr>
              <a:t>4 </a:t>
            </a:r>
            <a:r>
              <a:rPr kumimoji="1" lang="en-US" altLang="zh-CN" sz="2400" baseline="30000" dirty="0">
                <a:latin typeface="Times New Roman" pitchFamily="18" charset="0"/>
              </a:rPr>
              <a:t>2-</a:t>
            </a:r>
            <a:r>
              <a:rPr kumimoji="1" lang="zh-CN" altLang="en-US" sz="2400" dirty="0">
                <a:latin typeface="Times New Roman" pitchFamily="18" charset="0"/>
              </a:rPr>
              <a:t>，先发生何种沉淀？</a:t>
            </a:r>
            <a:endParaRPr kumimoji="1" lang="zh-CN" altLang="en-US" sz="2400" baseline="30000" dirty="0">
              <a:latin typeface="Times New Roman" pitchFamily="18" charset="0"/>
            </a:endParaRPr>
          </a:p>
        </p:txBody>
      </p:sp>
      <p:sp>
        <p:nvSpPr>
          <p:cNvPr id="5131" name="Text Box 11"/>
          <p:cNvSpPr txBox="1">
            <a:spLocks noChangeArrowheads="1"/>
          </p:cNvSpPr>
          <p:nvPr/>
        </p:nvSpPr>
        <p:spPr bwMode="auto">
          <a:xfrm>
            <a:off x="1524000" y="3048000"/>
            <a:ext cx="35052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5136" name="Text Box 16"/>
          <p:cNvSpPr txBox="1">
            <a:spLocks noChangeArrowheads="1"/>
          </p:cNvSpPr>
          <p:nvPr/>
        </p:nvSpPr>
        <p:spPr bwMode="auto">
          <a:xfrm>
            <a:off x="1600200" y="3124200"/>
            <a:ext cx="45720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5143" name="Text Box 23"/>
          <p:cNvSpPr txBox="1">
            <a:spLocks noChangeArrowheads="1"/>
          </p:cNvSpPr>
          <p:nvPr/>
        </p:nvSpPr>
        <p:spPr bwMode="auto">
          <a:xfrm>
            <a:off x="5292725" y="4868863"/>
            <a:ext cx="3602038" cy="457200"/>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Times New Roman" pitchFamily="18" charset="0"/>
              </a:rPr>
              <a:t>则先发生</a:t>
            </a:r>
            <a:r>
              <a:rPr kumimoji="1" lang="en-US" altLang="zh-CN" sz="2400" dirty="0">
                <a:solidFill>
                  <a:srgbClr val="FFFF00"/>
                </a:solidFill>
                <a:latin typeface="Times New Roman" pitchFamily="18" charset="0"/>
              </a:rPr>
              <a:t>BaSO</a:t>
            </a:r>
            <a:r>
              <a:rPr kumimoji="1" lang="en-US" altLang="zh-CN" sz="2400" baseline="-25000" dirty="0">
                <a:solidFill>
                  <a:srgbClr val="FFFF00"/>
                </a:solidFill>
                <a:latin typeface="Times New Roman" pitchFamily="18" charset="0"/>
              </a:rPr>
              <a:t>4</a:t>
            </a:r>
            <a:r>
              <a:rPr kumimoji="1" lang="zh-CN" altLang="en-US" sz="2400" dirty="0">
                <a:solidFill>
                  <a:srgbClr val="FFFF00"/>
                </a:solidFill>
                <a:latin typeface="Times New Roman" pitchFamily="18" charset="0"/>
              </a:rPr>
              <a:t>沉淀。</a:t>
            </a:r>
            <a:endParaRPr kumimoji="1" lang="zh-CN" altLang="en-US" sz="2400" baseline="-25000" dirty="0">
              <a:solidFill>
                <a:srgbClr val="FFFF00"/>
              </a:solidFill>
              <a:latin typeface="Times New Roman" pitchFamily="18" charset="0"/>
            </a:endParaRPr>
          </a:p>
        </p:txBody>
      </p:sp>
      <p:sp>
        <p:nvSpPr>
          <p:cNvPr id="5164" name="Text Box 44"/>
          <p:cNvSpPr txBox="1">
            <a:spLocks noChangeArrowheads="1"/>
          </p:cNvSpPr>
          <p:nvPr/>
        </p:nvSpPr>
        <p:spPr bwMode="auto">
          <a:xfrm>
            <a:off x="533400" y="4267200"/>
            <a:ext cx="8382000" cy="457200"/>
          </a:xfrm>
          <a:prstGeom prst="rect">
            <a:avLst/>
          </a:prstGeom>
          <a:noFill/>
          <a:ln w="9525">
            <a:noFill/>
            <a:miter lim="800000"/>
            <a:headEnd/>
            <a:tailEnd/>
          </a:ln>
          <a:effectLst/>
        </p:spPr>
        <p:txBody>
          <a:bodyPr>
            <a:spAutoFit/>
          </a:bodyPr>
          <a:lstStyle/>
          <a:p>
            <a:pPr>
              <a:spcBef>
                <a:spcPct val="50000"/>
              </a:spcBef>
            </a:pPr>
            <a:r>
              <a:rPr kumimoji="1" lang="zh-CN" altLang="en-US" sz="2400">
                <a:latin typeface="Times New Roman" pitchFamily="18" charset="0"/>
              </a:rPr>
              <a:t>因为</a:t>
            </a:r>
            <a:r>
              <a:rPr kumimoji="1" lang="en-US" altLang="zh-CN" sz="2400">
                <a:latin typeface="Times New Roman" pitchFamily="18" charset="0"/>
              </a:rPr>
              <a:t>Ba </a:t>
            </a:r>
            <a:r>
              <a:rPr kumimoji="1" lang="en-US" altLang="zh-CN" sz="2400" baseline="30000">
                <a:latin typeface="Times New Roman" pitchFamily="18" charset="0"/>
              </a:rPr>
              <a:t>2+</a:t>
            </a:r>
            <a:r>
              <a:rPr kumimoji="1" lang="zh-CN" altLang="en-US" sz="2400">
                <a:latin typeface="Times New Roman" pitchFamily="18" charset="0"/>
              </a:rPr>
              <a:t>为同一数值</a:t>
            </a:r>
            <a:r>
              <a:rPr kumimoji="1" lang="en-US" altLang="zh-CN" sz="2400">
                <a:latin typeface="Times New Roman" pitchFamily="18" charset="0"/>
              </a:rPr>
              <a:t>,</a:t>
            </a:r>
            <a:r>
              <a:rPr kumimoji="1" lang="zh-CN" altLang="en-US" sz="2400">
                <a:latin typeface="Times New Roman" pitchFamily="18" charset="0"/>
              </a:rPr>
              <a:t>所以 </a:t>
            </a:r>
            <a:r>
              <a:rPr kumimoji="1" lang="en-US" altLang="zh-CN" sz="2400">
                <a:latin typeface="Times New Roman" pitchFamily="18" charset="0"/>
              </a:rPr>
              <a:t>[SO</a:t>
            </a:r>
            <a:r>
              <a:rPr kumimoji="1" lang="en-US" altLang="zh-CN" sz="2400" baseline="-25000">
                <a:latin typeface="Times New Roman" pitchFamily="18" charset="0"/>
              </a:rPr>
              <a:t>4 </a:t>
            </a:r>
            <a:r>
              <a:rPr kumimoji="1" lang="en-US" altLang="zh-CN" sz="2400" baseline="30000">
                <a:latin typeface="Times New Roman" pitchFamily="18" charset="0"/>
              </a:rPr>
              <a:t>2-</a:t>
            </a:r>
            <a:r>
              <a:rPr kumimoji="1" lang="en-US" altLang="zh-CN" sz="2400">
                <a:latin typeface="Times New Roman" pitchFamily="18" charset="0"/>
              </a:rPr>
              <a:t>] / [CrO</a:t>
            </a:r>
            <a:r>
              <a:rPr kumimoji="1" lang="en-US" altLang="zh-CN" sz="2400" baseline="-25000">
                <a:latin typeface="Times New Roman" pitchFamily="18" charset="0"/>
              </a:rPr>
              <a:t>4 </a:t>
            </a:r>
            <a:r>
              <a:rPr kumimoji="1" lang="en-US" altLang="zh-CN" sz="2400" baseline="30000">
                <a:latin typeface="Times New Roman" pitchFamily="18" charset="0"/>
              </a:rPr>
              <a:t>2-  </a:t>
            </a:r>
            <a:r>
              <a:rPr kumimoji="1" lang="en-US" altLang="zh-CN" sz="2400">
                <a:latin typeface="Times New Roman" pitchFamily="18" charset="0"/>
              </a:rPr>
              <a:t>]=1 / 2.09</a:t>
            </a:r>
          </a:p>
        </p:txBody>
      </p:sp>
      <p:sp>
        <p:nvSpPr>
          <p:cNvPr id="5165" name="Text Box 45"/>
          <p:cNvSpPr txBox="1">
            <a:spLocks noChangeArrowheads="1"/>
          </p:cNvSpPr>
          <p:nvPr/>
        </p:nvSpPr>
        <p:spPr bwMode="auto">
          <a:xfrm>
            <a:off x="395288" y="6021388"/>
            <a:ext cx="5113337" cy="457200"/>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Times New Roman" pitchFamily="18" charset="0"/>
              </a:rPr>
              <a:t>若溶液中</a:t>
            </a:r>
            <a:r>
              <a:rPr kumimoji="1" lang="en-US" altLang="zh-CN" sz="2400" dirty="0">
                <a:latin typeface="Times New Roman" pitchFamily="18" charset="0"/>
              </a:rPr>
              <a:t>[SO</a:t>
            </a:r>
            <a:r>
              <a:rPr kumimoji="1" lang="en-US" altLang="zh-CN" sz="2400" baseline="-25000" dirty="0">
                <a:latin typeface="Times New Roman" pitchFamily="18" charset="0"/>
              </a:rPr>
              <a:t>4 </a:t>
            </a:r>
            <a:r>
              <a:rPr kumimoji="1" lang="en-US" altLang="zh-CN" sz="2400" baseline="30000" dirty="0">
                <a:latin typeface="Times New Roman" pitchFamily="18" charset="0"/>
              </a:rPr>
              <a:t>2-</a:t>
            </a:r>
            <a:r>
              <a:rPr kumimoji="1" lang="en-US" altLang="zh-CN" sz="2400" dirty="0">
                <a:latin typeface="Times New Roman" pitchFamily="18" charset="0"/>
              </a:rPr>
              <a:t>] / [CrO</a:t>
            </a:r>
            <a:r>
              <a:rPr kumimoji="1" lang="en-US" altLang="zh-CN" sz="2400" baseline="-25000" dirty="0">
                <a:latin typeface="Times New Roman" pitchFamily="18" charset="0"/>
              </a:rPr>
              <a:t>4 </a:t>
            </a:r>
            <a:r>
              <a:rPr kumimoji="1" lang="en-US" altLang="zh-CN" sz="2400" baseline="30000" dirty="0">
                <a:latin typeface="Times New Roman" pitchFamily="18" charset="0"/>
              </a:rPr>
              <a:t>2-  </a:t>
            </a:r>
            <a:r>
              <a:rPr kumimoji="1" lang="en-US" altLang="zh-CN" sz="2400" dirty="0">
                <a:latin typeface="Times New Roman" pitchFamily="18" charset="0"/>
              </a:rPr>
              <a:t>]</a:t>
            </a:r>
            <a:r>
              <a:rPr kumimoji="1" lang="en-US" altLang="zh-CN" sz="2400" dirty="0">
                <a:solidFill>
                  <a:srgbClr val="FF0000"/>
                </a:solidFill>
                <a:latin typeface="Times New Roman" pitchFamily="18" charset="0"/>
              </a:rPr>
              <a:t>&lt;1 / 2.09</a:t>
            </a:r>
            <a:r>
              <a:rPr kumimoji="1" lang="zh-CN" altLang="en-US" sz="2400" dirty="0">
                <a:latin typeface="Times New Roman" pitchFamily="18" charset="0"/>
              </a:rPr>
              <a:t>，</a:t>
            </a:r>
          </a:p>
        </p:txBody>
      </p:sp>
      <p:sp>
        <p:nvSpPr>
          <p:cNvPr id="5167" name="Text Box 47"/>
          <p:cNvSpPr txBox="1">
            <a:spLocks noChangeArrowheads="1"/>
          </p:cNvSpPr>
          <p:nvPr/>
        </p:nvSpPr>
        <p:spPr bwMode="auto">
          <a:xfrm>
            <a:off x="5364163" y="6021388"/>
            <a:ext cx="3581400" cy="457200"/>
          </a:xfrm>
          <a:prstGeom prst="rect">
            <a:avLst/>
          </a:prstGeom>
          <a:noFill/>
          <a:ln w="9525">
            <a:noFill/>
            <a:miter lim="800000"/>
            <a:headEnd/>
            <a:tailEnd/>
          </a:ln>
          <a:effectLst/>
        </p:spPr>
        <p:txBody>
          <a:bodyPr>
            <a:spAutoFit/>
          </a:bodyPr>
          <a:lstStyle/>
          <a:p>
            <a:pPr>
              <a:spcBef>
                <a:spcPct val="50000"/>
              </a:spcBef>
            </a:pPr>
            <a:r>
              <a:rPr kumimoji="1" lang="zh-CN" altLang="en-US" sz="2400" dirty="0">
                <a:latin typeface="Times New Roman" pitchFamily="18" charset="0"/>
              </a:rPr>
              <a:t>则先发生 </a:t>
            </a:r>
            <a:r>
              <a:rPr kumimoji="1" lang="en-US" altLang="zh-CN" sz="2400" dirty="0">
                <a:solidFill>
                  <a:srgbClr val="FFFF00"/>
                </a:solidFill>
                <a:latin typeface="Times New Roman" pitchFamily="18" charset="0"/>
              </a:rPr>
              <a:t>BaCrO</a:t>
            </a:r>
            <a:r>
              <a:rPr kumimoji="1" lang="en-US" altLang="zh-CN" sz="2400" baseline="-25000" dirty="0">
                <a:solidFill>
                  <a:srgbClr val="FFFF00"/>
                </a:solidFill>
                <a:latin typeface="Times New Roman" pitchFamily="18" charset="0"/>
              </a:rPr>
              <a:t>4 </a:t>
            </a:r>
            <a:r>
              <a:rPr kumimoji="1" lang="zh-CN" altLang="en-US" sz="2400" dirty="0">
                <a:solidFill>
                  <a:srgbClr val="FFFF00"/>
                </a:solidFill>
                <a:latin typeface="Times New Roman" pitchFamily="18" charset="0"/>
              </a:rPr>
              <a:t>沉淀。</a:t>
            </a:r>
          </a:p>
        </p:txBody>
      </p:sp>
      <p:graphicFrame>
        <p:nvGraphicFramePr>
          <p:cNvPr id="5170" name="Object 50"/>
          <p:cNvGraphicFramePr>
            <a:graphicFrameLocks noChangeAspect="1"/>
          </p:cNvGraphicFramePr>
          <p:nvPr>
            <p:extLst>
              <p:ext uri="{D42A27DB-BD31-4B8C-83A1-F6EECF244321}">
                <p14:modId xmlns:p14="http://schemas.microsoft.com/office/powerpoint/2010/main" val="1834915340"/>
              </p:ext>
            </p:extLst>
          </p:nvPr>
        </p:nvGraphicFramePr>
        <p:xfrm>
          <a:off x="2286394" y="3129432"/>
          <a:ext cx="4464050" cy="996950"/>
        </p:xfrm>
        <a:graphic>
          <a:graphicData uri="http://schemas.openxmlformats.org/presentationml/2006/ole">
            <mc:AlternateContent xmlns:mc="http://schemas.openxmlformats.org/markup-compatibility/2006">
              <mc:Choice xmlns:v="urn:schemas-microsoft-com:vml" Requires="v">
                <p:oleObj spid="_x0000_s255023" name="公式" r:id="rId3" imgW="2158920" imgH="482400" progId="Equation.3">
                  <p:embed/>
                </p:oleObj>
              </mc:Choice>
              <mc:Fallback>
                <p:oleObj name="公式" r:id="rId3" imgW="2158920" imgH="482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394" y="3129432"/>
                        <a:ext cx="4464050" cy="996950"/>
                      </a:xfrm>
                      <a:prstGeom prst="rect">
                        <a:avLst/>
                      </a:prstGeom>
                      <a:solidFill>
                        <a:srgbClr val="FF0000"/>
                      </a:solidFill>
                    </p:spPr>
                  </p:pic>
                </p:oleObj>
              </mc:Fallback>
            </mc:AlternateContent>
          </a:graphicData>
        </a:graphic>
      </p:graphicFrame>
      <p:sp>
        <p:nvSpPr>
          <p:cNvPr id="5171" name="Rectangle 51"/>
          <p:cNvSpPr>
            <a:spLocks noChangeArrowheads="1"/>
          </p:cNvSpPr>
          <p:nvPr/>
        </p:nvSpPr>
        <p:spPr bwMode="auto">
          <a:xfrm>
            <a:off x="3924300" y="1989138"/>
            <a:ext cx="3313113" cy="457200"/>
          </a:xfrm>
          <a:prstGeom prst="rect">
            <a:avLst/>
          </a:prstGeom>
          <a:noFill/>
          <a:ln w="9525">
            <a:noFill/>
            <a:miter lim="800000"/>
            <a:headEnd/>
            <a:tailEnd/>
          </a:ln>
          <a:effectLst/>
        </p:spPr>
        <p:txBody>
          <a:bodyPr>
            <a:spAutoFit/>
          </a:bodyPr>
          <a:lstStyle/>
          <a:p>
            <a:r>
              <a:rPr kumimoji="1" lang="en-US" altLang="zh-CN" sz="2400">
                <a:latin typeface="Times New Roman" pitchFamily="18" charset="0"/>
              </a:rPr>
              <a:t>K </a:t>
            </a:r>
            <a:r>
              <a:rPr kumimoji="1" lang="en-US" altLang="zh-CN" sz="2400" baseline="-25000">
                <a:latin typeface="Times New Roman" pitchFamily="18" charset="0"/>
              </a:rPr>
              <a:t>BaSO4 </a:t>
            </a:r>
            <a:r>
              <a:rPr kumimoji="1" lang="en-US" altLang="zh-CN" sz="2400">
                <a:latin typeface="Times New Roman" pitchFamily="18" charset="0"/>
              </a:rPr>
              <a:t>=1.1</a:t>
            </a:r>
            <a:r>
              <a:rPr kumimoji="1" lang="en-US" altLang="en-US" sz="2400">
                <a:latin typeface="Times New Roman" pitchFamily="18" charset="0"/>
              </a:rPr>
              <a:t>×</a:t>
            </a:r>
            <a:r>
              <a:rPr kumimoji="1" lang="en-US" altLang="zh-CN" sz="2400">
                <a:latin typeface="Times New Roman" pitchFamily="18" charset="0"/>
              </a:rPr>
              <a:t>10</a:t>
            </a:r>
            <a:r>
              <a:rPr kumimoji="1" lang="en-US" altLang="zh-CN" sz="2400" baseline="30000">
                <a:latin typeface="Times New Roman" pitchFamily="18" charset="0"/>
              </a:rPr>
              <a:t>-10</a:t>
            </a:r>
            <a:r>
              <a:rPr kumimoji="1" lang="en-US" altLang="zh-CN" sz="2400">
                <a:latin typeface="Times New Roman" pitchFamily="18" charset="0"/>
              </a:rPr>
              <a:t>                                                                            </a:t>
            </a:r>
          </a:p>
        </p:txBody>
      </p:sp>
      <p:sp>
        <p:nvSpPr>
          <p:cNvPr id="5172" name="Rectangle 52"/>
          <p:cNvSpPr>
            <a:spLocks noChangeArrowheads="1"/>
          </p:cNvSpPr>
          <p:nvPr/>
        </p:nvSpPr>
        <p:spPr bwMode="auto">
          <a:xfrm>
            <a:off x="4140200" y="2565400"/>
            <a:ext cx="2641600" cy="457200"/>
          </a:xfrm>
          <a:prstGeom prst="rect">
            <a:avLst/>
          </a:prstGeom>
          <a:noFill/>
          <a:ln w="9525">
            <a:noFill/>
            <a:miter lim="800000"/>
            <a:headEnd/>
            <a:tailEnd/>
          </a:ln>
          <a:effectLst/>
        </p:spPr>
        <p:txBody>
          <a:bodyPr wrap="none">
            <a:spAutoFit/>
          </a:bodyPr>
          <a:lstStyle/>
          <a:p>
            <a:r>
              <a:rPr kumimoji="1" lang="en-US" altLang="zh-CN" sz="2400">
                <a:latin typeface="Times New Roman" pitchFamily="18" charset="0"/>
              </a:rPr>
              <a:t>K </a:t>
            </a:r>
            <a:r>
              <a:rPr kumimoji="1" lang="en-US" altLang="zh-CN" sz="2400" baseline="-25000">
                <a:latin typeface="Times New Roman" pitchFamily="18" charset="0"/>
              </a:rPr>
              <a:t>BaCrO4 </a:t>
            </a:r>
            <a:r>
              <a:rPr kumimoji="1" lang="en-US" altLang="zh-CN" sz="2400">
                <a:latin typeface="Times New Roman" pitchFamily="18" charset="0"/>
              </a:rPr>
              <a:t>=2.3</a:t>
            </a:r>
            <a:r>
              <a:rPr kumimoji="1" lang="en-US" altLang="en-US" sz="2400">
                <a:latin typeface="Times New Roman" pitchFamily="18" charset="0"/>
              </a:rPr>
              <a:t>×</a:t>
            </a:r>
            <a:r>
              <a:rPr kumimoji="1" lang="en-US" altLang="zh-CN" sz="2400">
                <a:latin typeface="Times New Roman" pitchFamily="18" charset="0"/>
              </a:rPr>
              <a:t>10</a:t>
            </a:r>
            <a:r>
              <a:rPr kumimoji="1" lang="en-US" altLang="zh-CN" sz="2400" baseline="30000">
                <a:latin typeface="Times New Roman" pitchFamily="18" charset="0"/>
              </a:rPr>
              <a:t>-10</a:t>
            </a:r>
          </a:p>
        </p:txBody>
      </p:sp>
      <p:grpSp>
        <p:nvGrpSpPr>
          <p:cNvPr id="2" name="Group 71"/>
          <p:cNvGrpSpPr>
            <a:grpSpLocks/>
          </p:cNvGrpSpPr>
          <p:nvPr/>
        </p:nvGrpSpPr>
        <p:grpSpPr bwMode="auto">
          <a:xfrm>
            <a:off x="395288" y="1989138"/>
            <a:ext cx="3282950" cy="479425"/>
            <a:chOff x="249" y="1330"/>
            <a:chExt cx="2068" cy="302"/>
          </a:xfrm>
        </p:grpSpPr>
        <p:sp>
          <p:nvSpPr>
            <p:cNvPr id="5173" name="Rectangle 53"/>
            <p:cNvSpPr>
              <a:spLocks noChangeArrowheads="1"/>
            </p:cNvSpPr>
            <p:nvPr/>
          </p:nvSpPr>
          <p:spPr bwMode="auto">
            <a:xfrm>
              <a:off x="249" y="1344"/>
              <a:ext cx="1180" cy="288"/>
            </a:xfrm>
            <a:prstGeom prst="rect">
              <a:avLst/>
            </a:prstGeom>
            <a:noFill/>
            <a:ln w="9525">
              <a:noFill/>
              <a:miter lim="800000"/>
              <a:headEnd/>
              <a:tailEnd/>
            </a:ln>
            <a:effectLst/>
          </p:spPr>
          <p:txBody>
            <a:bodyPr>
              <a:spAutoFit/>
            </a:bodyPr>
            <a:lstStyle/>
            <a:p>
              <a:r>
                <a:rPr kumimoji="1" lang="en-US" altLang="zh-CN" sz="2400">
                  <a:latin typeface="Times New Roman" pitchFamily="18" charset="0"/>
                </a:rPr>
                <a:t>Ba</a:t>
              </a:r>
              <a:r>
                <a:rPr kumimoji="1" lang="en-US" altLang="zh-CN" sz="2400" baseline="30000">
                  <a:latin typeface="Times New Roman" pitchFamily="18" charset="0"/>
                </a:rPr>
                <a:t>2+</a:t>
              </a:r>
              <a:r>
                <a:rPr kumimoji="1" lang="en-US" altLang="zh-CN" sz="2400">
                  <a:latin typeface="Times New Roman" pitchFamily="18" charset="0"/>
                </a:rPr>
                <a:t>+ SO</a:t>
              </a:r>
              <a:r>
                <a:rPr kumimoji="1" lang="en-US" altLang="zh-CN" sz="2400" baseline="-25000">
                  <a:latin typeface="Times New Roman" pitchFamily="18" charset="0"/>
                </a:rPr>
                <a:t>4</a:t>
              </a:r>
              <a:r>
                <a:rPr kumimoji="1" lang="en-US" altLang="zh-CN" sz="2400" baseline="30000">
                  <a:latin typeface="Times New Roman" pitchFamily="18" charset="0"/>
                </a:rPr>
                <a:t>2-</a:t>
              </a:r>
            </a:p>
          </p:txBody>
        </p:sp>
        <p:sp>
          <p:nvSpPr>
            <p:cNvPr id="5175" name="Rectangle 55"/>
            <p:cNvSpPr>
              <a:spLocks noChangeArrowheads="1"/>
            </p:cNvSpPr>
            <p:nvPr/>
          </p:nvSpPr>
          <p:spPr bwMode="auto">
            <a:xfrm>
              <a:off x="1591" y="1330"/>
              <a:ext cx="726" cy="288"/>
            </a:xfrm>
            <a:prstGeom prst="rect">
              <a:avLst/>
            </a:prstGeom>
            <a:noFill/>
            <a:ln w="9525">
              <a:noFill/>
              <a:miter lim="800000"/>
              <a:headEnd/>
              <a:tailEnd/>
            </a:ln>
            <a:effectLst/>
          </p:spPr>
          <p:txBody>
            <a:bodyPr>
              <a:spAutoFit/>
            </a:bodyPr>
            <a:lstStyle/>
            <a:p>
              <a:r>
                <a:rPr kumimoji="1" lang="en-US" altLang="zh-CN" sz="2400">
                  <a:latin typeface="Times New Roman" pitchFamily="18" charset="0"/>
                </a:rPr>
                <a:t>BaSO</a:t>
              </a:r>
              <a:r>
                <a:rPr kumimoji="1" lang="en-US" altLang="zh-CN" sz="2400" baseline="-25000">
                  <a:latin typeface="Times New Roman" pitchFamily="18" charset="0"/>
                </a:rPr>
                <a:t>4</a:t>
              </a:r>
              <a:r>
                <a:rPr kumimoji="1" lang="en-US" altLang="zh-CN" sz="2400">
                  <a:latin typeface="Times New Roman" pitchFamily="18" charset="0"/>
                </a:rPr>
                <a:t> </a:t>
              </a:r>
              <a:endParaRPr kumimoji="1" lang="en-US" altLang="zh-CN" sz="2400" baseline="30000">
                <a:latin typeface="Times New Roman" pitchFamily="18" charset="0"/>
              </a:endParaRPr>
            </a:p>
          </p:txBody>
        </p:sp>
        <p:grpSp>
          <p:nvGrpSpPr>
            <p:cNvPr id="3" name="Group 59"/>
            <p:cNvGrpSpPr>
              <a:grpSpLocks/>
            </p:cNvGrpSpPr>
            <p:nvPr/>
          </p:nvGrpSpPr>
          <p:grpSpPr bwMode="auto">
            <a:xfrm>
              <a:off x="1298" y="1450"/>
              <a:ext cx="272" cy="91"/>
              <a:chOff x="4105" y="2584"/>
              <a:chExt cx="229" cy="104"/>
            </a:xfrm>
          </p:grpSpPr>
          <p:sp>
            <p:nvSpPr>
              <p:cNvPr id="5180" name="Line 60"/>
              <p:cNvSpPr>
                <a:spLocks noChangeShapeType="1"/>
              </p:cNvSpPr>
              <p:nvPr/>
            </p:nvSpPr>
            <p:spPr bwMode="auto">
              <a:xfrm>
                <a:off x="4107" y="2622"/>
                <a:ext cx="227" cy="0"/>
              </a:xfrm>
              <a:prstGeom prst="line">
                <a:avLst/>
              </a:prstGeom>
              <a:noFill/>
              <a:ln w="9525">
                <a:solidFill>
                  <a:schemeClr val="tx1"/>
                </a:solidFill>
                <a:round/>
                <a:headEnd/>
                <a:tailEnd/>
              </a:ln>
              <a:effectLst/>
            </p:spPr>
            <p:txBody>
              <a:bodyPr/>
              <a:lstStyle/>
              <a:p>
                <a:endParaRPr lang="zh-CN" altLang="en-US"/>
              </a:p>
            </p:txBody>
          </p:sp>
          <p:sp>
            <p:nvSpPr>
              <p:cNvPr id="5181" name="Line 61"/>
              <p:cNvSpPr>
                <a:spLocks noChangeShapeType="1"/>
              </p:cNvSpPr>
              <p:nvPr/>
            </p:nvSpPr>
            <p:spPr bwMode="auto">
              <a:xfrm>
                <a:off x="4241" y="2584"/>
                <a:ext cx="91" cy="32"/>
              </a:xfrm>
              <a:prstGeom prst="line">
                <a:avLst/>
              </a:prstGeom>
              <a:noFill/>
              <a:ln w="9525">
                <a:solidFill>
                  <a:schemeClr val="tx1"/>
                </a:solidFill>
                <a:round/>
                <a:headEnd/>
                <a:tailEnd/>
              </a:ln>
              <a:effectLst/>
            </p:spPr>
            <p:txBody>
              <a:bodyPr/>
              <a:lstStyle/>
              <a:p>
                <a:endParaRPr lang="zh-CN" altLang="en-US"/>
              </a:p>
            </p:txBody>
          </p:sp>
          <p:sp>
            <p:nvSpPr>
              <p:cNvPr id="5182" name="Line 62"/>
              <p:cNvSpPr>
                <a:spLocks noChangeShapeType="1"/>
              </p:cNvSpPr>
              <p:nvPr/>
            </p:nvSpPr>
            <p:spPr bwMode="auto">
              <a:xfrm>
                <a:off x="4105" y="2651"/>
                <a:ext cx="227" cy="0"/>
              </a:xfrm>
              <a:prstGeom prst="line">
                <a:avLst/>
              </a:prstGeom>
              <a:noFill/>
              <a:ln w="9525">
                <a:solidFill>
                  <a:schemeClr val="tx1"/>
                </a:solidFill>
                <a:round/>
                <a:headEnd/>
                <a:tailEnd/>
              </a:ln>
              <a:effectLst/>
            </p:spPr>
            <p:txBody>
              <a:bodyPr/>
              <a:lstStyle/>
              <a:p>
                <a:endParaRPr lang="zh-CN" altLang="en-US"/>
              </a:p>
            </p:txBody>
          </p:sp>
          <p:sp>
            <p:nvSpPr>
              <p:cNvPr id="5183" name="Line 63"/>
              <p:cNvSpPr>
                <a:spLocks noChangeShapeType="1"/>
              </p:cNvSpPr>
              <p:nvPr/>
            </p:nvSpPr>
            <p:spPr bwMode="auto">
              <a:xfrm>
                <a:off x="4105" y="2643"/>
                <a:ext cx="90" cy="45"/>
              </a:xfrm>
              <a:prstGeom prst="line">
                <a:avLst/>
              </a:prstGeom>
              <a:noFill/>
              <a:ln w="9525">
                <a:solidFill>
                  <a:schemeClr val="tx1"/>
                </a:solidFill>
                <a:round/>
                <a:headEnd/>
                <a:tailEnd/>
              </a:ln>
              <a:effectLst/>
            </p:spPr>
            <p:txBody>
              <a:bodyPr/>
              <a:lstStyle/>
              <a:p>
                <a:endParaRPr lang="zh-CN" altLang="en-US"/>
              </a:p>
            </p:txBody>
          </p:sp>
        </p:grpSp>
      </p:grpSp>
      <p:grpSp>
        <p:nvGrpSpPr>
          <p:cNvPr id="4" name="Group 72"/>
          <p:cNvGrpSpPr>
            <a:grpSpLocks/>
          </p:cNvGrpSpPr>
          <p:nvPr/>
        </p:nvGrpSpPr>
        <p:grpSpPr bwMode="auto">
          <a:xfrm>
            <a:off x="395288" y="2565400"/>
            <a:ext cx="3343275" cy="461963"/>
            <a:chOff x="249" y="1661"/>
            <a:chExt cx="2106" cy="291"/>
          </a:xfrm>
        </p:grpSpPr>
        <p:grpSp>
          <p:nvGrpSpPr>
            <p:cNvPr id="5" name="Group 64"/>
            <p:cNvGrpSpPr>
              <a:grpSpLocks/>
            </p:cNvGrpSpPr>
            <p:nvPr/>
          </p:nvGrpSpPr>
          <p:grpSpPr bwMode="auto">
            <a:xfrm>
              <a:off x="1378" y="1768"/>
              <a:ext cx="272" cy="90"/>
              <a:chOff x="4105" y="2584"/>
              <a:chExt cx="229" cy="104"/>
            </a:xfrm>
          </p:grpSpPr>
          <p:sp>
            <p:nvSpPr>
              <p:cNvPr id="5185" name="Line 65"/>
              <p:cNvSpPr>
                <a:spLocks noChangeShapeType="1"/>
              </p:cNvSpPr>
              <p:nvPr/>
            </p:nvSpPr>
            <p:spPr bwMode="auto">
              <a:xfrm>
                <a:off x="4107" y="2622"/>
                <a:ext cx="227" cy="0"/>
              </a:xfrm>
              <a:prstGeom prst="line">
                <a:avLst/>
              </a:prstGeom>
              <a:noFill/>
              <a:ln w="9525">
                <a:solidFill>
                  <a:schemeClr val="tx1"/>
                </a:solidFill>
                <a:round/>
                <a:headEnd/>
                <a:tailEnd/>
              </a:ln>
              <a:effectLst/>
            </p:spPr>
            <p:txBody>
              <a:bodyPr/>
              <a:lstStyle/>
              <a:p>
                <a:endParaRPr lang="zh-CN" altLang="en-US"/>
              </a:p>
            </p:txBody>
          </p:sp>
          <p:sp>
            <p:nvSpPr>
              <p:cNvPr id="5186" name="Line 66"/>
              <p:cNvSpPr>
                <a:spLocks noChangeShapeType="1"/>
              </p:cNvSpPr>
              <p:nvPr/>
            </p:nvSpPr>
            <p:spPr bwMode="auto">
              <a:xfrm>
                <a:off x="4241" y="2584"/>
                <a:ext cx="91" cy="32"/>
              </a:xfrm>
              <a:prstGeom prst="line">
                <a:avLst/>
              </a:prstGeom>
              <a:noFill/>
              <a:ln w="9525">
                <a:solidFill>
                  <a:schemeClr val="tx1"/>
                </a:solidFill>
                <a:round/>
                <a:headEnd/>
                <a:tailEnd/>
              </a:ln>
              <a:effectLst/>
            </p:spPr>
            <p:txBody>
              <a:bodyPr/>
              <a:lstStyle/>
              <a:p>
                <a:endParaRPr lang="zh-CN" altLang="en-US"/>
              </a:p>
            </p:txBody>
          </p:sp>
          <p:sp>
            <p:nvSpPr>
              <p:cNvPr id="5187" name="Line 67"/>
              <p:cNvSpPr>
                <a:spLocks noChangeShapeType="1"/>
              </p:cNvSpPr>
              <p:nvPr/>
            </p:nvSpPr>
            <p:spPr bwMode="auto">
              <a:xfrm>
                <a:off x="4105" y="2651"/>
                <a:ext cx="227" cy="0"/>
              </a:xfrm>
              <a:prstGeom prst="line">
                <a:avLst/>
              </a:prstGeom>
              <a:noFill/>
              <a:ln w="9525">
                <a:solidFill>
                  <a:schemeClr val="tx1"/>
                </a:solidFill>
                <a:round/>
                <a:headEnd/>
                <a:tailEnd/>
              </a:ln>
              <a:effectLst/>
            </p:spPr>
            <p:txBody>
              <a:bodyPr/>
              <a:lstStyle/>
              <a:p>
                <a:endParaRPr lang="zh-CN" altLang="en-US"/>
              </a:p>
            </p:txBody>
          </p:sp>
          <p:sp>
            <p:nvSpPr>
              <p:cNvPr id="5188" name="Line 68"/>
              <p:cNvSpPr>
                <a:spLocks noChangeShapeType="1"/>
              </p:cNvSpPr>
              <p:nvPr/>
            </p:nvSpPr>
            <p:spPr bwMode="auto">
              <a:xfrm>
                <a:off x="4105" y="2643"/>
                <a:ext cx="90" cy="45"/>
              </a:xfrm>
              <a:prstGeom prst="line">
                <a:avLst/>
              </a:prstGeom>
              <a:noFill/>
              <a:ln w="9525">
                <a:solidFill>
                  <a:schemeClr val="tx1"/>
                </a:solidFill>
                <a:round/>
                <a:headEnd/>
                <a:tailEnd/>
              </a:ln>
              <a:effectLst/>
            </p:spPr>
            <p:txBody>
              <a:bodyPr/>
              <a:lstStyle/>
              <a:p>
                <a:endParaRPr lang="zh-CN" altLang="en-US"/>
              </a:p>
            </p:txBody>
          </p:sp>
        </p:grpSp>
        <p:sp>
          <p:nvSpPr>
            <p:cNvPr id="5189" name="Rectangle 69"/>
            <p:cNvSpPr>
              <a:spLocks noChangeArrowheads="1"/>
            </p:cNvSpPr>
            <p:nvPr/>
          </p:nvSpPr>
          <p:spPr bwMode="auto">
            <a:xfrm>
              <a:off x="249" y="1661"/>
              <a:ext cx="1270" cy="288"/>
            </a:xfrm>
            <a:prstGeom prst="rect">
              <a:avLst/>
            </a:prstGeom>
            <a:noFill/>
            <a:ln w="9525">
              <a:noFill/>
              <a:miter lim="800000"/>
              <a:headEnd/>
              <a:tailEnd/>
            </a:ln>
            <a:effectLst/>
          </p:spPr>
          <p:txBody>
            <a:bodyPr>
              <a:spAutoFit/>
            </a:bodyPr>
            <a:lstStyle/>
            <a:p>
              <a:r>
                <a:rPr kumimoji="1" lang="en-US" altLang="zh-CN" sz="2400">
                  <a:latin typeface="Times New Roman" pitchFamily="18" charset="0"/>
                </a:rPr>
                <a:t>Ba</a:t>
              </a:r>
              <a:r>
                <a:rPr kumimoji="1" lang="en-US" altLang="zh-CN" sz="2400" baseline="30000">
                  <a:latin typeface="Times New Roman" pitchFamily="18" charset="0"/>
                </a:rPr>
                <a:t>2+</a:t>
              </a:r>
              <a:r>
                <a:rPr kumimoji="1" lang="en-US" altLang="zh-CN" sz="2400">
                  <a:latin typeface="Times New Roman" pitchFamily="18" charset="0"/>
                </a:rPr>
                <a:t>+ CrO</a:t>
              </a:r>
              <a:r>
                <a:rPr kumimoji="1" lang="en-US" altLang="zh-CN" sz="2400" baseline="-25000">
                  <a:latin typeface="Times New Roman" pitchFamily="18" charset="0"/>
                </a:rPr>
                <a:t>4</a:t>
              </a:r>
              <a:r>
                <a:rPr kumimoji="1" lang="en-US" altLang="zh-CN" sz="2400" baseline="30000">
                  <a:latin typeface="Times New Roman" pitchFamily="18" charset="0"/>
                </a:rPr>
                <a:t>2-</a:t>
              </a:r>
            </a:p>
          </p:txBody>
        </p:sp>
        <p:sp>
          <p:nvSpPr>
            <p:cNvPr id="5190" name="Rectangle 70"/>
            <p:cNvSpPr>
              <a:spLocks noChangeArrowheads="1"/>
            </p:cNvSpPr>
            <p:nvPr/>
          </p:nvSpPr>
          <p:spPr bwMode="auto">
            <a:xfrm>
              <a:off x="1629" y="1664"/>
              <a:ext cx="726" cy="288"/>
            </a:xfrm>
            <a:prstGeom prst="rect">
              <a:avLst/>
            </a:prstGeom>
            <a:noFill/>
            <a:ln w="9525">
              <a:noFill/>
              <a:miter lim="800000"/>
              <a:headEnd/>
              <a:tailEnd/>
            </a:ln>
            <a:effectLst/>
          </p:spPr>
          <p:txBody>
            <a:bodyPr>
              <a:spAutoFit/>
            </a:bodyPr>
            <a:lstStyle/>
            <a:p>
              <a:r>
                <a:rPr kumimoji="1" lang="en-US" altLang="zh-CN" sz="2400">
                  <a:latin typeface="Times New Roman" pitchFamily="18" charset="0"/>
                </a:rPr>
                <a:t>BaCrO</a:t>
              </a:r>
              <a:r>
                <a:rPr kumimoji="1" lang="en-US" altLang="zh-CN" sz="2400" baseline="-25000">
                  <a:latin typeface="Times New Roman" pitchFamily="18" charset="0"/>
                </a:rPr>
                <a:t>4</a:t>
              </a:r>
              <a:endParaRPr kumimoji="1" lang="en-US" altLang="zh-CN" sz="2400">
                <a:latin typeface="Times New Roman" pitchFamily="18" charset="0"/>
              </a:endParaRPr>
            </a:p>
          </p:txBody>
        </p:sp>
      </p:grpSp>
      <p:sp>
        <p:nvSpPr>
          <p:cNvPr id="5194" name="Rectangle 74"/>
          <p:cNvSpPr>
            <a:spLocks noChangeArrowheads="1"/>
          </p:cNvSpPr>
          <p:nvPr/>
        </p:nvSpPr>
        <p:spPr bwMode="auto">
          <a:xfrm>
            <a:off x="323850" y="4868863"/>
            <a:ext cx="5183188"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若溶液中</a:t>
            </a:r>
            <a:r>
              <a:rPr kumimoji="1" lang="en-US" altLang="zh-CN" sz="2400" dirty="0">
                <a:latin typeface="Times New Roman" pitchFamily="18" charset="0"/>
              </a:rPr>
              <a:t>[SO</a:t>
            </a:r>
            <a:r>
              <a:rPr kumimoji="1" lang="en-US" altLang="zh-CN" sz="2400" baseline="-25000" dirty="0">
                <a:latin typeface="Times New Roman" pitchFamily="18" charset="0"/>
              </a:rPr>
              <a:t>4 </a:t>
            </a:r>
            <a:r>
              <a:rPr kumimoji="1" lang="en-US" altLang="zh-CN" sz="2400" baseline="30000" dirty="0">
                <a:latin typeface="Times New Roman" pitchFamily="18" charset="0"/>
              </a:rPr>
              <a:t>2-</a:t>
            </a:r>
            <a:r>
              <a:rPr kumimoji="1" lang="en-US" altLang="zh-CN" sz="2400" dirty="0">
                <a:latin typeface="Times New Roman" pitchFamily="18" charset="0"/>
              </a:rPr>
              <a:t>] / [CrO</a:t>
            </a:r>
            <a:r>
              <a:rPr kumimoji="1" lang="en-US" altLang="zh-CN" sz="2400" baseline="-25000" dirty="0">
                <a:latin typeface="Times New Roman" pitchFamily="18" charset="0"/>
              </a:rPr>
              <a:t>4 </a:t>
            </a:r>
            <a:r>
              <a:rPr kumimoji="1" lang="en-US" altLang="zh-CN" sz="2400" baseline="30000" dirty="0">
                <a:latin typeface="Times New Roman" pitchFamily="18" charset="0"/>
              </a:rPr>
              <a:t>2-  </a:t>
            </a:r>
            <a:r>
              <a:rPr kumimoji="1" lang="en-US" altLang="zh-CN" sz="2400" dirty="0">
                <a:latin typeface="Times New Roman" pitchFamily="18" charset="0"/>
              </a:rPr>
              <a:t>]</a:t>
            </a:r>
            <a:r>
              <a:rPr kumimoji="1" lang="en-US" altLang="zh-CN" sz="2400" dirty="0">
                <a:solidFill>
                  <a:srgbClr val="FF0000"/>
                </a:solidFill>
                <a:latin typeface="Times New Roman" pitchFamily="18" charset="0"/>
              </a:rPr>
              <a:t> &gt;1 / 2.09</a:t>
            </a:r>
            <a:r>
              <a:rPr kumimoji="1" lang="zh-CN" altLang="en-US" sz="2400" dirty="0">
                <a:latin typeface="Times New Roman" pitchFamily="18" charset="0"/>
              </a:rPr>
              <a:t>，</a:t>
            </a:r>
          </a:p>
        </p:txBody>
      </p:sp>
      <p:sp>
        <p:nvSpPr>
          <p:cNvPr id="5195" name="Rectangle 75"/>
          <p:cNvSpPr>
            <a:spLocks noChangeArrowheads="1"/>
          </p:cNvSpPr>
          <p:nvPr/>
        </p:nvSpPr>
        <p:spPr bwMode="auto">
          <a:xfrm>
            <a:off x="323850" y="5445125"/>
            <a:ext cx="5208588"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若溶液中</a:t>
            </a:r>
            <a:r>
              <a:rPr kumimoji="1" lang="en-US" altLang="zh-CN" sz="2400" dirty="0">
                <a:latin typeface="Times New Roman" pitchFamily="18" charset="0"/>
              </a:rPr>
              <a:t>[SO</a:t>
            </a:r>
            <a:r>
              <a:rPr kumimoji="1" lang="en-US" altLang="zh-CN" sz="2400" baseline="-25000" dirty="0">
                <a:latin typeface="Times New Roman" pitchFamily="18" charset="0"/>
              </a:rPr>
              <a:t>4</a:t>
            </a:r>
            <a:r>
              <a:rPr kumimoji="1" lang="en-US" altLang="zh-CN" sz="2400" dirty="0">
                <a:latin typeface="Times New Roman" pitchFamily="18" charset="0"/>
              </a:rPr>
              <a:t> </a:t>
            </a:r>
            <a:r>
              <a:rPr kumimoji="1" lang="en-US" altLang="zh-CN" sz="2400" baseline="30000" dirty="0">
                <a:latin typeface="Times New Roman" pitchFamily="18" charset="0"/>
              </a:rPr>
              <a:t>2-</a:t>
            </a:r>
            <a:r>
              <a:rPr kumimoji="1" lang="en-US" altLang="zh-CN" sz="2400" dirty="0">
                <a:latin typeface="Times New Roman" pitchFamily="18" charset="0"/>
              </a:rPr>
              <a:t>] / [CrO</a:t>
            </a:r>
            <a:r>
              <a:rPr kumimoji="1" lang="en-US" altLang="zh-CN" sz="2400" baseline="-25000" dirty="0">
                <a:latin typeface="Times New Roman" pitchFamily="18" charset="0"/>
              </a:rPr>
              <a:t>4</a:t>
            </a:r>
            <a:r>
              <a:rPr kumimoji="1" lang="en-US" altLang="zh-CN" sz="2400" dirty="0">
                <a:latin typeface="Times New Roman" pitchFamily="18" charset="0"/>
              </a:rPr>
              <a:t> </a:t>
            </a:r>
            <a:r>
              <a:rPr kumimoji="1" lang="en-US" altLang="zh-CN" sz="2400" baseline="30000" dirty="0">
                <a:latin typeface="Times New Roman" pitchFamily="18" charset="0"/>
              </a:rPr>
              <a:t>2-</a:t>
            </a:r>
            <a:r>
              <a:rPr kumimoji="1" lang="en-US" altLang="zh-CN" sz="2400" dirty="0">
                <a:latin typeface="Times New Roman" pitchFamily="18" charset="0"/>
              </a:rPr>
              <a:t>  ]</a:t>
            </a:r>
            <a:r>
              <a:rPr kumimoji="1" lang="en-US" altLang="zh-CN" sz="2400" dirty="0">
                <a:solidFill>
                  <a:srgbClr val="FF0000"/>
                </a:solidFill>
                <a:latin typeface="Times New Roman" pitchFamily="18" charset="0"/>
              </a:rPr>
              <a:t>=1 / 2.09</a:t>
            </a:r>
            <a:r>
              <a:rPr kumimoji="1" lang="zh-CN" altLang="en-US" sz="2400" dirty="0">
                <a:latin typeface="Times New Roman" pitchFamily="18" charset="0"/>
              </a:rPr>
              <a:t>，</a:t>
            </a:r>
          </a:p>
        </p:txBody>
      </p:sp>
      <p:sp>
        <p:nvSpPr>
          <p:cNvPr id="5196" name="Rectangle 76"/>
          <p:cNvSpPr>
            <a:spLocks noChangeArrowheads="1"/>
          </p:cNvSpPr>
          <p:nvPr/>
        </p:nvSpPr>
        <p:spPr bwMode="auto">
          <a:xfrm>
            <a:off x="5435600" y="5445125"/>
            <a:ext cx="3452813" cy="457200"/>
          </a:xfrm>
          <a:prstGeom prst="rect">
            <a:avLst/>
          </a:prstGeom>
          <a:noFill/>
          <a:ln w="9525">
            <a:noFill/>
            <a:miter lim="800000"/>
            <a:headEnd/>
            <a:tailEnd/>
          </a:ln>
          <a:effectLst/>
        </p:spPr>
        <p:txBody>
          <a:bodyPr wrap="none">
            <a:spAutoFit/>
          </a:bodyPr>
          <a:lstStyle/>
          <a:p>
            <a:r>
              <a:rPr kumimoji="1" lang="zh-CN" altLang="en-US" sz="2400" dirty="0">
                <a:latin typeface="Times New Roman" pitchFamily="18" charset="0"/>
              </a:rPr>
              <a:t>则同时</a:t>
            </a:r>
            <a:r>
              <a:rPr kumimoji="1" lang="zh-CN" altLang="en-US" sz="2400" dirty="0">
                <a:solidFill>
                  <a:srgbClr val="FFFF00"/>
                </a:solidFill>
                <a:latin typeface="Times New Roman" pitchFamily="18" charset="0"/>
              </a:rPr>
              <a:t>两种</a:t>
            </a:r>
            <a:r>
              <a:rPr kumimoji="1" lang="en-US" altLang="zh-CN" sz="2400" dirty="0">
                <a:solidFill>
                  <a:srgbClr val="FFFF00"/>
                </a:solidFill>
                <a:latin typeface="Times New Roman" pitchFamily="18" charset="0"/>
              </a:rPr>
              <a:t>BaSO</a:t>
            </a:r>
            <a:r>
              <a:rPr kumimoji="1" lang="en-US" altLang="zh-CN" sz="2400" baseline="-25000" dirty="0">
                <a:solidFill>
                  <a:srgbClr val="FFFF00"/>
                </a:solidFill>
                <a:latin typeface="Times New Roman" pitchFamily="18" charset="0"/>
              </a:rPr>
              <a:t>4</a:t>
            </a:r>
            <a:r>
              <a:rPr kumimoji="1" lang="zh-CN" altLang="en-US" sz="2400" dirty="0">
                <a:solidFill>
                  <a:srgbClr val="FFFF00"/>
                </a:solidFill>
                <a:latin typeface="Times New Roman" pitchFamily="18" charset="0"/>
              </a:rPr>
              <a:t>沉淀</a:t>
            </a:r>
            <a:r>
              <a:rPr kumimoji="1" lang="zh-CN" altLang="en-US" sz="2400" dirty="0">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additive="base">
                                        <p:cTn id="13" dur="500" fill="hold"/>
                                        <p:tgtEl>
                                          <p:spTgt spid="5123"/>
                                        </p:tgtEl>
                                        <p:attrNameLst>
                                          <p:attrName>ppt_x</p:attrName>
                                        </p:attrNameLst>
                                      </p:cBhvr>
                                      <p:tavLst>
                                        <p:tav tm="0">
                                          <p:val>
                                            <p:strVal val="#ppt_x"/>
                                          </p:val>
                                        </p:tav>
                                        <p:tav tm="100000">
                                          <p:val>
                                            <p:strVal val="#ppt_x"/>
                                          </p:val>
                                        </p:tav>
                                      </p:tavLst>
                                    </p:anim>
                                    <p:anim calcmode="lin" valueType="num">
                                      <p:cBhvr additive="base">
                                        <p:cTn id="14"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171"/>
                                        </p:tgtEl>
                                        <p:attrNameLst>
                                          <p:attrName>style.visibility</p:attrName>
                                        </p:attrNameLst>
                                      </p:cBhvr>
                                      <p:to>
                                        <p:strVal val="visible"/>
                                      </p:to>
                                    </p:set>
                                    <p:anim calcmode="lin" valueType="num">
                                      <p:cBhvr additive="base">
                                        <p:cTn id="25" dur="500" fill="hold"/>
                                        <p:tgtEl>
                                          <p:spTgt spid="5171"/>
                                        </p:tgtEl>
                                        <p:attrNameLst>
                                          <p:attrName>ppt_x</p:attrName>
                                        </p:attrNameLst>
                                      </p:cBhvr>
                                      <p:tavLst>
                                        <p:tav tm="0">
                                          <p:val>
                                            <p:strVal val="#ppt_x"/>
                                          </p:val>
                                        </p:tav>
                                        <p:tav tm="100000">
                                          <p:val>
                                            <p:strVal val="#ppt_x"/>
                                          </p:val>
                                        </p:tav>
                                      </p:tavLst>
                                    </p:anim>
                                    <p:anim calcmode="lin" valueType="num">
                                      <p:cBhvr additive="base">
                                        <p:cTn id="26" dur="500" fill="hold"/>
                                        <p:tgtEl>
                                          <p:spTgt spid="517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172"/>
                                        </p:tgtEl>
                                        <p:attrNameLst>
                                          <p:attrName>style.visibility</p:attrName>
                                        </p:attrNameLst>
                                      </p:cBhvr>
                                      <p:to>
                                        <p:strVal val="visible"/>
                                      </p:to>
                                    </p:set>
                                    <p:anim calcmode="lin" valueType="num">
                                      <p:cBhvr additive="base">
                                        <p:cTn id="37" dur="500" fill="hold"/>
                                        <p:tgtEl>
                                          <p:spTgt spid="5172"/>
                                        </p:tgtEl>
                                        <p:attrNameLst>
                                          <p:attrName>ppt_x</p:attrName>
                                        </p:attrNameLst>
                                      </p:cBhvr>
                                      <p:tavLst>
                                        <p:tav tm="0">
                                          <p:val>
                                            <p:strVal val="#ppt_x"/>
                                          </p:val>
                                        </p:tav>
                                        <p:tav tm="100000">
                                          <p:val>
                                            <p:strVal val="#ppt_x"/>
                                          </p:val>
                                        </p:tav>
                                      </p:tavLst>
                                    </p:anim>
                                    <p:anim calcmode="lin" valueType="num">
                                      <p:cBhvr additive="base">
                                        <p:cTn id="38" dur="500" fill="hold"/>
                                        <p:tgtEl>
                                          <p:spTgt spid="517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170"/>
                                        </p:tgtEl>
                                        <p:attrNameLst>
                                          <p:attrName>style.visibility</p:attrName>
                                        </p:attrNameLst>
                                      </p:cBhvr>
                                      <p:to>
                                        <p:strVal val="visible"/>
                                      </p:to>
                                    </p:set>
                                    <p:anim calcmode="lin" valueType="num">
                                      <p:cBhvr additive="base">
                                        <p:cTn id="43" dur="500" fill="hold"/>
                                        <p:tgtEl>
                                          <p:spTgt spid="5170"/>
                                        </p:tgtEl>
                                        <p:attrNameLst>
                                          <p:attrName>ppt_x</p:attrName>
                                        </p:attrNameLst>
                                      </p:cBhvr>
                                      <p:tavLst>
                                        <p:tav tm="0">
                                          <p:val>
                                            <p:strVal val="#ppt_x"/>
                                          </p:val>
                                        </p:tav>
                                        <p:tav tm="100000">
                                          <p:val>
                                            <p:strVal val="#ppt_x"/>
                                          </p:val>
                                        </p:tav>
                                      </p:tavLst>
                                    </p:anim>
                                    <p:anim calcmode="lin" valueType="num">
                                      <p:cBhvr additive="base">
                                        <p:cTn id="44" dur="500" fill="hold"/>
                                        <p:tgtEl>
                                          <p:spTgt spid="517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164"/>
                                        </p:tgtEl>
                                        <p:attrNameLst>
                                          <p:attrName>style.visibility</p:attrName>
                                        </p:attrNameLst>
                                      </p:cBhvr>
                                      <p:to>
                                        <p:strVal val="visible"/>
                                      </p:to>
                                    </p:set>
                                    <p:anim calcmode="lin" valueType="num">
                                      <p:cBhvr additive="base">
                                        <p:cTn id="49" dur="500" fill="hold"/>
                                        <p:tgtEl>
                                          <p:spTgt spid="5164"/>
                                        </p:tgtEl>
                                        <p:attrNameLst>
                                          <p:attrName>ppt_x</p:attrName>
                                        </p:attrNameLst>
                                      </p:cBhvr>
                                      <p:tavLst>
                                        <p:tav tm="0">
                                          <p:val>
                                            <p:strVal val="#ppt_x"/>
                                          </p:val>
                                        </p:tav>
                                        <p:tav tm="100000">
                                          <p:val>
                                            <p:strVal val="#ppt_x"/>
                                          </p:val>
                                        </p:tav>
                                      </p:tavLst>
                                    </p:anim>
                                    <p:anim calcmode="lin" valueType="num">
                                      <p:cBhvr additive="base">
                                        <p:cTn id="50" dur="500" fill="hold"/>
                                        <p:tgtEl>
                                          <p:spTgt spid="516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194"/>
                                        </p:tgtEl>
                                        <p:attrNameLst>
                                          <p:attrName>style.visibility</p:attrName>
                                        </p:attrNameLst>
                                      </p:cBhvr>
                                      <p:to>
                                        <p:strVal val="visible"/>
                                      </p:to>
                                    </p:set>
                                    <p:anim calcmode="lin" valueType="num">
                                      <p:cBhvr additive="base">
                                        <p:cTn id="55" dur="500" fill="hold"/>
                                        <p:tgtEl>
                                          <p:spTgt spid="5194"/>
                                        </p:tgtEl>
                                        <p:attrNameLst>
                                          <p:attrName>ppt_x</p:attrName>
                                        </p:attrNameLst>
                                      </p:cBhvr>
                                      <p:tavLst>
                                        <p:tav tm="0">
                                          <p:val>
                                            <p:strVal val="#ppt_x"/>
                                          </p:val>
                                        </p:tav>
                                        <p:tav tm="100000">
                                          <p:val>
                                            <p:strVal val="#ppt_x"/>
                                          </p:val>
                                        </p:tav>
                                      </p:tavLst>
                                    </p:anim>
                                    <p:anim calcmode="lin" valueType="num">
                                      <p:cBhvr additive="base">
                                        <p:cTn id="56" dur="500" fill="hold"/>
                                        <p:tgtEl>
                                          <p:spTgt spid="519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143"/>
                                        </p:tgtEl>
                                        <p:attrNameLst>
                                          <p:attrName>style.visibility</p:attrName>
                                        </p:attrNameLst>
                                      </p:cBhvr>
                                      <p:to>
                                        <p:strVal val="visible"/>
                                      </p:to>
                                    </p:set>
                                    <p:anim calcmode="lin" valueType="num">
                                      <p:cBhvr additive="base">
                                        <p:cTn id="61" dur="500" fill="hold"/>
                                        <p:tgtEl>
                                          <p:spTgt spid="5143"/>
                                        </p:tgtEl>
                                        <p:attrNameLst>
                                          <p:attrName>ppt_x</p:attrName>
                                        </p:attrNameLst>
                                      </p:cBhvr>
                                      <p:tavLst>
                                        <p:tav tm="0">
                                          <p:val>
                                            <p:strVal val="#ppt_x"/>
                                          </p:val>
                                        </p:tav>
                                        <p:tav tm="100000">
                                          <p:val>
                                            <p:strVal val="#ppt_x"/>
                                          </p:val>
                                        </p:tav>
                                      </p:tavLst>
                                    </p:anim>
                                    <p:anim calcmode="lin" valueType="num">
                                      <p:cBhvr additive="base">
                                        <p:cTn id="62" dur="500" fill="hold"/>
                                        <p:tgtEl>
                                          <p:spTgt spid="514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5195"/>
                                        </p:tgtEl>
                                        <p:attrNameLst>
                                          <p:attrName>style.visibility</p:attrName>
                                        </p:attrNameLst>
                                      </p:cBhvr>
                                      <p:to>
                                        <p:strVal val="visible"/>
                                      </p:to>
                                    </p:set>
                                    <p:anim calcmode="lin" valueType="num">
                                      <p:cBhvr additive="base">
                                        <p:cTn id="67" dur="500" fill="hold"/>
                                        <p:tgtEl>
                                          <p:spTgt spid="5195"/>
                                        </p:tgtEl>
                                        <p:attrNameLst>
                                          <p:attrName>ppt_x</p:attrName>
                                        </p:attrNameLst>
                                      </p:cBhvr>
                                      <p:tavLst>
                                        <p:tav tm="0">
                                          <p:val>
                                            <p:strVal val="#ppt_x"/>
                                          </p:val>
                                        </p:tav>
                                        <p:tav tm="100000">
                                          <p:val>
                                            <p:strVal val="#ppt_x"/>
                                          </p:val>
                                        </p:tav>
                                      </p:tavLst>
                                    </p:anim>
                                    <p:anim calcmode="lin" valueType="num">
                                      <p:cBhvr additive="base">
                                        <p:cTn id="68" dur="500" fill="hold"/>
                                        <p:tgtEl>
                                          <p:spTgt spid="519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5196"/>
                                        </p:tgtEl>
                                        <p:attrNameLst>
                                          <p:attrName>style.visibility</p:attrName>
                                        </p:attrNameLst>
                                      </p:cBhvr>
                                      <p:to>
                                        <p:strVal val="visible"/>
                                      </p:to>
                                    </p:set>
                                    <p:anim calcmode="lin" valueType="num">
                                      <p:cBhvr additive="base">
                                        <p:cTn id="73" dur="500" fill="hold"/>
                                        <p:tgtEl>
                                          <p:spTgt spid="5196"/>
                                        </p:tgtEl>
                                        <p:attrNameLst>
                                          <p:attrName>ppt_x</p:attrName>
                                        </p:attrNameLst>
                                      </p:cBhvr>
                                      <p:tavLst>
                                        <p:tav tm="0">
                                          <p:val>
                                            <p:strVal val="#ppt_x"/>
                                          </p:val>
                                        </p:tav>
                                        <p:tav tm="100000">
                                          <p:val>
                                            <p:strVal val="#ppt_x"/>
                                          </p:val>
                                        </p:tav>
                                      </p:tavLst>
                                    </p:anim>
                                    <p:anim calcmode="lin" valueType="num">
                                      <p:cBhvr additive="base">
                                        <p:cTn id="74" dur="500" fill="hold"/>
                                        <p:tgtEl>
                                          <p:spTgt spid="519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5165"/>
                                        </p:tgtEl>
                                        <p:attrNameLst>
                                          <p:attrName>style.visibility</p:attrName>
                                        </p:attrNameLst>
                                      </p:cBhvr>
                                      <p:to>
                                        <p:strVal val="visible"/>
                                      </p:to>
                                    </p:set>
                                    <p:anim calcmode="lin" valueType="num">
                                      <p:cBhvr additive="base">
                                        <p:cTn id="79" dur="500" fill="hold"/>
                                        <p:tgtEl>
                                          <p:spTgt spid="5165"/>
                                        </p:tgtEl>
                                        <p:attrNameLst>
                                          <p:attrName>ppt_x</p:attrName>
                                        </p:attrNameLst>
                                      </p:cBhvr>
                                      <p:tavLst>
                                        <p:tav tm="0">
                                          <p:val>
                                            <p:strVal val="#ppt_x"/>
                                          </p:val>
                                        </p:tav>
                                        <p:tav tm="100000">
                                          <p:val>
                                            <p:strVal val="#ppt_x"/>
                                          </p:val>
                                        </p:tav>
                                      </p:tavLst>
                                    </p:anim>
                                    <p:anim calcmode="lin" valueType="num">
                                      <p:cBhvr additive="base">
                                        <p:cTn id="80" dur="500" fill="hold"/>
                                        <p:tgtEl>
                                          <p:spTgt spid="5165"/>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5167"/>
                                        </p:tgtEl>
                                        <p:attrNameLst>
                                          <p:attrName>style.visibility</p:attrName>
                                        </p:attrNameLst>
                                      </p:cBhvr>
                                      <p:to>
                                        <p:strVal val="visible"/>
                                      </p:to>
                                    </p:set>
                                    <p:anim calcmode="lin" valueType="num">
                                      <p:cBhvr additive="base">
                                        <p:cTn id="85" dur="500" fill="hold"/>
                                        <p:tgtEl>
                                          <p:spTgt spid="5167"/>
                                        </p:tgtEl>
                                        <p:attrNameLst>
                                          <p:attrName>ppt_x</p:attrName>
                                        </p:attrNameLst>
                                      </p:cBhvr>
                                      <p:tavLst>
                                        <p:tav tm="0">
                                          <p:val>
                                            <p:strVal val="#ppt_x"/>
                                          </p:val>
                                        </p:tav>
                                        <p:tav tm="100000">
                                          <p:val>
                                            <p:strVal val="#ppt_x"/>
                                          </p:val>
                                        </p:tav>
                                      </p:tavLst>
                                    </p:anim>
                                    <p:anim calcmode="lin" valueType="num">
                                      <p:cBhvr additive="base">
                                        <p:cTn id="86" dur="500" fill="hold"/>
                                        <p:tgtEl>
                                          <p:spTgt spid="51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3" grpId="0"/>
      <p:bldP spid="5143" grpId="0"/>
      <p:bldP spid="5164" grpId="0"/>
      <p:bldP spid="5165" grpId="0"/>
      <p:bldP spid="5167" grpId="0"/>
      <p:bldP spid="5171" grpId="0"/>
      <p:bldP spid="5172" grpId="0"/>
      <p:bldP spid="5194" grpId="0"/>
      <p:bldP spid="5195" grpId="0"/>
      <p:bldP spid="5196" grpId="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28600" y="304800"/>
            <a:ext cx="7772400" cy="1143000"/>
          </a:xfrm>
        </p:spPr>
        <p:txBody>
          <a:bodyPr>
            <a:normAutofit/>
          </a:bodyPr>
          <a:lstStyle/>
          <a:p>
            <a:r>
              <a:rPr lang="en-US" altLang="zh-CN" sz="2800" b="1" dirty="0"/>
              <a:t>3.3.2  </a:t>
            </a:r>
            <a:r>
              <a:rPr lang="zh-CN" altLang="en-US" sz="2800" b="1" dirty="0">
                <a:latin typeface="宋体" pitchFamily="2" charset="-122"/>
              </a:rPr>
              <a:t>氢氧化物沉淀法</a:t>
            </a:r>
            <a:r>
              <a:rPr lang="zh-CN" altLang="en-US" sz="2800" dirty="0"/>
              <a:t> </a:t>
            </a:r>
          </a:p>
        </p:txBody>
      </p:sp>
      <p:sp>
        <p:nvSpPr>
          <p:cNvPr id="9219" name="Text Box 3"/>
          <p:cNvSpPr txBox="1">
            <a:spLocks noChangeArrowheads="1"/>
          </p:cNvSpPr>
          <p:nvPr/>
        </p:nvSpPr>
        <p:spPr bwMode="auto">
          <a:xfrm>
            <a:off x="1187450" y="2565400"/>
            <a:ext cx="4537075" cy="457200"/>
          </a:xfrm>
          <a:prstGeom prst="rect">
            <a:avLst/>
          </a:prstGeom>
          <a:noFill/>
          <a:ln w="9525">
            <a:noFill/>
            <a:miter lim="800000"/>
            <a:headEnd/>
            <a:tailEnd/>
          </a:ln>
          <a:effectLst/>
        </p:spPr>
        <p:txBody>
          <a:bodyPr>
            <a:spAutoFit/>
          </a:bodyPr>
          <a:lstStyle/>
          <a:p>
            <a:pPr algn="ctr">
              <a:spcBef>
                <a:spcPct val="50000"/>
              </a:spcBef>
            </a:pPr>
            <a:r>
              <a:rPr kumimoji="1" lang="zh-CN" altLang="en-US" sz="2400">
                <a:latin typeface="Times New Roman" pitchFamily="18" charset="0"/>
              </a:rPr>
              <a:t>［</a:t>
            </a:r>
            <a:r>
              <a:rPr kumimoji="1" lang="en-US" altLang="zh-CN" sz="2400">
                <a:latin typeface="Times New Roman" pitchFamily="18" charset="0"/>
              </a:rPr>
              <a:t>M</a:t>
            </a:r>
            <a:r>
              <a:rPr kumimoji="1" lang="en-US" altLang="zh-CN" sz="2400" baseline="30000">
                <a:latin typeface="Times New Roman" pitchFamily="18" charset="0"/>
              </a:rPr>
              <a:t>n+</a:t>
            </a:r>
            <a:r>
              <a:rPr kumimoji="1" lang="zh-CN" altLang="en-US" sz="2400">
                <a:latin typeface="Times New Roman" pitchFamily="18" charset="0"/>
              </a:rPr>
              <a:t>］</a:t>
            </a:r>
            <a:r>
              <a:rPr kumimoji="1" lang="en-US" altLang="zh-CN" sz="2400">
                <a:latin typeface="Times New Roman" pitchFamily="18" charset="0"/>
              </a:rPr>
              <a:t>=</a:t>
            </a:r>
            <a:r>
              <a:rPr kumimoji="1" lang="en-US" altLang="zh-CN" sz="2400" i="1">
                <a:latin typeface="Times New Roman" pitchFamily="18" charset="0"/>
              </a:rPr>
              <a:t> K </a:t>
            </a:r>
            <a:r>
              <a:rPr kumimoji="1" lang="en-US" altLang="zh-CN" sz="2400" baseline="-25000">
                <a:latin typeface="Times New Roman" pitchFamily="18" charset="0"/>
              </a:rPr>
              <a:t>M(OH)n </a:t>
            </a:r>
            <a:r>
              <a:rPr kumimoji="1" lang="en-US" altLang="zh-CN" sz="2400" baseline="-30000">
                <a:latin typeface="Times New Roman" pitchFamily="18" charset="0"/>
              </a:rPr>
              <a:t> </a:t>
            </a:r>
            <a:r>
              <a:rPr kumimoji="1" lang="en-US" altLang="zh-CN" sz="2400">
                <a:latin typeface="Times New Roman" pitchFamily="18" charset="0"/>
              </a:rPr>
              <a:t> </a:t>
            </a:r>
            <a:r>
              <a:rPr kumimoji="1" lang="zh-CN" altLang="en-US" sz="2400">
                <a:latin typeface="Times New Roman" pitchFamily="18" charset="0"/>
              </a:rPr>
              <a:t>／</a:t>
            </a:r>
            <a:r>
              <a:rPr kumimoji="1" lang="en-US" altLang="zh-CN" sz="2400">
                <a:latin typeface="Times New Roman" pitchFamily="18" charset="0"/>
              </a:rPr>
              <a:t>[OH</a:t>
            </a:r>
            <a:r>
              <a:rPr kumimoji="1" lang="zh-CN" altLang="en-US" sz="2400" baseline="30000">
                <a:latin typeface="Times New Roman" pitchFamily="18" charset="0"/>
              </a:rPr>
              <a:t>－</a:t>
            </a:r>
            <a:r>
              <a:rPr kumimoji="1" lang="en-US" altLang="zh-CN" sz="2400">
                <a:latin typeface="Times New Roman" pitchFamily="18" charset="0"/>
              </a:rPr>
              <a:t>] </a:t>
            </a:r>
            <a:r>
              <a:rPr kumimoji="1" lang="en-US" altLang="zh-CN" sz="2400" i="1" baseline="30000">
                <a:latin typeface="Times New Roman" pitchFamily="18" charset="0"/>
              </a:rPr>
              <a:t>n</a:t>
            </a:r>
          </a:p>
        </p:txBody>
      </p:sp>
      <p:sp>
        <p:nvSpPr>
          <p:cNvPr id="9220" name="Text Box 4"/>
          <p:cNvSpPr txBox="1">
            <a:spLocks noChangeArrowheads="1"/>
          </p:cNvSpPr>
          <p:nvPr/>
        </p:nvSpPr>
        <p:spPr bwMode="auto">
          <a:xfrm>
            <a:off x="1763713" y="3429000"/>
            <a:ext cx="38862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9226" name="Text Box 10"/>
          <p:cNvSpPr txBox="1">
            <a:spLocks noChangeArrowheads="1"/>
          </p:cNvSpPr>
          <p:nvPr/>
        </p:nvSpPr>
        <p:spPr bwMode="auto">
          <a:xfrm>
            <a:off x="1143000" y="5715000"/>
            <a:ext cx="4648200" cy="701675"/>
          </a:xfrm>
          <a:prstGeom prst="rect">
            <a:avLst/>
          </a:prstGeom>
          <a:noFill/>
          <a:ln w="9525">
            <a:noFill/>
            <a:miter lim="800000"/>
            <a:headEnd/>
            <a:tailEnd/>
          </a:ln>
          <a:effectLst/>
        </p:spPr>
        <p:txBody>
          <a:bodyPr>
            <a:spAutoFit/>
          </a:bodyPr>
          <a:lstStyle/>
          <a:p>
            <a:pPr>
              <a:spcBef>
                <a:spcPct val="50000"/>
              </a:spcBef>
            </a:pPr>
            <a:endParaRPr kumimoji="1" lang="zh-CN" altLang="zh-CN" sz="4000">
              <a:latin typeface="Times New Roman" pitchFamily="18" charset="0"/>
            </a:endParaRPr>
          </a:p>
        </p:txBody>
      </p:sp>
      <p:sp>
        <p:nvSpPr>
          <p:cNvPr id="9231" name="Text Box 15"/>
          <p:cNvSpPr txBox="1">
            <a:spLocks noChangeArrowheads="1"/>
          </p:cNvSpPr>
          <p:nvPr/>
        </p:nvSpPr>
        <p:spPr bwMode="auto">
          <a:xfrm>
            <a:off x="3733800" y="5402263"/>
            <a:ext cx="12954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9240" name="Text Box 24"/>
          <p:cNvSpPr txBox="1">
            <a:spLocks noChangeArrowheads="1"/>
          </p:cNvSpPr>
          <p:nvPr/>
        </p:nvSpPr>
        <p:spPr bwMode="auto">
          <a:xfrm>
            <a:off x="914400" y="5715000"/>
            <a:ext cx="7924800" cy="762000"/>
          </a:xfrm>
          <a:prstGeom prst="rect">
            <a:avLst/>
          </a:prstGeom>
          <a:noFill/>
          <a:ln w="9525">
            <a:noFill/>
            <a:miter lim="800000"/>
            <a:headEnd/>
            <a:tailEnd/>
          </a:ln>
          <a:effectLst/>
        </p:spPr>
        <p:txBody>
          <a:bodyPr>
            <a:spAutoFit/>
          </a:bodyPr>
          <a:lstStyle/>
          <a:p>
            <a:pPr>
              <a:spcBef>
                <a:spcPct val="50000"/>
              </a:spcBef>
            </a:pPr>
            <a:r>
              <a:rPr kumimoji="1" lang="en-US" altLang="zh-CN" sz="4400">
                <a:latin typeface="Times New Roman" pitchFamily="18" charset="0"/>
              </a:rPr>
              <a:t> </a:t>
            </a:r>
          </a:p>
        </p:txBody>
      </p:sp>
      <p:sp>
        <p:nvSpPr>
          <p:cNvPr id="9242" name="Rectangle 26"/>
          <p:cNvSpPr>
            <a:spLocks noChangeArrowheads="1"/>
          </p:cNvSpPr>
          <p:nvPr/>
        </p:nvSpPr>
        <p:spPr bwMode="auto">
          <a:xfrm>
            <a:off x="0" y="3276600"/>
            <a:ext cx="9144000" cy="304800"/>
          </a:xfrm>
          <a:prstGeom prst="rect">
            <a:avLst/>
          </a:prstGeom>
          <a:noFill/>
          <a:ln w="9525">
            <a:noFill/>
            <a:miter lim="800000"/>
            <a:headEnd/>
            <a:tailEnd/>
          </a:ln>
          <a:effectLst/>
        </p:spPr>
        <p:txBody>
          <a:bodyPr>
            <a:spAutoFit/>
          </a:bodyPr>
          <a:lstStyle/>
          <a:p>
            <a:r>
              <a:rPr kumimoji="1" lang="en-US" altLang="zh-CN" sz="1000">
                <a:latin typeface="Times New Roman" pitchFamily="18" charset="0"/>
              </a:rPr>
              <a:t> </a:t>
            </a:r>
            <a:r>
              <a:rPr kumimoji="1" lang="en-US" altLang="zh-CN" sz="1400">
                <a:latin typeface="Times New Roman" pitchFamily="18" charset="0"/>
              </a:rPr>
              <a:t> </a:t>
            </a:r>
            <a:endParaRPr kumimoji="1" lang="en-US" altLang="zh-CN" sz="2400">
              <a:latin typeface="Times New Roman" pitchFamily="18" charset="0"/>
            </a:endParaRPr>
          </a:p>
        </p:txBody>
      </p:sp>
      <p:grpSp>
        <p:nvGrpSpPr>
          <p:cNvPr id="2" name="Group 41"/>
          <p:cNvGrpSpPr>
            <a:grpSpLocks/>
          </p:cNvGrpSpPr>
          <p:nvPr/>
        </p:nvGrpSpPr>
        <p:grpSpPr bwMode="auto">
          <a:xfrm>
            <a:off x="2268538" y="1412875"/>
            <a:ext cx="3646487" cy="457200"/>
            <a:chOff x="1429" y="890"/>
            <a:chExt cx="2297" cy="288"/>
          </a:xfrm>
        </p:grpSpPr>
        <p:sp>
          <p:nvSpPr>
            <p:cNvPr id="9245" name="Rectangle 29"/>
            <p:cNvSpPr>
              <a:spLocks noChangeArrowheads="1"/>
            </p:cNvSpPr>
            <p:nvPr/>
          </p:nvSpPr>
          <p:spPr bwMode="auto">
            <a:xfrm>
              <a:off x="1429" y="890"/>
              <a:ext cx="2297" cy="288"/>
            </a:xfrm>
            <a:prstGeom prst="rect">
              <a:avLst/>
            </a:prstGeom>
            <a:noFill/>
            <a:ln w="9525">
              <a:noFill/>
              <a:miter lim="800000"/>
              <a:headEnd/>
              <a:tailEnd/>
            </a:ln>
            <a:effectLst/>
          </p:spPr>
          <p:txBody>
            <a:bodyPr wrap="none">
              <a:spAutoFit/>
            </a:bodyPr>
            <a:lstStyle/>
            <a:p>
              <a:pPr>
                <a:spcBef>
                  <a:spcPct val="50000"/>
                </a:spcBef>
              </a:pPr>
              <a:r>
                <a:rPr kumimoji="1" lang="en-US" altLang="zh-CN" sz="2400">
                  <a:latin typeface="Times New Roman" pitchFamily="18" charset="0"/>
                </a:rPr>
                <a:t>M(OH)</a:t>
              </a:r>
              <a:r>
                <a:rPr kumimoji="1" lang="en-US" altLang="zh-CN" sz="2400" baseline="-30000">
                  <a:latin typeface="Times New Roman" pitchFamily="18" charset="0"/>
                </a:rPr>
                <a:t>n</a:t>
              </a:r>
              <a:r>
                <a:rPr kumimoji="1" lang="en-US" altLang="zh-CN" sz="2400">
                  <a:latin typeface="Times New Roman" pitchFamily="18" charset="0"/>
                </a:rPr>
                <a:t>             M</a:t>
              </a:r>
              <a:r>
                <a:rPr kumimoji="1" lang="en-US" altLang="zh-CN" sz="2400" baseline="30000">
                  <a:latin typeface="Times New Roman" pitchFamily="18" charset="0"/>
                </a:rPr>
                <a:t>n+</a:t>
              </a:r>
              <a:r>
                <a:rPr kumimoji="1" lang="zh-CN" altLang="en-US" sz="2400">
                  <a:latin typeface="Times New Roman" pitchFamily="18" charset="0"/>
                </a:rPr>
                <a:t>＋</a:t>
              </a:r>
              <a:r>
                <a:rPr kumimoji="1" lang="en-US" altLang="zh-CN" sz="2400">
                  <a:latin typeface="Times New Roman" pitchFamily="18" charset="0"/>
                </a:rPr>
                <a:t>nOH</a:t>
              </a:r>
              <a:r>
                <a:rPr kumimoji="1" lang="en-US" altLang="zh-CN" sz="2400" baseline="30000">
                  <a:latin typeface="Times New Roman" pitchFamily="18" charset="0"/>
                </a:rPr>
                <a:t>-</a:t>
              </a:r>
            </a:p>
          </p:txBody>
        </p:sp>
        <p:grpSp>
          <p:nvGrpSpPr>
            <p:cNvPr id="3" name="Group 33"/>
            <p:cNvGrpSpPr>
              <a:grpSpLocks/>
            </p:cNvGrpSpPr>
            <p:nvPr/>
          </p:nvGrpSpPr>
          <p:grpSpPr bwMode="auto">
            <a:xfrm>
              <a:off x="2308" y="1026"/>
              <a:ext cx="272" cy="91"/>
              <a:chOff x="4105" y="2584"/>
              <a:chExt cx="229" cy="104"/>
            </a:xfrm>
          </p:grpSpPr>
          <p:sp>
            <p:nvSpPr>
              <p:cNvPr id="9250" name="Line 34"/>
              <p:cNvSpPr>
                <a:spLocks noChangeShapeType="1"/>
              </p:cNvSpPr>
              <p:nvPr/>
            </p:nvSpPr>
            <p:spPr bwMode="auto">
              <a:xfrm>
                <a:off x="4107" y="2622"/>
                <a:ext cx="227" cy="0"/>
              </a:xfrm>
              <a:prstGeom prst="line">
                <a:avLst/>
              </a:prstGeom>
              <a:noFill/>
              <a:ln w="9525">
                <a:solidFill>
                  <a:schemeClr val="tx1"/>
                </a:solidFill>
                <a:round/>
                <a:headEnd/>
                <a:tailEnd/>
              </a:ln>
              <a:effectLst/>
            </p:spPr>
            <p:txBody>
              <a:bodyPr/>
              <a:lstStyle/>
              <a:p>
                <a:endParaRPr lang="zh-CN" altLang="en-US"/>
              </a:p>
            </p:txBody>
          </p:sp>
          <p:sp>
            <p:nvSpPr>
              <p:cNvPr id="9251" name="Line 35"/>
              <p:cNvSpPr>
                <a:spLocks noChangeShapeType="1"/>
              </p:cNvSpPr>
              <p:nvPr/>
            </p:nvSpPr>
            <p:spPr bwMode="auto">
              <a:xfrm>
                <a:off x="4241" y="2584"/>
                <a:ext cx="91" cy="32"/>
              </a:xfrm>
              <a:prstGeom prst="line">
                <a:avLst/>
              </a:prstGeom>
              <a:noFill/>
              <a:ln w="9525">
                <a:solidFill>
                  <a:schemeClr val="tx1"/>
                </a:solidFill>
                <a:round/>
                <a:headEnd/>
                <a:tailEnd/>
              </a:ln>
              <a:effectLst/>
            </p:spPr>
            <p:txBody>
              <a:bodyPr/>
              <a:lstStyle/>
              <a:p>
                <a:endParaRPr lang="zh-CN" altLang="en-US"/>
              </a:p>
            </p:txBody>
          </p:sp>
          <p:sp>
            <p:nvSpPr>
              <p:cNvPr id="9252" name="Line 36"/>
              <p:cNvSpPr>
                <a:spLocks noChangeShapeType="1"/>
              </p:cNvSpPr>
              <p:nvPr/>
            </p:nvSpPr>
            <p:spPr bwMode="auto">
              <a:xfrm>
                <a:off x="4105" y="2651"/>
                <a:ext cx="227" cy="0"/>
              </a:xfrm>
              <a:prstGeom prst="line">
                <a:avLst/>
              </a:prstGeom>
              <a:noFill/>
              <a:ln w="9525">
                <a:solidFill>
                  <a:schemeClr val="tx1"/>
                </a:solidFill>
                <a:round/>
                <a:headEnd/>
                <a:tailEnd/>
              </a:ln>
              <a:effectLst/>
            </p:spPr>
            <p:txBody>
              <a:bodyPr/>
              <a:lstStyle/>
              <a:p>
                <a:endParaRPr lang="zh-CN" altLang="en-US"/>
              </a:p>
            </p:txBody>
          </p:sp>
          <p:sp>
            <p:nvSpPr>
              <p:cNvPr id="9253" name="Line 37"/>
              <p:cNvSpPr>
                <a:spLocks noChangeShapeType="1"/>
              </p:cNvSpPr>
              <p:nvPr/>
            </p:nvSpPr>
            <p:spPr bwMode="auto">
              <a:xfrm>
                <a:off x="4105" y="2643"/>
                <a:ext cx="90" cy="45"/>
              </a:xfrm>
              <a:prstGeom prst="line">
                <a:avLst/>
              </a:prstGeom>
              <a:noFill/>
              <a:ln w="9525">
                <a:solidFill>
                  <a:schemeClr val="tx1"/>
                </a:solidFill>
                <a:round/>
                <a:headEnd/>
                <a:tailEnd/>
              </a:ln>
              <a:effectLst/>
            </p:spPr>
            <p:txBody>
              <a:bodyPr/>
              <a:lstStyle/>
              <a:p>
                <a:endParaRPr lang="zh-CN" altLang="en-US"/>
              </a:p>
            </p:txBody>
          </p:sp>
        </p:grpSp>
      </p:grpSp>
      <p:sp>
        <p:nvSpPr>
          <p:cNvPr id="9255" name="Rectangle 39"/>
          <p:cNvSpPr>
            <a:spLocks noChangeArrowheads="1"/>
          </p:cNvSpPr>
          <p:nvPr/>
        </p:nvSpPr>
        <p:spPr bwMode="auto">
          <a:xfrm>
            <a:off x="2124075" y="2060575"/>
            <a:ext cx="3054350" cy="457200"/>
          </a:xfrm>
          <a:prstGeom prst="rect">
            <a:avLst/>
          </a:prstGeom>
          <a:noFill/>
          <a:ln w="9525">
            <a:noFill/>
            <a:miter lim="800000"/>
            <a:headEnd/>
            <a:tailEnd/>
          </a:ln>
          <a:effectLst/>
        </p:spPr>
        <p:txBody>
          <a:bodyPr wrap="none">
            <a:spAutoFit/>
          </a:bodyPr>
          <a:lstStyle/>
          <a:p>
            <a:r>
              <a:rPr kumimoji="1" lang="en-US" altLang="zh-CN" sz="2400" i="1">
                <a:latin typeface="Times New Roman" pitchFamily="18" charset="0"/>
              </a:rPr>
              <a:t>K</a:t>
            </a:r>
            <a:r>
              <a:rPr kumimoji="1" lang="en-US" altLang="zh-CN" sz="2400" i="1" baseline="-25000">
                <a:latin typeface="Times New Roman" pitchFamily="18" charset="0"/>
              </a:rPr>
              <a:t> </a:t>
            </a:r>
            <a:r>
              <a:rPr kumimoji="1" lang="en-US" altLang="zh-CN" sz="2400" baseline="-25000">
                <a:latin typeface="Times New Roman" pitchFamily="18" charset="0"/>
              </a:rPr>
              <a:t>M(OH)n</a:t>
            </a:r>
            <a:r>
              <a:rPr kumimoji="1" lang="en-US" altLang="zh-CN" sz="2400">
                <a:latin typeface="Times New Roman" pitchFamily="18" charset="0"/>
              </a:rPr>
              <a:t> = [ M</a:t>
            </a:r>
            <a:r>
              <a:rPr kumimoji="1" lang="en-US" altLang="zh-CN" sz="2400" baseline="30000">
                <a:latin typeface="Times New Roman" pitchFamily="18" charset="0"/>
              </a:rPr>
              <a:t>n+</a:t>
            </a:r>
            <a:r>
              <a:rPr kumimoji="1" lang="en-US" altLang="zh-CN" sz="2400">
                <a:latin typeface="Times New Roman" pitchFamily="18" charset="0"/>
              </a:rPr>
              <a:t>][OH</a:t>
            </a:r>
            <a:r>
              <a:rPr kumimoji="1" lang="en-US" altLang="zh-CN" sz="2400" baseline="30000">
                <a:latin typeface="Times New Roman" pitchFamily="18" charset="0"/>
              </a:rPr>
              <a:t>-</a:t>
            </a:r>
            <a:r>
              <a:rPr kumimoji="1" lang="en-US" altLang="zh-CN" sz="2400">
                <a:latin typeface="Times New Roman" pitchFamily="18" charset="0"/>
              </a:rPr>
              <a:t>]</a:t>
            </a:r>
            <a:r>
              <a:rPr kumimoji="1" lang="en-US" altLang="zh-CN" sz="2400" i="1" baseline="30000">
                <a:latin typeface="Times New Roman" pitchFamily="18" charset="0"/>
              </a:rPr>
              <a:t>n</a:t>
            </a:r>
          </a:p>
        </p:txBody>
      </p:sp>
      <p:graphicFrame>
        <p:nvGraphicFramePr>
          <p:cNvPr id="9258" name="Object 42"/>
          <p:cNvGraphicFramePr>
            <a:graphicFrameLocks noChangeAspect="1"/>
          </p:cNvGraphicFramePr>
          <p:nvPr>
            <p:extLst>
              <p:ext uri="{D42A27DB-BD31-4B8C-83A1-F6EECF244321}">
                <p14:modId xmlns:p14="http://schemas.microsoft.com/office/powerpoint/2010/main" val="809537045"/>
              </p:ext>
            </p:extLst>
          </p:nvPr>
        </p:nvGraphicFramePr>
        <p:xfrm>
          <a:off x="2133727" y="3213100"/>
          <a:ext cx="3744913" cy="538162"/>
        </p:xfrm>
        <a:graphic>
          <a:graphicData uri="http://schemas.openxmlformats.org/presentationml/2006/ole">
            <mc:AlternateContent xmlns:mc="http://schemas.openxmlformats.org/markup-compatibility/2006">
              <mc:Choice xmlns:v="urn:schemas-microsoft-com:vml" Requires="v">
                <p:oleObj spid="_x0000_s256137" name="公式" r:id="rId3" imgW="1765080" imgH="253800" progId="Equation.3">
                  <p:embed/>
                </p:oleObj>
              </mc:Choice>
              <mc:Fallback>
                <p:oleObj name="公式" r:id="rId3" imgW="1765080" imgH="2538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727" y="3213100"/>
                        <a:ext cx="3744913" cy="538162"/>
                      </a:xfrm>
                      <a:prstGeom prst="rect">
                        <a:avLst/>
                      </a:prstGeom>
                      <a:solidFill>
                        <a:srgbClr val="FF0000"/>
                      </a:solidFill>
                    </p:spPr>
                  </p:pic>
                </p:oleObj>
              </mc:Fallback>
            </mc:AlternateContent>
          </a:graphicData>
        </a:graphic>
      </p:graphicFrame>
      <p:graphicFrame>
        <p:nvGraphicFramePr>
          <p:cNvPr id="9260" name="Object 44"/>
          <p:cNvGraphicFramePr>
            <a:graphicFrameLocks noChangeAspect="1"/>
          </p:cNvGraphicFramePr>
          <p:nvPr>
            <p:extLst>
              <p:ext uri="{D42A27DB-BD31-4B8C-83A1-F6EECF244321}">
                <p14:modId xmlns:p14="http://schemas.microsoft.com/office/powerpoint/2010/main" val="3390264582"/>
              </p:ext>
            </p:extLst>
          </p:nvPr>
        </p:nvGraphicFramePr>
        <p:xfrm>
          <a:off x="2699060" y="3948906"/>
          <a:ext cx="2447925" cy="1568450"/>
        </p:xfrm>
        <a:graphic>
          <a:graphicData uri="http://schemas.openxmlformats.org/presentationml/2006/ole">
            <mc:AlternateContent xmlns:mc="http://schemas.openxmlformats.org/markup-compatibility/2006">
              <mc:Choice xmlns:v="urn:schemas-microsoft-com:vml" Requires="v">
                <p:oleObj spid="_x0000_s256138" name="公式" r:id="rId5" imgW="1130040" imgH="723600" progId="Equation.3">
                  <p:embed/>
                </p:oleObj>
              </mc:Choice>
              <mc:Fallback>
                <p:oleObj name="公式" r:id="rId5" imgW="1130040" imgH="723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060" y="3948906"/>
                        <a:ext cx="2447925" cy="1568450"/>
                      </a:xfrm>
                      <a:prstGeom prst="rect">
                        <a:avLst/>
                      </a:prstGeom>
                      <a:solidFill>
                        <a:srgbClr val="FF0000"/>
                      </a:solidFill>
                    </p:spPr>
                  </p:pic>
                </p:oleObj>
              </mc:Fallback>
            </mc:AlternateContent>
          </a:graphicData>
        </a:graphic>
      </p:graphicFrame>
      <p:graphicFrame>
        <p:nvGraphicFramePr>
          <p:cNvPr id="9261" name="Object 45"/>
          <p:cNvGraphicFramePr>
            <a:graphicFrameLocks noChangeAspect="1"/>
          </p:cNvGraphicFramePr>
          <p:nvPr>
            <p:extLst>
              <p:ext uri="{D42A27DB-BD31-4B8C-83A1-F6EECF244321}">
                <p14:modId xmlns:p14="http://schemas.microsoft.com/office/powerpoint/2010/main" val="1864549250"/>
              </p:ext>
            </p:extLst>
          </p:nvPr>
        </p:nvGraphicFramePr>
        <p:xfrm>
          <a:off x="1847183" y="5715000"/>
          <a:ext cx="4318000" cy="549275"/>
        </p:xfrm>
        <a:graphic>
          <a:graphicData uri="http://schemas.openxmlformats.org/presentationml/2006/ole">
            <mc:AlternateContent xmlns:mc="http://schemas.openxmlformats.org/markup-compatibility/2006">
              <mc:Choice xmlns:v="urn:schemas-microsoft-com:vml" Requires="v">
                <p:oleObj spid="_x0000_s256139" name="公式" r:id="rId7" imgW="1993680" imgH="253800" progId="Equation.3">
                  <p:embed/>
                </p:oleObj>
              </mc:Choice>
              <mc:Fallback>
                <p:oleObj name="公式" r:id="rId7" imgW="1993680" imgH="2538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183" y="5715000"/>
                        <a:ext cx="4318000" cy="549275"/>
                      </a:xfrm>
                      <a:prstGeom prst="rect">
                        <a:avLst/>
                      </a:prstGeom>
                      <a:solidFill>
                        <a:srgbClr val="FF0000"/>
                      </a:solidFill>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gtEl>
                                        <p:attrNameLst>
                                          <p:attrName>style.visibility</p:attrName>
                                        </p:attrNameLst>
                                      </p:cBhvr>
                                      <p:to>
                                        <p:strVal val="visible"/>
                                      </p:to>
                                    </p:set>
                                    <p:anim calcmode="lin" valueType="num">
                                      <p:cBhvr additive="base">
                                        <p:cTn id="13" dur="500" fill="hold"/>
                                        <p:tgtEl>
                                          <p:spTgt spid="9219"/>
                                        </p:tgtEl>
                                        <p:attrNameLst>
                                          <p:attrName>ppt_x</p:attrName>
                                        </p:attrNameLst>
                                      </p:cBhvr>
                                      <p:tavLst>
                                        <p:tav tm="0">
                                          <p:val>
                                            <p:strVal val="0-#ppt_w/2"/>
                                          </p:val>
                                        </p:tav>
                                        <p:tav tm="100000">
                                          <p:val>
                                            <p:strVal val="#ppt_x"/>
                                          </p:val>
                                        </p:tav>
                                      </p:tavLst>
                                    </p:anim>
                                    <p:anim calcmode="lin" valueType="num">
                                      <p:cBhvr additive="base">
                                        <p:cTn id="14"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9220"/>
                                        </p:tgtEl>
                                        <p:attrNameLst>
                                          <p:attrName>style.visibility</p:attrName>
                                        </p:attrNameLst>
                                      </p:cBhvr>
                                      <p:to>
                                        <p:strVal val="visible"/>
                                      </p:to>
                                    </p:set>
                                    <p:anim calcmode="lin" valueType="num">
                                      <p:cBhvr additive="base">
                                        <p:cTn id="19" dur="500" fill="hold"/>
                                        <p:tgtEl>
                                          <p:spTgt spid="9220"/>
                                        </p:tgtEl>
                                        <p:attrNameLst>
                                          <p:attrName>ppt_x</p:attrName>
                                        </p:attrNameLst>
                                      </p:cBhvr>
                                      <p:tavLst>
                                        <p:tav tm="0">
                                          <p:val>
                                            <p:strVal val="0-#ppt_w/2"/>
                                          </p:val>
                                        </p:tav>
                                        <p:tav tm="100000">
                                          <p:val>
                                            <p:strVal val="#ppt_x"/>
                                          </p:val>
                                        </p:tav>
                                      </p:tavLst>
                                    </p:anim>
                                    <p:anim calcmode="lin" valueType="num">
                                      <p:cBhvr additive="base">
                                        <p:cTn id="20" dur="500" fill="hold"/>
                                        <p:tgtEl>
                                          <p:spTgt spid="92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nodePh="1">
                                  <p:stCondLst>
                                    <p:cond delay="0"/>
                                  </p:stCondLst>
                                  <p:endCondLst>
                                    <p:cond evt="begin" delay="0">
                                      <p:tn val="23"/>
                                    </p:cond>
                                  </p:endCondLst>
                                  <p:childTnLst>
                                    <p:set>
                                      <p:cBhvr>
                                        <p:cTn id="24" dur="1" fill="hold">
                                          <p:stCondLst>
                                            <p:cond delay="0"/>
                                          </p:stCondLst>
                                        </p:cTn>
                                        <p:tgtEl>
                                          <p:spTgt spid="9226"/>
                                        </p:tgtEl>
                                        <p:attrNameLst>
                                          <p:attrName>style.visibility</p:attrName>
                                        </p:attrNameLst>
                                      </p:cBhvr>
                                      <p:to>
                                        <p:strVal val="visible"/>
                                      </p:to>
                                    </p:set>
                                    <p:anim calcmode="lin" valueType="num">
                                      <p:cBhvr additive="base">
                                        <p:cTn id="25" dur="500" fill="hold"/>
                                        <p:tgtEl>
                                          <p:spTgt spid="9226"/>
                                        </p:tgtEl>
                                        <p:attrNameLst>
                                          <p:attrName>ppt_x</p:attrName>
                                        </p:attrNameLst>
                                      </p:cBhvr>
                                      <p:tavLst>
                                        <p:tav tm="0">
                                          <p:val>
                                            <p:strVal val="0-#ppt_w/2"/>
                                          </p:val>
                                        </p:tav>
                                        <p:tav tm="100000">
                                          <p:val>
                                            <p:strVal val="#ppt_x"/>
                                          </p:val>
                                        </p:tav>
                                      </p:tavLst>
                                    </p:anim>
                                    <p:anim calcmode="lin" valueType="num">
                                      <p:cBhvr additive="base">
                                        <p:cTn id="26" dur="500" fill="hold"/>
                                        <p:tgtEl>
                                          <p:spTgt spid="922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nodePh="1">
                                  <p:stCondLst>
                                    <p:cond delay="0"/>
                                  </p:stCondLst>
                                  <p:endCondLst>
                                    <p:cond evt="begin" delay="0">
                                      <p:tn val="29"/>
                                    </p:cond>
                                  </p:endCondLst>
                                  <p:childTnLst>
                                    <p:set>
                                      <p:cBhvr>
                                        <p:cTn id="30" dur="1" fill="hold">
                                          <p:stCondLst>
                                            <p:cond delay="0"/>
                                          </p:stCondLst>
                                        </p:cTn>
                                        <p:tgtEl>
                                          <p:spTgt spid="9231"/>
                                        </p:tgtEl>
                                        <p:attrNameLst>
                                          <p:attrName>style.visibility</p:attrName>
                                        </p:attrNameLst>
                                      </p:cBhvr>
                                      <p:to>
                                        <p:strVal val="visible"/>
                                      </p:to>
                                    </p:set>
                                    <p:anim calcmode="lin" valueType="num">
                                      <p:cBhvr additive="base">
                                        <p:cTn id="31" dur="500" fill="hold"/>
                                        <p:tgtEl>
                                          <p:spTgt spid="9231"/>
                                        </p:tgtEl>
                                        <p:attrNameLst>
                                          <p:attrName>ppt_x</p:attrName>
                                        </p:attrNameLst>
                                      </p:cBhvr>
                                      <p:tavLst>
                                        <p:tav tm="0">
                                          <p:val>
                                            <p:strVal val="0-#ppt_w/2"/>
                                          </p:val>
                                        </p:tav>
                                        <p:tav tm="100000">
                                          <p:val>
                                            <p:strVal val="#ppt_x"/>
                                          </p:val>
                                        </p:tav>
                                      </p:tavLst>
                                    </p:anim>
                                    <p:anim calcmode="lin" valueType="num">
                                      <p:cBhvr additive="base">
                                        <p:cTn id="32" dur="500" fill="hold"/>
                                        <p:tgtEl>
                                          <p:spTgt spid="923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240"/>
                                        </p:tgtEl>
                                        <p:attrNameLst>
                                          <p:attrName>style.visibility</p:attrName>
                                        </p:attrNameLst>
                                      </p:cBhvr>
                                      <p:to>
                                        <p:strVal val="visible"/>
                                      </p:to>
                                    </p:set>
                                    <p:anim calcmode="lin" valueType="num">
                                      <p:cBhvr additive="base">
                                        <p:cTn id="37" dur="500" fill="hold"/>
                                        <p:tgtEl>
                                          <p:spTgt spid="9240"/>
                                        </p:tgtEl>
                                        <p:attrNameLst>
                                          <p:attrName>ppt_x</p:attrName>
                                        </p:attrNameLst>
                                      </p:cBhvr>
                                      <p:tavLst>
                                        <p:tav tm="0">
                                          <p:val>
                                            <p:strVal val="0-#ppt_w/2"/>
                                          </p:val>
                                        </p:tav>
                                        <p:tav tm="100000">
                                          <p:val>
                                            <p:strVal val="#ppt_x"/>
                                          </p:val>
                                        </p:tav>
                                      </p:tavLst>
                                    </p:anim>
                                    <p:anim calcmode="lin" valueType="num">
                                      <p:cBhvr additive="base">
                                        <p:cTn id="38" dur="500" fill="hold"/>
                                        <p:tgtEl>
                                          <p:spTgt spid="924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242"/>
                                        </p:tgtEl>
                                        <p:attrNameLst>
                                          <p:attrName>style.visibility</p:attrName>
                                        </p:attrNameLst>
                                      </p:cBhvr>
                                      <p:to>
                                        <p:strVal val="visible"/>
                                      </p:to>
                                    </p:set>
                                    <p:anim calcmode="lin" valueType="num">
                                      <p:cBhvr additive="base">
                                        <p:cTn id="43" dur="500" fill="hold"/>
                                        <p:tgtEl>
                                          <p:spTgt spid="9242"/>
                                        </p:tgtEl>
                                        <p:attrNameLst>
                                          <p:attrName>ppt_x</p:attrName>
                                        </p:attrNameLst>
                                      </p:cBhvr>
                                      <p:tavLst>
                                        <p:tav tm="0">
                                          <p:val>
                                            <p:strVal val="0-#ppt_w/2"/>
                                          </p:val>
                                        </p:tav>
                                        <p:tav tm="100000">
                                          <p:val>
                                            <p:strVal val="#ppt_x"/>
                                          </p:val>
                                        </p:tav>
                                      </p:tavLst>
                                    </p:anim>
                                    <p:anim calcmode="lin" valueType="num">
                                      <p:cBhvr additive="base">
                                        <p:cTn id="44" dur="500" fill="hold"/>
                                        <p:tgtEl>
                                          <p:spTgt spid="92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0" grpId="0" autoUpdateAnimBg="0"/>
      <p:bldP spid="9226" grpId="0" autoUpdateAnimBg="0"/>
      <p:bldP spid="9231" grpId="0" autoUpdateAnimBg="0"/>
      <p:bldP spid="9240" grpId="0" autoUpdateAnimBg="0"/>
      <p:bldP spid="9242" grpId="0"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539750" y="404813"/>
            <a:ext cx="7772400" cy="1143000"/>
          </a:xfrm>
        </p:spPr>
        <p:txBody>
          <a:bodyPr>
            <a:normAutofit/>
          </a:bodyPr>
          <a:lstStyle/>
          <a:p>
            <a:r>
              <a:rPr lang="en-US" altLang="zh-CN" sz="2400" dirty="0">
                <a:solidFill>
                  <a:srgbClr val="FFFF00"/>
                </a:solidFill>
              </a:rPr>
              <a:t>1.</a:t>
            </a:r>
            <a:r>
              <a:rPr lang="zh-CN" altLang="en-US" sz="2400" dirty="0">
                <a:solidFill>
                  <a:srgbClr val="FFFF00"/>
                </a:solidFill>
              </a:rPr>
              <a:t>关系曲线</a:t>
            </a:r>
            <a:r>
              <a:rPr lang="en-US" altLang="zh-CN" sz="2400" dirty="0">
                <a:solidFill>
                  <a:srgbClr val="FFFF00"/>
                </a:solidFill>
              </a:rPr>
              <a:t>1</a:t>
            </a:r>
          </a:p>
        </p:txBody>
      </p:sp>
      <p:sp>
        <p:nvSpPr>
          <p:cNvPr id="10243" name="Text Box 3"/>
          <p:cNvSpPr txBox="1">
            <a:spLocks noChangeArrowheads="1"/>
          </p:cNvSpPr>
          <p:nvPr/>
        </p:nvSpPr>
        <p:spPr bwMode="auto">
          <a:xfrm>
            <a:off x="457200" y="2286000"/>
            <a:ext cx="83820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pic>
        <p:nvPicPr>
          <p:cNvPr id="10245" name="Picture 5" descr="重金属离子溶解度与pH的关系"/>
          <p:cNvPicPr>
            <a:picLocks noChangeAspect="1" noChangeArrowheads="1"/>
          </p:cNvPicPr>
          <p:nvPr/>
        </p:nvPicPr>
        <p:blipFill>
          <a:blip r:embed="rId2" cstate="print"/>
          <a:srcRect/>
          <a:stretch>
            <a:fillRect/>
          </a:stretch>
        </p:blipFill>
        <p:spPr bwMode="auto">
          <a:xfrm>
            <a:off x="971550" y="1700213"/>
            <a:ext cx="6911975" cy="4125912"/>
          </a:xfrm>
          <a:prstGeom prst="rect">
            <a:avLst/>
          </a:prstGeom>
          <a:noFill/>
        </p:spPr>
      </p:pic>
      <p:sp>
        <p:nvSpPr>
          <p:cNvPr id="5" name="TextBox 4"/>
          <p:cNvSpPr txBox="1"/>
          <p:nvPr/>
        </p:nvSpPr>
        <p:spPr>
          <a:xfrm>
            <a:off x="1085999" y="4005064"/>
            <a:ext cx="461665" cy="1368152"/>
          </a:xfrm>
          <a:prstGeom prst="rect">
            <a:avLst/>
          </a:prstGeom>
          <a:noFill/>
        </p:spPr>
        <p:txBody>
          <a:bodyPr vert="eaVert" wrap="square" rtlCol="0">
            <a:spAutoFit/>
          </a:bodyPr>
          <a:lstStyle/>
          <a:p>
            <a:r>
              <a:rPr lang="en-US" altLang="zh-CN" dirty="0">
                <a:solidFill>
                  <a:schemeClr val="bg1"/>
                </a:solidFill>
              </a:rPr>
              <a:t>_</a:t>
            </a:r>
            <a:endParaRPr lang="zh-CN"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0-#ppt_w/2"/>
                                          </p:val>
                                        </p:tav>
                                        <p:tav tm="100000">
                                          <p:val>
                                            <p:strVal val="#ppt_x"/>
                                          </p:val>
                                        </p:tav>
                                      </p:tavLst>
                                    </p:anim>
                                    <p:anim calcmode="lin" valueType="num">
                                      <p:cBhvr additive="base">
                                        <p:cTn id="8" dur="500" fill="hold"/>
                                        <p:tgtEl>
                                          <p:spTgt spid="102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10243"/>
                                        </p:tgtEl>
                                        <p:attrNameLst>
                                          <p:attrName>style.visibility</p:attrName>
                                        </p:attrNameLst>
                                      </p:cBhvr>
                                      <p:to>
                                        <p:strVal val="visible"/>
                                      </p:to>
                                    </p:set>
                                    <p:anim calcmode="lin" valueType="num">
                                      <p:cBhvr additive="base">
                                        <p:cTn id="13" dur="500" fill="hold"/>
                                        <p:tgtEl>
                                          <p:spTgt spid="10243"/>
                                        </p:tgtEl>
                                        <p:attrNameLst>
                                          <p:attrName>ppt_x</p:attrName>
                                        </p:attrNameLst>
                                      </p:cBhvr>
                                      <p:tavLst>
                                        <p:tav tm="0">
                                          <p:val>
                                            <p:strVal val="0-#ppt_w/2"/>
                                          </p:val>
                                        </p:tav>
                                        <p:tav tm="100000">
                                          <p:val>
                                            <p:strVal val="#ppt_x"/>
                                          </p:val>
                                        </p:tav>
                                      </p:tavLst>
                                    </p:anim>
                                    <p:anim calcmode="lin" valueType="num">
                                      <p:cBhvr additive="base">
                                        <p:cTn id="14"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utoUpdateAnimBg="0"/>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0" y="228600"/>
            <a:ext cx="7772400" cy="1143000"/>
          </a:xfrm>
        </p:spPr>
        <p:txBody>
          <a:bodyPr>
            <a:normAutofit/>
          </a:bodyPr>
          <a:lstStyle/>
          <a:p>
            <a:r>
              <a:rPr lang="zh-CN" altLang="en-US" sz="2800" dirty="0">
                <a:solidFill>
                  <a:srgbClr val="FFFF00"/>
                </a:solidFill>
              </a:rPr>
              <a:t>关系曲线</a:t>
            </a:r>
            <a:r>
              <a:rPr lang="en-US" altLang="zh-CN" sz="2800" dirty="0">
                <a:solidFill>
                  <a:srgbClr val="FFFF00"/>
                </a:solidFill>
              </a:rPr>
              <a:t>2</a:t>
            </a:r>
          </a:p>
        </p:txBody>
      </p:sp>
      <p:pic>
        <p:nvPicPr>
          <p:cNvPr id="11267" name="Picture 3" descr="重金属离子浓度与PH的关系2"/>
          <p:cNvPicPr>
            <a:picLocks noChangeAspect="1" noChangeArrowheads="1"/>
          </p:cNvPicPr>
          <p:nvPr/>
        </p:nvPicPr>
        <p:blipFill>
          <a:blip r:embed="rId2" cstate="print"/>
          <a:srcRect/>
          <a:stretch>
            <a:fillRect/>
          </a:stretch>
        </p:blipFill>
        <p:spPr bwMode="auto">
          <a:xfrm>
            <a:off x="1982787" y="0"/>
            <a:ext cx="5178425" cy="66960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1267"/>
                                        </p:tgtEl>
                                        <p:attrNameLst>
                                          <p:attrName>style.visibility</p:attrName>
                                        </p:attrNameLst>
                                      </p:cBhvr>
                                      <p:to>
                                        <p:strVal val="visible"/>
                                      </p:to>
                                    </p:set>
                                    <p:anim calcmode="lin" valueType="num">
                                      <p:cBhvr additive="base">
                                        <p:cTn id="13" dur="500" fill="hold"/>
                                        <p:tgtEl>
                                          <p:spTgt spid="11267"/>
                                        </p:tgtEl>
                                        <p:attrNameLst>
                                          <p:attrName>ppt_x</p:attrName>
                                        </p:attrNameLst>
                                      </p:cBhvr>
                                      <p:tavLst>
                                        <p:tav tm="0">
                                          <p:val>
                                            <p:strVal val="0-#ppt_w/2"/>
                                          </p:val>
                                        </p:tav>
                                        <p:tav tm="100000">
                                          <p:val>
                                            <p:strVal val="#ppt_x"/>
                                          </p:val>
                                        </p:tav>
                                      </p:tavLst>
                                    </p:anim>
                                    <p:anim calcmode="lin" valueType="num">
                                      <p:cBhvr additive="base">
                                        <p:cTn id="14"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838200" y="1828800"/>
            <a:ext cx="4876800" cy="457200"/>
          </a:xfrm>
          <a:prstGeom prst="rect">
            <a:avLst/>
          </a:prstGeom>
          <a:noFill/>
          <a:ln w="9525">
            <a:noFill/>
            <a:miter lim="800000"/>
            <a:headEnd/>
            <a:tailEnd/>
          </a:ln>
          <a:effectLst/>
        </p:spPr>
        <p:txBody>
          <a:bodyPr>
            <a:spAutoFit/>
          </a:bodyPr>
          <a:lstStyle/>
          <a:p>
            <a:pPr>
              <a:spcBef>
                <a:spcPct val="50000"/>
              </a:spcBef>
            </a:pPr>
            <a:endParaRPr kumimoji="1" lang="zh-CN" altLang="zh-CN" sz="2400">
              <a:solidFill>
                <a:schemeClr val="tx2"/>
              </a:solidFill>
              <a:latin typeface="Times New Roman" pitchFamily="18" charset="0"/>
            </a:endParaRPr>
          </a:p>
        </p:txBody>
      </p:sp>
      <p:sp>
        <p:nvSpPr>
          <p:cNvPr id="12291" name="Rectangle 3"/>
          <p:cNvSpPr>
            <a:spLocks noGrp="1" noChangeArrowheads="1"/>
          </p:cNvSpPr>
          <p:nvPr>
            <p:ph type="title" idx="4294967295"/>
          </p:nvPr>
        </p:nvSpPr>
        <p:spPr>
          <a:xfrm>
            <a:off x="0" y="0"/>
            <a:ext cx="7772400" cy="1143000"/>
          </a:xfrm>
        </p:spPr>
        <p:txBody>
          <a:bodyPr/>
          <a:lstStyle/>
          <a:p>
            <a:r>
              <a:rPr lang="en-US" altLang="zh-CN" sz="2800" dirty="0"/>
              <a:t>2.</a:t>
            </a:r>
            <a:r>
              <a:rPr lang="zh-CN" altLang="en-US" sz="2800" b="1" dirty="0"/>
              <a:t>氢氧化物沉淀法在废水处理中的</a:t>
            </a:r>
            <a:r>
              <a:rPr lang="zh-CN" altLang="en-US" sz="2800" dirty="0"/>
              <a:t>应用举例</a:t>
            </a:r>
          </a:p>
        </p:txBody>
      </p:sp>
      <p:sp>
        <p:nvSpPr>
          <p:cNvPr id="12292" name="Text Box 4"/>
          <p:cNvSpPr txBox="1">
            <a:spLocks noChangeArrowheads="1"/>
          </p:cNvSpPr>
          <p:nvPr/>
        </p:nvSpPr>
        <p:spPr bwMode="auto">
          <a:xfrm>
            <a:off x="323850" y="1125538"/>
            <a:ext cx="7772400" cy="822325"/>
          </a:xfrm>
          <a:prstGeom prst="rect">
            <a:avLst/>
          </a:prstGeom>
          <a:noFill/>
          <a:ln w="9525">
            <a:noFill/>
            <a:miter lim="800000"/>
            <a:headEnd/>
            <a:tailEnd/>
          </a:ln>
          <a:effectLst/>
        </p:spPr>
        <p:txBody>
          <a:bodyPr>
            <a:spAutoFit/>
          </a:bodyPr>
          <a:lstStyle/>
          <a:p>
            <a:pPr>
              <a:spcBef>
                <a:spcPct val="50000"/>
              </a:spcBef>
            </a:pPr>
            <a:r>
              <a:rPr kumimoji="1" lang="en-US" altLang="zh-CN" sz="2400">
                <a:solidFill>
                  <a:schemeClr val="tx2"/>
                </a:solidFill>
                <a:latin typeface="Times New Roman" pitchFamily="18" charset="0"/>
              </a:rPr>
              <a:t>       1  </a:t>
            </a:r>
            <a:r>
              <a:rPr kumimoji="1" lang="zh-CN" altLang="en-US" sz="2400">
                <a:solidFill>
                  <a:schemeClr val="tx2"/>
                </a:solidFill>
                <a:latin typeface="Times New Roman" pitchFamily="18" charset="0"/>
              </a:rPr>
              <a:t>某矿山废水中含铜</a:t>
            </a:r>
            <a:r>
              <a:rPr kumimoji="1" lang="en-US" altLang="zh-CN" sz="2400">
                <a:solidFill>
                  <a:schemeClr val="tx2"/>
                </a:solidFill>
                <a:latin typeface="Times New Roman" pitchFamily="18" charset="0"/>
              </a:rPr>
              <a:t>83.4 g/L</a:t>
            </a:r>
            <a:r>
              <a:rPr kumimoji="1" lang="zh-CN" altLang="en-US" sz="2400">
                <a:solidFill>
                  <a:schemeClr val="tx2"/>
                </a:solidFill>
                <a:latin typeface="Times New Roman" pitchFamily="18" charset="0"/>
              </a:rPr>
              <a:t>，总铁</a:t>
            </a:r>
            <a:r>
              <a:rPr kumimoji="1" lang="en-US" altLang="zh-CN" sz="2400">
                <a:solidFill>
                  <a:schemeClr val="tx2"/>
                </a:solidFill>
                <a:latin typeface="Times New Roman" pitchFamily="18" charset="0"/>
              </a:rPr>
              <a:t>1260 g/L</a:t>
            </a:r>
            <a:r>
              <a:rPr kumimoji="1" lang="zh-CN" altLang="en-US" sz="2400">
                <a:solidFill>
                  <a:schemeClr val="tx2"/>
                </a:solidFill>
                <a:latin typeface="Times New Roman" pitchFamily="18" charset="0"/>
              </a:rPr>
              <a:t>，二价铁为</a:t>
            </a:r>
            <a:r>
              <a:rPr kumimoji="1" lang="en-US" altLang="zh-CN" sz="2400">
                <a:solidFill>
                  <a:schemeClr val="tx2"/>
                </a:solidFill>
                <a:latin typeface="Times New Roman" pitchFamily="18" charset="0"/>
              </a:rPr>
              <a:t>2.23 g/L</a:t>
            </a:r>
            <a:r>
              <a:rPr kumimoji="1" lang="zh-CN" altLang="en-US" sz="2400">
                <a:solidFill>
                  <a:schemeClr val="tx2"/>
                </a:solidFill>
                <a:latin typeface="Times New Roman" pitchFamily="18" charset="0"/>
              </a:rPr>
              <a:t>，</a:t>
            </a:r>
            <a:r>
              <a:rPr kumimoji="1" lang="en-US" altLang="zh-CN" sz="2400">
                <a:solidFill>
                  <a:schemeClr val="tx2"/>
                </a:solidFill>
                <a:latin typeface="Times New Roman" pitchFamily="18" charset="0"/>
              </a:rPr>
              <a:t>pH</a:t>
            </a:r>
            <a:r>
              <a:rPr kumimoji="1" lang="zh-CN" altLang="en-US" sz="2400">
                <a:solidFill>
                  <a:schemeClr val="tx2"/>
                </a:solidFill>
                <a:latin typeface="Times New Roman" pitchFamily="18" charset="0"/>
              </a:rPr>
              <a:t>值为</a:t>
            </a:r>
            <a:r>
              <a:rPr kumimoji="1" lang="en-US" altLang="zh-CN" sz="2400">
                <a:solidFill>
                  <a:schemeClr val="tx2"/>
                </a:solidFill>
                <a:latin typeface="Times New Roman" pitchFamily="18" charset="0"/>
              </a:rPr>
              <a:t>2.23 </a:t>
            </a:r>
            <a:r>
              <a:rPr kumimoji="1" lang="zh-CN" altLang="en-US" sz="2400">
                <a:solidFill>
                  <a:schemeClr val="tx2"/>
                </a:solidFill>
                <a:latin typeface="Times New Roman" pitchFamily="18" charset="0"/>
              </a:rPr>
              <a:t>，沉淀剂采用石灰乳。</a:t>
            </a:r>
          </a:p>
        </p:txBody>
      </p:sp>
      <p:sp>
        <p:nvSpPr>
          <p:cNvPr id="12293" name="Text Box 5"/>
          <p:cNvSpPr txBox="1">
            <a:spLocks noChangeArrowheads="1"/>
          </p:cNvSpPr>
          <p:nvPr/>
        </p:nvSpPr>
        <p:spPr bwMode="auto">
          <a:xfrm>
            <a:off x="381000" y="2743200"/>
            <a:ext cx="1295400" cy="457200"/>
          </a:xfrm>
          <a:prstGeom prst="rect">
            <a:avLst/>
          </a:prstGeom>
          <a:noFill/>
          <a:ln w="9525">
            <a:noFill/>
            <a:miter lim="800000"/>
            <a:headEnd/>
            <a:tailEnd/>
          </a:ln>
          <a:effectLst/>
        </p:spPr>
        <p:txBody>
          <a:bodyPr>
            <a:spAutoFit/>
          </a:bodyPr>
          <a:lstStyle/>
          <a:p>
            <a:pPr>
              <a:spcBef>
                <a:spcPct val="50000"/>
              </a:spcBef>
            </a:pPr>
            <a:endParaRPr kumimoji="1" lang="zh-CN" altLang="zh-CN" sz="2400">
              <a:solidFill>
                <a:schemeClr val="tx2"/>
              </a:solidFill>
              <a:latin typeface="Times New Roman" pitchFamily="18" charset="0"/>
            </a:endParaRPr>
          </a:p>
        </p:txBody>
      </p:sp>
      <p:sp>
        <p:nvSpPr>
          <p:cNvPr id="12328" name="Text Box 40"/>
          <p:cNvSpPr txBox="1">
            <a:spLocks noChangeArrowheads="1"/>
          </p:cNvSpPr>
          <p:nvPr/>
        </p:nvSpPr>
        <p:spPr bwMode="auto">
          <a:xfrm>
            <a:off x="2484438" y="4292600"/>
            <a:ext cx="3527425"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矿山废水处理工艺流程</a:t>
            </a:r>
          </a:p>
        </p:txBody>
      </p:sp>
      <p:sp>
        <p:nvSpPr>
          <p:cNvPr id="12329" name="Text Box 41"/>
          <p:cNvSpPr txBox="1">
            <a:spLocks noChangeArrowheads="1"/>
          </p:cNvSpPr>
          <p:nvPr/>
        </p:nvSpPr>
        <p:spPr bwMode="auto">
          <a:xfrm>
            <a:off x="457200" y="5105400"/>
            <a:ext cx="8686800" cy="1187450"/>
          </a:xfrm>
          <a:prstGeom prst="rect">
            <a:avLst/>
          </a:prstGeom>
          <a:noFill/>
          <a:ln w="9525">
            <a:noFill/>
            <a:miter lim="800000"/>
            <a:headEnd/>
            <a:tailEnd/>
          </a:ln>
          <a:effectLst/>
        </p:spPr>
        <p:txBody>
          <a:bodyPr>
            <a:spAutoFit/>
          </a:bodyPr>
          <a:lstStyle/>
          <a:p>
            <a:pPr>
              <a:spcBef>
                <a:spcPct val="50000"/>
              </a:spcBef>
            </a:pPr>
            <a:r>
              <a:rPr kumimoji="1" lang="en-US" altLang="zh-CN" sz="2400">
                <a:solidFill>
                  <a:schemeClr val="tx2"/>
                </a:solidFill>
                <a:latin typeface="Times New Roman" pitchFamily="18" charset="0"/>
              </a:rPr>
              <a:t>     </a:t>
            </a:r>
            <a:r>
              <a:rPr kumimoji="1" lang="zh-CN" altLang="en-US" sz="2400">
                <a:solidFill>
                  <a:schemeClr val="tx2"/>
                </a:solidFill>
                <a:latin typeface="Times New Roman" pitchFamily="18" charset="0"/>
              </a:rPr>
              <a:t>操作条件：一级沉淀调</a:t>
            </a:r>
            <a:r>
              <a:rPr kumimoji="1" lang="en-US" altLang="zh-CN" sz="2400">
                <a:solidFill>
                  <a:schemeClr val="tx2"/>
                </a:solidFill>
                <a:latin typeface="Times New Roman" pitchFamily="18" charset="0"/>
              </a:rPr>
              <a:t>pH</a:t>
            </a:r>
            <a:r>
              <a:rPr kumimoji="1" lang="zh-CN" altLang="en-US" sz="2400">
                <a:solidFill>
                  <a:schemeClr val="tx2"/>
                </a:solidFill>
                <a:latin typeface="Times New Roman" pitchFamily="18" charset="0"/>
              </a:rPr>
              <a:t>为</a:t>
            </a:r>
            <a:r>
              <a:rPr kumimoji="1" lang="en-US" altLang="zh-CN" sz="2400">
                <a:solidFill>
                  <a:schemeClr val="tx2"/>
                </a:solidFill>
                <a:latin typeface="Times New Roman" pitchFamily="18" charset="0"/>
              </a:rPr>
              <a:t>3.47</a:t>
            </a:r>
            <a:r>
              <a:rPr kumimoji="1" lang="zh-CN" altLang="en-US" sz="2400">
                <a:solidFill>
                  <a:schemeClr val="tx2"/>
                </a:solidFill>
                <a:latin typeface="Times New Roman" pitchFamily="18" charset="0"/>
              </a:rPr>
              <a:t>，铁渣含铁</a:t>
            </a:r>
            <a:r>
              <a:rPr kumimoji="1" lang="en-US" altLang="zh-CN" sz="2400">
                <a:solidFill>
                  <a:schemeClr val="tx2"/>
                </a:solidFill>
                <a:latin typeface="Times New Roman" pitchFamily="18" charset="0"/>
              </a:rPr>
              <a:t>32.48%</a:t>
            </a:r>
            <a:r>
              <a:rPr kumimoji="1" lang="zh-CN" altLang="en-US" sz="2400">
                <a:solidFill>
                  <a:schemeClr val="tx2"/>
                </a:solidFill>
                <a:latin typeface="Times New Roman" pitchFamily="18" charset="0"/>
              </a:rPr>
              <a:t>，含铜 </a:t>
            </a:r>
            <a:r>
              <a:rPr kumimoji="1" lang="en-US" altLang="zh-CN" sz="2400">
                <a:solidFill>
                  <a:schemeClr val="tx2"/>
                </a:solidFill>
                <a:latin typeface="Times New Roman" pitchFamily="18" charset="0"/>
              </a:rPr>
              <a:t>0.148%  </a:t>
            </a:r>
            <a:r>
              <a:rPr kumimoji="1" lang="zh-CN" altLang="en-US" sz="2400">
                <a:solidFill>
                  <a:schemeClr val="tx2"/>
                </a:solidFill>
                <a:latin typeface="Times New Roman" pitchFamily="18" charset="0"/>
              </a:rPr>
              <a:t>；二级沉淀调</a:t>
            </a:r>
            <a:r>
              <a:rPr kumimoji="1" lang="en-US" altLang="zh-CN" sz="2400">
                <a:solidFill>
                  <a:schemeClr val="tx2"/>
                </a:solidFill>
                <a:latin typeface="Times New Roman" pitchFamily="18" charset="0"/>
              </a:rPr>
              <a:t>pH</a:t>
            </a:r>
            <a:r>
              <a:rPr kumimoji="1" lang="zh-CN" altLang="en-US" sz="2400">
                <a:solidFill>
                  <a:schemeClr val="tx2"/>
                </a:solidFill>
                <a:latin typeface="Times New Roman" pitchFamily="18" charset="0"/>
              </a:rPr>
              <a:t>为</a:t>
            </a:r>
            <a:r>
              <a:rPr kumimoji="1" lang="en-US" altLang="zh-CN" sz="2400">
                <a:solidFill>
                  <a:schemeClr val="tx2"/>
                </a:solidFill>
                <a:latin typeface="Times New Roman" pitchFamily="18" charset="0"/>
              </a:rPr>
              <a:t>7.5~8 .5 </a:t>
            </a:r>
            <a:r>
              <a:rPr kumimoji="1" lang="zh-CN" altLang="en-US" sz="2400">
                <a:solidFill>
                  <a:schemeClr val="tx2"/>
                </a:solidFill>
                <a:latin typeface="Times New Roman" pitchFamily="18" charset="0"/>
              </a:rPr>
              <a:t>，铜渣含铜</a:t>
            </a:r>
            <a:r>
              <a:rPr kumimoji="1" lang="en-US" altLang="zh-CN" sz="2400">
                <a:solidFill>
                  <a:schemeClr val="tx2"/>
                </a:solidFill>
                <a:latin typeface="Times New Roman" pitchFamily="18" charset="0"/>
              </a:rPr>
              <a:t>3.06%</a:t>
            </a:r>
            <a:r>
              <a:rPr kumimoji="1" lang="zh-CN" altLang="en-US" sz="2400">
                <a:solidFill>
                  <a:schemeClr val="tx2"/>
                </a:solidFill>
                <a:latin typeface="Times New Roman" pitchFamily="18" charset="0"/>
              </a:rPr>
              <a:t>，含铁 </a:t>
            </a:r>
            <a:r>
              <a:rPr kumimoji="1" lang="en-US" altLang="zh-CN" sz="2400">
                <a:solidFill>
                  <a:schemeClr val="tx2"/>
                </a:solidFill>
                <a:latin typeface="Times New Roman" pitchFamily="18" charset="0"/>
              </a:rPr>
              <a:t>1.38% </a:t>
            </a:r>
            <a:r>
              <a:rPr kumimoji="1" lang="zh-CN" altLang="en-US" sz="2400">
                <a:solidFill>
                  <a:schemeClr val="tx2"/>
                </a:solidFill>
                <a:latin typeface="Times New Roman" pitchFamily="18" charset="0"/>
              </a:rPr>
              <a:t>。出水达标排放。铁渣和铜渣回收利用。</a:t>
            </a:r>
          </a:p>
        </p:txBody>
      </p:sp>
      <p:grpSp>
        <p:nvGrpSpPr>
          <p:cNvPr id="2" name="Group 58"/>
          <p:cNvGrpSpPr>
            <a:grpSpLocks/>
          </p:cNvGrpSpPr>
          <p:nvPr/>
        </p:nvGrpSpPr>
        <p:grpSpPr bwMode="auto">
          <a:xfrm>
            <a:off x="1" y="2060575"/>
            <a:ext cx="9550333" cy="2294645"/>
            <a:chOff x="-159" y="1344"/>
            <a:chExt cx="6299" cy="1373"/>
          </a:xfrm>
        </p:grpSpPr>
        <p:sp>
          <p:nvSpPr>
            <p:cNvPr id="12322" name="Text Box 34"/>
            <p:cNvSpPr txBox="1">
              <a:spLocks noChangeArrowheads="1"/>
            </p:cNvSpPr>
            <p:nvPr/>
          </p:nvSpPr>
          <p:spPr bwMode="auto">
            <a:xfrm>
              <a:off x="5516" y="1990"/>
              <a:ext cx="624" cy="239"/>
            </a:xfrm>
            <a:prstGeom prst="rect">
              <a:avLst/>
            </a:prstGeom>
            <a:no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出水</a:t>
              </a:r>
            </a:p>
          </p:txBody>
        </p:sp>
        <p:grpSp>
          <p:nvGrpSpPr>
            <p:cNvPr id="3" name="Group 57"/>
            <p:cNvGrpSpPr>
              <a:grpSpLocks/>
            </p:cNvGrpSpPr>
            <p:nvPr/>
          </p:nvGrpSpPr>
          <p:grpSpPr bwMode="auto">
            <a:xfrm>
              <a:off x="-159" y="1344"/>
              <a:ext cx="5757" cy="1373"/>
              <a:chOff x="-141" y="1389"/>
              <a:chExt cx="5757" cy="1373"/>
            </a:xfrm>
          </p:grpSpPr>
          <p:sp>
            <p:nvSpPr>
              <p:cNvPr id="12320" name="Text Box 32"/>
              <p:cNvSpPr txBox="1">
                <a:spLocks noChangeArrowheads="1"/>
              </p:cNvSpPr>
              <p:nvPr/>
            </p:nvSpPr>
            <p:spPr bwMode="auto">
              <a:xfrm>
                <a:off x="4150" y="2024"/>
                <a:ext cx="1104" cy="239"/>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二级沉淀池</a:t>
                </a:r>
              </a:p>
            </p:txBody>
          </p:sp>
          <p:sp>
            <p:nvSpPr>
              <p:cNvPr id="12301" name="Text Box 13"/>
              <p:cNvSpPr txBox="1">
                <a:spLocks noChangeArrowheads="1"/>
              </p:cNvSpPr>
              <p:nvPr/>
            </p:nvSpPr>
            <p:spPr bwMode="auto">
              <a:xfrm>
                <a:off x="483" y="2021"/>
                <a:ext cx="720" cy="239"/>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混合池</a:t>
                </a:r>
              </a:p>
            </p:txBody>
          </p:sp>
          <p:sp>
            <p:nvSpPr>
              <p:cNvPr id="12311" name="Text Box 23"/>
              <p:cNvSpPr txBox="1">
                <a:spLocks noChangeArrowheads="1"/>
              </p:cNvSpPr>
              <p:nvPr/>
            </p:nvSpPr>
            <p:spPr bwMode="auto">
              <a:xfrm>
                <a:off x="1536" y="2013"/>
                <a:ext cx="1104" cy="239"/>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一级沉淀池</a:t>
                </a:r>
              </a:p>
            </p:txBody>
          </p:sp>
          <p:sp>
            <p:nvSpPr>
              <p:cNvPr id="12313" name="Text Box 25"/>
              <p:cNvSpPr txBox="1">
                <a:spLocks noChangeArrowheads="1"/>
              </p:cNvSpPr>
              <p:nvPr/>
            </p:nvSpPr>
            <p:spPr bwMode="auto">
              <a:xfrm>
                <a:off x="2971" y="2024"/>
                <a:ext cx="768" cy="239"/>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混合池</a:t>
                </a:r>
              </a:p>
            </p:txBody>
          </p:sp>
          <p:grpSp>
            <p:nvGrpSpPr>
              <p:cNvPr id="4" name="Group 52"/>
              <p:cNvGrpSpPr>
                <a:grpSpLocks/>
              </p:cNvGrpSpPr>
              <p:nvPr/>
            </p:nvGrpSpPr>
            <p:grpSpPr bwMode="auto">
              <a:xfrm>
                <a:off x="-141" y="2187"/>
                <a:ext cx="624" cy="257"/>
                <a:chOff x="-141" y="2187"/>
                <a:chExt cx="624" cy="257"/>
              </a:xfrm>
            </p:grpSpPr>
            <p:sp>
              <p:nvSpPr>
                <p:cNvPr id="12295" name="Text Box 7"/>
                <p:cNvSpPr txBox="1">
                  <a:spLocks noChangeArrowheads="1"/>
                </p:cNvSpPr>
                <p:nvPr/>
              </p:nvSpPr>
              <p:spPr bwMode="auto">
                <a:xfrm>
                  <a:off x="-114" y="2205"/>
                  <a:ext cx="590" cy="239"/>
                </a:xfrm>
                <a:prstGeom prst="rect">
                  <a:avLst/>
                </a:prstGeom>
                <a:no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废水</a:t>
                  </a:r>
                </a:p>
              </p:txBody>
            </p:sp>
            <p:sp>
              <p:nvSpPr>
                <p:cNvPr id="12294" name="Line 6"/>
                <p:cNvSpPr>
                  <a:spLocks noChangeShapeType="1"/>
                </p:cNvSpPr>
                <p:nvPr/>
              </p:nvSpPr>
              <p:spPr bwMode="auto">
                <a:xfrm>
                  <a:off x="-141" y="2187"/>
                  <a:ext cx="624" cy="0"/>
                </a:xfrm>
                <a:prstGeom prst="line">
                  <a:avLst/>
                </a:prstGeom>
                <a:noFill/>
                <a:ln w="9525">
                  <a:solidFill>
                    <a:schemeClr val="tx1"/>
                  </a:solidFill>
                  <a:round/>
                  <a:headEnd/>
                  <a:tailEnd type="triangle" w="med" len="med"/>
                </a:ln>
                <a:effectLst/>
              </p:spPr>
              <p:txBody>
                <a:bodyPr/>
                <a:lstStyle/>
                <a:p>
                  <a:endParaRPr lang="zh-CN" altLang="en-US"/>
                </a:p>
              </p:txBody>
            </p:sp>
          </p:grpSp>
          <p:sp>
            <p:nvSpPr>
              <p:cNvPr id="12307" name="Line 19"/>
              <p:cNvSpPr>
                <a:spLocks noChangeShapeType="1"/>
              </p:cNvSpPr>
              <p:nvPr/>
            </p:nvSpPr>
            <p:spPr bwMode="auto">
              <a:xfrm>
                <a:off x="1163" y="2160"/>
                <a:ext cx="356" cy="0"/>
              </a:xfrm>
              <a:prstGeom prst="line">
                <a:avLst/>
              </a:prstGeom>
              <a:noFill/>
              <a:ln w="9525">
                <a:solidFill>
                  <a:schemeClr val="tx1"/>
                </a:solidFill>
                <a:round/>
                <a:headEnd/>
                <a:tailEnd type="triangle" w="med" len="med"/>
              </a:ln>
              <a:effectLst/>
            </p:spPr>
            <p:txBody>
              <a:bodyPr/>
              <a:lstStyle/>
              <a:p>
                <a:endParaRPr lang="zh-CN" altLang="en-US"/>
              </a:p>
            </p:txBody>
          </p:sp>
          <p:grpSp>
            <p:nvGrpSpPr>
              <p:cNvPr id="5" name="Group 45"/>
              <p:cNvGrpSpPr>
                <a:grpSpLocks/>
              </p:cNvGrpSpPr>
              <p:nvPr/>
            </p:nvGrpSpPr>
            <p:grpSpPr bwMode="auto">
              <a:xfrm>
                <a:off x="3128" y="1389"/>
                <a:ext cx="369" cy="816"/>
                <a:chOff x="542" y="1389"/>
                <a:chExt cx="369" cy="816"/>
              </a:xfrm>
            </p:grpSpPr>
            <p:sp>
              <p:nvSpPr>
                <p:cNvPr id="12308" name="Line 20"/>
                <p:cNvSpPr>
                  <a:spLocks noChangeShapeType="1"/>
                </p:cNvSpPr>
                <p:nvPr/>
              </p:nvSpPr>
              <p:spPr bwMode="auto">
                <a:xfrm>
                  <a:off x="911" y="1480"/>
                  <a:ext cx="0" cy="480"/>
                </a:xfrm>
                <a:prstGeom prst="line">
                  <a:avLst/>
                </a:prstGeom>
                <a:noFill/>
                <a:ln w="9525">
                  <a:solidFill>
                    <a:schemeClr val="tx1"/>
                  </a:solidFill>
                  <a:round/>
                  <a:headEnd/>
                  <a:tailEnd type="triangle" w="med" len="med"/>
                </a:ln>
                <a:effectLst/>
              </p:spPr>
              <p:txBody>
                <a:bodyPr/>
                <a:lstStyle/>
                <a:p>
                  <a:endParaRPr lang="zh-CN" altLang="en-US"/>
                </a:p>
              </p:txBody>
            </p:sp>
            <p:sp>
              <p:nvSpPr>
                <p:cNvPr id="12310" name="Text Box 22"/>
                <p:cNvSpPr txBox="1">
                  <a:spLocks noChangeArrowheads="1"/>
                </p:cNvSpPr>
                <p:nvPr/>
              </p:nvSpPr>
              <p:spPr bwMode="auto">
                <a:xfrm>
                  <a:off x="542" y="1389"/>
                  <a:ext cx="325" cy="816"/>
                </a:xfrm>
                <a:prstGeom prst="rect">
                  <a:avLst/>
                </a:prstGeom>
                <a:noFill/>
                <a:ln w="9525">
                  <a:noFill/>
                  <a:miter lim="800000"/>
                  <a:headEnd/>
                  <a:tailEnd/>
                </a:ln>
                <a:effectLst/>
              </p:spPr>
              <p:txBody>
                <a:bodyPr vert="eaVert">
                  <a:spAutoFit/>
                </a:bodyPr>
                <a:lstStyle/>
                <a:p>
                  <a:pPr>
                    <a:spcBef>
                      <a:spcPct val="50000"/>
                    </a:spcBef>
                  </a:pPr>
                  <a:r>
                    <a:rPr kumimoji="1" lang="zh-CN" altLang="en-US" sz="2000" dirty="0">
                      <a:solidFill>
                        <a:schemeClr val="tx2"/>
                      </a:solidFill>
                      <a:latin typeface="Times New Roman" pitchFamily="18" charset="0"/>
                    </a:rPr>
                    <a:t>石灰乳</a:t>
                  </a:r>
                </a:p>
              </p:txBody>
            </p:sp>
          </p:grpSp>
          <p:sp>
            <p:nvSpPr>
              <p:cNvPr id="12312" name="Line 24"/>
              <p:cNvSpPr>
                <a:spLocks noChangeShapeType="1"/>
              </p:cNvSpPr>
              <p:nvPr/>
            </p:nvSpPr>
            <p:spPr bwMode="auto">
              <a:xfrm>
                <a:off x="2608" y="2160"/>
                <a:ext cx="336" cy="0"/>
              </a:xfrm>
              <a:prstGeom prst="line">
                <a:avLst/>
              </a:prstGeom>
              <a:noFill/>
              <a:ln w="9525">
                <a:solidFill>
                  <a:schemeClr val="tx1"/>
                </a:solidFill>
                <a:round/>
                <a:headEnd/>
                <a:tailEnd type="triangle" w="med" len="med"/>
              </a:ln>
              <a:effectLst/>
            </p:spPr>
            <p:txBody>
              <a:bodyPr/>
              <a:lstStyle/>
              <a:p>
                <a:endParaRPr lang="zh-CN" altLang="en-US"/>
              </a:p>
            </p:txBody>
          </p:sp>
          <p:sp>
            <p:nvSpPr>
              <p:cNvPr id="12314" name="Line 26"/>
              <p:cNvSpPr>
                <a:spLocks noChangeShapeType="1"/>
              </p:cNvSpPr>
              <p:nvPr/>
            </p:nvSpPr>
            <p:spPr bwMode="auto">
              <a:xfrm>
                <a:off x="3756" y="2157"/>
                <a:ext cx="384" cy="0"/>
              </a:xfrm>
              <a:prstGeom prst="line">
                <a:avLst/>
              </a:prstGeom>
              <a:noFill/>
              <a:ln w="9525">
                <a:solidFill>
                  <a:schemeClr val="tx1"/>
                </a:solidFill>
                <a:round/>
                <a:headEnd/>
                <a:tailEnd type="triangle" w="med" len="med"/>
              </a:ln>
              <a:effectLst/>
            </p:spPr>
            <p:txBody>
              <a:bodyPr/>
              <a:lstStyle/>
              <a:p>
                <a:endParaRPr lang="zh-CN" altLang="en-US"/>
              </a:p>
            </p:txBody>
          </p:sp>
          <p:sp>
            <p:nvSpPr>
              <p:cNvPr id="12321" name="Line 33"/>
              <p:cNvSpPr>
                <a:spLocks noChangeShapeType="1"/>
              </p:cNvSpPr>
              <p:nvPr/>
            </p:nvSpPr>
            <p:spPr bwMode="auto">
              <a:xfrm>
                <a:off x="5280" y="2157"/>
                <a:ext cx="336" cy="0"/>
              </a:xfrm>
              <a:prstGeom prst="line">
                <a:avLst/>
              </a:prstGeom>
              <a:noFill/>
              <a:ln w="9525">
                <a:solidFill>
                  <a:schemeClr val="tx1"/>
                </a:solidFill>
                <a:round/>
                <a:headEnd/>
                <a:tailEnd type="triangle" w="med" len="med"/>
              </a:ln>
              <a:effectLst/>
            </p:spPr>
            <p:txBody>
              <a:bodyPr/>
              <a:lstStyle/>
              <a:p>
                <a:endParaRPr lang="zh-CN" altLang="en-US"/>
              </a:p>
            </p:txBody>
          </p:sp>
          <p:sp>
            <p:nvSpPr>
              <p:cNvPr id="12324" name="Line 36"/>
              <p:cNvSpPr>
                <a:spLocks noChangeShapeType="1"/>
              </p:cNvSpPr>
              <p:nvPr/>
            </p:nvSpPr>
            <p:spPr bwMode="auto">
              <a:xfrm>
                <a:off x="2064" y="2328"/>
                <a:ext cx="0" cy="240"/>
              </a:xfrm>
              <a:prstGeom prst="line">
                <a:avLst/>
              </a:prstGeom>
              <a:noFill/>
              <a:ln w="9525">
                <a:solidFill>
                  <a:schemeClr val="tx1"/>
                </a:solidFill>
                <a:round/>
                <a:headEnd/>
                <a:tailEnd type="triangle" w="med" len="med"/>
              </a:ln>
              <a:effectLst/>
            </p:spPr>
            <p:txBody>
              <a:bodyPr/>
              <a:lstStyle/>
              <a:p>
                <a:endParaRPr lang="zh-CN" altLang="en-US"/>
              </a:p>
            </p:txBody>
          </p:sp>
          <p:sp>
            <p:nvSpPr>
              <p:cNvPr id="12325" name="Text Box 37"/>
              <p:cNvSpPr txBox="1">
                <a:spLocks noChangeArrowheads="1"/>
              </p:cNvSpPr>
              <p:nvPr/>
            </p:nvSpPr>
            <p:spPr bwMode="auto">
              <a:xfrm>
                <a:off x="1824" y="2493"/>
                <a:ext cx="624" cy="239"/>
              </a:xfrm>
              <a:prstGeom prst="rect">
                <a:avLst/>
              </a:prstGeom>
              <a:no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铁渣</a:t>
                </a:r>
              </a:p>
            </p:txBody>
          </p:sp>
          <p:sp>
            <p:nvSpPr>
              <p:cNvPr id="12326" name="Line 38"/>
              <p:cNvSpPr>
                <a:spLocks noChangeShapeType="1"/>
              </p:cNvSpPr>
              <p:nvPr/>
            </p:nvSpPr>
            <p:spPr bwMode="auto">
              <a:xfrm>
                <a:off x="4656" y="2269"/>
                <a:ext cx="0" cy="288"/>
              </a:xfrm>
              <a:prstGeom prst="line">
                <a:avLst/>
              </a:prstGeom>
              <a:noFill/>
              <a:ln w="9525">
                <a:solidFill>
                  <a:schemeClr val="tx1"/>
                </a:solidFill>
                <a:round/>
                <a:headEnd/>
                <a:tailEnd type="triangle" w="med" len="med"/>
              </a:ln>
              <a:effectLst/>
            </p:spPr>
            <p:txBody>
              <a:bodyPr/>
              <a:lstStyle/>
              <a:p>
                <a:endParaRPr lang="zh-CN" altLang="en-US"/>
              </a:p>
            </p:txBody>
          </p:sp>
          <p:sp>
            <p:nvSpPr>
              <p:cNvPr id="12327" name="Text Box 39"/>
              <p:cNvSpPr txBox="1">
                <a:spLocks noChangeArrowheads="1"/>
              </p:cNvSpPr>
              <p:nvPr/>
            </p:nvSpPr>
            <p:spPr bwMode="auto">
              <a:xfrm>
                <a:off x="4422" y="2523"/>
                <a:ext cx="624" cy="239"/>
              </a:xfrm>
              <a:prstGeom prst="rect">
                <a:avLst/>
              </a:prstGeom>
              <a:noFill/>
              <a:ln w="9525">
                <a:noFill/>
                <a:miter lim="800000"/>
                <a:headEnd/>
                <a:tailEnd/>
              </a:ln>
              <a:effectLst/>
            </p:spPr>
            <p:txBody>
              <a:bodyPr>
                <a:spAutoFit/>
              </a:bodyPr>
              <a:lstStyle/>
              <a:p>
                <a:pPr>
                  <a:spcBef>
                    <a:spcPct val="50000"/>
                  </a:spcBef>
                </a:pPr>
                <a:r>
                  <a:rPr kumimoji="1" lang="zh-CN" altLang="en-US" sz="2000" dirty="0">
                    <a:solidFill>
                      <a:schemeClr val="tx2"/>
                    </a:solidFill>
                    <a:latin typeface="Times New Roman" pitchFamily="18" charset="0"/>
                  </a:rPr>
                  <a:t>铜渣</a:t>
                </a:r>
              </a:p>
            </p:txBody>
          </p:sp>
          <p:grpSp>
            <p:nvGrpSpPr>
              <p:cNvPr id="6" name="Group 46"/>
              <p:cNvGrpSpPr>
                <a:grpSpLocks/>
              </p:cNvGrpSpPr>
              <p:nvPr/>
            </p:nvGrpSpPr>
            <p:grpSpPr bwMode="auto">
              <a:xfrm>
                <a:off x="678" y="1389"/>
                <a:ext cx="369" cy="816"/>
                <a:chOff x="542" y="1389"/>
                <a:chExt cx="369" cy="816"/>
              </a:xfrm>
            </p:grpSpPr>
            <p:sp>
              <p:nvSpPr>
                <p:cNvPr id="12335" name="Line 47"/>
                <p:cNvSpPr>
                  <a:spLocks noChangeShapeType="1"/>
                </p:cNvSpPr>
                <p:nvPr/>
              </p:nvSpPr>
              <p:spPr bwMode="auto">
                <a:xfrm>
                  <a:off x="911" y="1480"/>
                  <a:ext cx="0" cy="480"/>
                </a:xfrm>
                <a:prstGeom prst="line">
                  <a:avLst/>
                </a:prstGeom>
                <a:noFill/>
                <a:ln w="9525">
                  <a:solidFill>
                    <a:schemeClr val="tx1"/>
                  </a:solidFill>
                  <a:round/>
                  <a:headEnd/>
                  <a:tailEnd type="triangle" w="med" len="med"/>
                </a:ln>
                <a:effectLst/>
              </p:spPr>
              <p:txBody>
                <a:bodyPr/>
                <a:lstStyle/>
                <a:p>
                  <a:endParaRPr lang="zh-CN" altLang="en-US"/>
                </a:p>
              </p:txBody>
            </p:sp>
            <p:sp>
              <p:nvSpPr>
                <p:cNvPr id="12336" name="Text Box 48"/>
                <p:cNvSpPr txBox="1">
                  <a:spLocks noChangeArrowheads="1"/>
                </p:cNvSpPr>
                <p:nvPr/>
              </p:nvSpPr>
              <p:spPr bwMode="auto">
                <a:xfrm>
                  <a:off x="542" y="1389"/>
                  <a:ext cx="325" cy="816"/>
                </a:xfrm>
                <a:prstGeom prst="rect">
                  <a:avLst/>
                </a:prstGeom>
                <a:noFill/>
                <a:ln w="9525">
                  <a:noFill/>
                  <a:miter lim="800000"/>
                  <a:headEnd/>
                  <a:tailEnd/>
                </a:ln>
                <a:effectLst/>
              </p:spPr>
              <p:txBody>
                <a:bodyPr vert="eaVert">
                  <a:spAutoFit/>
                </a:bodyPr>
                <a:lstStyle/>
                <a:p>
                  <a:pPr>
                    <a:spcBef>
                      <a:spcPct val="50000"/>
                    </a:spcBef>
                  </a:pPr>
                  <a:r>
                    <a:rPr kumimoji="1" lang="zh-CN" altLang="en-US" sz="2000" dirty="0">
                      <a:solidFill>
                        <a:schemeClr val="tx2"/>
                      </a:solidFill>
                      <a:latin typeface="Times New Roman" pitchFamily="18" charset="0"/>
                    </a:rPr>
                    <a:t>石灰乳</a:t>
                  </a: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2"/>
                                        </p:tgtEl>
                                        <p:attrNameLst>
                                          <p:attrName>style.visibility</p:attrName>
                                        </p:attrNameLst>
                                      </p:cBhvr>
                                      <p:to>
                                        <p:strVal val="visible"/>
                                      </p:to>
                                    </p:set>
                                    <p:anim calcmode="lin" valueType="num">
                                      <p:cBhvr additive="base">
                                        <p:cTn id="13" dur="500" fill="hold"/>
                                        <p:tgtEl>
                                          <p:spTgt spid="12292"/>
                                        </p:tgtEl>
                                        <p:attrNameLst>
                                          <p:attrName>ppt_x</p:attrName>
                                        </p:attrNameLst>
                                      </p:cBhvr>
                                      <p:tavLst>
                                        <p:tav tm="0">
                                          <p:val>
                                            <p:strVal val="0-#ppt_w/2"/>
                                          </p:val>
                                        </p:tav>
                                        <p:tav tm="100000">
                                          <p:val>
                                            <p:strVal val="#ppt_x"/>
                                          </p:val>
                                        </p:tav>
                                      </p:tavLst>
                                    </p:anim>
                                    <p:anim calcmode="lin" valueType="num">
                                      <p:cBhvr additive="base">
                                        <p:cTn id="14"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12293"/>
                                        </p:tgtEl>
                                        <p:attrNameLst>
                                          <p:attrName>style.visibility</p:attrName>
                                        </p:attrNameLst>
                                      </p:cBhvr>
                                      <p:to>
                                        <p:strVal val="visible"/>
                                      </p:to>
                                    </p:set>
                                    <p:anim calcmode="lin" valueType="num">
                                      <p:cBhvr additive="base">
                                        <p:cTn id="19" dur="500" fill="hold"/>
                                        <p:tgtEl>
                                          <p:spTgt spid="12293"/>
                                        </p:tgtEl>
                                        <p:attrNameLst>
                                          <p:attrName>ppt_x</p:attrName>
                                        </p:attrNameLst>
                                      </p:cBhvr>
                                      <p:tavLst>
                                        <p:tav tm="0">
                                          <p:val>
                                            <p:strVal val="0-#ppt_w/2"/>
                                          </p:val>
                                        </p:tav>
                                        <p:tav tm="100000">
                                          <p:val>
                                            <p:strVal val="#ppt_x"/>
                                          </p:val>
                                        </p:tav>
                                      </p:tavLst>
                                    </p:anim>
                                    <p:anim calcmode="lin" valueType="num">
                                      <p:cBhvr additive="base">
                                        <p:cTn id="20"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328"/>
                                        </p:tgtEl>
                                        <p:attrNameLst>
                                          <p:attrName>style.visibility</p:attrName>
                                        </p:attrNameLst>
                                      </p:cBhvr>
                                      <p:to>
                                        <p:strVal val="visible"/>
                                      </p:to>
                                    </p:set>
                                    <p:anim calcmode="lin" valueType="num">
                                      <p:cBhvr additive="base">
                                        <p:cTn id="25" dur="500" fill="hold"/>
                                        <p:tgtEl>
                                          <p:spTgt spid="12328"/>
                                        </p:tgtEl>
                                        <p:attrNameLst>
                                          <p:attrName>ppt_x</p:attrName>
                                        </p:attrNameLst>
                                      </p:cBhvr>
                                      <p:tavLst>
                                        <p:tav tm="0">
                                          <p:val>
                                            <p:strVal val="0-#ppt_w/2"/>
                                          </p:val>
                                        </p:tav>
                                        <p:tav tm="100000">
                                          <p:val>
                                            <p:strVal val="#ppt_x"/>
                                          </p:val>
                                        </p:tav>
                                      </p:tavLst>
                                    </p:anim>
                                    <p:anim calcmode="lin" valueType="num">
                                      <p:cBhvr additive="base">
                                        <p:cTn id="26" dur="500" fill="hold"/>
                                        <p:tgtEl>
                                          <p:spTgt spid="123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329"/>
                                        </p:tgtEl>
                                        <p:attrNameLst>
                                          <p:attrName>style.visibility</p:attrName>
                                        </p:attrNameLst>
                                      </p:cBhvr>
                                      <p:to>
                                        <p:strVal val="visible"/>
                                      </p:to>
                                    </p:set>
                                    <p:anim calcmode="lin" valueType="num">
                                      <p:cBhvr additive="base">
                                        <p:cTn id="31" dur="500" fill="hold"/>
                                        <p:tgtEl>
                                          <p:spTgt spid="12329"/>
                                        </p:tgtEl>
                                        <p:attrNameLst>
                                          <p:attrName>ppt_x</p:attrName>
                                        </p:attrNameLst>
                                      </p:cBhvr>
                                      <p:tavLst>
                                        <p:tav tm="0">
                                          <p:val>
                                            <p:strVal val="0-#ppt_w/2"/>
                                          </p:val>
                                        </p:tav>
                                        <p:tav tm="100000">
                                          <p:val>
                                            <p:strVal val="#ppt_x"/>
                                          </p:val>
                                        </p:tav>
                                      </p:tavLst>
                                    </p:anim>
                                    <p:anim calcmode="lin" valueType="num">
                                      <p:cBhvr additive="base">
                                        <p:cTn id="32" dur="500" fill="hold"/>
                                        <p:tgtEl>
                                          <p:spTgt spid="123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utoUpdateAnimBg="0"/>
      <p:bldP spid="12292" grpId="0" autoUpdateAnimBg="0"/>
      <p:bldP spid="12293" grpId="0" autoUpdateAnimBg="0"/>
      <p:bldP spid="12328" grpId="0" autoUpdateAnimBg="0"/>
      <p:bldP spid="12329"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0" y="332656"/>
            <a:ext cx="9144000" cy="822325"/>
          </a:xfrm>
          <a:prstGeom prst="rect">
            <a:avLst/>
          </a:prstGeom>
          <a:noFill/>
          <a:ln w="9525">
            <a:noFill/>
            <a:miter lim="800000"/>
            <a:headEnd/>
            <a:tailEnd/>
          </a:ln>
          <a:effectLst/>
        </p:spPr>
        <p:txBody>
          <a:bodyPr>
            <a:spAutoFit/>
          </a:bodyPr>
          <a:lstStyle/>
          <a:p>
            <a:pPr>
              <a:spcBef>
                <a:spcPct val="50000"/>
              </a:spcBef>
            </a:pPr>
            <a:r>
              <a:rPr kumimoji="1" lang="zh-CN" altLang="en-US" sz="2400" b="1" dirty="0">
                <a:solidFill>
                  <a:schemeClr val="tx2"/>
                </a:solidFill>
                <a:latin typeface="Times New Roman" pitchFamily="18" charset="0"/>
              </a:rPr>
              <a:t>例题</a:t>
            </a:r>
            <a:r>
              <a:rPr kumimoji="1" lang="en-US" altLang="zh-CN" sz="2400" b="1" dirty="0">
                <a:solidFill>
                  <a:schemeClr val="tx2"/>
                </a:solidFill>
                <a:latin typeface="Times New Roman" pitchFamily="18" charset="0"/>
              </a:rPr>
              <a:t>2    </a:t>
            </a:r>
            <a:r>
              <a:rPr kumimoji="1" lang="zh-CN" altLang="en-US" sz="2400" b="1" dirty="0">
                <a:solidFill>
                  <a:schemeClr val="tx2"/>
                </a:solidFill>
                <a:latin typeface="Times New Roman" pitchFamily="18" charset="0"/>
              </a:rPr>
              <a:t>某厂在铅锌冶炼过程中排出大量的含铅、锌、镉、汞、砷、氰等多种有害物质的废水。废水量</a:t>
            </a:r>
            <a:r>
              <a:rPr kumimoji="1" lang="en-US" altLang="zh-CN" sz="2400" b="1" dirty="0">
                <a:solidFill>
                  <a:schemeClr val="tx2"/>
                </a:solidFill>
                <a:latin typeface="Times New Roman" pitchFamily="18" charset="0"/>
              </a:rPr>
              <a:t>400m</a:t>
            </a:r>
            <a:r>
              <a:rPr kumimoji="1" lang="en-US" altLang="zh-CN" sz="2400" b="1" baseline="30000" dirty="0">
                <a:solidFill>
                  <a:schemeClr val="tx2"/>
                </a:solidFill>
                <a:latin typeface="Times New Roman" pitchFamily="18" charset="0"/>
              </a:rPr>
              <a:t>3</a:t>
            </a:r>
            <a:r>
              <a:rPr kumimoji="1" lang="en-US" altLang="zh-CN" sz="2400" b="1" dirty="0">
                <a:solidFill>
                  <a:schemeClr val="tx2"/>
                </a:solidFill>
                <a:latin typeface="Times New Roman" pitchFamily="18" charset="0"/>
              </a:rPr>
              <a:t>/h</a:t>
            </a:r>
            <a:r>
              <a:rPr kumimoji="1" lang="zh-CN" altLang="en-US" sz="2400" dirty="0">
                <a:solidFill>
                  <a:schemeClr val="tx2"/>
                </a:solidFill>
                <a:latin typeface="Times New Roman" pitchFamily="18" charset="0"/>
              </a:rPr>
              <a:t>。</a:t>
            </a:r>
          </a:p>
        </p:txBody>
      </p:sp>
      <p:sp>
        <p:nvSpPr>
          <p:cNvPr id="13316" name="Text Box 4"/>
          <p:cNvSpPr txBox="1">
            <a:spLocks noChangeArrowheads="1"/>
          </p:cNvSpPr>
          <p:nvPr/>
        </p:nvSpPr>
        <p:spPr bwMode="auto">
          <a:xfrm>
            <a:off x="0" y="1219200"/>
            <a:ext cx="9144000" cy="822325"/>
          </a:xfrm>
          <a:prstGeom prst="rect">
            <a:avLst/>
          </a:prstGeom>
          <a:noFill/>
          <a:ln w="9525">
            <a:noFill/>
            <a:miter lim="800000"/>
            <a:headEnd/>
            <a:tailEnd/>
          </a:ln>
          <a:effectLst/>
        </p:spPr>
        <p:txBody>
          <a:bodyPr>
            <a:spAutoFit/>
          </a:bodyPr>
          <a:lstStyle/>
          <a:p>
            <a:pPr>
              <a:spcBef>
                <a:spcPct val="50000"/>
              </a:spcBef>
            </a:pPr>
            <a:r>
              <a:rPr kumimoji="1" lang="en-US" altLang="zh-CN" sz="2400">
                <a:solidFill>
                  <a:schemeClr val="tx2"/>
                </a:solidFill>
                <a:latin typeface="Times New Roman" pitchFamily="18" charset="0"/>
              </a:rPr>
              <a:t>      </a:t>
            </a:r>
            <a:r>
              <a:rPr kumimoji="1" lang="zh-CN" altLang="en-US" sz="2400">
                <a:solidFill>
                  <a:schemeClr val="tx2"/>
                </a:solidFill>
                <a:latin typeface="Times New Roman" pitchFamily="18" charset="0"/>
              </a:rPr>
              <a:t>采取的措施  石灰乳沉淀剂去除金属离子，采用漂白粉氧化法除氰，其工艺流程如下图所示：</a:t>
            </a:r>
          </a:p>
        </p:txBody>
      </p:sp>
      <p:sp>
        <p:nvSpPr>
          <p:cNvPr id="13341" name="Text Box 29"/>
          <p:cNvSpPr txBox="1">
            <a:spLocks noChangeArrowheads="1"/>
          </p:cNvSpPr>
          <p:nvPr/>
        </p:nvSpPr>
        <p:spPr bwMode="auto">
          <a:xfrm>
            <a:off x="323850" y="4508500"/>
            <a:ext cx="8534400" cy="457200"/>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水质情况：浓度单位</a:t>
            </a:r>
            <a:r>
              <a:rPr kumimoji="1" lang="en-US" altLang="zh-CN" sz="2400">
                <a:solidFill>
                  <a:schemeClr val="tx2"/>
                </a:solidFill>
                <a:latin typeface="Times New Roman" pitchFamily="18" charset="0"/>
              </a:rPr>
              <a:t>(mg/L)</a:t>
            </a:r>
          </a:p>
        </p:txBody>
      </p:sp>
      <p:sp>
        <p:nvSpPr>
          <p:cNvPr id="13381" name="Text Box 69"/>
          <p:cNvSpPr txBox="1">
            <a:spLocks noChangeArrowheads="1"/>
          </p:cNvSpPr>
          <p:nvPr/>
        </p:nvSpPr>
        <p:spPr bwMode="auto">
          <a:xfrm>
            <a:off x="0" y="4953000"/>
            <a:ext cx="9144000" cy="1552575"/>
          </a:xfrm>
          <a:prstGeom prst="rect">
            <a:avLst/>
          </a:prstGeom>
          <a:solidFill>
            <a:schemeClr val="accent1"/>
          </a:solidFill>
          <a:ln w="9525">
            <a:noFill/>
            <a:miter lim="800000"/>
            <a:headEnd/>
            <a:tailEnd/>
          </a:ln>
          <a:effectLst/>
        </p:spPr>
        <p:txBody>
          <a:bodyPr>
            <a:spAutoFit/>
          </a:bodyPr>
          <a:lstStyle/>
          <a:p>
            <a:pPr>
              <a:spcBef>
                <a:spcPct val="50000"/>
              </a:spcBef>
            </a:pPr>
            <a:r>
              <a:rPr kumimoji="1" lang="zh-CN" altLang="en-US" sz="2400" dirty="0">
                <a:solidFill>
                  <a:schemeClr val="tx2"/>
                </a:solidFill>
                <a:latin typeface="Times New Roman" pitchFamily="18" charset="0"/>
              </a:rPr>
              <a:t>水质            </a:t>
            </a:r>
            <a:r>
              <a:rPr kumimoji="1" lang="en-US" altLang="zh-CN" sz="2400" dirty="0" err="1">
                <a:solidFill>
                  <a:schemeClr val="tx2"/>
                </a:solidFill>
                <a:latin typeface="Times New Roman" pitchFamily="18" charset="0"/>
              </a:rPr>
              <a:t>Pb</a:t>
            </a:r>
            <a:r>
              <a:rPr kumimoji="1" lang="en-US" altLang="zh-CN" sz="2400" dirty="0">
                <a:solidFill>
                  <a:schemeClr val="tx2"/>
                </a:solidFill>
                <a:latin typeface="Times New Roman" pitchFamily="18" charset="0"/>
              </a:rPr>
              <a:t>             Zn                    </a:t>
            </a:r>
            <a:r>
              <a:rPr kumimoji="1" lang="en-US" altLang="zh-CN" sz="2400" dirty="0" err="1">
                <a:solidFill>
                  <a:schemeClr val="tx2"/>
                </a:solidFill>
                <a:latin typeface="Times New Roman" pitchFamily="18" charset="0"/>
              </a:rPr>
              <a:t>Cd</a:t>
            </a:r>
            <a:r>
              <a:rPr kumimoji="1" lang="en-US" altLang="zh-CN" sz="2400" dirty="0">
                <a:solidFill>
                  <a:schemeClr val="tx2"/>
                </a:solidFill>
                <a:latin typeface="Times New Roman" pitchFamily="18" charset="0"/>
              </a:rPr>
              <a:t>            As         CN             pH</a:t>
            </a:r>
          </a:p>
          <a:p>
            <a:pPr>
              <a:spcBef>
                <a:spcPct val="50000"/>
              </a:spcBef>
            </a:pPr>
            <a:r>
              <a:rPr kumimoji="1" lang="zh-CN" altLang="en-US" sz="2400" dirty="0">
                <a:solidFill>
                  <a:schemeClr val="tx2"/>
                </a:solidFill>
                <a:latin typeface="Times New Roman" pitchFamily="18" charset="0"/>
              </a:rPr>
              <a:t>处理前 </a:t>
            </a:r>
            <a:r>
              <a:rPr kumimoji="1" lang="en-US" altLang="zh-CN" sz="2400" dirty="0">
                <a:solidFill>
                  <a:schemeClr val="tx2"/>
                </a:solidFill>
                <a:latin typeface="Times New Roman" pitchFamily="18" charset="0"/>
              </a:rPr>
              <a:t>1.06~19.68   83.48~2.02   1.68~10.23   0.55  0.73~2.20   6.4~7.8</a:t>
            </a:r>
          </a:p>
          <a:p>
            <a:pPr>
              <a:spcBef>
                <a:spcPct val="50000"/>
              </a:spcBef>
            </a:pPr>
            <a:r>
              <a:rPr kumimoji="1" lang="zh-CN" altLang="en-US" sz="2400" dirty="0">
                <a:solidFill>
                  <a:schemeClr val="tx2"/>
                </a:solidFill>
                <a:latin typeface="Times New Roman" pitchFamily="18" charset="0"/>
              </a:rPr>
              <a:t>处理后       </a:t>
            </a:r>
            <a:r>
              <a:rPr kumimoji="1" lang="en-US" altLang="zh-CN" sz="2400" dirty="0">
                <a:solidFill>
                  <a:schemeClr val="tx2"/>
                </a:solidFill>
                <a:latin typeface="Times New Roman" pitchFamily="18" charset="0"/>
              </a:rPr>
              <a:t>&lt;0.6            1.79               &lt;0.09       &lt;0.1    &lt;0.022    9.9~11.0</a:t>
            </a:r>
          </a:p>
        </p:txBody>
      </p:sp>
      <p:grpSp>
        <p:nvGrpSpPr>
          <p:cNvPr id="2" name="Group 76"/>
          <p:cNvGrpSpPr>
            <a:grpSpLocks/>
          </p:cNvGrpSpPr>
          <p:nvPr/>
        </p:nvGrpSpPr>
        <p:grpSpPr bwMode="auto">
          <a:xfrm>
            <a:off x="0" y="2060575"/>
            <a:ext cx="9445625" cy="2112963"/>
            <a:chOff x="0" y="1480"/>
            <a:chExt cx="5950" cy="1331"/>
          </a:xfrm>
        </p:grpSpPr>
        <p:sp>
          <p:nvSpPr>
            <p:cNvPr id="13333" name="Line 21"/>
            <p:cNvSpPr>
              <a:spLocks noChangeShapeType="1"/>
            </p:cNvSpPr>
            <p:nvPr/>
          </p:nvSpPr>
          <p:spPr bwMode="auto">
            <a:xfrm>
              <a:off x="1066" y="2432"/>
              <a:ext cx="0" cy="288"/>
            </a:xfrm>
            <a:prstGeom prst="line">
              <a:avLst/>
            </a:prstGeom>
            <a:noFill/>
            <a:ln w="9525">
              <a:solidFill>
                <a:schemeClr val="tx1"/>
              </a:solidFill>
              <a:round/>
              <a:headEnd/>
              <a:tailEnd type="triangle" w="med" len="med"/>
            </a:ln>
            <a:effectLst/>
          </p:spPr>
          <p:txBody>
            <a:bodyPr/>
            <a:lstStyle/>
            <a:p>
              <a:endParaRPr lang="zh-CN" altLang="en-US"/>
            </a:p>
          </p:txBody>
        </p:sp>
        <p:grpSp>
          <p:nvGrpSpPr>
            <p:cNvPr id="3" name="Group 75"/>
            <p:cNvGrpSpPr>
              <a:grpSpLocks/>
            </p:cNvGrpSpPr>
            <p:nvPr/>
          </p:nvGrpSpPr>
          <p:grpSpPr bwMode="auto">
            <a:xfrm>
              <a:off x="0" y="1480"/>
              <a:ext cx="5950" cy="1331"/>
              <a:chOff x="0" y="1389"/>
              <a:chExt cx="5950" cy="1331"/>
            </a:xfrm>
          </p:grpSpPr>
          <p:grpSp>
            <p:nvGrpSpPr>
              <p:cNvPr id="4" name="Group 74"/>
              <p:cNvGrpSpPr>
                <a:grpSpLocks/>
              </p:cNvGrpSpPr>
              <p:nvPr/>
            </p:nvGrpSpPr>
            <p:grpSpPr bwMode="auto">
              <a:xfrm>
                <a:off x="15" y="1389"/>
                <a:ext cx="5935" cy="1331"/>
                <a:chOff x="15" y="1389"/>
                <a:chExt cx="5935" cy="1331"/>
              </a:xfrm>
            </p:grpSpPr>
            <p:sp>
              <p:nvSpPr>
                <p:cNvPr id="13317" name="Line 5"/>
                <p:cNvSpPr>
                  <a:spLocks noChangeShapeType="1"/>
                </p:cNvSpPr>
                <p:nvPr/>
              </p:nvSpPr>
              <p:spPr bwMode="auto">
                <a:xfrm>
                  <a:off x="15" y="2205"/>
                  <a:ext cx="528" cy="0"/>
                </a:xfrm>
                <a:prstGeom prst="line">
                  <a:avLst/>
                </a:prstGeom>
                <a:noFill/>
                <a:ln w="9525">
                  <a:solidFill>
                    <a:schemeClr val="tx1"/>
                  </a:solidFill>
                  <a:round/>
                  <a:headEnd/>
                  <a:tailEnd type="triangle" w="med" len="med"/>
                </a:ln>
                <a:effectLst/>
              </p:spPr>
              <p:txBody>
                <a:bodyPr/>
                <a:lstStyle/>
                <a:p>
                  <a:endParaRPr lang="zh-CN" altLang="en-US"/>
                </a:p>
              </p:txBody>
            </p:sp>
            <p:sp>
              <p:nvSpPr>
                <p:cNvPr id="13319" name="Text Box 7"/>
                <p:cNvSpPr txBox="1">
                  <a:spLocks noChangeArrowheads="1"/>
                </p:cNvSpPr>
                <p:nvPr/>
              </p:nvSpPr>
              <p:spPr bwMode="auto">
                <a:xfrm>
                  <a:off x="543" y="2069"/>
                  <a:ext cx="1152" cy="288"/>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第一沉淀池</a:t>
                  </a:r>
                </a:p>
              </p:txBody>
            </p:sp>
            <p:sp>
              <p:nvSpPr>
                <p:cNvPr id="13320" name="Text Box 8"/>
                <p:cNvSpPr txBox="1">
                  <a:spLocks noChangeArrowheads="1"/>
                </p:cNvSpPr>
                <p:nvPr/>
              </p:nvSpPr>
              <p:spPr bwMode="auto">
                <a:xfrm>
                  <a:off x="2950" y="2064"/>
                  <a:ext cx="1104" cy="288"/>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第二沉淀池</a:t>
                  </a:r>
                </a:p>
              </p:txBody>
            </p:sp>
            <p:sp>
              <p:nvSpPr>
                <p:cNvPr id="13321" name="Text Box 9"/>
                <p:cNvSpPr txBox="1">
                  <a:spLocks noChangeArrowheads="1"/>
                </p:cNvSpPr>
                <p:nvPr/>
              </p:nvSpPr>
              <p:spPr bwMode="auto">
                <a:xfrm>
                  <a:off x="4246" y="2064"/>
                  <a:ext cx="1104" cy="288"/>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第三沉淀池</a:t>
                  </a:r>
                </a:p>
              </p:txBody>
            </p:sp>
            <p:sp>
              <p:nvSpPr>
                <p:cNvPr id="13322" name="Text Box 10"/>
                <p:cNvSpPr txBox="1">
                  <a:spLocks noChangeArrowheads="1"/>
                </p:cNvSpPr>
                <p:nvPr/>
              </p:nvSpPr>
              <p:spPr bwMode="auto">
                <a:xfrm>
                  <a:off x="1942" y="2064"/>
                  <a:ext cx="720" cy="288"/>
                </a:xfrm>
                <a:prstGeom prst="rect">
                  <a:avLst/>
                </a:prstGeom>
                <a:solidFill>
                  <a:schemeClr val="accent2"/>
                </a:solid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反应池</a:t>
                  </a:r>
                </a:p>
              </p:txBody>
            </p:sp>
            <p:sp>
              <p:nvSpPr>
                <p:cNvPr id="13325" name="Line 13"/>
                <p:cNvSpPr>
                  <a:spLocks noChangeShapeType="1"/>
                </p:cNvSpPr>
                <p:nvPr/>
              </p:nvSpPr>
              <p:spPr bwMode="auto">
                <a:xfrm>
                  <a:off x="1654" y="2232"/>
                  <a:ext cx="288" cy="0"/>
                </a:xfrm>
                <a:prstGeom prst="line">
                  <a:avLst/>
                </a:prstGeom>
                <a:noFill/>
                <a:ln w="9525">
                  <a:solidFill>
                    <a:schemeClr val="tx1"/>
                  </a:solidFill>
                  <a:round/>
                  <a:headEnd/>
                  <a:tailEnd type="triangle" w="med" len="med"/>
                </a:ln>
                <a:effectLst/>
              </p:spPr>
              <p:txBody>
                <a:bodyPr/>
                <a:lstStyle/>
                <a:p>
                  <a:endParaRPr lang="zh-CN" altLang="en-US"/>
                </a:p>
              </p:txBody>
            </p:sp>
            <p:sp>
              <p:nvSpPr>
                <p:cNvPr id="13326" name="Line 14"/>
                <p:cNvSpPr>
                  <a:spLocks noChangeShapeType="1"/>
                </p:cNvSpPr>
                <p:nvPr/>
              </p:nvSpPr>
              <p:spPr bwMode="auto">
                <a:xfrm>
                  <a:off x="2614" y="2208"/>
                  <a:ext cx="336" cy="0"/>
                </a:xfrm>
                <a:prstGeom prst="line">
                  <a:avLst/>
                </a:prstGeom>
                <a:noFill/>
                <a:ln w="9525">
                  <a:solidFill>
                    <a:schemeClr val="tx1"/>
                  </a:solidFill>
                  <a:round/>
                  <a:headEnd/>
                  <a:tailEnd type="triangle" w="med" len="med"/>
                </a:ln>
                <a:effectLst/>
              </p:spPr>
              <p:txBody>
                <a:bodyPr/>
                <a:lstStyle/>
                <a:p>
                  <a:endParaRPr lang="zh-CN" altLang="en-US"/>
                </a:p>
              </p:txBody>
            </p:sp>
            <p:sp>
              <p:nvSpPr>
                <p:cNvPr id="13329" name="Line 17"/>
                <p:cNvSpPr>
                  <a:spLocks noChangeShapeType="1"/>
                </p:cNvSpPr>
                <p:nvPr/>
              </p:nvSpPr>
              <p:spPr bwMode="auto">
                <a:xfrm>
                  <a:off x="3982" y="2220"/>
                  <a:ext cx="288" cy="0"/>
                </a:xfrm>
                <a:prstGeom prst="line">
                  <a:avLst/>
                </a:prstGeom>
                <a:noFill/>
                <a:ln w="9525">
                  <a:solidFill>
                    <a:schemeClr val="tx1"/>
                  </a:solidFill>
                  <a:round/>
                  <a:headEnd/>
                  <a:tailEnd type="triangle" w="med" len="med"/>
                </a:ln>
                <a:effectLst/>
              </p:spPr>
              <p:txBody>
                <a:bodyPr/>
                <a:lstStyle/>
                <a:p>
                  <a:endParaRPr lang="zh-CN" altLang="en-US"/>
                </a:p>
              </p:txBody>
            </p:sp>
            <p:sp>
              <p:nvSpPr>
                <p:cNvPr id="13334" name="Line 22"/>
                <p:cNvSpPr>
                  <a:spLocks noChangeShapeType="1"/>
                </p:cNvSpPr>
                <p:nvPr/>
              </p:nvSpPr>
              <p:spPr bwMode="auto">
                <a:xfrm>
                  <a:off x="3430" y="2304"/>
                  <a:ext cx="0" cy="288"/>
                </a:xfrm>
                <a:prstGeom prst="line">
                  <a:avLst/>
                </a:prstGeom>
                <a:noFill/>
                <a:ln w="9525">
                  <a:solidFill>
                    <a:schemeClr val="tx1"/>
                  </a:solidFill>
                  <a:round/>
                  <a:headEnd/>
                  <a:tailEnd type="triangle" w="med" len="med"/>
                </a:ln>
                <a:effectLst/>
              </p:spPr>
              <p:txBody>
                <a:bodyPr/>
                <a:lstStyle/>
                <a:p>
                  <a:endParaRPr lang="zh-CN" altLang="en-US"/>
                </a:p>
              </p:txBody>
            </p:sp>
            <p:sp>
              <p:nvSpPr>
                <p:cNvPr id="13335" name="Line 23"/>
                <p:cNvSpPr>
                  <a:spLocks noChangeShapeType="1"/>
                </p:cNvSpPr>
                <p:nvPr/>
              </p:nvSpPr>
              <p:spPr bwMode="auto">
                <a:xfrm>
                  <a:off x="4822" y="2328"/>
                  <a:ext cx="0" cy="288"/>
                </a:xfrm>
                <a:prstGeom prst="line">
                  <a:avLst/>
                </a:prstGeom>
                <a:noFill/>
                <a:ln w="9525">
                  <a:solidFill>
                    <a:schemeClr val="tx1"/>
                  </a:solidFill>
                  <a:round/>
                  <a:headEnd/>
                  <a:tailEnd type="triangle" w="med" len="med"/>
                </a:ln>
                <a:effectLst/>
              </p:spPr>
              <p:txBody>
                <a:bodyPr/>
                <a:lstStyle/>
                <a:p>
                  <a:endParaRPr lang="zh-CN" altLang="en-US"/>
                </a:p>
              </p:txBody>
            </p:sp>
            <p:sp>
              <p:nvSpPr>
                <p:cNvPr id="13337" name="Line 25"/>
                <p:cNvSpPr>
                  <a:spLocks noChangeShapeType="1"/>
                </p:cNvSpPr>
                <p:nvPr/>
              </p:nvSpPr>
              <p:spPr bwMode="auto">
                <a:xfrm>
                  <a:off x="1066" y="2614"/>
                  <a:ext cx="4080" cy="0"/>
                </a:xfrm>
                <a:prstGeom prst="line">
                  <a:avLst/>
                </a:prstGeom>
                <a:noFill/>
                <a:ln w="9525">
                  <a:solidFill>
                    <a:schemeClr val="tx1"/>
                  </a:solidFill>
                  <a:round/>
                  <a:headEnd/>
                  <a:tailEnd type="triangle" w="med" len="med"/>
                </a:ln>
                <a:effectLst/>
              </p:spPr>
              <p:txBody>
                <a:bodyPr/>
                <a:lstStyle/>
                <a:p>
                  <a:endParaRPr lang="zh-CN" altLang="en-US"/>
                </a:p>
              </p:txBody>
            </p:sp>
            <p:grpSp>
              <p:nvGrpSpPr>
                <p:cNvPr id="5" name="Group 73"/>
                <p:cNvGrpSpPr>
                  <a:grpSpLocks/>
                </p:cNvGrpSpPr>
                <p:nvPr/>
              </p:nvGrpSpPr>
              <p:grpSpPr bwMode="auto">
                <a:xfrm>
                  <a:off x="5206" y="2189"/>
                  <a:ext cx="744" cy="531"/>
                  <a:chOff x="5184" y="2189"/>
                  <a:chExt cx="744" cy="531"/>
                </a:xfrm>
              </p:grpSpPr>
              <p:sp>
                <p:nvSpPr>
                  <p:cNvPr id="13323" name="Text Box 11"/>
                  <p:cNvSpPr txBox="1">
                    <a:spLocks noChangeArrowheads="1"/>
                  </p:cNvSpPr>
                  <p:nvPr/>
                </p:nvSpPr>
                <p:spPr bwMode="auto">
                  <a:xfrm>
                    <a:off x="5280" y="2192"/>
                    <a:ext cx="648"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出水</a:t>
                    </a:r>
                  </a:p>
                </p:txBody>
              </p:sp>
              <p:sp>
                <p:nvSpPr>
                  <p:cNvPr id="13330" name="Line 18"/>
                  <p:cNvSpPr>
                    <a:spLocks noChangeShapeType="1"/>
                  </p:cNvSpPr>
                  <p:nvPr/>
                </p:nvSpPr>
                <p:spPr bwMode="auto">
                  <a:xfrm>
                    <a:off x="5376" y="2189"/>
                    <a:ext cx="384" cy="0"/>
                  </a:xfrm>
                  <a:prstGeom prst="line">
                    <a:avLst/>
                  </a:prstGeom>
                  <a:noFill/>
                  <a:ln w="9525">
                    <a:solidFill>
                      <a:schemeClr val="tx1"/>
                    </a:solidFill>
                    <a:round/>
                    <a:headEnd/>
                    <a:tailEnd type="triangle" w="med" len="med"/>
                  </a:ln>
                  <a:effectLst/>
                </p:spPr>
                <p:txBody>
                  <a:bodyPr/>
                  <a:lstStyle/>
                  <a:p>
                    <a:endParaRPr lang="zh-CN" altLang="en-US"/>
                  </a:p>
                </p:txBody>
              </p:sp>
              <p:sp>
                <p:nvSpPr>
                  <p:cNvPr id="13338" name="Text Box 26"/>
                  <p:cNvSpPr txBox="1">
                    <a:spLocks noChangeArrowheads="1"/>
                  </p:cNvSpPr>
                  <p:nvPr/>
                </p:nvSpPr>
                <p:spPr bwMode="auto">
                  <a:xfrm>
                    <a:off x="5184" y="2432"/>
                    <a:ext cx="576"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沉渣</a:t>
                    </a:r>
                  </a:p>
                </p:txBody>
              </p:sp>
            </p:grpSp>
            <p:grpSp>
              <p:nvGrpSpPr>
                <p:cNvPr id="6" name="Group 72"/>
                <p:cNvGrpSpPr>
                  <a:grpSpLocks/>
                </p:cNvGrpSpPr>
                <p:nvPr/>
              </p:nvGrpSpPr>
              <p:grpSpPr bwMode="auto">
                <a:xfrm>
                  <a:off x="1746" y="1389"/>
                  <a:ext cx="1666" cy="659"/>
                  <a:chOff x="1746" y="1389"/>
                  <a:chExt cx="1666" cy="659"/>
                </a:xfrm>
              </p:grpSpPr>
              <p:sp>
                <p:nvSpPr>
                  <p:cNvPr id="13331" name="Text Box 19"/>
                  <p:cNvSpPr txBox="1">
                    <a:spLocks noChangeArrowheads="1"/>
                  </p:cNvSpPr>
                  <p:nvPr/>
                </p:nvSpPr>
                <p:spPr bwMode="auto">
                  <a:xfrm>
                    <a:off x="1746" y="1389"/>
                    <a:ext cx="1296"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石灰、漂白粉</a:t>
                    </a:r>
                  </a:p>
                </p:txBody>
              </p:sp>
              <p:sp>
                <p:nvSpPr>
                  <p:cNvPr id="13332" name="Line 20"/>
                  <p:cNvSpPr>
                    <a:spLocks noChangeShapeType="1"/>
                  </p:cNvSpPr>
                  <p:nvPr/>
                </p:nvSpPr>
                <p:spPr bwMode="auto">
                  <a:xfrm>
                    <a:off x="2263" y="1616"/>
                    <a:ext cx="0" cy="432"/>
                  </a:xfrm>
                  <a:prstGeom prst="line">
                    <a:avLst/>
                  </a:prstGeom>
                  <a:noFill/>
                  <a:ln w="9525">
                    <a:solidFill>
                      <a:schemeClr val="tx1"/>
                    </a:solidFill>
                    <a:round/>
                    <a:headEnd/>
                    <a:tailEnd type="triangle" w="med" len="med"/>
                  </a:ln>
                  <a:effectLst/>
                </p:spPr>
                <p:txBody>
                  <a:bodyPr/>
                  <a:lstStyle/>
                  <a:p>
                    <a:endParaRPr lang="zh-CN" altLang="en-US"/>
                  </a:p>
                </p:txBody>
              </p:sp>
              <p:sp>
                <p:nvSpPr>
                  <p:cNvPr id="13340" name="Text Box 28"/>
                  <p:cNvSpPr txBox="1">
                    <a:spLocks noChangeArrowheads="1"/>
                  </p:cNvSpPr>
                  <p:nvPr/>
                </p:nvSpPr>
                <p:spPr bwMode="auto">
                  <a:xfrm>
                    <a:off x="2308" y="1706"/>
                    <a:ext cx="1104" cy="288"/>
                  </a:xfrm>
                  <a:prstGeom prst="rect">
                    <a:avLst/>
                  </a:prstGeom>
                  <a:noFill/>
                  <a:ln w="9525">
                    <a:noFill/>
                    <a:miter lim="800000"/>
                    <a:headEnd/>
                    <a:tailEnd/>
                  </a:ln>
                  <a:effectLst/>
                </p:spPr>
                <p:txBody>
                  <a:bodyPr>
                    <a:spAutoFit/>
                  </a:bodyPr>
                  <a:lstStyle/>
                  <a:p>
                    <a:pPr>
                      <a:spcBef>
                        <a:spcPct val="50000"/>
                      </a:spcBef>
                    </a:pPr>
                    <a:r>
                      <a:rPr kumimoji="1" lang="en-US" altLang="zh-CN" sz="2400">
                        <a:solidFill>
                          <a:schemeClr val="tx2"/>
                        </a:solidFill>
                        <a:latin typeface="Times New Roman" pitchFamily="18" charset="0"/>
                      </a:rPr>
                      <a:t>pH9.5~10.5</a:t>
                    </a:r>
                  </a:p>
                </p:txBody>
              </p:sp>
            </p:grpSp>
          </p:grpSp>
          <p:sp>
            <p:nvSpPr>
              <p:cNvPr id="13383" name="Text Box 71"/>
              <p:cNvSpPr txBox="1">
                <a:spLocks noChangeArrowheads="1"/>
              </p:cNvSpPr>
              <p:nvPr/>
            </p:nvSpPr>
            <p:spPr bwMode="auto">
              <a:xfrm>
                <a:off x="0" y="2160"/>
                <a:ext cx="648" cy="288"/>
              </a:xfrm>
              <a:prstGeom prst="rect">
                <a:avLst/>
              </a:prstGeom>
              <a:noFill/>
              <a:ln w="9525">
                <a:noFill/>
                <a:miter lim="800000"/>
                <a:headEnd/>
                <a:tailEnd/>
              </a:ln>
              <a:effectLst/>
            </p:spPr>
            <p:txBody>
              <a:bodyPr>
                <a:spAutoFit/>
              </a:bodyPr>
              <a:lstStyle/>
              <a:p>
                <a:pPr>
                  <a:spcBef>
                    <a:spcPct val="50000"/>
                  </a:spcBef>
                </a:pPr>
                <a:r>
                  <a:rPr kumimoji="1" lang="zh-CN" altLang="en-US" sz="2400">
                    <a:solidFill>
                      <a:schemeClr val="tx2"/>
                    </a:solidFill>
                    <a:latin typeface="Times New Roman" pitchFamily="18" charset="0"/>
                  </a:rPr>
                  <a:t>废水</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6"/>
                                        </p:tgtEl>
                                        <p:attrNameLst>
                                          <p:attrName>style.visibility</p:attrName>
                                        </p:attrNameLst>
                                      </p:cBhvr>
                                      <p:to>
                                        <p:strVal val="visible"/>
                                      </p:to>
                                    </p:set>
                                    <p:anim calcmode="lin" valueType="num">
                                      <p:cBhvr additive="base">
                                        <p:cTn id="13" dur="500" fill="hold"/>
                                        <p:tgtEl>
                                          <p:spTgt spid="13316"/>
                                        </p:tgtEl>
                                        <p:attrNameLst>
                                          <p:attrName>ppt_x</p:attrName>
                                        </p:attrNameLst>
                                      </p:cBhvr>
                                      <p:tavLst>
                                        <p:tav tm="0">
                                          <p:val>
                                            <p:strVal val="0-#ppt_w/2"/>
                                          </p:val>
                                        </p:tav>
                                        <p:tav tm="100000">
                                          <p:val>
                                            <p:strVal val="#ppt_x"/>
                                          </p:val>
                                        </p:tav>
                                      </p:tavLst>
                                    </p:anim>
                                    <p:anim calcmode="lin" valueType="num">
                                      <p:cBhvr additive="base">
                                        <p:cTn id="14"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41"/>
                                        </p:tgtEl>
                                        <p:attrNameLst>
                                          <p:attrName>style.visibility</p:attrName>
                                        </p:attrNameLst>
                                      </p:cBhvr>
                                      <p:to>
                                        <p:strVal val="visible"/>
                                      </p:to>
                                    </p:set>
                                    <p:anim calcmode="lin" valueType="num">
                                      <p:cBhvr additive="base">
                                        <p:cTn id="19" dur="500" fill="hold"/>
                                        <p:tgtEl>
                                          <p:spTgt spid="13341"/>
                                        </p:tgtEl>
                                        <p:attrNameLst>
                                          <p:attrName>ppt_x</p:attrName>
                                        </p:attrNameLst>
                                      </p:cBhvr>
                                      <p:tavLst>
                                        <p:tav tm="0">
                                          <p:val>
                                            <p:strVal val="0-#ppt_w/2"/>
                                          </p:val>
                                        </p:tav>
                                        <p:tav tm="100000">
                                          <p:val>
                                            <p:strVal val="#ppt_x"/>
                                          </p:val>
                                        </p:tav>
                                      </p:tavLst>
                                    </p:anim>
                                    <p:anim calcmode="lin" valueType="num">
                                      <p:cBhvr additive="base">
                                        <p:cTn id="20" dur="500" fill="hold"/>
                                        <p:tgtEl>
                                          <p:spTgt spid="1334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81"/>
                                        </p:tgtEl>
                                        <p:attrNameLst>
                                          <p:attrName>style.visibility</p:attrName>
                                        </p:attrNameLst>
                                      </p:cBhvr>
                                      <p:to>
                                        <p:strVal val="visible"/>
                                      </p:to>
                                    </p:set>
                                    <p:anim calcmode="lin" valueType="num">
                                      <p:cBhvr additive="base">
                                        <p:cTn id="25" dur="500" fill="hold"/>
                                        <p:tgtEl>
                                          <p:spTgt spid="13381"/>
                                        </p:tgtEl>
                                        <p:attrNameLst>
                                          <p:attrName>ppt_x</p:attrName>
                                        </p:attrNameLst>
                                      </p:cBhvr>
                                      <p:tavLst>
                                        <p:tav tm="0">
                                          <p:val>
                                            <p:strVal val="0-#ppt_w/2"/>
                                          </p:val>
                                        </p:tav>
                                        <p:tav tm="100000">
                                          <p:val>
                                            <p:strVal val="#ppt_x"/>
                                          </p:val>
                                        </p:tav>
                                      </p:tavLst>
                                    </p:anim>
                                    <p:anim calcmode="lin" valueType="num">
                                      <p:cBhvr additive="base">
                                        <p:cTn id="26" dur="500" fill="hold"/>
                                        <p:tgtEl>
                                          <p:spTgt spid="133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P spid="13316" grpId="0" autoUpdateAnimBg="0"/>
      <p:bldP spid="13341" grpId="0" autoUpdateAnimBg="0"/>
      <p:bldP spid="13381"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043608" y="404664"/>
            <a:ext cx="7793038" cy="768350"/>
          </a:xfrm>
        </p:spPr>
        <p:txBody>
          <a:bodyPr>
            <a:normAutofit/>
          </a:bodyPr>
          <a:lstStyle/>
          <a:p>
            <a:r>
              <a:rPr lang="en-US" altLang="zh-CN" sz="2800" dirty="0">
                <a:latin typeface="宋体" charset="-122"/>
                <a:ea typeface="宋体" pitchFamily="2" charset="-122"/>
                <a:cs typeface="+mn-cs"/>
              </a:rPr>
              <a:t>1.</a:t>
            </a:r>
            <a:r>
              <a:rPr lang="zh-CN" altLang="en-US" sz="2800" dirty="0">
                <a:latin typeface="宋体" charset="-122"/>
                <a:ea typeface="宋体" pitchFamily="2" charset="-122"/>
                <a:cs typeface="+mn-cs"/>
              </a:rPr>
              <a:t>药剂中和法 </a:t>
            </a:r>
          </a:p>
        </p:txBody>
      </p:sp>
      <p:sp>
        <p:nvSpPr>
          <p:cNvPr id="134147" name="Rectangle 3"/>
          <p:cNvSpPr>
            <a:spLocks noGrp="1" noChangeArrowheads="1"/>
          </p:cNvSpPr>
          <p:nvPr>
            <p:ph type="body" idx="1"/>
          </p:nvPr>
        </p:nvSpPr>
        <p:spPr>
          <a:xfrm>
            <a:off x="1619250" y="2133600"/>
            <a:ext cx="5905500" cy="2951163"/>
          </a:xfrm>
        </p:spPr>
        <p:txBody>
          <a:bodyPr/>
          <a:lstStyle/>
          <a:p>
            <a:pPr>
              <a:lnSpc>
                <a:spcPct val="120000"/>
              </a:lnSpc>
              <a:buFont typeface="Wingdings" pitchFamily="2" charset="2"/>
              <a:buNone/>
            </a:pPr>
            <a:endParaRPr lang="en-US" altLang="zh-CN" b="1">
              <a:solidFill>
                <a:schemeClr val="folHlink"/>
              </a:solidFill>
              <a:latin typeface="楷体_GB2312" pitchFamily="49" charset="-122"/>
              <a:ea typeface="楷体_GB2312" pitchFamily="49" charset="-122"/>
            </a:endParaRPr>
          </a:p>
          <a:p>
            <a:pPr>
              <a:lnSpc>
                <a:spcPct val="120000"/>
              </a:lnSpc>
              <a:buFont typeface="Wingdings" pitchFamily="2" charset="2"/>
              <a:buNone/>
            </a:pPr>
            <a:r>
              <a:rPr lang="en-US" altLang="zh-CN" sz="2400" b="1">
                <a:latin typeface="Arial"/>
                <a:cs typeface="Times New Roman" pitchFamily="18" charset="0"/>
              </a:rPr>
              <a:t> </a:t>
            </a:r>
            <a:endParaRPr lang="en-US" altLang="zh-CN" sz="2000"/>
          </a:p>
          <a:p>
            <a:pPr>
              <a:lnSpc>
                <a:spcPct val="120000"/>
              </a:lnSpc>
              <a:spcBef>
                <a:spcPct val="0"/>
              </a:spcBef>
              <a:buFont typeface="Wingdings" pitchFamily="2" charset="2"/>
              <a:buNone/>
            </a:pPr>
            <a:r>
              <a:rPr lang="en-US" altLang="zh-CN" sz="2400" b="1">
                <a:latin typeface="Arial"/>
                <a:cs typeface="Times New Roman" pitchFamily="18" charset="0"/>
              </a:rPr>
              <a:t> </a:t>
            </a:r>
            <a:endParaRPr lang="en-US" altLang="zh-CN" sz="2400" b="1">
              <a:latin typeface="Times New Roman" pitchFamily="18" charset="0"/>
              <a:cs typeface="Times New Roman" pitchFamily="18" charset="0"/>
            </a:endParaRPr>
          </a:p>
        </p:txBody>
      </p:sp>
      <p:sp>
        <p:nvSpPr>
          <p:cNvPr id="134148" name="Text Box 4"/>
          <p:cNvSpPr txBox="1">
            <a:spLocks noChangeArrowheads="1"/>
          </p:cNvSpPr>
          <p:nvPr/>
        </p:nvSpPr>
        <p:spPr bwMode="auto">
          <a:xfrm>
            <a:off x="990600" y="1447800"/>
            <a:ext cx="7315200" cy="366713"/>
          </a:xfrm>
          <a:prstGeom prst="rect">
            <a:avLst/>
          </a:prstGeom>
          <a:noFill/>
          <a:ln w="9525">
            <a:noFill/>
            <a:miter lim="800000"/>
            <a:headEnd/>
            <a:tailEnd/>
          </a:ln>
          <a:effectLst/>
        </p:spPr>
        <p:txBody>
          <a:bodyPr>
            <a:spAutoFit/>
          </a:bodyPr>
          <a:lstStyle/>
          <a:p>
            <a:pPr>
              <a:lnSpc>
                <a:spcPct val="100000"/>
              </a:lnSpc>
              <a:spcBef>
                <a:spcPct val="50000"/>
              </a:spcBef>
              <a:buClrTx/>
              <a:buSzTx/>
              <a:buFontTx/>
              <a:buNone/>
            </a:pPr>
            <a:endParaRPr lang="zh-CN" altLang="zh-CN" sz="1800" b="1"/>
          </a:p>
        </p:txBody>
      </p:sp>
      <p:pic>
        <p:nvPicPr>
          <p:cNvPr id="134151" name="Picture 7" descr="89"/>
          <p:cNvPicPr>
            <a:picLocks noChangeAspect="1" noChangeArrowheads="1"/>
          </p:cNvPicPr>
          <p:nvPr/>
        </p:nvPicPr>
        <p:blipFill>
          <a:blip r:embed="rId3" cstate="print"/>
          <a:srcRect/>
          <a:stretch>
            <a:fillRect/>
          </a:stretch>
        </p:blipFill>
        <p:spPr bwMode="auto">
          <a:xfrm>
            <a:off x="2195736" y="1845469"/>
            <a:ext cx="4095750" cy="3887787"/>
          </a:xfrm>
          <a:prstGeom prst="rect">
            <a:avLst/>
          </a:prstGeom>
          <a:noFill/>
        </p:spPr>
      </p:pic>
      <p:sp>
        <p:nvSpPr>
          <p:cNvPr id="134153" name="Text Box 9"/>
          <p:cNvSpPr txBox="1">
            <a:spLocks noChangeArrowheads="1"/>
          </p:cNvSpPr>
          <p:nvPr/>
        </p:nvSpPr>
        <p:spPr bwMode="auto">
          <a:xfrm>
            <a:off x="684213" y="1268413"/>
            <a:ext cx="5976019" cy="461665"/>
          </a:xfrm>
          <a:prstGeom prst="rect">
            <a:avLst/>
          </a:prstGeom>
          <a:noFill/>
          <a:ln w="9525">
            <a:noFill/>
            <a:miter lim="800000"/>
            <a:headEnd/>
            <a:tailEnd/>
          </a:ln>
          <a:effectLst/>
        </p:spPr>
        <p:txBody>
          <a:bodyPr wrap="square">
            <a:spAutoFit/>
          </a:bodyPr>
          <a:lstStyle/>
          <a:p>
            <a:pPr indent="379413">
              <a:lnSpc>
                <a:spcPct val="100000"/>
              </a:lnSpc>
              <a:spcBef>
                <a:spcPct val="50000"/>
              </a:spcBef>
              <a:buClrTx/>
              <a:buSzTx/>
              <a:buFontTx/>
              <a:buNone/>
            </a:pPr>
            <a:r>
              <a:rPr lang="zh-CN" altLang="en-US" sz="2400" b="1" dirty="0">
                <a:latin typeface="宋体" charset="-122"/>
              </a:rPr>
              <a:t>投加石灰有</a:t>
            </a:r>
            <a:r>
              <a:rPr lang="zh-CN" altLang="en-US" sz="2400" b="1" dirty="0">
                <a:solidFill>
                  <a:srgbClr val="FFC000"/>
                </a:solidFill>
                <a:ea typeface="楷体_GB2312" pitchFamily="49" charset="-122"/>
              </a:rPr>
              <a:t>干法</a:t>
            </a:r>
            <a:r>
              <a:rPr lang="zh-CN" altLang="en-US" sz="2400" b="1" dirty="0">
                <a:latin typeface="宋体" charset="-122"/>
              </a:rPr>
              <a:t>和</a:t>
            </a:r>
            <a:r>
              <a:rPr lang="zh-CN" altLang="en-US" sz="2400" b="1" dirty="0">
                <a:solidFill>
                  <a:srgbClr val="FFC000"/>
                </a:solidFill>
                <a:ea typeface="楷体_GB2312" pitchFamily="49" charset="-122"/>
              </a:rPr>
              <a:t>湿法</a:t>
            </a:r>
            <a:r>
              <a:rPr lang="zh-CN" altLang="en-US" sz="2400" b="1" dirty="0">
                <a:latin typeface="宋体" charset="-122"/>
              </a:rPr>
              <a:t>两种方式。</a:t>
            </a:r>
            <a:endParaRPr lang="zh-CN" altLang="en-US" sz="2400" b="1" dirty="0"/>
          </a:p>
        </p:txBody>
      </p:sp>
      <p:sp>
        <p:nvSpPr>
          <p:cNvPr id="134154" name="Text Box 10"/>
          <p:cNvSpPr txBox="1">
            <a:spLocks noChangeArrowheads="1"/>
          </p:cNvSpPr>
          <p:nvPr/>
        </p:nvSpPr>
        <p:spPr bwMode="auto">
          <a:xfrm>
            <a:off x="3131840" y="6021288"/>
            <a:ext cx="2438400" cy="366713"/>
          </a:xfrm>
          <a:prstGeom prst="rect">
            <a:avLst/>
          </a:prstGeom>
          <a:noFill/>
          <a:ln w="9525">
            <a:noFill/>
            <a:miter lim="800000"/>
            <a:headEnd/>
            <a:tailEnd/>
          </a:ln>
          <a:effectLst/>
        </p:spPr>
        <p:txBody>
          <a:bodyPr>
            <a:spAutoFit/>
          </a:bodyPr>
          <a:lstStyle/>
          <a:p>
            <a:pPr algn="ctr">
              <a:lnSpc>
                <a:spcPct val="100000"/>
              </a:lnSpc>
              <a:spcBef>
                <a:spcPct val="50000"/>
              </a:spcBef>
              <a:buClrTx/>
              <a:buSzTx/>
              <a:buFontTx/>
              <a:buNone/>
            </a:pPr>
            <a:r>
              <a:rPr lang="zh-CN" altLang="en-US" sz="1800" b="1" dirty="0">
                <a:solidFill>
                  <a:srgbClr val="FF0000"/>
                </a:solidFill>
                <a:ea typeface="方正宋黑简体" pitchFamily="2" charset="-122"/>
              </a:rPr>
              <a:t>石灰干投法示意图</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ChangeArrowheads="1"/>
          </p:cNvSpPr>
          <p:nvPr/>
        </p:nvSpPr>
        <p:spPr bwMode="auto">
          <a:xfrm>
            <a:off x="179512" y="332656"/>
            <a:ext cx="3151825" cy="523220"/>
          </a:xfrm>
          <a:prstGeom prst="rect">
            <a:avLst/>
          </a:prstGeom>
          <a:noFill/>
          <a:ln w="9525">
            <a:noFill/>
            <a:miter lim="800000"/>
            <a:headEnd/>
            <a:tailEnd/>
          </a:ln>
          <a:effectLst/>
        </p:spPr>
        <p:txBody>
          <a:bodyPr wrap="none">
            <a:spAutoFit/>
          </a:bodyPr>
          <a:lstStyle/>
          <a:p>
            <a:r>
              <a:rPr kumimoji="1" lang="en-US" altLang="zh-CN" sz="2800" dirty="0">
                <a:solidFill>
                  <a:srgbClr val="FFFF00"/>
                </a:solidFill>
                <a:latin typeface="Times New Roman" pitchFamily="18" charset="0"/>
              </a:rPr>
              <a:t>3.3.3 </a:t>
            </a:r>
            <a:r>
              <a:rPr kumimoji="1" lang="zh-CN" altLang="en-US" sz="2800" b="1" dirty="0">
                <a:solidFill>
                  <a:srgbClr val="FFFF00"/>
                </a:solidFill>
                <a:latin typeface="Times New Roman" pitchFamily="18" charset="0"/>
              </a:rPr>
              <a:t>硫化物</a:t>
            </a:r>
            <a:r>
              <a:rPr kumimoji="1" lang="zh-CN" altLang="en-US" sz="2800" dirty="0">
                <a:solidFill>
                  <a:srgbClr val="FFFF00"/>
                </a:solidFill>
                <a:latin typeface="Times New Roman" pitchFamily="18" charset="0"/>
              </a:rPr>
              <a:t>沉淀法</a:t>
            </a:r>
          </a:p>
        </p:txBody>
      </p:sp>
      <p:sp>
        <p:nvSpPr>
          <p:cNvPr id="15365" name="Rectangle 5"/>
          <p:cNvSpPr>
            <a:spLocks noChangeArrowheads="1"/>
          </p:cNvSpPr>
          <p:nvPr/>
        </p:nvSpPr>
        <p:spPr bwMode="auto">
          <a:xfrm>
            <a:off x="684212" y="1694815"/>
            <a:ext cx="7992243" cy="2238241"/>
          </a:xfrm>
          <a:prstGeom prst="rect">
            <a:avLst/>
          </a:prstGeom>
          <a:noFill/>
          <a:ln w="9525">
            <a:noFill/>
            <a:miter lim="800000"/>
            <a:headEnd/>
            <a:tailEnd/>
          </a:ln>
          <a:effectLst/>
        </p:spPr>
        <p:txBody>
          <a:bodyPr wrap="square">
            <a:spAutoFit/>
          </a:bodyPr>
          <a:lstStyle/>
          <a:p>
            <a:pPr>
              <a:lnSpc>
                <a:spcPct val="150000"/>
              </a:lnSpc>
            </a:pPr>
            <a:r>
              <a:rPr kumimoji="1" lang="en-US" altLang="zh-CN" sz="2400" dirty="0">
                <a:latin typeface="Times New Roman" pitchFamily="18" charset="0"/>
              </a:rPr>
              <a:t> </a:t>
            </a:r>
            <a:r>
              <a:rPr kumimoji="1" lang="zh-CN" altLang="en-US" sz="2400" dirty="0">
                <a:latin typeface="Times New Roman" pitchFamily="18" charset="0"/>
              </a:rPr>
              <a:t>下面以含汞废水为例，介绍硫化物沉淀法在工业废水处理中的应用：</a:t>
            </a:r>
          </a:p>
          <a:p>
            <a:pPr>
              <a:lnSpc>
                <a:spcPct val="150000"/>
              </a:lnSpc>
            </a:pPr>
            <a:r>
              <a:rPr kumimoji="1" lang="zh-CN" altLang="en-US" sz="2400" dirty="0">
                <a:latin typeface="Times New Roman" pitchFamily="18" charset="0"/>
              </a:rPr>
              <a:t>    在碱性条件下</a:t>
            </a:r>
            <a:r>
              <a:rPr kumimoji="1" lang="en-US" altLang="zh-CN" sz="2400" dirty="0">
                <a:latin typeface="Times New Roman" pitchFamily="18" charset="0"/>
              </a:rPr>
              <a:t>(pH</a:t>
            </a:r>
            <a:r>
              <a:rPr kumimoji="1" lang="zh-CN" altLang="en-US" sz="2400" dirty="0">
                <a:latin typeface="Times New Roman" pitchFamily="18" charset="0"/>
              </a:rPr>
              <a:t>值为</a:t>
            </a:r>
            <a:r>
              <a:rPr kumimoji="1" lang="en-US" altLang="zh-CN" sz="2400" dirty="0">
                <a:latin typeface="Times New Roman" pitchFamily="18" charset="0"/>
              </a:rPr>
              <a:t>8~l0)</a:t>
            </a:r>
            <a:r>
              <a:rPr kumimoji="1" lang="zh-CN" altLang="en-US" sz="2400" dirty="0">
                <a:latin typeface="Times New Roman" pitchFamily="18" charset="0"/>
              </a:rPr>
              <a:t>、向废水中投加硫化钠，使其与废水小的汞离子或亚汞离子进行反应：    </a:t>
            </a:r>
          </a:p>
        </p:txBody>
      </p:sp>
      <p:grpSp>
        <p:nvGrpSpPr>
          <p:cNvPr id="2" name="Group 19"/>
          <p:cNvGrpSpPr>
            <a:grpSpLocks/>
          </p:cNvGrpSpPr>
          <p:nvPr/>
        </p:nvGrpSpPr>
        <p:grpSpPr bwMode="auto">
          <a:xfrm>
            <a:off x="1619250" y="3990008"/>
            <a:ext cx="5160963" cy="519112"/>
            <a:chOff x="1041" y="2650"/>
            <a:chExt cx="3251" cy="327"/>
          </a:xfrm>
        </p:grpSpPr>
        <p:grpSp>
          <p:nvGrpSpPr>
            <p:cNvPr id="3" name="Group 10"/>
            <p:cNvGrpSpPr>
              <a:grpSpLocks/>
            </p:cNvGrpSpPr>
            <p:nvPr/>
          </p:nvGrpSpPr>
          <p:grpSpPr bwMode="auto">
            <a:xfrm>
              <a:off x="1837" y="2750"/>
              <a:ext cx="281" cy="136"/>
              <a:chOff x="1565" y="2931"/>
              <a:chExt cx="281" cy="136"/>
            </a:xfrm>
          </p:grpSpPr>
          <p:sp>
            <p:nvSpPr>
              <p:cNvPr id="15366" name="Line 6"/>
              <p:cNvSpPr>
                <a:spLocks noChangeShapeType="1"/>
              </p:cNvSpPr>
              <p:nvPr/>
            </p:nvSpPr>
            <p:spPr bwMode="auto">
              <a:xfrm>
                <a:off x="1565" y="2976"/>
                <a:ext cx="272" cy="0"/>
              </a:xfrm>
              <a:prstGeom prst="line">
                <a:avLst/>
              </a:prstGeom>
              <a:noFill/>
              <a:ln w="9525">
                <a:solidFill>
                  <a:schemeClr val="tx1"/>
                </a:solidFill>
                <a:round/>
                <a:headEnd/>
                <a:tailEnd/>
              </a:ln>
              <a:effectLst/>
            </p:spPr>
            <p:txBody>
              <a:bodyPr/>
              <a:lstStyle/>
              <a:p>
                <a:endParaRPr lang="zh-CN" altLang="en-US"/>
              </a:p>
            </p:txBody>
          </p:sp>
          <p:sp>
            <p:nvSpPr>
              <p:cNvPr id="15367" name="Line 7"/>
              <p:cNvSpPr>
                <a:spLocks noChangeShapeType="1"/>
              </p:cNvSpPr>
              <p:nvPr/>
            </p:nvSpPr>
            <p:spPr bwMode="auto">
              <a:xfrm>
                <a:off x="1746" y="2931"/>
                <a:ext cx="91" cy="45"/>
              </a:xfrm>
              <a:prstGeom prst="line">
                <a:avLst/>
              </a:prstGeom>
              <a:noFill/>
              <a:ln w="9525">
                <a:solidFill>
                  <a:schemeClr val="tx1"/>
                </a:solidFill>
                <a:round/>
                <a:headEnd/>
                <a:tailEnd/>
              </a:ln>
              <a:effectLst/>
            </p:spPr>
            <p:txBody>
              <a:bodyPr/>
              <a:lstStyle/>
              <a:p>
                <a:endParaRPr lang="zh-CN" altLang="en-US"/>
              </a:p>
            </p:txBody>
          </p:sp>
          <p:sp>
            <p:nvSpPr>
              <p:cNvPr id="15368" name="Line 8"/>
              <p:cNvSpPr>
                <a:spLocks noChangeShapeType="1"/>
              </p:cNvSpPr>
              <p:nvPr/>
            </p:nvSpPr>
            <p:spPr bwMode="auto">
              <a:xfrm>
                <a:off x="1574" y="3022"/>
                <a:ext cx="272" cy="0"/>
              </a:xfrm>
              <a:prstGeom prst="line">
                <a:avLst/>
              </a:prstGeom>
              <a:noFill/>
              <a:ln w="9525">
                <a:solidFill>
                  <a:schemeClr val="tx1"/>
                </a:solidFill>
                <a:round/>
                <a:headEnd/>
                <a:tailEnd/>
              </a:ln>
              <a:effectLst/>
            </p:spPr>
            <p:txBody>
              <a:bodyPr/>
              <a:lstStyle/>
              <a:p>
                <a:endParaRPr lang="zh-CN" altLang="en-US"/>
              </a:p>
            </p:txBody>
          </p:sp>
          <p:sp>
            <p:nvSpPr>
              <p:cNvPr id="15369" name="Line 9"/>
              <p:cNvSpPr>
                <a:spLocks noChangeShapeType="1"/>
              </p:cNvSpPr>
              <p:nvPr/>
            </p:nvSpPr>
            <p:spPr bwMode="auto">
              <a:xfrm>
                <a:off x="1565" y="3022"/>
                <a:ext cx="91" cy="45"/>
              </a:xfrm>
              <a:prstGeom prst="line">
                <a:avLst/>
              </a:prstGeom>
              <a:noFill/>
              <a:ln w="9525">
                <a:solidFill>
                  <a:schemeClr val="tx1"/>
                </a:solidFill>
                <a:round/>
                <a:headEnd/>
                <a:tailEnd/>
              </a:ln>
              <a:effectLst/>
            </p:spPr>
            <p:txBody>
              <a:bodyPr/>
              <a:lstStyle/>
              <a:p>
                <a:endParaRPr lang="zh-CN" altLang="en-US"/>
              </a:p>
            </p:txBody>
          </p:sp>
        </p:grpSp>
        <p:sp>
          <p:nvSpPr>
            <p:cNvPr id="15371" name="Rectangle 11"/>
            <p:cNvSpPr>
              <a:spLocks noChangeArrowheads="1"/>
            </p:cNvSpPr>
            <p:nvPr/>
          </p:nvSpPr>
          <p:spPr bwMode="auto">
            <a:xfrm>
              <a:off x="1041" y="2689"/>
              <a:ext cx="841"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2Hg</a:t>
              </a:r>
              <a:r>
                <a:rPr kumimoji="1" lang="en-US" altLang="zh-CN" sz="2400" baseline="30000" dirty="0">
                  <a:latin typeface="Times New Roman" pitchFamily="18" charset="0"/>
                </a:rPr>
                <a:t>+</a:t>
              </a:r>
              <a:r>
                <a:rPr kumimoji="1" lang="en-US" altLang="zh-CN" sz="2400" dirty="0">
                  <a:latin typeface="Times New Roman" pitchFamily="18" charset="0"/>
                </a:rPr>
                <a:t>+S</a:t>
              </a:r>
              <a:r>
                <a:rPr kumimoji="1" lang="en-US" altLang="zh-CN" sz="2400" baseline="30000" dirty="0">
                  <a:latin typeface="Times New Roman" pitchFamily="18" charset="0"/>
                </a:rPr>
                <a:t>2-</a:t>
              </a:r>
            </a:p>
          </p:txBody>
        </p:sp>
        <p:sp>
          <p:nvSpPr>
            <p:cNvPr id="15372" name="Rectangle 12"/>
            <p:cNvSpPr>
              <a:spLocks noChangeArrowheads="1"/>
            </p:cNvSpPr>
            <p:nvPr/>
          </p:nvSpPr>
          <p:spPr bwMode="auto">
            <a:xfrm>
              <a:off x="2154" y="2659"/>
              <a:ext cx="714"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Hg</a:t>
              </a:r>
              <a:r>
                <a:rPr kumimoji="1" lang="en-US" altLang="zh-CN" sz="2400" baseline="-25000" dirty="0">
                  <a:latin typeface="Times New Roman" pitchFamily="18" charset="0"/>
                </a:rPr>
                <a:t>2</a:t>
              </a:r>
              <a:r>
                <a:rPr kumimoji="1" lang="en-US" altLang="zh-CN" sz="2400" dirty="0">
                  <a:latin typeface="Times New Roman" pitchFamily="18" charset="0"/>
                </a:rPr>
                <a:t>S↓</a:t>
              </a:r>
            </a:p>
          </p:txBody>
        </p:sp>
        <p:grpSp>
          <p:nvGrpSpPr>
            <p:cNvPr id="4" name="Group 13"/>
            <p:cNvGrpSpPr>
              <a:grpSpLocks/>
            </p:cNvGrpSpPr>
            <p:nvPr/>
          </p:nvGrpSpPr>
          <p:grpSpPr bwMode="auto">
            <a:xfrm>
              <a:off x="2789" y="2731"/>
              <a:ext cx="281" cy="136"/>
              <a:chOff x="1565" y="2931"/>
              <a:chExt cx="281" cy="136"/>
            </a:xfrm>
          </p:grpSpPr>
          <p:sp>
            <p:nvSpPr>
              <p:cNvPr id="15374" name="Line 14"/>
              <p:cNvSpPr>
                <a:spLocks noChangeShapeType="1"/>
              </p:cNvSpPr>
              <p:nvPr/>
            </p:nvSpPr>
            <p:spPr bwMode="auto">
              <a:xfrm>
                <a:off x="1565" y="2976"/>
                <a:ext cx="272" cy="0"/>
              </a:xfrm>
              <a:prstGeom prst="line">
                <a:avLst/>
              </a:prstGeom>
              <a:noFill/>
              <a:ln w="9525">
                <a:solidFill>
                  <a:schemeClr val="tx1"/>
                </a:solidFill>
                <a:round/>
                <a:headEnd/>
                <a:tailEnd/>
              </a:ln>
              <a:effectLst/>
            </p:spPr>
            <p:txBody>
              <a:bodyPr/>
              <a:lstStyle/>
              <a:p>
                <a:endParaRPr lang="zh-CN" altLang="en-US"/>
              </a:p>
            </p:txBody>
          </p:sp>
          <p:sp>
            <p:nvSpPr>
              <p:cNvPr id="15375" name="Line 15"/>
              <p:cNvSpPr>
                <a:spLocks noChangeShapeType="1"/>
              </p:cNvSpPr>
              <p:nvPr/>
            </p:nvSpPr>
            <p:spPr bwMode="auto">
              <a:xfrm>
                <a:off x="1746" y="2931"/>
                <a:ext cx="91" cy="45"/>
              </a:xfrm>
              <a:prstGeom prst="line">
                <a:avLst/>
              </a:prstGeom>
              <a:noFill/>
              <a:ln w="9525">
                <a:solidFill>
                  <a:schemeClr val="tx1"/>
                </a:solidFill>
                <a:round/>
                <a:headEnd/>
                <a:tailEnd/>
              </a:ln>
              <a:effectLst/>
            </p:spPr>
            <p:txBody>
              <a:bodyPr/>
              <a:lstStyle/>
              <a:p>
                <a:endParaRPr lang="zh-CN" altLang="en-US"/>
              </a:p>
            </p:txBody>
          </p:sp>
          <p:sp>
            <p:nvSpPr>
              <p:cNvPr id="15376" name="Line 16"/>
              <p:cNvSpPr>
                <a:spLocks noChangeShapeType="1"/>
              </p:cNvSpPr>
              <p:nvPr/>
            </p:nvSpPr>
            <p:spPr bwMode="auto">
              <a:xfrm>
                <a:off x="1574" y="3022"/>
                <a:ext cx="272" cy="0"/>
              </a:xfrm>
              <a:prstGeom prst="line">
                <a:avLst/>
              </a:prstGeom>
              <a:noFill/>
              <a:ln w="9525">
                <a:solidFill>
                  <a:schemeClr val="tx1"/>
                </a:solidFill>
                <a:round/>
                <a:headEnd/>
                <a:tailEnd/>
              </a:ln>
              <a:effectLst/>
            </p:spPr>
            <p:txBody>
              <a:bodyPr/>
              <a:lstStyle/>
              <a:p>
                <a:endParaRPr lang="zh-CN" altLang="en-US"/>
              </a:p>
            </p:txBody>
          </p:sp>
          <p:sp>
            <p:nvSpPr>
              <p:cNvPr id="15377" name="Line 17"/>
              <p:cNvSpPr>
                <a:spLocks noChangeShapeType="1"/>
              </p:cNvSpPr>
              <p:nvPr/>
            </p:nvSpPr>
            <p:spPr bwMode="auto">
              <a:xfrm>
                <a:off x="1565" y="3022"/>
                <a:ext cx="91" cy="45"/>
              </a:xfrm>
              <a:prstGeom prst="line">
                <a:avLst/>
              </a:prstGeom>
              <a:noFill/>
              <a:ln w="9525">
                <a:solidFill>
                  <a:schemeClr val="tx1"/>
                </a:solidFill>
                <a:round/>
                <a:headEnd/>
                <a:tailEnd/>
              </a:ln>
              <a:effectLst/>
            </p:spPr>
            <p:txBody>
              <a:bodyPr/>
              <a:lstStyle/>
              <a:p>
                <a:endParaRPr lang="zh-CN" altLang="en-US"/>
              </a:p>
            </p:txBody>
          </p:sp>
        </p:grpSp>
        <p:sp>
          <p:nvSpPr>
            <p:cNvPr id="15378" name="Rectangle 18"/>
            <p:cNvSpPr>
              <a:spLocks noChangeArrowheads="1"/>
            </p:cNvSpPr>
            <p:nvPr/>
          </p:nvSpPr>
          <p:spPr bwMode="auto">
            <a:xfrm>
              <a:off x="3107" y="2650"/>
              <a:ext cx="1185" cy="288"/>
            </a:xfrm>
            <a:prstGeom prst="rect">
              <a:avLst/>
            </a:prstGeom>
            <a:noFill/>
            <a:ln w="9525">
              <a:noFill/>
              <a:miter lim="800000"/>
              <a:headEnd/>
              <a:tailEnd/>
            </a:ln>
            <a:effectLst/>
          </p:spPr>
          <p:txBody>
            <a:bodyPr wrap="none">
              <a:spAutoFit/>
            </a:bodyPr>
            <a:lstStyle/>
            <a:p>
              <a:r>
                <a:rPr kumimoji="1" lang="en-US" altLang="zh-CN" sz="2400">
                  <a:latin typeface="Times New Roman" pitchFamily="18" charset="0"/>
                </a:rPr>
                <a:t>HgS↓+Hg↓</a:t>
              </a:r>
            </a:p>
          </p:txBody>
        </p:sp>
      </p:grpSp>
      <p:grpSp>
        <p:nvGrpSpPr>
          <p:cNvPr id="5" name="Group 39"/>
          <p:cNvGrpSpPr>
            <a:grpSpLocks/>
          </p:cNvGrpSpPr>
          <p:nvPr/>
        </p:nvGrpSpPr>
        <p:grpSpPr bwMode="auto">
          <a:xfrm>
            <a:off x="2051050" y="4555976"/>
            <a:ext cx="2746375" cy="457200"/>
            <a:chOff x="657" y="3430"/>
            <a:chExt cx="1730" cy="288"/>
          </a:xfrm>
        </p:grpSpPr>
        <p:grpSp>
          <p:nvGrpSpPr>
            <p:cNvPr id="6" name="Group 26"/>
            <p:cNvGrpSpPr>
              <a:grpSpLocks/>
            </p:cNvGrpSpPr>
            <p:nvPr/>
          </p:nvGrpSpPr>
          <p:grpSpPr bwMode="auto">
            <a:xfrm>
              <a:off x="1429" y="3521"/>
              <a:ext cx="272" cy="137"/>
              <a:chOff x="1519" y="3475"/>
              <a:chExt cx="272" cy="137"/>
            </a:xfrm>
          </p:grpSpPr>
          <p:sp>
            <p:nvSpPr>
              <p:cNvPr id="15381" name="Line 21"/>
              <p:cNvSpPr>
                <a:spLocks noChangeShapeType="1"/>
              </p:cNvSpPr>
              <p:nvPr/>
            </p:nvSpPr>
            <p:spPr bwMode="auto">
              <a:xfrm>
                <a:off x="1519" y="3521"/>
                <a:ext cx="272" cy="0"/>
              </a:xfrm>
              <a:prstGeom prst="line">
                <a:avLst/>
              </a:prstGeom>
              <a:noFill/>
              <a:ln w="9525">
                <a:solidFill>
                  <a:schemeClr val="tx1"/>
                </a:solidFill>
                <a:round/>
                <a:headEnd/>
                <a:tailEnd/>
              </a:ln>
              <a:effectLst/>
            </p:spPr>
            <p:txBody>
              <a:bodyPr/>
              <a:lstStyle/>
              <a:p>
                <a:endParaRPr lang="zh-CN" altLang="en-US"/>
              </a:p>
            </p:txBody>
          </p:sp>
          <p:sp>
            <p:nvSpPr>
              <p:cNvPr id="15383" name="Line 23"/>
              <p:cNvSpPr>
                <a:spLocks noChangeShapeType="1"/>
              </p:cNvSpPr>
              <p:nvPr/>
            </p:nvSpPr>
            <p:spPr bwMode="auto">
              <a:xfrm>
                <a:off x="1701" y="3475"/>
                <a:ext cx="90" cy="46"/>
              </a:xfrm>
              <a:prstGeom prst="line">
                <a:avLst/>
              </a:prstGeom>
              <a:noFill/>
              <a:ln w="9525">
                <a:solidFill>
                  <a:schemeClr val="tx1"/>
                </a:solidFill>
                <a:round/>
                <a:headEnd/>
                <a:tailEnd/>
              </a:ln>
              <a:effectLst/>
            </p:spPr>
            <p:txBody>
              <a:bodyPr/>
              <a:lstStyle/>
              <a:p>
                <a:endParaRPr lang="zh-CN" altLang="en-US"/>
              </a:p>
            </p:txBody>
          </p:sp>
          <p:sp>
            <p:nvSpPr>
              <p:cNvPr id="15384" name="Line 24"/>
              <p:cNvSpPr>
                <a:spLocks noChangeShapeType="1"/>
              </p:cNvSpPr>
              <p:nvPr/>
            </p:nvSpPr>
            <p:spPr bwMode="auto">
              <a:xfrm>
                <a:off x="1519" y="3566"/>
                <a:ext cx="272" cy="0"/>
              </a:xfrm>
              <a:prstGeom prst="line">
                <a:avLst/>
              </a:prstGeom>
              <a:noFill/>
              <a:ln w="9525">
                <a:solidFill>
                  <a:schemeClr val="tx1"/>
                </a:solidFill>
                <a:round/>
                <a:headEnd/>
                <a:tailEnd/>
              </a:ln>
              <a:effectLst/>
            </p:spPr>
            <p:txBody>
              <a:bodyPr/>
              <a:lstStyle/>
              <a:p>
                <a:endParaRPr lang="zh-CN" altLang="en-US"/>
              </a:p>
            </p:txBody>
          </p:sp>
          <p:sp>
            <p:nvSpPr>
              <p:cNvPr id="15385" name="Line 25"/>
              <p:cNvSpPr>
                <a:spLocks noChangeShapeType="1"/>
              </p:cNvSpPr>
              <p:nvPr/>
            </p:nvSpPr>
            <p:spPr bwMode="auto">
              <a:xfrm>
                <a:off x="1519" y="3566"/>
                <a:ext cx="136" cy="46"/>
              </a:xfrm>
              <a:prstGeom prst="line">
                <a:avLst/>
              </a:prstGeom>
              <a:noFill/>
              <a:ln w="9525">
                <a:solidFill>
                  <a:schemeClr val="tx1"/>
                </a:solidFill>
                <a:round/>
                <a:headEnd/>
                <a:tailEnd/>
              </a:ln>
              <a:effectLst/>
            </p:spPr>
            <p:txBody>
              <a:bodyPr/>
              <a:lstStyle/>
              <a:p>
                <a:endParaRPr lang="zh-CN" altLang="en-US"/>
              </a:p>
            </p:txBody>
          </p:sp>
        </p:grpSp>
        <p:sp>
          <p:nvSpPr>
            <p:cNvPr id="15397" name="Rectangle 37"/>
            <p:cNvSpPr>
              <a:spLocks noChangeArrowheads="1"/>
            </p:cNvSpPr>
            <p:nvPr/>
          </p:nvSpPr>
          <p:spPr bwMode="auto">
            <a:xfrm>
              <a:off x="657" y="3430"/>
              <a:ext cx="809"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Hg</a:t>
              </a:r>
              <a:r>
                <a:rPr kumimoji="1" lang="en-US" altLang="zh-CN" sz="2400" baseline="30000" dirty="0">
                  <a:latin typeface="Times New Roman" pitchFamily="18" charset="0"/>
                </a:rPr>
                <a:t>2+</a:t>
              </a:r>
              <a:r>
                <a:rPr kumimoji="1" lang="en-US" altLang="zh-CN" sz="2400" dirty="0">
                  <a:latin typeface="Times New Roman" pitchFamily="18" charset="0"/>
                </a:rPr>
                <a:t>+S</a:t>
              </a:r>
              <a:r>
                <a:rPr kumimoji="1" lang="en-US" altLang="zh-CN" sz="2400" baseline="30000" dirty="0">
                  <a:latin typeface="Times New Roman" pitchFamily="18" charset="0"/>
                </a:rPr>
                <a:t>2-</a:t>
              </a:r>
            </a:p>
          </p:txBody>
        </p:sp>
        <p:sp>
          <p:nvSpPr>
            <p:cNvPr id="15398" name="Rectangle 38"/>
            <p:cNvSpPr>
              <a:spLocks noChangeArrowheads="1"/>
            </p:cNvSpPr>
            <p:nvPr/>
          </p:nvSpPr>
          <p:spPr bwMode="auto">
            <a:xfrm>
              <a:off x="1737" y="3430"/>
              <a:ext cx="650" cy="288"/>
            </a:xfrm>
            <a:prstGeom prst="rect">
              <a:avLst/>
            </a:prstGeom>
            <a:noFill/>
            <a:ln w="9525">
              <a:noFill/>
              <a:miter lim="800000"/>
              <a:headEnd/>
              <a:tailEnd/>
            </a:ln>
            <a:effectLst/>
          </p:spPr>
          <p:txBody>
            <a:bodyPr wrap="none">
              <a:spAutoFit/>
            </a:bodyPr>
            <a:lstStyle/>
            <a:p>
              <a:r>
                <a:rPr kumimoji="1" lang="en-US" altLang="zh-CN" sz="2400" dirty="0" err="1">
                  <a:latin typeface="Times New Roman" pitchFamily="18" charset="0"/>
                </a:rPr>
                <a:t>HgS</a:t>
              </a:r>
              <a:r>
                <a:rPr kumimoji="1" lang="en-US" altLang="zh-CN" sz="2400" dirty="0">
                  <a:latin typeface="Times New Roman" pitchFamily="18" charset="0"/>
                </a:rPr>
                <a:t>↓</a:t>
              </a:r>
            </a:p>
          </p:txBody>
        </p:sp>
      </p:grpSp>
      <p:sp>
        <p:nvSpPr>
          <p:cNvPr id="15401" name="Rectangle 41"/>
          <p:cNvSpPr>
            <a:spLocks noChangeArrowheads="1"/>
          </p:cNvSpPr>
          <p:nvPr/>
        </p:nvSpPr>
        <p:spPr bwMode="auto">
          <a:xfrm>
            <a:off x="1524298" y="5060032"/>
            <a:ext cx="4487862" cy="457200"/>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Hg</a:t>
            </a:r>
            <a:r>
              <a:rPr kumimoji="1" lang="en-US" altLang="zh-CN" sz="2400" baseline="-25000" dirty="0">
                <a:latin typeface="Times New Roman" pitchFamily="18" charset="0"/>
              </a:rPr>
              <a:t>2</a:t>
            </a:r>
            <a:r>
              <a:rPr kumimoji="1" lang="en-US" altLang="zh-CN" sz="2400" dirty="0">
                <a:latin typeface="Times New Roman" pitchFamily="18" charset="0"/>
              </a:rPr>
              <a:t>S</a:t>
            </a:r>
            <a:r>
              <a:rPr kumimoji="1" lang="zh-CN" altLang="en-US" sz="2400" dirty="0">
                <a:latin typeface="Times New Roman" pitchFamily="18" charset="0"/>
              </a:rPr>
              <a:t>不稳定，易分解为</a:t>
            </a:r>
            <a:r>
              <a:rPr kumimoji="1" lang="en-US" altLang="zh-CN" sz="2400" dirty="0" err="1">
                <a:latin typeface="Times New Roman" pitchFamily="18" charset="0"/>
              </a:rPr>
              <a:t>HgS</a:t>
            </a:r>
            <a:r>
              <a:rPr kumimoji="1" lang="zh-CN" altLang="en-US" sz="2400" dirty="0">
                <a:latin typeface="Times New Roman" pitchFamily="18" charset="0"/>
              </a:rPr>
              <a:t>和</a:t>
            </a:r>
            <a:r>
              <a:rPr kumimoji="1" lang="en-US" altLang="zh-CN" sz="2400" dirty="0">
                <a:latin typeface="Times New Roman" pitchFamily="18" charset="0"/>
              </a:rPr>
              <a:t>Hg</a:t>
            </a:r>
          </a:p>
        </p:txBody>
      </p:sp>
      <p:grpSp>
        <p:nvGrpSpPr>
          <p:cNvPr id="7" name="Group 50"/>
          <p:cNvGrpSpPr>
            <a:grpSpLocks/>
          </p:cNvGrpSpPr>
          <p:nvPr/>
        </p:nvGrpSpPr>
        <p:grpSpPr bwMode="auto">
          <a:xfrm>
            <a:off x="1563737" y="5564088"/>
            <a:ext cx="4016375" cy="457200"/>
            <a:chOff x="884" y="3067"/>
            <a:chExt cx="2530" cy="288"/>
          </a:xfrm>
        </p:grpSpPr>
        <p:grpSp>
          <p:nvGrpSpPr>
            <p:cNvPr id="8" name="Group 43"/>
            <p:cNvGrpSpPr>
              <a:grpSpLocks/>
            </p:cNvGrpSpPr>
            <p:nvPr/>
          </p:nvGrpSpPr>
          <p:grpSpPr bwMode="auto">
            <a:xfrm>
              <a:off x="1882" y="3158"/>
              <a:ext cx="272" cy="137"/>
              <a:chOff x="1519" y="3475"/>
              <a:chExt cx="272" cy="137"/>
            </a:xfrm>
          </p:grpSpPr>
          <p:sp>
            <p:nvSpPr>
              <p:cNvPr id="15404" name="Line 44"/>
              <p:cNvSpPr>
                <a:spLocks noChangeShapeType="1"/>
              </p:cNvSpPr>
              <p:nvPr/>
            </p:nvSpPr>
            <p:spPr bwMode="auto">
              <a:xfrm>
                <a:off x="1519" y="3521"/>
                <a:ext cx="272" cy="0"/>
              </a:xfrm>
              <a:prstGeom prst="line">
                <a:avLst/>
              </a:prstGeom>
              <a:noFill/>
              <a:ln w="9525">
                <a:solidFill>
                  <a:schemeClr val="tx1"/>
                </a:solidFill>
                <a:round/>
                <a:headEnd/>
                <a:tailEnd/>
              </a:ln>
              <a:effectLst/>
            </p:spPr>
            <p:txBody>
              <a:bodyPr/>
              <a:lstStyle/>
              <a:p>
                <a:endParaRPr lang="zh-CN" altLang="en-US"/>
              </a:p>
            </p:txBody>
          </p:sp>
          <p:sp>
            <p:nvSpPr>
              <p:cNvPr id="15405" name="Line 45"/>
              <p:cNvSpPr>
                <a:spLocks noChangeShapeType="1"/>
              </p:cNvSpPr>
              <p:nvPr/>
            </p:nvSpPr>
            <p:spPr bwMode="auto">
              <a:xfrm>
                <a:off x="1701" y="3475"/>
                <a:ext cx="90" cy="46"/>
              </a:xfrm>
              <a:prstGeom prst="line">
                <a:avLst/>
              </a:prstGeom>
              <a:noFill/>
              <a:ln w="9525">
                <a:solidFill>
                  <a:schemeClr val="tx1"/>
                </a:solidFill>
                <a:round/>
                <a:headEnd/>
                <a:tailEnd/>
              </a:ln>
              <a:effectLst/>
            </p:spPr>
            <p:txBody>
              <a:bodyPr/>
              <a:lstStyle/>
              <a:p>
                <a:endParaRPr lang="zh-CN" altLang="en-US"/>
              </a:p>
            </p:txBody>
          </p:sp>
          <p:sp>
            <p:nvSpPr>
              <p:cNvPr id="15406" name="Line 46"/>
              <p:cNvSpPr>
                <a:spLocks noChangeShapeType="1"/>
              </p:cNvSpPr>
              <p:nvPr/>
            </p:nvSpPr>
            <p:spPr bwMode="auto">
              <a:xfrm>
                <a:off x="1519" y="3566"/>
                <a:ext cx="272" cy="0"/>
              </a:xfrm>
              <a:prstGeom prst="line">
                <a:avLst/>
              </a:prstGeom>
              <a:noFill/>
              <a:ln w="9525">
                <a:solidFill>
                  <a:schemeClr val="tx1"/>
                </a:solidFill>
                <a:round/>
                <a:headEnd/>
                <a:tailEnd/>
              </a:ln>
              <a:effectLst/>
            </p:spPr>
            <p:txBody>
              <a:bodyPr/>
              <a:lstStyle/>
              <a:p>
                <a:endParaRPr lang="zh-CN" altLang="en-US"/>
              </a:p>
            </p:txBody>
          </p:sp>
          <p:sp>
            <p:nvSpPr>
              <p:cNvPr id="15407" name="Line 47"/>
              <p:cNvSpPr>
                <a:spLocks noChangeShapeType="1"/>
              </p:cNvSpPr>
              <p:nvPr/>
            </p:nvSpPr>
            <p:spPr bwMode="auto">
              <a:xfrm>
                <a:off x="1519" y="3566"/>
                <a:ext cx="136" cy="46"/>
              </a:xfrm>
              <a:prstGeom prst="line">
                <a:avLst/>
              </a:prstGeom>
              <a:noFill/>
              <a:ln w="9525">
                <a:solidFill>
                  <a:schemeClr val="tx1"/>
                </a:solidFill>
                <a:round/>
                <a:headEnd/>
                <a:tailEnd/>
              </a:ln>
              <a:effectLst/>
            </p:spPr>
            <p:txBody>
              <a:bodyPr/>
              <a:lstStyle/>
              <a:p>
                <a:endParaRPr lang="zh-CN" altLang="en-US"/>
              </a:p>
            </p:txBody>
          </p:sp>
        </p:grpSp>
        <p:sp>
          <p:nvSpPr>
            <p:cNvPr id="15408" name="Rectangle 48"/>
            <p:cNvSpPr>
              <a:spLocks noChangeArrowheads="1"/>
            </p:cNvSpPr>
            <p:nvPr/>
          </p:nvSpPr>
          <p:spPr bwMode="auto">
            <a:xfrm>
              <a:off x="884" y="3067"/>
              <a:ext cx="940" cy="288"/>
            </a:xfrm>
            <a:prstGeom prst="rect">
              <a:avLst/>
            </a:prstGeom>
            <a:noFill/>
            <a:ln w="9525">
              <a:noFill/>
              <a:miter lim="800000"/>
              <a:headEnd/>
              <a:tailEnd/>
            </a:ln>
            <a:effectLst/>
          </p:spPr>
          <p:txBody>
            <a:bodyPr wrap="none">
              <a:spAutoFit/>
            </a:bodyPr>
            <a:lstStyle/>
            <a:p>
              <a:r>
                <a:rPr kumimoji="1" lang="en-US" altLang="zh-CN" sz="2400">
                  <a:latin typeface="Times New Roman" pitchFamily="18" charset="0"/>
                </a:rPr>
                <a:t>FeSO</a:t>
              </a:r>
              <a:r>
                <a:rPr kumimoji="1" lang="en-US" altLang="zh-CN" sz="2400" baseline="-25000">
                  <a:latin typeface="Times New Roman" pitchFamily="18" charset="0"/>
                </a:rPr>
                <a:t>4</a:t>
              </a:r>
              <a:r>
                <a:rPr kumimoji="1" lang="en-US" altLang="zh-CN" sz="2400">
                  <a:latin typeface="Times New Roman" pitchFamily="18" charset="0"/>
                </a:rPr>
                <a:t>+S</a:t>
              </a:r>
              <a:r>
                <a:rPr kumimoji="1" lang="en-US" altLang="zh-CN" sz="2400" baseline="30000">
                  <a:latin typeface="Times New Roman" pitchFamily="18" charset="0"/>
                </a:rPr>
                <a:t>2-</a:t>
              </a:r>
            </a:p>
          </p:txBody>
        </p:sp>
        <p:sp>
          <p:nvSpPr>
            <p:cNvPr id="15409" name="Rectangle 49"/>
            <p:cNvSpPr>
              <a:spLocks noChangeArrowheads="1"/>
            </p:cNvSpPr>
            <p:nvPr/>
          </p:nvSpPr>
          <p:spPr bwMode="auto">
            <a:xfrm>
              <a:off x="2282" y="3067"/>
              <a:ext cx="1132" cy="288"/>
            </a:xfrm>
            <a:prstGeom prst="rect">
              <a:avLst/>
            </a:prstGeom>
            <a:noFill/>
            <a:ln w="9525">
              <a:noFill/>
              <a:miter lim="800000"/>
              <a:headEnd/>
              <a:tailEnd/>
            </a:ln>
            <a:effectLst/>
          </p:spPr>
          <p:txBody>
            <a:bodyPr wrap="none">
              <a:spAutoFit/>
            </a:bodyPr>
            <a:lstStyle/>
            <a:p>
              <a:r>
                <a:rPr kumimoji="1" lang="en-US" altLang="zh-CN" sz="2400" dirty="0" err="1">
                  <a:latin typeface="Times New Roman" pitchFamily="18" charset="0"/>
                </a:rPr>
                <a:t>FeS</a:t>
              </a:r>
              <a:r>
                <a:rPr kumimoji="1" lang="en-US" altLang="zh-CN" sz="2400" dirty="0">
                  <a:latin typeface="Times New Roman" pitchFamily="18" charset="0"/>
                </a:rPr>
                <a:t>↓+SO</a:t>
              </a:r>
              <a:r>
                <a:rPr kumimoji="1" lang="en-US" altLang="zh-CN" sz="2400" baseline="-25000" dirty="0">
                  <a:latin typeface="Times New Roman" pitchFamily="18" charset="0"/>
                </a:rPr>
                <a:t>4</a:t>
              </a:r>
              <a:r>
                <a:rPr kumimoji="1" lang="en-US" altLang="zh-CN" sz="2400" baseline="30000" dirty="0">
                  <a:latin typeface="Times New Roman" pitchFamily="18" charset="0"/>
                </a:rPr>
                <a:t>2-</a:t>
              </a:r>
            </a:p>
          </p:txBody>
        </p:sp>
      </p:grpSp>
      <p:grpSp>
        <p:nvGrpSpPr>
          <p:cNvPr id="9" name="Group 59"/>
          <p:cNvGrpSpPr>
            <a:grpSpLocks/>
          </p:cNvGrpSpPr>
          <p:nvPr/>
        </p:nvGrpSpPr>
        <p:grpSpPr bwMode="auto">
          <a:xfrm>
            <a:off x="1532929" y="6140152"/>
            <a:ext cx="4767263" cy="457200"/>
            <a:chOff x="774" y="3339"/>
            <a:chExt cx="3003" cy="288"/>
          </a:xfrm>
        </p:grpSpPr>
        <p:grpSp>
          <p:nvGrpSpPr>
            <p:cNvPr id="10" name="Group 52"/>
            <p:cNvGrpSpPr>
              <a:grpSpLocks/>
            </p:cNvGrpSpPr>
            <p:nvPr/>
          </p:nvGrpSpPr>
          <p:grpSpPr bwMode="auto">
            <a:xfrm>
              <a:off x="1909" y="3430"/>
              <a:ext cx="272" cy="137"/>
              <a:chOff x="1519" y="3475"/>
              <a:chExt cx="272" cy="137"/>
            </a:xfrm>
          </p:grpSpPr>
          <p:sp>
            <p:nvSpPr>
              <p:cNvPr id="15413" name="Line 53"/>
              <p:cNvSpPr>
                <a:spLocks noChangeShapeType="1"/>
              </p:cNvSpPr>
              <p:nvPr/>
            </p:nvSpPr>
            <p:spPr bwMode="auto">
              <a:xfrm>
                <a:off x="1519" y="3521"/>
                <a:ext cx="272" cy="0"/>
              </a:xfrm>
              <a:prstGeom prst="line">
                <a:avLst/>
              </a:prstGeom>
              <a:noFill/>
              <a:ln w="9525">
                <a:solidFill>
                  <a:schemeClr val="tx1"/>
                </a:solidFill>
                <a:round/>
                <a:headEnd/>
                <a:tailEnd/>
              </a:ln>
              <a:effectLst/>
            </p:spPr>
            <p:txBody>
              <a:bodyPr/>
              <a:lstStyle/>
              <a:p>
                <a:endParaRPr lang="zh-CN" altLang="en-US"/>
              </a:p>
            </p:txBody>
          </p:sp>
          <p:sp>
            <p:nvSpPr>
              <p:cNvPr id="15414" name="Line 54"/>
              <p:cNvSpPr>
                <a:spLocks noChangeShapeType="1"/>
              </p:cNvSpPr>
              <p:nvPr/>
            </p:nvSpPr>
            <p:spPr bwMode="auto">
              <a:xfrm>
                <a:off x="1701" y="3475"/>
                <a:ext cx="90" cy="46"/>
              </a:xfrm>
              <a:prstGeom prst="line">
                <a:avLst/>
              </a:prstGeom>
              <a:noFill/>
              <a:ln w="9525">
                <a:solidFill>
                  <a:schemeClr val="tx1"/>
                </a:solidFill>
                <a:round/>
                <a:headEnd/>
                <a:tailEnd/>
              </a:ln>
              <a:effectLst/>
            </p:spPr>
            <p:txBody>
              <a:bodyPr/>
              <a:lstStyle/>
              <a:p>
                <a:endParaRPr lang="zh-CN" altLang="en-US"/>
              </a:p>
            </p:txBody>
          </p:sp>
          <p:sp>
            <p:nvSpPr>
              <p:cNvPr id="15415" name="Line 55"/>
              <p:cNvSpPr>
                <a:spLocks noChangeShapeType="1"/>
              </p:cNvSpPr>
              <p:nvPr/>
            </p:nvSpPr>
            <p:spPr bwMode="auto">
              <a:xfrm>
                <a:off x="1519" y="3566"/>
                <a:ext cx="272" cy="0"/>
              </a:xfrm>
              <a:prstGeom prst="line">
                <a:avLst/>
              </a:prstGeom>
              <a:noFill/>
              <a:ln w="9525">
                <a:solidFill>
                  <a:schemeClr val="tx1"/>
                </a:solidFill>
                <a:round/>
                <a:headEnd/>
                <a:tailEnd/>
              </a:ln>
              <a:effectLst/>
            </p:spPr>
            <p:txBody>
              <a:bodyPr/>
              <a:lstStyle/>
              <a:p>
                <a:endParaRPr lang="zh-CN" altLang="en-US"/>
              </a:p>
            </p:txBody>
          </p:sp>
          <p:sp>
            <p:nvSpPr>
              <p:cNvPr id="15416" name="Line 56"/>
              <p:cNvSpPr>
                <a:spLocks noChangeShapeType="1"/>
              </p:cNvSpPr>
              <p:nvPr/>
            </p:nvSpPr>
            <p:spPr bwMode="auto">
              <a:xfrm>
                <a:off x="1519" y="3566"/>
                <a:ext cx="136" cy="46"/>
              </a:xfrm>
              <a:prstGeom prst="line">
                <a:avLst/>
              </a:prstGeom>
              <a:noFill/>
              <a:ln w="9525">
                <a:solidFill>
                  <a:schemeClr val="tx1"/>
                </a:solidFill>
                <a:round/>
                <a:headEnd/>
                <a:tailEnd/>
              </a:ln>
              <a:effectLst/>
            </p:spPr>
            <p:txBody>
              <a:bodyPr/>
              <a:lstStyle/>
              <a:p>
                <a:endParaRPr lang="zh-CN" altLang="en-US"/>
              </a:p>
            </p:txBody>
          </p:sp>
        </p:grpSp>
        <p:sp>
          <p:nvSpPr>
            <p:cNvPr id="15417" name="Rectangle 57"/>
            <p:cNvSpPr>
              <a:spLocks noChangeArrowheads="1"/>
            </p:cNvSpPr>
            <p:nvPr/>
          </p:nvSpPr>
          <p:spPr bwMode="auto">
            <a:xfrm>
              <a:off x="774" y="3339"/>
              <a:ext cx="1143"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FeSO</a:t>
              </a:r>
              <a:r>
                <a:rPr kumimoji="1" lang="en-US" altLang="zh-CN" sz="2400" baseline="-25000" dirty="0">
                  <a:latin typeface="Times New Roman" pitchFamily="18" charset="0"/>
                </a:rPr>
                <a:t>4</a:t>
              </a:r>
              <a:r>
                <a:rPr kumimoji="1" lang="en-US" altLang="zh-CN" sz="2400" dirty="0">
                  <a:latin typeface="Times New Roman" pitchFamily="18" charset="0"/>
                </a:rPr>
                <a:t>+2OH</a:t>
              </a:r>
              <a:r>
                <a:rPr kumimoji="1" lang="en-US" altLang="zh-CN" sz="2400" baseline="30000" dirty="0">
                  <a:latin typeface="Times New Roman" pitchFamily="18" charset="0"/>
                </a:rPr>
                <a:t>-</a:t>
              </a:r>
            </a:p>
          </p:txBody>
        </p:sp>
        <p:sp>
          <p:nvSpPr>
            <p:cNvPr id="15418" name="Rectangle 58"/>
            <p:cNvSpPr>
              <a:spLocks noChangeArrowheads="1"/>
            </p:cNvSpPr>
            <p:nvPr/>
          </p:nvSpPr>
          <p:spPr bwMode="auto">
            <a:xfrm>
              <a:off x="2282" y="3339"/>
              <a:ext cx="1495" cy="288"/>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Fe(OH)</a:t>
              </a:r>
              <a:r>
                <a:rPr kumimoji="1" lang="en-US" altLang="zh-CN" sz="2400" baseline="-25000" dirty="0">
                  <a:latin typeface="Times New Roman" pitchFamily="18" charset="0"/>
                </a:rPr>
                <a:t>2</a:t>
              </a:r>
              <a:r>
                <a:rPr kumimoji="1" lang="en-US" altLang="zh-CN" sz="2400" dirty="0">
                  <a:latin typeface="Times New Roman" pitchFamily="18" charset="0"/>
                </a:rPr>
                <a:t>↓+SO</a:t>
              </a:r>
              <a:r>
                <a:rPr kumimoji="1" lang="en-US" altLang="zh-CN" sz="2400" baseline="-25000" dirty="0">
                  <a:latin typeface="Times New Roman" pitchFamily="18" charset="0"/>
                </a:rPr>
                <a:t>4</a:t>
              </a:r>
              <a:r>
                <a:rPr kumimoji="1" lang="en-US" altLang="zh-CN" sz="2400" baseline="30000" dirty="0">
                  <a:latin typeface="Times New Roman" pitchFamily="18" charset="0"/>
                </a:rPr>
                <a:t>2-</a:t>
              </a:r>
            </a:p>
          </p:txBody>
        </p:sp>
      </p:grpSp>
      <p:sp>
        <p:nvSpPr>
          <p:cNvPr id="15420" name="Text Box 60"/>
          <p:cNvSpPr txBox="1">
            <a:spLocks noChangeArrowheads="1"/>
          </p:cNvSpPr>
          <p:nvPr/>
        </p:nvSpPr>
        <p:spPr bwMode="auto">
          <a:xfrm>
            <a:off x="304800" y="836613"/>
            <a:ext cx="8839200" cy="1015663"/>
          </a:xfrm>
          <a:prstGeom prst="rect">
            <a:avLst/>
          </a:prstGeom>
          <a:noFill/>
          <a:ln w="9525">
            <a:noFill/>
            <a:miter lim="800000"/>
            <a:headEnd/>
            <a:tailEnd/>
          </a:ln>
          <a:effectLst/>
        </p:spPr>
        <p:txBody>
          <a:bodyPr>
            <a:spAutoFit/>
          </a:bodyPr>
          <a:lstStyle/>
          <a:p>
            <a:pPr algn="just">
              <a:spcBef>
                <a:spcPct val="50000"/>
              </a:spcBef>
            </a:pPr>
            <a:r>
              <a:rPr kumimoji="1" lang="en-US" altLang="zh-CN" sz="2400" dirty="0">
                <a:latin typeface="Times New Roman" pitchFamily="18" charset="0"/>
              </a:rPr>
              <a:t>         </a:t>
            </a:r>
            <a:r>
              <a:rPr kumimoji="1" lang="zh-CN" altLang="en-US" sz="2400" dirty="0">
                <a:latin typeface="Times New Roman" pitchFamily="18" charset="0"/>
              </a:rPr>
              <a:t>去除对象 </a:t>
            </a:r>
            <a:r>
              <a:rPr kumimoji="1" lang="zh-CN" altLang="en-US" sz="2400" dirty="0">
                <a:solidFill>
                  <a:srgbClr val="FF0000"/>
                </a:solidFill>
                <a:latin typeface="Times New Roman" pitchFamily="18" charset="0"/>
              </a:rPr>
              <a:t>： </a:t>
            </a:r>
            <a:r>
              <a:rPr kumimoji="1" lang="en-US" altLang="zh-CN" sz="2400" dirty="0">
                <a:solidFill>
                  <a:srgbClr val="FF0000"/>
                </a:solidFill>
                <a:latin typeface="Times New Roman" pitchFamily="18" charset="0"/>
              </a:rPr>
              <a:t>Hg</a:t>
            </a:r>
            <a:r>
              <a:rPr kumimoji="1" lang="en-US" altLang="zh-CN" sz="2400" baseline="30000" dirty="0">
                <a:solidFill>
                  <a:srgbClr val="FF0000"/>
                </a:solidFill>
                <a:latin typeface="Times New Roman" pitchFamily="18" charset="0"/>
              </a:rPr>
              <a:t>2+  </a:t>
            </a:r>
            <a:r>
              <a:rPr kumimoji="1" lang="zh-CN" altLang="en-US" sz="2400" dirty="0">
                <a:latin typeface="Times New Roman" pitchFamily="18" charset="0"/>
              </a:rPr>
              <a:t>等</a:t>
            </a:r>
          </a:p>
          <a:p>
            <a:pPr algn="just">
              <a:spcBef>
                <a:spcPct val="50000"/>
              </a:spcBef>
            </a:pPr>
            <a:r>
              <a:rPr kumimoji="1" lang="zh-CN" altLang="en-US" sz="2400" dirty="0">
                <a:latin typeface="Times New Roman" pitchFamily="18" charset="0"/>
              </a:rPr>
              <a:t>        沉淀剂有：</a:t>
            </a:r>
            <a:r>
              <a:rPr kumimoji="1" lang="en-US" altLang="zh-CN" sz="2400" dirty="0">
                <a:solidFill>
                  <a:srgbClr val="FF0000"/>
                </a:solidFill>
                <a:latin typeface="Times New Roman" pitchFamily="18" charset="0"/>
              </a:rPr>
              <a:t>Na</a:t>
            </a:r>
            <a:r>
              <a:rPr kumimoji="1" lang="en-US" altLang="zh-CN" sz="2400" baseline="-30000" dirty="0">
                <a:solidFill>
                  <a:srgbClr val="FF0000"/>
                </a:solidFill>
                <a:latin typeface="Times New Roman" pitchFamily="18" charset="0"/>
              </a:rPr>
              <a:t>2</a:t>
            </a:r>
            <a:r>
              <a:rPr kumimoji="1" lang="en-US" altLang="zh-CN" sz="2400" dirty="0">
                <a:solidFill>
                  <a:srgbClr val="FF0000"/>
                </a:solidFill>
                <a:latin typeface="Times New Roman" pitchFamily="18" charset="0"/>
              </a:rPr>
              <a:t>S</a:t>
            </a:r>
            <a:r>
              <a:rPr kumimoji="1" lang="zh-CN" altLang="en-US" sz="2400" dirty="0">
                <a:solidFill>
                  <a:srgbClr val="FF0000"/>
                </a:solidFill>
                <a:latin typeface="Times New Roman" pitchFamily="18" charset="0"/>
              </a:rPr>
              <a:t>、</a:t>
            </a:r>
            <a:r>
              <a:rPr kumimoji="1" lang="en-US" altLang="zh-CN" sz="2400" dirty="0">
                <a:solidFill>
                  <a:srgbClr val="FF0000"/>
                </a:solidFill>
                <a:latin typeface="Times New Roman" pitchFamily="18" charset="0"/>
              </a:rPr>
              <a:t>(NH</a:t>
            </a:r>
            <a:r>
              <a:rPr kumimoji="1" lang="en-US" altLang="zh-CN" sz="2400" baseline="-30000" dirty="0">
                <a:solidFill>
                  <a:srgbClr val="FF0000"/>
                </a:solidFill>
                <a:latin typeface="Times New Roman" pitchFamily="18" charset="0"/>
              </a:rPr>
              <a:t>4</a:t>
            </a:r>
            <a:r>
              <a:rPr kumimoji="1" lang="en-US" altLang="zh-CN" sz="2400" dirty="0">
                <a:solidFill>
                  <a:srgbClr val="FF0000"/>
                </a:solidFill>
                <a:latin typeface="Times New Roman" pitchFamily="18" charset="0"/>
              </a:rPr>
              <a:t>)</a:t>
            </a:r>
            <a:r>
              <a:rPr kumimoji="1" lang="en-US" altLang="zh-CN" sz="2400" baseline="-30000" dirty="0">
                <a:solidFill>
                  <a:srgbClr val="FF0000"/>
                </a:solidFill>
                <a:latin typeface="Times New Roman" pitchFamily="18" charset="0"/>
              </a:rPr>
              <a:t>2</a:t>
            </a:r>
            <a:r>
              <a:rPr kumimoji="1" lang="en-US" altLang="zh-CN" sz="2400" dirty="0">
                <a:solidFill>
                  <a:srgbClr val="FF0000"/>
                </a:solidFill>
                <a:latin typeface="Times New Roman" pitchFamily="18" charset="0"/>
              </a:rPr>
              <a:t>S</a:t>
            </a:r>
            <a:r>
              <a:rPr kumimoji="1" lang="zh-CN" altLang="en-US" sz="2400" dirty="0">
                <a:latin typeface="Times New Roman" pitchFamily="18" charset="0"/>
              </a:rPr>
              <a:t>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420"/>
                                        </p:tgtEl>
                                        <p:attrNameLst>
                                          <p:attrName>style.visibility</p:attrName>
                                        </p:attrNameLst>
                                      </p:cBhvr>
                                      <p:to>
                                        <p:strVal val="visible"/>
                                      </p:to>
                                    </p:set>
                                    <p:animEffect transition="in" filter="blinds(horizontal)">
                                      <p:cBhvr>
                                        <p:cTn id="7" dur="500"/>
                                        <p:tgtEl>
                                          <p:spTgt spid="1542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5365"/>
                                        </p:tgtEl>
                                        <p:attrNameLst>
                                          <p:attrName>style.visibility</p:attrName>
                                        </p:attrNameLst>
                                      </p:cBhvr>
                                      <p:to>
                                        <p:strVal val="visible"/>
                                      </p:to>
                                    </p:set>
                                    <p:animEffect transition="in" filter="strips(downLeft)">
                                      <p:cBhvr>
                                        <p:cTn id="12" dur="500"/>
                                        <p:tgtEl>
                                          <p:spTgt spid="1536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15401"/>
                                        </p:tgtEl>
                                        <p:attrNameLst>
                                          <p:attrName>style.visibility</p:attrName>
                                        </p:attrNameLst>
                                      </p:cBhvr>
                                      <p:to>
                                        <p:strVal val="visible"/>
                                      </p:to>
                                    </p:set>
                                    <p:animEffect transition="in" filter="checkerboard(across)">
                                      <p:cBhvr>
                                        <p:cTn id="28" dur="500"/>
                                        <p:tgtEl>
                                          <p:spTgt spid="15401"/>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strips(downLeft)">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ox(in)">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P spid="15401" grpId="0"/>
      <p:bldP spid="15420"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9"/>
          <p:cNvGrpSpPr>
            <a:grpSpLocks/>
          </p:cNvGrpSpPr>
          <p:nvPr/>
        </p:nvGrpSpPr>
        <p:grpSpPr bwMode="auto">
          <a:xfrm>
            <a:off x="-1044576" y="546100"/>
            <a:ext cx="9750427" cy="6122988"/>
            <a:chOff x="-658" y="463"/>
            <a:chExt cx="6142" cy="3857"/>
          </a:xfrm>
          <a:noFill/>
        </p:grpSpPr>
        <p:sp>
          <p:nvSpPr>
            <p:cNvPr id="16388" name="Text Box 4"/>
            <p:cNvSpPr txBox="1">
              <a:spLocks noChangeArrowheads="1"/>
            </p:cNvSpPr>
            <p:nvPr/>
          </p:nvSpPr>
          <p:spPr bwMode="auto">
            <a:xfrm>
              <a:off x="204" y="463"/>
              <a:ext cx="5280" cy="330"/>
            </a:xfrm>
            <a:prstGeom prst="rect">
              <a:avLst/>
            </a:prstGeom>
            <a:grpFill/>
            <a:ln w="9525">
              <a:noFill/>
              <a:miter lim="800000"/>
              <a:headEnd/>
              <a:tailEnd/>
            </a:ln>
            <a:effectLst/>
          </p:spPr>
          <p:txBody>
            <a:bodyPr>
              <a:spAutoFit/>
            </a:bodyPr>
            <a:lstStyle/>
            <a:p>
              <a:pPr>
                <a:spcBef>
                  <a:spcPct val="50000"/>
                </a:spcBef>
              </a:pPr>
              <a:r>
                <a:rPr kumimoji="1" lang="en-US" altLang="zh-CN" sz="2800" b="1" dirty="0">
                  <a:solidFill>
                    <a:srgbClr val="FFFF00"/>
                  </a:solidFill>
                  <a:latin typeface="Times New Roman" pitchFamily="18" charset="0"/>
                </a:rPr>
                <a:t>3.3.4  </a:t>
              </a:r>
              <a:r>
                <a:rPr kumimoji="1" lang="zh-CN" altLang="en-US" sz="2800" b="1" dirty="0">
                  <a:solidFill>
                    <a:srgbClr val="FFFF00"/>
                  </a:solidFill>
                  <a:latin typeface="Times New Roman" pitchFamily="18" charset="0"/>
                </a:rPr>
                <a:t>钡盐沉淀法</a:t>
              </a:r>
              <a:r>
                <a:rPr kumimoji="1" lang="zh-CN" altLang="en-US" sz="2800" dirty="0">
                  <a:solidFill>
                    <a:srgbClr val="FFFF00"/>
                  </a:solidFill>
                  <a:latin typeface="Times New Roman" pitchFamily="18" charset="0"/>
                </a:rPr>
                <a:t> </a:t>
              </a:r>
            </a:p>
          </p:txBody>
        </p:sp>
        <p:sp>
          <p:nvSpPr>
            <p:cNvPr id="16389" name="Text Box 5"/>
            <p:cNvSpPr txBox="1">
              <a:spLocks noChangeArrowheads="1"/>
            </p:cNvSpPr>
            <p:nvPr/>
          </p:nvSpPr>
          <p:spPr bwMode="auto">
            <a:xfrm>
              <a:off x="158" y="830"/>
              <a:ext cx="5136" cy="640"/>
            </a:xfrm>
            <a:prstGeom prst="rect">
              <a:avLst/>
            </a:prstGeom>
            <a:grpFill/>
            <a:ln w="9525">
              <a:noFill/>
              <a:miter lim="800000"/>
              <a:headEnd/>
              <a:tailEnd/>
            </a:ln>
            <a:effectLst/>
          </p:spPr>
          <p:txBody>
            <a:bodyPr>
              <a:spAutoFit/>
            </a:bodyPr>
            <a:lstStyle/>
            <a:p>
              <a:pPr>
                <a:spcBef>
                  <a:spcPct val="50000"/>
                </a:spcBef>
              </a:pPr>
              <a:r>
                <a:rPr kumimoji="1" lang="en-US" altLang="zh-CN" sz="2400" dirty="0">
                  <a:latin typeface="宋体" pitchFamily="2" charset="-122"/>
                </a:rPr>
                <a:t>   </a:t>
              </a:r>
              <a:r>
                <a:rPr kumimoji="1" lang="zh-CN" altLang="en-US" sz="2400" dirty="0">
                  <a:latin typeface="宋体" pitchFamily="2" charset="-122"/>
                </a:rPr>
                <a:t>去除对象  含</a:t>
              </a:r>
              <a:r>
                <a:rPr kumimoji="1" lang="zh-CN" altLang="en-US" sz="2400" dirty="0">
                  <a:solidFill>
                    <a:srgbClr val="FF0000"/>
                  </a:solidFill>
                  <a:latin typeface="宋体" pitchFamily="2" charset="-122"/>
                </a:rPr>
                <a:t>六价铬</a:t>
              </a:r>
              <a:r>
                <a:rPr kumimoji="1" lang="zh-CN" altLang="en-US" sz="2400" dirty="0">
                  <a:latin typeface="宋体" pitchFamily="2" charset="-122"/>
                </a:rPr>
                <a:t>的污水。</a:t>
              </a:r>
            </a:p>
            <a:p>
              <a:pPr>
                <a:spcBef>
                  <a:spcPct val="50000"/>
                </a:spcBef>
              </a:pPr>
              <a:r>
                <a:rPr kumimoji="1" lang="zh-CN" altLang="en-US" sz="2400" dirty="0">
                  <a:latin typeface="宋体" pitchFamily="2" charset="-122"/>
                </a:rPr>
                <a:t>    沉淀剂   </a:t>
              </a:r>
              <a:r>
                <a:rPr kumimoji="1" lang="en-US" altLang="zh-CN" sz="2400" dirty="0">
                  <a:solidFill>
                    <a:srgbClr val="FF0000"/>
                  </a:solidFill>
                  <a:latin typeface="Times New Roman" pitchFamily="18" charset="0"/>
                </a:rPr>
                <a:t>BaCO</a:t>
              </a:r>
              <a:r>
                <a:rPr kumimoji="1" lang="en-US" altLang="zh-CN" sz="2400" baseline="-30000" dirty="0">
                  <a:solidFill>
                    <a:srgbClr val="FF0000"/>
                  </a:solidFill>
                  <a:latin typeface="Times New Roman" pitchFamily="18" charset="0"/>
                </a:rPr>
                <a:t>3</a:t>
              </a:r>
              <a:r>
                <a:rPr kumimoji="1" lang="zh-CN" altLang="en-US" sz="2400" dirty="0">
                  <a:solidFill>
                    <a:srgbClr val="FF0000"/>
                  </a:solidFill>
                  <a:latin typeface="宋体" pitchFamily="2" charset="-122"/>
                </a:rPr>
                <a:t>、</a:t>
              </a:r>
              <a:r>
                <a:rPr kumimoji="1" lang="en-US" altLang="zh-CN" sz="2400" dirty="0">
                  <a:solidFill>
                    <a:srgbClr val="FF0000"/>
                  </a:solidFill>
                  <a:latin typeface="Times New Roman" pitchFamily="18" charset="0"/>
                </a:rPr>
                <a:t>BaCl</a:t>
              </a:r>
              <a:r>
                <a:rPr kumimoji="1" lang="en-US" altLang="zh-CN" sz="2400" baseline="-30000" dirty="0">
                  <a:solidFill>
                    <a:srgbClr val="FF0000"/>
                  </a:solidFill>
                  <a:latin typeface="Times New Roman" pitchFamily="18" charset="0"/>
                </a:rPr>
                <a:t>2</a:t>
              </a:r>
              <a:r>
                <a:rPr kumimoji="1" lang="zh-CN" altLang="en-US" sz="2400" dirty="0">
                  <a:solidFill>
                    <a:srgbClr val="FF0000"/>
                  </a:solidFill>
                  <a:latin typeface="宋体" pitchFamily="2" charset="-122"/>
                </a:rPr>
                <a:t>、</a:t>
              </a:r>
              <a:r>
                <a:rPr kumimoji="1" lang="en-US" altLang="zh-CN" sz="2400" dirty="0" err="1">
                  <a:solidFill>
                    <a:srgbClr val="FF0000"/>
                  </a:solidFill>
                  <a:latin typeface="Times New Roman" pitchFamily="18" charset="0"/>
                </a:rPr>
                <a:t>Ba</a:t>
              </a:r>
              <a:r>
                <a:rPr kumimoji="1" lang="en-US" altLang="zh-CN" sz="2400" dirty="0">
                  <a:solidFill>
                    <a:srgbClr val="FF0000"/>
                  </a:solidFill>
                  <a:latin typeface="Times New Roman" pitchFamily="18" charset="0"/>
                </a:rPr>
                <a:t>(NO</a:t>
              </a:r>
              <a:r>
                <a:rPr kumimoji="1" lang="en-US" altLang="zh-CN" sz="2400" baseline="-30000" dirty="0">
                  <a:solidFill>
                    <a:srgbClr val="FF0000"/>
                  </a:solidFill>
                  <a:latin typeface="Times New Roman" pitchFamily="18" charset="0"/>
                </a:rPr>
                <a:t>3</a:t>
              </a:r>
              <a:r>
                <a:rPr kumimoji="1" lang="en-US" altLang="zh-CN" sz="2400" dirty="0">
                  <a:solidFill>
                    <a:srgbClr val="FF0000"/>
                  </a:solidFill>
                  <a:latin typeface="Times New Roman" pitchFamily="18" charset="0"/>
                </a:rPr>
                <a:t>)</a:t>
              </a:r>
              <a:r>
                <a:rPr kumimoji="1" lang="en-US" altLang="zh-CN" sz="2400" baseline="-30000" dirty="0">
                  <a:solidFill>
                    <a:srgbClr val="FF0000"/>
                  </a:solidFill>
                  <a:latin typeface="Times New Roman" pitchFamily="18" charset="0"/>
                </a:rPr>
                <a:t>2</a:t>
              </a:r>
              <a:r>
                <a:rPr kumimoji="1" lang="zh-CN" altLang="en-US" sz="2400" dirty="0">
                  <a:solidFill>
                    <a:srgbClr val="FF0000"/>
                  </a:solidFill>
                  <a:latin typeface="宋体" pitchFamily="2" charset="-122"/>
                </a:rPr>
                <a:t>、</a:t>
              </a:r>
              <a:r>
                <a:rPr kumimoji="1" lang="en-US" altLang="zh-CN" sz="2400" dirty="0" err="1">
                  <a:solidFill>
                    <a:srgbClr val="FF0000"/>
                  </a:solidFill>
                  <a:latin typeface="Times New Roman" pitchFamily="18" charset="0"/>
                </a:rPr>
                <a:t>Ba</a:t>
              </a:r>
              <a:r>
                <a:rPr kumimoji="1" lang="en-US" altLang="zh-CN" sz="2400" dirty="0">
                  <a:solidFill>
                    <a:srgbClr val="FF0000"/>
                  </a:solidFill>
                  <a:latin typeface="Times New Roman" pitchFamily="18" charset="0"/>
                </a:rPr>
                <a:t>(OH)</a:t>
              </a:r>
              <a:r>
                <a:rPr kumimoji="1" lang="en-US" altLang="zh-CN" sz="2400" baseline="-30000" dirty="0">
                  <a:solidFill>
                    <a:srgbClr val="FF0000"/>
                  </a:solidFill>
                  <a:latin typeface="Times New Roman" pitchFamily="18" charset="0"/>
                </a:rPr>
                <a:t>2</a:t>
              </a:r>
              <a:r>
                <a:rPr kumimoji="1" lang="zh-CN" altLang="en-US" sz="2400" dirty="0">
                  <a:latin typeface="宋体" pitchFamily="2" charset="-122"/>
                </a:rPr>
                <a:t>等。</a:t>
              </a:r>
              <a:endParaRPr kumimoji="1" lang="zh-CN" altLang="en-US" sz="2400" dirty="0">
                <a:latin typeface="Times New Roman" pitchFamily="18" charset="0"/>
              </a:endParaRPr>
            </a:p>
          </p:txBody>
        </p:sp>
        <p:sp>
          <p:nvSpPr>
            <p:cNvPr id="16390" name="Text Box 6"/>
            <p:cNvSpPr txBox="1">
              <a:spLocks noChangeArrowheads="1"/>
            </p:cNvSpPr>
            <p:nvPr/>
          </p:nvSpPr>
          <p:spPr bwMode="auto">
            <a:xfrm>
              <a:off x="-658" y="1463"/>
              <a:ext cx="5280" cy="365"/>
            </a:xfrm>
            <a:prstGeom prst="rect">
              <a:avLst/>
            </a:prstGeom>
            <a:grpFill/>
            <a:ln w="9525">
              <a:noFill/>
              <a:miter lim="800000"/>
              <a:headEnd/>
              <a:tailEnd/>
            </a:ln>
            <a:effectLst/>
          </p:spPr>
          <p:txBody>
            <a:bodyPr>
              <a:spAutoFit/>
            </a:bodyPr>
            <a:lstStyle/>
            <a:p>
              <a:pPr>
                <a:spcBef>
                  <a:spcPct val="50000"/>
                </a:spcBef>
              </a:pPr>
              <a:r>
                <a:rPr kumimoji="1" lang="en-US" altLang="zh-CN" sz="3200" b="1" dirty="0">
                  <a:latin typeface="Times New Roman" pitchFamily="18" charset="0"/>
                </a:rPr>
                <a:t>              </a:t>
              </a:r>
              <a:r>
                <a:rPr kumimoji="1" lang="en-US" altLang="zh-CN" sz="2800" b="1" dirty="0">
                  <a:solidFill>
                    <a:srgbClr val="FFFF00"/>
                  </a:solidFill>
                  <a:latin typeface="Times New Roman" pitchFamily="18" charset="0"/>
                </a:rPr>
                <a:t>3.3.5  </a:t>
              </a:r>
              <a:r>
                <a:rPr kumimoji="1" lang="zh-CN" altLang="en-US" sz="2800" b="1" dirty="0">
                  <a:solidFill>
                    <a:srgbClr val="FFFF00"/>
                  </a:solidFill>
                  <a:latin typeface="Times New Roman" pitchFamily="18" charset="0"/>
                </a:rPr>
                <a:t>案例分析</a:t>
              </a:r>
              <a:r>
                <a:rPr kumimoji="1" lang="zh-CN" altLang="en-US" sz="2800" dirty="0">
                  <a:solidFill>
                    <a:srgbClr val="FFFF00"/>
                  </a:solidFill>
                  <a:latin typeface="Times New Roman" pitchFamily="18" charset="0"/>
                </a:rPr>
                <a:t> </a:t>
              </a:r>
            </a:p>
          </p:txBody>
        </p:sp>
        <p:sp>
          <p:nvSpPr>
            <p:cNvPr id="16391" name="Line 7"/>
            <p:cNvSpPr>
              <a:spLocks noChangeShapeType="1"/>
            </p:cNvSpPr>
            <p:nvPr/>
          </p:nvSpPr>
          <p:spPr bwMode="auto">
            <a:xfrm>
              <a:off x="1020" y="1979"/>
              <a:ext cx="0" cy="1815"/>
            </a:xfrm>
            <a:prstGeom prst="line">
              <a:avLst/>
            </a:prstGeom>
            <a:grpFill/>
            <a:ln w="9525">
              <a:solidFill>
                <a:schemeClr val="tx1"/>
              </a:solidFill>
              <a:round/>
              <a:headEnd/>
              <a:tailEnd/>
            </a:ln>
            <a:effectLst/>
          </p:spPr>
          <p:txBody>
            <a:bodyPr/>
            <a:lstStyle/>
            <a:p>
              <a:endParaRPr lang="zh-CN" altLang="en-US"/>
            </a:p>
          </p:txBody>
        </p:sp>
        <p:sp>
          <p:nvSpPr>
            <p:cNvPr id="16392" name="Line 8"/>
            <p:cNvSpPr>
              <a:spLocks noChangeShapeType="1"/>
            </p:cNvSpPr>
            <p:nvPr/>
          </p:nvSpPr>
          <p:spPr bwMode="auto">
            <a:xfrm>
              <a:off x="1020" y="3793"/>
              <a:ext cx="2676" cy="0"/>
            </a:xfrm>
            <a:prstGeom prst="line">
              <a:avLst/>
            </a:prstGeom>
            <a:grpFill/>
            <a:ln w="9525">
              <a:solidFill>
                <a:schemeClr val="tx1"/>
              </a:solidFill>
              <a:round/>
              <a:headEnd/>
              <a:tailEnd/>
            </a:ln>
            <a:effectLst/>
          </p:spPr>
          <p:txBody>
            <a:bodyPr/>
            <a:lstStyle/>
            <a:p>
              <a:endParaRPr lang="zh-CN" altLang="en-US"/>
            </a:p>
          </p:txBody>
        </p:sp>
        <p:sp>
          <p:nvSpPr>
            <p:cNvPr id="16394" name="Line 10"/>
            <p:cNvSpPr>
              <a:spLocks noChangeShapeType="1"/>
            </p:cNvSpPr>
            <p:nvPr/>
          </p:nvSpPr>
          <p:spPr bwMode="auto">
            <a:xfrm>
              <a:off x="1020" y="1979"/>
              <a:ext cx="2676" cy="0"/>
            </a:xfrm>
            <a:prstGeom prst="line">
              <a:avLst/>
            </a:prstGeom>
            <a:grpFill/>
            <a:ln w="9525">
              <a:solidFill>
                <a:schemeClr val="tx1"/>
              </a:solidFill>
              <a:round/>
              <a:headEnd/>
              <a:tailEnd/>
            </a:ln>
            <a:effectLst/>
          </p:spPr>
          <p:txBody>
            <a:bodyPr/>
            <a:lstStyle/>
            <a:p>
              <a:endParaRPr lang="zh-CN" altLang="en-US"/>
            </a:p>
          </p:txBody>
        </p:sp>
        <p:sp>
          <p:nvSpPr>
            <p:cNvPr id="16395" name="Line 11"/>
            <p:cNvSpPr>
              <a:spLocks noChangeShapeType="1"/>
            </p:cNvSpPr>
            <p:nvPr/>
          </p:nvSpPr>
          <p:spPr bwMode="auto">
            <a:xfrm>
              <a:off x="1020" y="2205"/>
              <a:ext cx="91" cy="0"/>
            </a:xfrm>
            <a:prstGeom prst="line">
              <a:avLst/>
            </a:prstGeom>
            <a:grpFill/>
            <a:ln w="9525">
              <a:solidFill>
                <a:schemeClr val="tx1"/>
              </a:solidFill>
              <a:round/>
              <a:headEnd/>
              <a:tailEnd/>
            </a:ln>
            <a:effectLst/>
          </p:spPr>
          <p:txBody>
            <a:bodyPr/>
            <a:lstStyle/>
            <a:p>
              <a:endParaRPr lang="zh-CN" altLang="en-US"/>
            </a:p>
          </p:txBody>
        </p:sp>
        <p:sp>
          <p:nvSpPr>
            <p:cNvPr id="16396" name="Line 12"/>
            <p:cNvSpPr>
              <a:spLocks noChangeShapeType="1"/>
            </p:cNvSpPr>
            <p:nvPr/>
          </p:nvSpPr>
          <p:spPr bwMode="auto">
            <a:xfrm>
              <a:off x="1020" y="2523"/>
              <a:ext cx="91" cy="0"/>
            </a:xfrm>
            <a:prstGeom prst="line">
              <a:avLst/>
            </a:prstGeom>
            <a:grpFill/>
            <a:ln w="9525">
              <a:solidFill>
                <a:schemeClr val="tx1"/>
              </a:solidFill>
              <a:round/>
              <a:headEnd/>
              <a:tailEnd/>
            </a:ln>
            <a:effectLst/>
          </p:spPr>
          <p:txBody>
            <a:bodyPr/>
            <a:lstStyle/>
            <a:p>
              <a:endParaRPr lang="zh-CN" altLang="en-US"/>
            </a:p>
          </p:txBody>
        </p:sp>
        <p:sp>
          <p:nvSpPr>
            <p:cNvPr id="16397" name="Line 13"/>
            <p:cNvSpPr>
              <a:spLocks noChangeShapeType="1"/>
            </p:cNvSpPr>
            <p:nvPr/>
          </p:nvSpPr>
          <p:spPr bwMode="auto">
            <a:xfrm>
              <a:off x="1020" y="2840"/>
              <a:ext cx="91" cy="0"/>
            </a:xfrm>
            <a:prstGeom prst="line">
              <a:avLst/>
            </a:prstGeom>
            <a:grpFill/>
            <a:ln w="9525">
              <a:solidFill>
                <a:schemeClr val="tx1"/>
              </a:solidFill>
              <a:round/>
              <a:headEnd/>
              <a:tailEnd/>
            </a:ln>
            <a:effectLst/>
          </p:spPr>
          <p:txBody>
            <a:bodyPr/>
            <a:lstStyle/>
            <a:p>
              <a:endParaRPr lang="zh-CN" altLang="en-US"/>
            </a:p>
          </p:txBody>
        </p:sp>
        <p:sp>
          <p:nvSpPr>
            <p:cNvPr id="16398" name="Line 14"/>
            <p:cNvSpPr>
              <a:spLocks noChangeShapeType="1"/>
            </p:cNvSpPr>
            <p:nvPr/>
          </p:nvSpPr>
          <p:spPr bwMode="auto">
            <a:xfrm>
              <a:off x="1030" y="3158"/>
              <a:ext cx="91" cy="0"/>
            </a:xfrm>
            <a:prstGeom prst="line">
              <a:avLst/>
            </a:prstGeom>
            <a:grpFill/>
            <a:ln w="9525">
              <a:solidFill>
                <a:schemeClr val="tx1"/>
              </a:solidFill>
              <a:round/>
              <a:headEnd/>
              <a:tailEnd/>
            </a:ln>
            <a:effectLst/>
          </p:spPr>
          <p:txBody>
            <a:bodyPr/>
            <a:lstStyle/>
            <a:p>
              <a:endParaRPr lang="zh-CN" altLang="en-US"/>
            </a:p>
          </p:txBody>
        </p:sp>
        <p:sp>
          <p:nvSpPr>
            <p:cNvPr id="16399" name="Line 15"/>
            <p:cNvSpPr>
              <a:spLocks noChangeShapeType="1"/>
            </p:cNvSpPr>
            <p:nvPr/>
          </p:nvSpPr>
          <p:spPr bwMode="auto">
            <a:xfrm>
              <a:off x="1020" y="3475"/>
              <a:ext cx="91" cy="0"/>
            </a:xfrm>
            <a:prstGeom prst="line">
              <a:avLst/>
            </a:prstGeom>
            <a:grpFill/>
            <a:ln w="9525">
              <a:solidFill>
                <a:schemeClr val="tx1"/>
              </a:solidFill>
              <a:round/>
              <a:headEnd/>
              <a:tailEnd/>
            </a:ln>
            <a:effectLst/>
          </p:spPr>
          <p:txBody>
            <a:bodyPr/>
            <a:lstStyle/>
            <a:p>
              <a:endParaRPr lang="zh-CN" altLang="en-US"/>
            </a:p>
          </p:txBody>
        </p:sp>
        <p:sp>
          <p:nvSpPr>
            <p:cNvPr id="16401" name="Line 17"/>
            <p:cNvSpPr>
              <a:spLocks noChangeShapeType="1"/>
            </p:cNvSpPr>
            <p:nvPr/>
          </p:nvSpPr>
          <p:spPr bwMode="auto">
            <a:xfrm>
              <a:off x="1366" y="3748"/>
              <a:ext cx="0" cy="45"/>
            </a:xfrm>
            <a:prstGeom prst="line">
              <a:avLst/>
            </a:prstGeom>
            <a:grpFill/>
            <a:ln w="9525">
              <a:solidFill>
                <a:schemeClr val="tx1"/>
              </a:solidFill>
              <a:round/>
              <a:headEnd/>
              <a:tailEnd/>
            </a:ln>
            <a:effectLst/>
          </p:spPr>
          <p:txBody>
            <a:bodyPr/>
            <a:lstStyle/>
            <a:p>
              <a:endParaRPr lang="zh-CN" altLang="en-US"/>
            </a:p>
          </p:txBody>
        </p:sp>
        <p:sp>
          <p:nvSpPr>
            <p:cNvPr id="16403" name="Line 19"/>
            <p:cNvSpPr>
              <a:spLocks noChangeShapeType="1"/>
            </p:cNvSpPr>
            <p:nvPr/>
          </p:nvSpPr>
          <p:spPr bwMode="auto">
            <a:xfrm>
              <a:off x="1756" y="3748"/>
              <a:ext cx="0" cy="45"/>
            </a:xfrm>
            <a:prstGeom prst="line">
              <a:avLst/>
            </a:prstGeom>
            <a:grpFill/>
            <a:ln w="9525">
              <a:solidFill>
                <a:schemeClr val="tx1"/>
              </a:solidFill>
              <a:round/>
              <a:headEnd/>
              <a:tailEnd/>
            </a:ln>
            <a:effectLst/>
          </p:spPr>
          <p:txBody>
            <a:bodyPr/>
            <a:lstStyle/>
            <a:p>
              <a:endParaRPr lang="zh-CN" altLang="en-US"/>
            </a:p>
          </p:txBody>
        </p:sp>
        <p:sp>
          <p:nvSpPr>
            <p:cNvPr id="16408" name="Line 24"/>
            <p:cNvSpPr>
              <a:spLocks noChangeShapeType="1"/>
            </p:cNvSpPr>
            <p:nvPr/>
          </p:nvSpPr>
          <p:spPr bwMode="auto">
            <a:xfrm>
              <a:off x="2145" y="3748"/>
              <a:ext cx="0" cy="45"/>
            </a:xfrm>
            <a:prstGeom prst="line">
              <a:avLst/>
            </a:prstGeom>
            <a:grpFill/>
            <a:ln w="9525">
              <a:solidFill>
                <a:schemeClr val="tx1"/>
              </a:solidFill>
              <a:round/>
              <a:headEnd/>
              <a:tailEnd/>
            </a:ln>
            <a:effectLst/>
          </p:spPr>
          <p:txBody>
            <a:bodyPr/>
            <a:lstStyle/>
            <a:p>
              <a:endParaRPr lang="zh-CN" altLang="en-US"/>
            </a:p>
          </p:txBody>
        </p:sp>
        <p:sp>
          <p:nvSpPr>
            <p:cNvPr id="16410" name="Line 26"/>
            <p:cNvSpPr>
              <a:spLocks noChangeShapeType="1"/>
            </p:cNvSpPr>
            <p:nvPr/>
          </p:nvSpPr>
          <p:spPr bwMode="auto">
            <a:xfrm>
              <a:off x="2554" y="3748"/>
              <a:ext cx="0" cy="45"/>
            </a:xfrm>
            <a:prstGeom prst="line">
              <a:avLst/>
            </a:prstGeom>
            <a:grpFill/>
            <a:ln w="9525">
              <a:solidFill>
                <a:schemeClr val="tx1"/>
              </a:solidFill>
              <a:round/>
              <a:headEnd/>
              <a:tailEnd/>
            </a:ln>
            <a:effectLst/>
          </p:spPr>
          <p:txBody>
            <a:bodyPr/>
            <a:lstStyle/>
            <a:p>
              <a:endParaRPr lang="zh-CN" altLang="en-US"/>
            </a:p>
          </p:txBody>
        </p:sp>
        <p:sp>
          <p:nvSpPr>
            <p:cNvPr id="16411" name="Line 27"/>
            <p:cNvSpPr>
              <a:spLocks noChangeShapeType="1"/>
            </p:cNvSpPr>
            <p:nvPr/>
          </p:nvSpPr>
          <p:spPr bwMode="auto">
            <a:xfrm>
              <a:off x="2943" y="3748"/>
              <a:ext cx="0" cy="45"/>
            </a:xfrm>
            <a:prstGeom prst="line">
              <a:avLst/>
            </a:prstGeom>
            <a:grpFill/>
            <a:ln w="9525">
              <a:solidFill>
                <a:schemeClr val="tx1"/>
              </a:solidFill>
              <a:round/>
              <a:headEnd/>
              <a:tailEnd/>
            </a:ln>
            <a:effectLst/>
          </p:spPr>
          <p:txBody>
            <a:bodyPr/>
            <a:lstStyle/>
            <a:p>
              <a:endParaRPr lang="zh-CN" altLang="en-US"/>
            </a:p>
          </p:txBody>
        </p:sp>
        <p:sp>
          <p:nvSpPr>
            <p:cNvPr id="16412" name="Text Box 28"/>
            <p:cNvSpPr txBox="1">
              <a:spLocks noChangeArrowheads="1"/>
            </p:cNvSpPr>
            <p:nvPr/>
          </p:nvSpPr>
          <p:spPr bwMode="auto">
            <a:xfrm>
              <a:off x="793" y="3702"/>
              <a:ext cx="182"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p>
          </p:txBody>
        </p:sp>
        <p:sp>
          <p:nvSpPr>
            <p:cNvPr id="16413" name="Text Box 29"/>
            <p:cNvSpPr txBox="1">
              <a:spLocks noChangeArrowheads="1"/>
            </p:cNvSpPr>
            <p:nvPr/>
          </p:nvSpPr>
          <p:spPr bwMode="auto">
            <a:xfrm>
              <a:off x="612" y="3385"/>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r>
                <a:rPr kumimoji="1" lang="zh-CN" altLang="en-US" sz="1200">
                  <a:latin typeface="Times New Roman" pitchFamily="18" charset="0"/>
                </a:rPr>
                <a:t>、</a:t>
              </a:r>
              <a:r>
                <a:rPr kumimoji="1" lang="en-US" altLang="zh-CN" sz="1200">
                  <a:latin typeface="Times New Roman" pitchFamily="18" charset="0"/>
                </a:rPr>
                <a:t>2</a:t>
              </a:r>
            </a:p>
          </p:txBody>
        </p:sp>
        <p:sp>
          <p:nvSpPr>
            <p:cNvPr id="16415" name="Text Box 31"/>
            <p:cNvSpPr txBox="1">
              <a:spLocks noChangeArrowheads="1"/>
            </p:cNvSpPr>
            <p:nvPr/>
          </p:nvSpPr>
          <p:spPr bwMode="auto">
            <a:xfrm>
              <a:off x="612" y="3067"/>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r>
                <a:rPr kumimoji="1" lang="zh-CN" altLang="en-US" sz="1200">
                  <a:latin typeface="Times New Roman" pitchFamily="18" charset="0"/>
                </a:rPr>
                <a:t>、</a:t>
              </a:r>
              <a:r>
                <a:rPr kumimoji="1" lang="en-US" altLang="zh-CN" sz="1200">
                  <a:latin typeface="Times New Roman" pitchFamily="18" charset="0"/>
                </a:rPr>
                <a:t>4</a:t>
              </a:r>
            </a:p>
          </p:txBody>
        </p:sp>
        <p:sp>
          <p:nvSpPr>
            <p:cNvPr id="16416" name="Text Box 32"/>
            <p:cNvSpPr txBox="1">
              <a:spLocks noChangeArrowheads="1"/>
            </p:cNvSpPr>
            <p:nvPr/>
          </p:nvSpPr>
          <p:spPr bwMode="auto">
            <a:xfrm>
              <a:off x="612" y="2750"/>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r>
                <a:rPr kumimoji="1" lang="zh-CN" altLang="en-US" sz="1200">
                  <a:latin typeface="Times New Roman" pitchFamily="18" charset="0"/>
                </a:rPr>
                <a:t>、</a:t>
              </a:r>
              <a:r>
                <a:rPr kumimoji="1" lang="en-US" altLang="zh-CN" sz="1200">
                  <a:latin typeface="Times New Roman" pitchFamily="18" charset="0"/>
                </a:rPr>
                <a:t>6</a:t>
              </a:r>
            </a:p>
          </p:txBody>
        </p:sp>
        <p:sp>
          <p:nvSpPr>
            <p:cNvPr id="16417" name="Text Box 33"/>
            <p:cNvSpPr txBox="1">
              <a:spLocks noChangeArrowheads="1"/>
            </p:cNvSpPr>
            <p:nvPr/>
          </p:nvSpPr>
          <p:spPr bwMode="auto">
            <a:xfrm>
              <a:off x="612" y="2451"/>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r>
                <a:rPr kumimoji="1" lang="zh-CN" altLang="en-US" sz="1200">
                  <a:latin typeface="Times New Roman" pitchFamily="18" charset="0"/>
                </a:rPr>
                <a:t>、</a:t>
              </a:r>
              <a:r>
                <a:rPr kumimoji="1" lang="en-US" altLang="zh-CN" sz="1200">
                  <a:latin typeface="Times New Roman" pitchFamily="18" charset="0"/>
                </a:rPr>
                <a:t>8</a:t>
              </a:r>
            </a:p>
          </p:txBody>
        </p:sp>
        <p:sp>
          <p:nvSpPr>
            <p:cNvPr id="16418" name="Text Box 34"/>
            <p:cNvSpPr txBox="1">
              <a:spLocks noChangeArrowheads="1"/>
            </p:cNvSpPr>
            <p:nvPr/>
          </p:nvSpPr>
          <p:spPr bwMode="auto">
            <a:xfrm>
              <a:off x="612" y="2115"/>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1</a:t>
              </a:r>
              <a:r>
                <a:rPr kumimoji="1" lang="zh-CN" altLang="en-US" sz="1200">
                  <a:latin typeface="Times New Roman" pitchFamily="18" charset="0"/>
                </a:rPr>
                <a:t>、</a:t>
              </a:r>
              <a:r>
                <a:rPr kumimoji="1" lang="en-US" altLang="zh-CN" sz="1200">
                  <a:latin typeface="Times New Roman" pitchFamily="18" charset="0"/>
                </a:rPr>
                <a:t>0</a:t>
              </a:r>
            </a:p>
          </p:txBody>
        </p:sp>
        <p:sp>
          <p:nvSpPr>
            <p:cNvPr id="16419" name="Text Box 35"/>
            <p:cNvSpPr txBox="1">
              <a:spLocks noChangeArrowheads="1"/>
            </p:cNvSpPr>
            <p:nvPr/>
          </p:nvSpPr>
          <p:spPr bwMode="auto">
            <a:xfrm>
              <a:off x="612" y="188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1</a:t>
              </a:r>
              <a:r>
                <a:rPr kumimoji="1" lang="zh-CN" altLang="en-US" sz="1200">
                  <a:latin typeface="Times New Roman" pitchFamily="18" charset="0"/>
                </a:rPr>
                <a:t>、</a:t>
              </a:r>
              <a:r>
                <a:rPr kumimoji="1" lang="en-US" altLang="zh-CN" sz="1200">
                  <a:latin typeface="Times New Roman" pitchFamily="18" charset="0"/>
                </a:rPr>
                <a:t>2</a:t>
              </a:r>
            </a:p>
          </p:txBody>
        </p:sp>
        <p:sp>
          <p:nvSpPr>
            <p:cNvPr id="16420" name="Text Box 36"/>
            <p:cNvSpPr txBox="1">
              <a:spLocks noChangeArrowheads="1"/>
            </p:cNvSpPr>
            <p:nvPr/>
          </p:nvSpPr>
          <p:spPr bwMode="auto">
            <a:xfrm>
              <a:off x="1202"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7</a:t>
              </a:r>
              <a:r>
                <a:rPr kumimoji="1" lang="zh-CN" altLang="en-US" sz="1200">
                  <a:latin typeface="Times New Roman" pitchFamily="18" charset="0"/>
                </a:rPr>
                <a:t>、</a:t>
              </a:r>
              <a:r>
                <a:rPr kumimoji="1" lang="en-US" altLang="zh-CN" sz="1200">
                  <a:latin typeface="Times New Roman" pitchFamily="18" charset="0"/>
                </a:rPr>
                <a:t>5</a:t>
              </a:r>
            </a:p>
          </p:txBody>
        </p:sp>
        <p:sp>
          <p:nvSpPr>
            <p:cNvPr id="16421" name="Text Box 37"/>
            <p:cNvSpPr txBox="1">
              <a:spLocks noChangeArrowheads="1"/>
            </p:cNvSpPr>
            <p:nvPr/>
          </p:nvSpPr>
          <p:spPr bwMode="auto">
            <a:xfrm>
              <a:off x="839"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7</a:t>
              </a:r>
              <a:r>
                <a:rPr kumimoji="1" lang="zh-CN" altLang="en-US" sz="1200">
                  <a:latin typeface="Times New Roman" pitchFamily="18" charset="0"/>
                </a:rPr>
                <a:t>、</a:t>
              </a:r>
              <a:r>
                <a:rPr kumimoji="1" lang="en-US" altLang="zh-CN" sz="1200">
                  <a:latin typeface="Times New Roman" pitchFamily="18" charset="0"/>
                </a:rPr>
                <a:t>0</a:t>
              </a:r>
            </a:p>
          </p:txBody>
        </p:sp>
        <p:sp>
          <p:nvSpPr>
            <p:cNvPr id="16422" name="Text Box 38"/>
            <p:cNvSpPr txBox="1">
              <a:spLocks noChangeArrowheads="1"/>
            </p:cNvSpPr>
            <p:nvPr/>
          </p:nvSpPr>
          <p:spPr bwMode="auto">
            <a:xfrm>
              <a:off x="1565"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8</a:t>
              </a:r>
              <a:r>
                <a:rPr kumimoji="1" lang="zh-CN" altLang="en-US" sz="1200">
                  <a:latin typeface="Times New Roman" pitchFamily="18" charset="0"/>
                </a:rPr>
                <a:t>、</a:t>
              </a:r>
              <a:r>
                <a:rPr kumimoji="1" lang="en-US" altLang="zh-CN" sz="1200">
                  <a:latin typeface="Times New Roman" pitchFamily="18" charset="0"/>
                </a:rPr>
                <a:t>0</a:t>
              </a:r>
            </a:p>
          </p:txBody>
        </p:sp>
        <p:sp>
          <p:nvSpPr>
            <p:cNvPr id="16423" name="Text Box 39"/>
            <p:cNvSpPr txBox="1">
              <a:spLocks noChangeArrowheads="1"/>
            </p:cNvSpPr>
            <p:nvPr/>
          </p:nvSpPr>
          <p:spPr bwMode="auto">
            <a:xfrm>
              <a:off x="2018"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8</a:t>
              </a:r>
              <a:r>
                <a:rPr kumimoji="1" lang="zh-CN" altLang="en-US" sz="1200">
                  <a:latin typeface="Times New Roman" pitchFamily="18" charset="0"/>
                </a:rPr>
                <a:t>、</a:t>
              </a:r>
              <a:r>
                <a:rPr kumimoji="1" lang="en-US" altLang="zh-CN" sz="1200">
                  <a:latin typeface="Times New Roman" pitchFamily="18" charset="0"/>
                </a:rPr>
                <a:t>5</a:t>
              </a:r>
            </a:p>
          </p:txBody>
        </p:sp>
        <p:sp>
          <p:nvSpPr>
            <p:cNvPr id="16424" name="Text Box 40"/>
            <p:cNvSpPr txBox="1">
              <a:spLocks noChangeArrowheads="1"/>
            </p:cNvSpPr>
            <p:nvPr/>
          </p:nvSpPr>
          <p:spPr bwMode="auto">
            <a:xfrm>
              <a:off x="2381"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9</a:t>
              </a:r>
              <a:r>
                <a:rPr kumimoji="1" lang="zh-CN" altLang="en-US" sz="1200">
                  <a:latin typeface="Times New Roman" pitchFamily="18" charset="0"/>
                </a:rPr>
                <a:t>、</a:t>
              </a:r>
              <a:r>
                <a:rPr kumimoji="1" lang="en-US" altLang="zh-CN" sz="1200">
                  <a:latin typeface="Times New Roman" pitchFamily="18" charset="0"/>
                </a:rPr>
                <a:t>0</a:t>
              </a:r>
            </a:p>
          </p:txBody>
        </p:sp>
        <p:sp>
          <p:nvSpPr>
            <p:cNvPr id="16425" name="Text Box 41"/>
            <p:cNvSpPr txBox="1">
              <a:spLocks noChangeArrowheads="1"/>
            </p:cNvSpPr>
            <p:nvPr/>
          </p:nvSpPr>
          <p:spPr bwMode="auto">
            <a:xfrm>
              <a:off x="2835"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0</a:t>
              </a:r>
              <a:r>
                <a:rPr kumimoji="1" lang="zh-CN" altLang="en-US" sz="1200">
                  <a:latin typeface="Times New Roman" pitchFamily="18" charset="0"/>
                </a:rPr>
                <a:t>、</a:t>
              </a:r>
              <a:r>
                <a:rPr kumimoji="1" lang="en-US" altLang="zh-CN" sz="1200">
                  <a:latin typeface="Times New Roman" pitchFamily="18" charset="0"/>
                </a:rPr>
                <a:t>2</a:t>
              </a:r>
            </a:p>
          </p:txBody>
        </p:sp>
        <p:sp>
          <p:nvSpPr>
            <p:cNvPr id="16426" name="Text Box 42"/>
            <p:cNvSpPr txBox="1">
              <a:spLocks noChangeArrowheads="1"/>
            </p:cNvSpPr>
            <p:nvPr/>
          </p:nvSpPr>
          <p:spPr bwMode="auto">
            <a:xfrm>
              <a:off x="3243"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10</a:t>
              </a:r>
              <a:r>
                <a:rPr kumimoji="1" lang="zh-CN" altLang="en-US" sz="1200">
                  <a:latin typeface="Times New Roman" pitchFamily="18" charset="0"/>
                </a:rPr>
                <a:t>、</a:t>
              </a:r>
              <a:r>
                <a:rPr kumimoji="1" lang="en-US" altLang="zh-CN" sz="1200">
                  <a:latin typeface="Times New Roman" pitchFamily="18" charset="0"/>
                </a:rPr>
                <a:t>0</a:t>
              </a:r>
            </a:p>
          </p:txBody>
        </p:sp>
        <p:sp>
          <p:nvSpPr>
            <p:cNvPr id="16427" name="Line 43"/>
            <p:cNvSpPr>
              <a:spLocks noChangeShapeType="1"/>
            </p:cNvSpPr>
            <p:nvPr/>
          </p:nvSpPr>
          <p:spPr bwMode="auto">
            <a:xfrm>
              <a:off x="3696" y="1979"/>
              <a:ext cx="0" cy="1815"/>
            </a:xfrm>
            <a:prstGeom prst="line">
              <a:avLst/>
            </a:prstGeom>
            <a:grpFill/>
            <a:ln w="9525">
              <a:solidFill>
                <a:schemeClr val="tx1"/>
              </a:solidFill>
              <a:round/>
              <a:headEnd/>
              <a:tailEnd/>
            </a:ln>
            <a:effectLst/>
          </p:spPr>
          <p:txBody>
            <a:bodyPr/>
            <a:lstStyle/>
            <a:p>
              <a:endParaRPr lang="zh-CN" altLang="en-US"/>
            </a:p>
          </p:txBody>
        </p:sp>
        <p:sp>
          <p:nvSpPr>
            <p:cNvPr id="16428" name="Text Box 44"/>
            <p:cNvSpPr txBox="1">
              <a:spLocks noChangeArrowheads="1"/>
            </p:cNvSpPr>
            <p:nvPr/>
          </p:nvSpPr>
          <p:spPr bwMode="auto">
            <a:xfrm>
              <a:off x="2835"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9</a:t>
              </a:r>
              <a:r>
                <a:rPr kumimoji="1" lang="zh-CN" altLang="en-US" sz="1200">
                  <a:latin typeface="Times New Roman" pitchFamily="18" charset="0"/>
                </a:rPr>
                <a:t>、</a:t>
              </a:r>
              <a:r>
                <a:rPr kumimoji="1" lang="en-US" altLang="zh-CN" sz="1200">
                  <a:latin typeface="Times New Roman" pitchFamily="18" charset="0"/>
                </a:rPr>
                <a:t>5</a:t>
              </a:r>
            </a:p>
          </p:txBody>
        </p:sp>
        <p:sp>
          <p:nvSpPr>
            <p:cNvPr id="16429" name="Line 45"/>
            <p:cNvSpPr>
              <a:spLocks noChangeShapeType="1"/>
            </p:cNvSpPr>
            <p:nvPr/>
          </p:nvSpPr>
          <p:spPr bwMode="auto">
            <a:xfrm>
              <a:off x="3334" y="3748"/>
              <a:ext cx="0" cy="45"/>
            </a:xfrm>
            <a:prstGeom prst="line">
              <a:avLst/>
            </a:prstGeom>
            <a:grpFill/>
            <a:ln w="9525">
              <a:solidFill>
                <a:schemeClr val="tx1"/>
              </a:solidFill>
              <a:round/>
              <a:headEnd/>
              <a:tailEnd/>
            </a:ln>
            <a:effectLst/>
          </p:spPr>
          <p:txBody>
            <a:bodyPr/>
            <a:lstStyle/>
            <a:p>
              <a:endParaRPr lang="zh-CN" altLang="en-US"/>
            </a:p>
          </p:txBody>
        </p:sp>
        <p:sp>
          <p:nvSpPr>
            <p:cNvPr id="16430" name="Text Box 46"/>
            <p:cNvSpPr txBox="1">
              <a:spLocks noChangeArrowheads="1"/>
            </p:cNvSpPr>
            <p:nvPr/>
          </p:nvSpPr>
          <p:spPr bwMode="auto">
            <a:xfrm>
              <a:off x="3651" y="3838"/>
              <a:ext cx="363" cy="173"/>
            </a:xfrm>
            <a:prstGeom prst="rect">
              <a:avLst/>
            </a:prstGeom>
            <a:grpFill/>
            <a:ln w="9525">
              <a:noFill/>
              <a:miter lim="800000"/>
              <a:headEnd/>
              <a:tailEnd/>
            </a:ln>
            <a:effectLst/>
          </p:spPr>
          <p:txBody>
            <a:bodyPr>
              <a:spAutoFit/>
            </a:bodyPr>
            <a:lstStyle/>
            <a:p>
              <a:pPr>
                <a:spcBef>
                  <a:spcPct val="50000"/>
                </a:spcBef>
              </a:pPr>
              <a:r>
                <a:rPr kumimoji="1" lang="en-US" altLang="zh-CN" sz="1200">
                  <a:latin typeface="Times New Roman" pitchFamily="18" charset="0"/>
                </a:rPr>
                <a:t>10</a:t>
              </a:r>
              <a:r>
                <a:rPr kumimoji="1" lang="zh-CN" altLang="en-US" sz="1200">
                  <a:latin typeface="Times New Roman" pitchFamily="18" charset="0"/>
                </a:rPr>
                <a:t>、</a:t>
              </a:r>
              <a:r>
                <a:rPr kumimoji="1" lang="en-US" altLang="zh-CN" sz="1200">
                  <a:latin typeface="Times New Roman" pitchFamily="18" charset="0"/>
                </a:rPr>
                <a:t>5</a:t>
              </a:r>
            </a:p>
          </p:txBody>
        </p:sp>
        <p:sp>
          <p:nvSpPr>
            <p:cNvPr id="16431" name="Arc 47"/>
            <p:cNvSpPr>
              <a:spLocks/>
            </p:cNvSpPr>
            <p:nvPr/>
          </p:nvSpPr>
          <p:spPr bwMode="auto">
            <a:xfrm>
              <a:off x="1202" y="2659"/>
              <a:ext cx="1587" cy="13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pFill/>
            <a:ln w="9525">
              <a:solidFill>
                <a:srgbClr val="FF0000"/>
              </a:solidFill>
              <a:round/>
              <a:headEnd/>
              <a:tailEnd/>
            </a:ln>
            <a:effectLst/>
          </p:spPr>
          <p:txBody>
            <a:bodyPr wrap="none" anchor="ctr"/>
            <a:lstStyle/>
            <a:p>
              <a:endParaRPr lang="zh-CN" altLang="en-US"/>
            </a:p>
          </p:txBody>
        </p:sp>
        <p:sp>
          <p:nvSpPr>
            <p:cNvPr id="16433" name="Line 49"/>
            <p:cNvSpPr>
              <a:spLocks noChangeShapeType="1"/>
            </p:cNvSpPr>
            <p:nvPr/>
          </p:nvSpPr>
          <p:spPr bwMode="auto">
            <a:xfrm>
              <a:off x="1202" y="2704"/>
              <a:ext cx="1905" cy="771"/>
            </a:xfrm>
            <a:prstGeom prst="line">
              <a:avLst/>
            </a:prstGeom>
            <a:grpFill/>
            <a:ln w="9525">
              <a:solidFill>
                <a:schemeClr val="tx1"/>
              </a:solidFill>
              <a:round/>
              <a:headEnd/>
              <a:tailEnd/>
            </a:ln>
            <a:effectLst/>
          </p:spPr>
          <p:txBody>
            <a:bodyPr/>
            <a:lstStyle/>
            <a:p>
              <a:endParaRPr lang="zh-CN" altLang="en-US"/>
            </a:p>
          </p:txBody>
        </p:sp>
        <p:sp>
          <p:nvSpPr>
            <p:cNvPr id="16434" name="Line 50"/>
            <p:cNvSpPr>
              <a:spLocks noChangeShapeType="1"/>
            </p:cNvSpPr>
            <p:nvPr/>
          </p:nvSpPr>
          <p:spPr bwMode="auto">
            <a:xfrm>
              <a:off x="1247" y="2840"/>
              <a:ext cx="1769" cy="0"/>
            </a:xfrm>
            <a:prstGeom prst="line">
              <a:avLst/>
            </a:prstGeom>
            <a:grpFill/>
            <a:ln w="9525">
              <a:solidFill>
                <a:srgbClr val="FFFF00"/>
              </a:solidFill>
              <a:round/>
              <a:headEnd/>
              <a:tailEnd/>
            </a:ln>
            <a:effectLst/>
          </p:spPr>
          <p:txBody>
            <a:bodyPr/>
            <a:lstStyle/>
            <a:p>
              <a:endParaRPr lang="zh-CN" altLang="en-US"/>
            </a:p>
          </p:txBody>
        </p:sp>
        <p:sp>
          <p:nvSpPr>
            <p:cNvPr id="16435" name="Arc 51"/>
            <p:cNvSpPr>
              <a:spLocks/>
            </p:cNvSpPr>
            <p:nvPr/>
          </p:nvSpPr>
          <p:spPr bwMode="auto">
            <a:xfrm rot="10538662">
              <a:off x="1247" y="2768"/>
              <a:ext cx="1609" cy="817"/>
            </a:xfrm>
            <a:custGeom>
              <a:avLst/>
              <a:gdLst>
                <a:gd name="G0" fmla="+- 933 0 0"/>
                <a:gd name="G1" fmla="+- 21600 0 0"/>
                <a:gd name="G2" fmla="+- 21600 0 0"/>
                <a:gd name="T0" fmla="*/ 0 w 22533"/>
                <a:gd name="T1" fmla="*/ 20 h 21600"/>
                <a:gd name="T2" fmla="*/ 22533 w 22533"/>
                <a:gd name="T3" fmla="*/ 21600 h 21600"/>
                <a:gd name="T4" fmla="*/ 933 w 22533"/>
                <a:gd name="T5" fmla="*/ 21600 h 21600"/>
              </a:gdLst>
              <a:ahLst/>
              <a:cxnLst>
                <a:cxn ang="0">
                  <a:pos x="T0" y="T1"/>
                </a:cxn>
                <a:cxn ang="0">
                  <a:pos x="T2" y="T3"/>
                </a:cxn>
                <a:cxn ang="0">
                  <a:pos x="T4" y="T5"/>
                </a:cxn>
              </a:cxnLst>
              <a:rect l="0" t="0" r="r" b="b"/>
              <a:pathLst>
                <a:path w="22533" h="21600" fill="none" extrusionOk="0">
                  <a:moveTo>
                    <a:pt x="0" y="20"/>
                  </a:moveTo>
                  <a:cubicBezTo>
                    <a:pt x="310" y="6"/>
                    <a:pt x="621" y="-1"/>
                    <a:pt x="933" y="0"/>
                  </a:cubicBezTo>
                  <a:cubicBezTo>
                    <a:pt x="12862" y="0"/>
                    <a:pt x="22533" y="9670"/>
                    <a:pt x="22533" y="21600"/>
                  </a:cubicBezTo>
                </a:path>
                <a:path w="22533" h="21600" stroke="0" extrusionOk="0">
                  <a:moveTo>
                    <a:pt x="0" y="20"/>
                  </a:moveTo>
                  <a:cubicBezTo>
                    <a:pt x="310" y="6"/>
                    <a:pt x="621" y="-1"/>
                    <a:pt x="933" y="0"/>
                  </a:cubicBezTo>
                  <a:cubicBezTo>
                    <a:pt x="12862" y="0"/>
                    <a:pt x="22533" y="9670"/>
                    <a:pt x="22533" y="21600"/>
                  </a:cubicBezTo>
                  <a:lnTo>
                    <a:pt x="933" y="21600"/>
                  </a:lnTo>
                  <a:close/>
                </a:path>
              </a:pathLst>
            </a:custGeom>
            <a:grpFill/>
            <a:ln w="9525">
              <a:solidFill>
                <a:srgbClr val="00FF00"/>
              </a:solidFill>
              <a:round/>
              <a:headEnd/>
              <a:tailEnd/>
            </a:ln>
            <a:effectLst/>
          </p:spPr>
          <p:txBody>
            <a:bodyPr wrap="none" anchor="ctr"/>
            <a:lstStyle/>
            <a:p>
              <a:endParaRPr lang="zh-CN" altLang="en-US"/>
            </a:p>
          </p:txBody>
        </p:sp>
        <p:sp>
          <p:nvSpPr>
            <p:cNvPr id="16436" name="Text Box 52"/>
            <p:cNvSpPr txBox="1">
              <a:spLocks noChangeArrowheads="1"/>
            </p:cNvSpPr>
            <p:nvPr/>
          </p:nvSpPr>
          <p:spPr bwMode="auto">
            <a:xfrm>
              <a:off x="1519" y="2341"/>
              <a:ext cx="1088" cy="212"/>
            </a:xfrm>
            <a:prstGeom prst="rect">
              <a:avLst/>
            </a:prstGeom>
            <a:grpFill/>
            <a:ln w="9525">
              <a:noFill/>
              <a:miter lim="800000"/>
              <a:headEnd/>
              <a:tailEnd/>
            </a:ln>
            <a:effectLst/>
          </p:spPr>
          <p:txBody>
            <a:bodyPr>
              <a:spAutoFit/>
            </a:bodyPr>
            <a:lstStyle/>
            <a:p>
              <a:pPr>
                <a:spcBef>
                  <a:spcPct val="50000"/>
                </a:spcBef>
              </a:pPr>
              <a:r>
                <a:rPr kumimoji="1" lang="zh-CN" altLang="en-US" sz="1600">
                  <a:latin typeface="Times New Roman" pitchFamily="18" charset="0"/>
                </a:rPr>
                <a:t>有氨存在时的铜</a:t>
              </a:r>
            </a:p>
          </p:txBody>
        </p:sp>
        <p:sp>
          <p:nvSpPr>
            <p:cNvPr id="16437" name="Text Box 53"/>
            <p:cNvSpPr txBox="1">
              <a:spLocks noChangeArrowheads="1"/>
            </p:cNvSpPr>
            <p:nvPr/>
          </p:nvSpPr>
          <p:spPr bwMode="auto">
            <a:xfrm>
              <a:off x="2109" y="2886"/>
              <a:ext cx="1088" cy="212"/>
            </a:xfrm>
            <a:prstGeom prst="rect">
              <a:avLst/>
            </a:prstGeom>
            <a:grpFill/>
            <a:ln w="9525">
              <a:noFill/>
              <a:miter lim="800000"/>
              <a:headEnd/>
              <a:tailEnd/>
            </a:ln>
            <a:effectLst/>
          </p:spPr>
          <p:txBody>
            <a:bodyPr>
              <a:spAutoFit/>
            </a:bodyPr>
            <a:lstStyle/>
            <a:p>
              <a:pPr>
                <a:spcBef>
                  <a:spcPct val="50000"/>
                </a:spcBef>
              </a:pPr>
              <a:r>
                <a:rPr kumimoji="1" lang="zh-CN" altLang="en-US" sz="1600" dirty="0">
                  <a:latin typeface="Times New Roman" pitchFamily="18" charset="0"/>
                </a:rPr>
                <a:t>有氨存在时的铬</a:t>
              </a:r>
            </a:p>
          </p:txBody>
        </p:sp>
        <p:sp>
          <p:nvSpPr>
            <p:cNvPr id="16438" name="Text Box 54"/>
            <p:cNvSpPr txBox="1">
              <a:spLocks noChangeArrowheads="1"/>
            </p:cNvSpPr>
            <p:nvPr/>
          </p:nvSpPr>
          <p:spPr bwMode="auto">
            <a:xfrm>
              <a:off x="2789" y="3113"/>
              <a:ext cx="1088" cy="212"/>
            </a:xfrm>
            <a:prstGeom prst="rect">
              <a:avLst/>
            </a:prstGeom>
            <a:grpFill/>
            <a:ln w="9525">
              <a:noFill/>
              <a:miter lim="800000"/>
              <a:headEnd/>
              <a:tailEnd/>
            </a:ln>
            <a:effectLst/>
          </p:spPr>
          <p:txBody>
            <a:bodyPr>
              <a:spAutoFit/>
            </a:bodyPr>
            <a:lstStyle/>
            <a:p>
              <a:pPr>
                <a:spcBef>
                  <a:spcPct val="50000"/>
                </a:spcBef>
              </a:pPr>
              <a:r>
                <a:rPr kumimoji="1" lang="zh-CN" altLang="en-US" sz="1600" dirty="0">
                  <a:latin typeface="Times New Roman" pitchFamily="18" charset="0"/>
                </a:rPr>
                <a:t>无氨存在时的铜</a:t>
              </a:r>
            </a:p>
          </p:txBody>
        </p:sp>
        <p:sp>
          <p:nvSpPr>
            <p:cNvPr id="16439" name="Text Box 55"/>
            <p:cNvSpPr txBox="1">
              <a:spLocks noChangeArrowheads="1"/>
            </p:cNvSpPr>
            <p:nvPr/>
          </p:nvSpPr>
          <p:spPr bwMode="auto">
            <a:xfrm>
              <a:off x="1202" y="3521"/>
              <a:ext cx="1088" cy="212"/>
            </a:xfrm>
            <a:prstGeom prst="rect">
              <a:avLst/>
            </a:prstGeom>
            <a:grpFill/>
            <a:ln w="9525">
              <a:noFill/>
              <a:miter lim="800000"/>
              <a:headEnd/>
              <a:tailEnd/>
            </a:ln>
            <a:effectLst/>
          </p:spPr>
          <p:txBody>
            <a:bodyPr>
              <a:spAutoFit/>
            </a:bodyPr>
            <a:lstStyle/>
            <a:p>
              <a:pPr>
                <a:spcBef>
                  <a:spcPct val="50000"/>
                </a:spcBef>
              </a:pPr>
              <a:r>
                <a:rPr kumimoji="1" lang="zh-CN" altLang="en-US" sz="1600">
                  <a:latin typeface="Times New Roman" pitchFamily="18" charset="0"/>
                </a:rPr>
                <a:t>无氨存在时的铬</a:t>
              </a:r>
            </a:p>
          </p:txBody>
        </p:sp>
        <p:sp>
          <p:nvSpPr>
            <p:cNvPr id="16441" name="Text Box 57"/>
            <p:cNvSpPr txBox="1">
              <a:spLocks noChangeArrowheads="1"/>
            </p:cNvSpPr>
            <p:nvPr/>
          </p:nvSpPr>
          <p:spPr bwMode="auto">
            <a:xfrm rot="16200000">
              <a:off x="-212" y="2349"/>
              <a:ext cx="1406" cy="212"/>
            </a:xfrm>
            <a:prstGeom prst="rect">
              <a:avLst/>
            </a:prstGeom>
            <a:grpFill/>
            <a:ln w="9525">
              <a:noFill/>
              <a:miter lim="800000"/>
              <a:headEnd/>
              <a:tailEnd/>
            </a:ln>
            <a:effectLst/>
          </p:spPr>
          <p:txBody>
            <a:bodyPr>
              <a:spAutoFit/>
            </a:bodyPr>
            <a:lstStyle/>
            <a:p>
              <a:pPr>
                <a:spcBef>
                  <a:spcPct val="50000"/>
                </a:spcBef>
              </a:pPr>
              <a:r>
                <a:rPr kumimoji="1" lang="zh-CN" altLang="en-US" sz="1600">
                  <a:latin typeface="Times New Roman" pitchFamily="18" charset="0"/>
                </a:rPr>
                <a:t>金属离子浓度</a:t>
              </a:r>
              <a:r>
                <a:rPr kumimoji="1" lang="en-US" altLang="zh-CN" sz="1600">
                  <a:latin typeface="Times New Roman" pitchFamily="18" charset="0"/>
                </a:rPr>
                <a:t>/mg/L</a:t>
              </a:r>
            </a:p>
          </p:txBody>
        </p:sp>
        <p:sp>
          <p:nvSpPr>
            <p:cNvPr id="16442" name="Text Box 58"/>
            <p:cNvSpPr txBox="1">
              <a:spLocks noChangeArrowheads="1"/>
            </p:cNvSpPr>
            <p:nvPr/>
          </p:nvSpPr>
          <p:spPr bwMode="auto">
            <a:xfrm>
              <a:off x="2018" y="4089"/>
              <a:ext cx="907" cy="231"/>
            </a:xfrm>
            <a:prstGeom prst="rect">
              <a:avLst/>
            </a:prstGeom>
            <a:grpFill/>
            <a:ln w="9525">
              <a:noFill/>
              <a:miter lim="800000"/>
              <a:headEnd/>
              <a:tailEnd/>
            </a:ln>
            <a:effectLst/>
          </p:spPr>
          <p:txBody>
            <a:bodyPr>
              <a:spAutoFit/>
            </a:bodyPr>
            <a:lstStyle/>
            <a:p>
              <a:pPr>
                <a:spcBef>
                  <a:spcPct val="50000"/>
                </a:spcBef>
              </a:pPr>
              <a:r>
                <a:rPr kumimoji="1" lang="en-US" altLang="zh-CN">
                  <a:latin typeface="Times New Roman" pitchFamily="18" charset="0"/>
                </a:rPr>
                <a:t>pH</a:t>
              </a:r>
            </a:p>
          </p:txBody>
        </p:sp>
      </p:grpSp>
      <p:sp>
        <p:nvSpPr>
          <p:cNvPr id="16445" name="Text Box 61"/>
          <p:cNvSpPr txBox="1">
            <a:spLocks noChangeArrowheads="1"/>
          </p:cNvSpPr>
          <p:nvPr/>
        </p:nvSpPr>
        <p:spPr bwMode="auto">
          <a:xfrm>
            <a:off x="395288" y="2420938"/>
            <a:ext cx="1800225"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16446" name="Text Box 62"/>
          <p:cNvSpPr txBox="1">
            <a:spLocks noChangeArrowheads="1"/>
          </p:cNvSpPr>
          <p:nvPr/>
        </p:nvSpPr>
        <p:spPr bwMode="auto">
          <a:xfrm>
            <a:off x="6372225" y="3141663"/>
            <a:ext cx="2159000" cy="1778000"/>
          </a:xfrm>
          <a:prstGeom prst="rect">
            <a:avLst/>
          </a:prstGeom>
          <a:noFill/>
          <a:ln w="9525">
            <a:solidFill>
              <a:schemeClr val="accent2"/>
            </a:solidFill>
            <a:miter lim="800000"/>
            <a:headEnd/>
            <a:tailEnd/>
          </a:ln>
          <a:effectLst/>
        </p:spPr>
        <p:txBody>
          <a:bodyPr>
            <a:spAutoFit/>
          </a:bodyPr>
          <a:lstStyle/>
          <a:p>
            <a:pPr>
              <a:spcBef>
                <a:spcPct val="50000"/>
              </a:spcBef>
            </a:pPr>
            <a:r>
              <a:rPr kumimoji="1" lang="zh-CN" altLang="en-US" sz="2000">
                <a:latin typeface="Times New Roman" pitchFamily="18" charset="0"/>
              </a:rPr>
              <a:t>氨干扰的排除：</a:t>
            </a:r>
          </a:p>
          <a:p>
            <a:pPr>
              <a:spcBef>
                <a:spcPct val="50000"/>
              </a:spcBef>
            </a:pPr>
            <a:r>
              <a:rPr kumimoji="1" lang="en-US" altLang="zh-CN" sz="2000">
                <a:latin typeface="Times New Roman" pitchFamily="18" charset="0"/>
              </a:rPr>
              <a:t>1.</a:t>
            </a:r>
            <a:r>
              <a:rPr kumimoji="1" lang="zh-CN" altLang="en-US" sz="2000">
                <a:latin typeface="Times New Roman" pitchFamily="18" charset="0"/>
              </a:rPr>
              <a:t>折点加氯</a:t>
            </a:r>
          </a:p>
          <a:p>
            <a:pPr>
              <a:spcBef>
                <a:spcPct val="50000"/>
              </a:spcBef>
            </a:pPr>
            <a:r>
              <a:rPr kumimoji="1" lang="en-US" altLang="zh-CN" sz="2000">
                <a:latin typeface="Times New Roman" pitchFamily="18" charset="0"/>
              </a:rPr>
              <a:t>2.</a:t>
            </a:r>
            <a:r>
              <a:rPr kumimoji="1" lang="zh-CN" altLang="en-US" sz="2000">
                <a:latin typeface="Times New Roman" pitchFamily="18" charset="0"/>
              </a:rPr>
              <a:t>吹脱</a:t>
            </a:r>
          </a:p>
          <a:p>
            <a:pPr>
              <a:spcBef>
                <a:spcPct val="50000"/>
              </a:spcBef>
            </a:pPr>
            <a:r>
              <a:rPr kumimoji="1" lang="en-US" altLang="zh-CN" sz="2000">
                <a:latin typeface="Times New Roman" pitchFamily="18" charset="0"/>
              </a:rPr>
              <a:t>3.</a:t>
            </a:r>
            <a:r>
              <a:rPr kumimoji="1" lang="zh-CN" altLang="en-US" sz="2000">
                <a:latin typeface="Times New Roman" pitchFamily="18" charset="0"/>
              </a:rPr>
              <a:t>其它</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611560" y="2492896"/>
            <a:ext cx="7776864" cy="584775"/>
          </a:xfrm>
          <a:prstGeom prst="rect">
            <a:avLst/>
          </a:prstGeom>
          <a:noFill/>
          <a:ln w="9525">
            <a:noFill/>
            <a:miter lim="800000"/>
            <a:headEnd/>
            <a:tailEnd/>
          </a:ln>
          <a:effectLst/>
        </p:spPr>
        <p:txBody>
          <a:bodyPr wrap="square">
            <a:spAutoFit/>
          </a:bodyPr>
          <a:lstStyle/>
          <a:p>
            <a:pPr algn="ctr">
              <a:spcBef>
                <a:spcPct val="50000"/>
              </a:spcBef>
            </a:pPr>
            <a:r>
              <a:rPr lang="en-US" altLang="zh-CN" sz="3200" b="1" dirty="0">
                <a:solidFill>
                  <a:srgbClr val="FFFF00"/>
                </a:solidFill>
                <a:latin typeface="黑体" pitchFamily="49" charset="-122"/>
                <a:ea typeface="黑体" pitchFamily="49" charset="-122"/>
              </a:rPr>
              <a:t>4.4   </a:t>
            </a:r>
            <a:r>
              <a:rPr lang="zh-CN" altLang="en-US" sz="3200" dirty="0">
                <a:solidFill>
                  <a:srgbClr val="FFFF00"/>
                </a:solidFill>
                <a:latin typeface="宋体" charset="-122"/>
              </a:rPr>
              <a:t>化学氧化还原 </a:t>
            </a:r>
            <a:endParaRPr lang="en-US" altLang="zh-CN" sz="3200" b="1" dirty="0">
              <a:solidFill>
                <a:srgbClr val="FFFF00"/>
              </a:solidFill>
            </a:endParaRPr>
          </a:p>
        </p:txBody>
      </p:sp>
    </p:spTree>
    <p:extLst>
      <p:ext uri="{BB962C8B-B14F-4D97-AF65-F5344CB8AC3E}">
        <p14:creationId xmlns:p14="http://schemas.microsoft.com/office/powerpoint/2010/main" val="178479412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a:xfrm>
            <a:off x="683568" y="980728"/>
            <a:ext cx="7543800" cy="4319588"/>
          </a:xfrm>
          <a:solidFill>
            <a:schemeClr val="bg1"/>
          </a:solidFill>
        </p:spPr>
        <p:txBody>
          <a:bodyPr/>
          <a:lstStyle/>
          <a:p>
            <a:pPr>
              <a:lnSpc>
                <a:spcPct val="125000"/>
              </a:lnSpc>
              <a:buNone/>
            </a:pPr>
            <a:r>
              <a:rPr lang="en-US" altLang="zh-CN" sz="2800" b="1" dirty="0">
                <a:solidFill>
                  <a:schemeClr val="tx2"/>
                </a:solidFill>
                <a:latin typeface="宋体" charset="-122"/>
              </a:rPr>
              <a:t>4.4.1 </a:t>
            </a:r>
            <a:r>
              <a:rPr lang="zh-CN" altLang="en-US" sz="2800" b="1" dirty="0">
                <a:solidFill>
                  <a:schemeClr val="tx2"/>
                </a:solidFill>
                <a:latin typeface="宋体" charset="-122"/>
              </a:rPr>
              <a:t>基本原则    </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对水中特定的杂质有良好的氧化还原作用；</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反应后生成物应当无害，不需二次处理</a:t>
            </a:r>
            <a:r>
              <a:rPr lang="en-US" altLang="zh-CN" sz="2400" b="1" dirty="0">
                <a:solidFill>
                  <a:srgbClr val="FF0000"/>
                </a:solidFill>
                <a:latin typeface="宋体" charset="-122"/>
              </a:rPr>
              <a:t>;</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价格合理，易得；</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常温下反应迅速，不需加热；</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反应时所需</a:t>
            </a:r>
            <a:r>
              <a:rPr lang="en-US" altLang="zh-CN" sz="2400" b="1" dirty="0">
                <a:solidFill>
                  <a:srgbClr val="FF0000"/>
                </a:solidFill>
                <a:latin typeface="宋体" charset="-122"/>
              </a:rPr>
              <a:t>pH</a:t>
            </a:r>
            <a:r>
              <a:rPr lang="zh-CN" altLang="en-US" sz="2400" b="1" dirty="0">
                <a:solidFill>
                  <a:srgbClr val="FF0000"/>
                </a:solidFill>
                <a:latin typeface="宋体" charset="-122"/>
              </a:rPr>
              <a:t>值不宜太高或太低；</a:t>
            </a:r>
          </a:p>
          <a:p>
            <a:pPr>
              <a:lnSpc>
                <a:spcPct val="150000"/>
              </a:lnSpc>
              <a:buClr>
                <a:srgbClr val="00FF00"/>
              </a:buClr>
              <a:buFont typeface="Wingdings" panose="05000000000000000000" pitchFamily="2" charset="2"/>
              <a:buChar char="p"/>
            </a:pPr>
            <a:r>
              <a:rPr lang="zh-CN" altLang="en-US" sz="2400" b="1" dirty="0">
                <a:solidFill>
                  <a:srgbClr val="FF0000"/>
                </a:solidFill>
                <a:latin typeface="宋体" charset="-122"/>
              </a:rPr>
              <a:t>操作简便。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1">
                                            <p:bg/>
                                          </p:spTgt>
                                        </p:tgtEl>
                                        <p:attrNameLst>
                                          <p:attrName>style.visibility</p:attrName>
                                        </p:attrNameLst>
                                      </p:cBhvr>
                                      <p:to>
                                        <p:strVal val="visible"/>
                                      </p:to>
                                    </p:set>
                                    <p:anim calcmode="lin" valueType="num">
                                      <p:cBhvr additive="base">
                                        <p:cTn id="7" dur="500" fill="hold"/>
                                        <p:tgtEl>
                                          <p:spTgt spid="2051">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1">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1">
                                            <p:txEl>
                                              <p:pRg st="0" end="0"/>
                                            </p:txEl>
                                          </p:spTgt>
                                        </p:tgtEl>
                                        <p:attrNameLst>
                                          <p:attrName>style.visibility</p:attrName>
                                        </p:attrNameLst>
                                      </p:cBhvr>
                                      <p:to>
                                        <p:strVal val="visible"/>
                                      </p:to>
                                    </p:set>
                                    <p:anim calcmode="lin" valueType="num">
                                      <p:cBhvr additive="base">
                                        <p:cTn id="13" dur="500" fill="hold"/>
                                        <p:tgtEl>
                                          <p:spTgt spid="20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1">
                                            <p:txEl>
                                              <p:pRg st="1" end="1"/>
                                            </p:txEl>
                                          </p:spTgt>
                                        </p:tgtEl>
                                        <p:attrNameLst>
                                          <p:attrName>style.visibility</p:attrName>
                                        </p:attrNameLst>
                                      </p:cBhvr>
                                      <p:to>
                                        <p:strVal val="visible"/>
                                      </p:to>
                                    </p:set>
                                    <p:anim calcmode="lin" valueType="num">
                                      <p:cBhvr additive="base">
                                        <p:cTn id="19" dur="500" fill="hold"/>
                                        <p:tgtEl>
                                          <p:spTgt spid="205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5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1">
                                            <p:txEl>
                                              <p:pRg st="2" end="2"/>
                                            </p:txEl>
                                          </p:spTgt>
                                        </p:tgtEl>
                                        <p:attrNameLst>
                                          <p:attrName>style.visibility</p:attrName>
                                        </p:attrNameLst>
                                      </p:cBhvr>
                                      <p:to>
                                        <p:strVal val="visible"/>
                                      </p:to>
                                    </p:set>
                                    <p:anim calcmode="lin" valueType="num">
                                      <p:cBhvr additive="base">
                                        <p:cTn id="25" dur="500" fill="hold"/>
                                        <p:tgtEl>
                                          <p:spTgt spid="205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0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51">
                                            <p:txEl>
                                              <p:pRg st="3" end="3"/>
                                            </p:txEl>
                                          </p:spTgt>
                                        </p:tgtEl>
                                        <p:attrNameLst>
                                          <p:attrName>style.visibility</p:attrName>
                                        </p:attrNameLst>
                                      </p:cBhvr>
                                      <p:to>
                                        <p:strVal val="visible"/>
                                      </p:to>
                                    </p:set>
                                    <p:anim calcmode="lin" valueType="num">
                                      <p:cBhvr additive="base">
                                        <p:cTn id="31" dur="500" fill="hold"/>
                                        <p:tgtEl>
                                          <p:spTgt spid="205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51">
                                            <p:txEl>
                                              <p:pRg st="4" end="4"/>
                                            </p:txEl>
                                          </p:spTgt>
                                        </p:tgtEl>
                                        <p:attrNameLst>
                                          <p:attrName>style.visibility</p:attrName>
                                        </p:attrNameLst>
                                      </p:cBhvr>
                                      <p:to>
                                        <p:strVal val="visible"/>
                                      </p:to>
                                    </p:set>
                                    <p:anim calcmode="lin" valueType="num">
                                      <p:cBhvr additive="base">
                                        <p:cTn id="37" dur="500" fill="hold"/>
                                        <p:tgtEl>
                                          <p:spTgt spid="2051">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5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51">
                                            <p:txEl>
                                              <p:pRg st="5" end="5"/>
                                            </p:txEl>
                                          </p:spTgt>
                                        </p:tgtEl>
                                        <p:attrNameLst>
                                          <p:attrName>style.visibility</p:attrName>
                                        </p:attrNameLst>
                                      </p:cBhvr>
                                      <p:to>
                                        <p:strVal val="visible"/>
                                      </p:to>
                                    </p:set>
                                    <p:anim calcmode="lin" valueType="num">
                                      <p:cBhvr additive="base">
                                        <p:cTn id="43" dur="500" fill="hold"/>
                                        <p:tgtEl>
                                          <p:spTgt spid="2051">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05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51">
                                            <p:txEl>
                                              <p:pRg st="6" end="6"/>
                                            </p:txEl>
                                          </p:spTgt>
                                        </p:tgtEl>
                                        <p:attrNameLst>
                                          <p:attrName>style.visibility</p:attrName>
                                        </p:attrNameLst>
                                      </p:cBhvr>
                                      <p:to>
                                        <p:strVal val="visible"/>
                                      </p:to>
                                    </p:set>
                                    <p:anim calcmode="lin" valueType="num">
                                      <p:cBhvr additive="base">
                                        <p:cTn id="49" dur="500" fill="hold"/>
                                        <p:tgtEl>
                                          <p:spTgt spid="2051">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05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animBg="1"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3568" y="548680"/>
            <a:ext cx="7772400" cy="863600"/>
          </a:xfrm>
        </p:spPr>
        <p:txBody>
          <a:bodyPr>
            <a:normAutofit/>
          </a:bodyPr>
          <a:lstStyle/>
          <a:p>
            <a:r>
              <a:rPr lang="en-US" altLang="zh-CN" sz="2800" b="1" dirty="0">
                <a:latin typeface="宋体" charset="-122"/>
              </a:rPr>
              <a:t>4.4.2  </a:t>
            </a:r>
            <a:r>
              <a:rPr lang="zh-CN" altLang="en-US" sz="2800" b="1" dirty="0">
                <a:latin typeface="宋体" charset="-122"/>
              </a:rPr>
              <a:t>化学氧化</a:t>
            </a:r>
            <a:r>
              <a:rPr lang="zh-CN" altLang="en-US" sz="2800" dirty="0">
                <a:latin typeface="宋体" charset="-122"/>
              </a:rPr>
              <a:t> </a:t>
            </a:r>
          </a:p>
        </p:txBody>
      </p:sp>
      <p:sp>
        <p:nvSpPr>
          <p:cNvPr id="3075" name="Rectangle 3"/>
          <p:cNvSpPr>
            <a:spLocks noGrp="1" noChangeArrowheads="1"/>
          </p:cNvSpPr>
          <p:nvPr>
            <p:ph type="body" idx="1"/>
          </p:nvPr>
        </p:nvSpPr>
        <p:spPr>
          <a:xfrm>
            <a:off x="755650" y="1628775"/>
            <a:ext cx="7772400" cy="4824561"/>
          </a:xfrm>
          <a:solidFill>
            <a:schemeClr val="bg1"/>
          </a:solidFill>
        </p:spPr>
        <p:txBody>
          <a:bodyPr>
            <a:normAutofit/>
          </a:bodyPr>
          <a:lstStyle/>
          <a:p>
            <a:pPr>
              <a:lnSpc>
                <a:spcPct val="150000"/>
              </a:lnSpc>
              <a:buNone/>
            </a:pPr>
            <a:r>
              <a:rPr lang="en-US" altLang="zh-CN" sz="2400" b="1" dirty="0">
                <a:latin typeface="宋体" charset="-122"/>
              </a:rPr>
              <a:t>1  </a:t>
            </a:r>
            <a:r>
              <a:rPr lang="zh-CN" altLang="en-US" sz="2400" b="1" dirty="0">
                <a:solidFill>
                  <a:schemeClr val="tx1"/>
                </a:solidFill>
                <a:latin typeface="宋体" charset="-122"/>
              </a:rPr>
              <a:t>目标</a:t>
            </a:r>
            <a:r>
              <a:rPr lang="zh-CN" altLang="en-US" sz="2400" b="1" dirty="0">
                <a:latin typeface="宋体" charset="-122"/>
              </a:rPr>
              <a:t>     有毒、有害     无毒、毒性小</a:t>
            </a:r>
          </a:p>
          <a:p>
            <a:pPr>
              <a:lnSpc>
                <a:spcPct val="150000"/>
              </a:lnSpc>
              <a:buNone/>
            </a:pPr>
            <a:r>
              <a:rPr lang="en-US" altLang="zh-CN" sz="2400" b="1" dirty="0">
                <a:latin typeface="宋体" charset="-122"/>
              </a:rPr>
              <a:t>2 </a:t>
            </a:r>
            <a:r>
              <a:rPr lang="en-US" altLang="zh-CN" sz="2400" b="1" dirty="0">
                <a:solidFill>
                  <a:schemeClr val="tx1"/>
                </a:solidFill>
                <a:latin typeface="宋体" charset="-122"/>
              </a:rPr>
              <a:t> </a:t>
            </a:r>
            <a:r>
              <a:rPr lang="zh-CN" altLang="en-US" sz="2400" b="1" dirty="0">
                <a:solidFill>
                  <a:schemeClr val="tx1"/>
                </a:solidFill>
                <a:latin typeface="宋体" charset="-122"/>
              </a:rPr>
              <a:t>氧化剂   </a:t>
            </a:r>
          </a:p>
          <a:p>
            <a:pPr>
              <a:lnSpc>
                <a:spcPct val="150000"/>
              </a:lnSpc>
            </a:pPr>
            <a:r>
              <a:rPr lang="zh-CN" altLang="en-US" sz="2400" b="1" dirty="0">
                <a:latin typeface="宋体" charset="-122"/>
              </a:rPr>
              <a:t> </a:t>
            </a:r>
            <a:r>
              <a:rPr lang="zh-CN" altLang="en-US" sz="2400" b="1" dirty="0">
                <a:solidFill>
                  <a:srgbClr val="FF0000"/>
                </a:solidFill>
                <a:latin typeface="宋体" charset="-122"/>
              </a:rPr>
              <a:t>氯系</a:t>
            </a:r>
            <a:r>
              <a:rPr lang="zh-CN" altLang="en-US" sz="2400" b="1" dirty="0">
                <a:latin typeface="宋体" charset="-122"/>
              </a:rPr>
              <a:t>   气态氯、液氯、次氯酸钠、次氯酸钙（漂白粉）、三氯化铁等。 </a:t>
            </a:r>
          </a:p>
          <a:p>
            <a:pPr>
              <a:lnSpc>
                <a:spcPct val="150000"/>
              </a:lnSpc>
            </a:pPr>
            <a:r>
              <a:rPr lang="zh-CN" altLang="en-US" sz="2400" b="1" dirty="0">
                <a:latin typeface="宋体" charset="-122"/>
              </a:rPr>
              <a:t> </a:t>
            </a:r>
            <a:r>
              <a:rPr lang="zh-CN" altLang="en-US" sz="2400" b="1" dirty="0">
                <a:solidFill>
                  <a:srgbClr val="FF0000"/>
                </a:solidFill>
                <a:latin typeface="宋体" charset="-122"/>
              </a:rPr>
              <a:t>氧系    </a:t>
            </a:r>
            <a:r>
              <a:rPr lang="zh-CN" altLang="en-US" sz="2400" b="1" dirty="0">
                <a:latin typeface="宋体" charset="-122"/>
              </a:rPr>
              <a:t>空气中的氧、纯氧、臭氧、过氧化氢、高锰酸钾等 。</a:t>
            </a:r>
          </a:p>
          <a:p>
            <a:pPr>
              <a:lnSpc>
                <a:spcPct val="150000"/>
              </a:lnSpc>
              <a:buNone/>
            </a:pPr>
            <a:r>
              <a:rPr lang="en-US" altLang="zh-CN" sz="2400" b="1" dirty="0">
                <a:latin typeface="宋体" charset="-122"/>
              </a:rPr>
              <a:t>3  </a:t>
            </a:r>
            <a:r>
              <a:rPr lang="zh-CN" altLang="en-US" sz="2400" b="1" dirty="0">
                <a:solidFill>
                  <a:schemeClr val="tx1"/>
                </a:solidFill>
                <a:latin typeface="宋体" charset="-122"/>
              </a:rPr>
              <a:t>应用举例 </a:t>
            </a:r>
          </a:p>
          <a:p>
            <a:pPr>
              <a:lnSpc>
                <a:spcPct val="150000"/>
              </a:lnSpc>
            </a:pPr>
            <a:r>
              <a:rPr lang="en-US" altLang="zh-CN" sz="2400" b="1" dirty="0">
                <a:latin typeface="宋体" charset="-122"/>
              </a:rPr>
              <a:t>1</a:t>
            </a:r>
            <a:r>
              <a:rPr lang="zh-CN" altLang="en-US" sz="2400" b="1" dirty="0">
                <a:latin typeface="宋体" charset="-122"/>
              </a:rPr>
              <a:t>）氯氧化法处理含氰废水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bg/>
                                          </p:spTgt>
                                        </p:tgtEl>
                                        <p:attrNameLst>
                                          <p:attrName>style.visibility</p:attrName>
                                        </p:attrNameLst>
                                      </p:cBhvr>
                                      <p:to>
                                        <p:strVal val="visible"/>
                                      </p:to>
                                    </p:set>
                                    <p:anim calcmode="lin" valueType="num">
                                      <p:cBhvr additive="base">
                                        <p:cTn id="13" dur="500" fill="hold"/>
                                        <p:tgtEl>
                                          <p:spTgt spid="3075">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5">
                                            <p:txEl>
                                              <p:pRg st="0" end="0"/>
                                            </p:txEl>
                                          </p:spTgt>
                                        </p:tgtEl>
                                        <p:attrNameLst>
                                          <p:attrName>style.visibility</p:attrName>
                                        </p:attrNameLst>
                                      </p:cBhvr>
                                      <p:to>
                                        <p:strVal val="visible"/>
                                      </p:to>
                                    </p:set>
                                    <p:anim calcmode="lin" valueType="num">
                                      <p:cBhvr additive="base">
                                        <p:cTn id="19"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5">
                                            <p:txEl>
                                              <p:pRg st="1" end="1"/>
                                            </p:txEl>
                                          </p:spTgt>
                                        </p:tgtEl>
                                        <p:attrNameLst>
                                          <p:attrName>style.visibility</p:attrName>
                                        </p:attrNameLst>
                                      </p:cBhvr>
                                      <p:to>
                                        <p:strVal val="visible"/>
                                      </p:to>
                                    </p:set>
                                    <p:anim calcmode="lin" valueType="num">
                                      <p:cBhvr additive="base">
                                        <p:cTn id="25"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5">
                                            <p:txEl>
                                              <p:pRg st="2" end="2"/>
                                            </p:txEl>
                                          </p:spTgt>
                                        </p:tgtEl>
                                        <p:attrNameLst>
                                          <p:attrName>style.visibility</p:attrName>
                                        </p:attrNameLst>
                                      </p:cBhvr>
                                      <p:to>
                                        <p:strVal val="visible"/>
                                      </p:to>
                                    </p:set>
                                    <p:anim calcmode="lin" valueType="num">
                                      <p:cBhvr additive="base">
                                        <p:cTn id="31"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075">
                                            <p:txEl>
                                              <p:pRg st="3" end="3"/>
                                            </p:txEl>
                                          </p:spTgt>
                                        </p:tgtEl>
                                        <p:attrNameLst>
                                          <p:attrName>style.visibility</p:attrName>
                                        </p:attrNameLst>
                                      </p:cBhvr>
                                      <p:to>
                                        <p:strVal val="visible"/>
                                      </p:to>
                                    </p:set>
                                    <p:anim calcmode="lin" valueType="num">
                                      <p:cBhvr additive="base">
                                        <p:cTn id="37"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075">
                                            <p:txEl>
                                              <p:pRg st="4" end="4"/>
                                            </p:txEl>
                                          </p:spTgt>
                                        </p:tgtEl>
                                        <p:attrNameLst>
                                          <p:attrName>style.visibility</p:attrName>
                                        </p:attrNameLst>
                                      </p:cBhvr>
                                      <p:to>
                                        <p:strVal val="visible"/>
                                      </p:to>
                                    </p:set>
                                    <p:anim calcmode="lin" valueType="num">
                                      <p:cBhvr additive="base">
                                        <p:cTn id="43" dur="500" fill="hold"/>
                                        <p:tgtEl>
                                          <p:spTgt spid="3075">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0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075">
                                            <p:txEl>
                                              <p:pRg st="5" end="5"/>
                                            </p:txEl>
                                          </p:spTgt>
                                        </p:tgtEl>
                                        <p:attrNameLst>
                                          <p:attrName>style.visibility</p:attrName>
                                        </p:attrNameLst>
                                      </p:cBhvr>
                                      <p:to>
                                        <p:strVal val="visible"/>
                                      </p:to>
                                    </p:set>
                                    <p:anim calcmode="lin" valueType="num">
                                      <p:cBhvr additive="base">
                                        <p:cTn id="49" dur="500" fill="hold"/>
                                        <p:tgtEl>
                                          <p:spTgt spid="3075">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07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build="p" animBg="1"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476672"/>
            <a:ext cx="8243887" cy="457200"/>
          </a:xfrm>
          <a:prstGeom prst="rect">
            <a:avLst/>
          </a:prstGeom>
          <a:noFill/>
          <a:ln w="9525">
            <a:noFill/>
            <a:miter lim="800000"/>
            <a:headEnd/>
            <a:tailEnd/>
          </a:ln>
          <a:effectLst/>
        </p:spPr>
        <p:txBody>
          <a:bodyPr>
            <a:spAutoFit/>
          </a:bodyPr>
          <a:lstStyle/>
          <a:p>
            <a:pPr>
              <a:spcBef>
                <a:spcPct val="50000"/>
              </a:spcBef>
            </a:pPr>
            <a:r>
              <a:rPr kumimoji="1" lang="zh-CN" altLang="en-US" sz="2400" b="1" dirty="0">
                <a:solidFill>
                  <a:srgbClr val="FF0000"/>
                </a:solidFill>
                <a:latin typeface="Times New Roman" pitchFamily="18" charset="0"/>
              </a:rPr>
              <a:t>（</a:t>
            </a:r>
            <a:r>
              <a:rPr kumimoji="1" lang="en-US" altLang="zh-CN" sz="2400" b="1" dirty="0">
                <a:solidFill>
                  <a:srgbClr val="FF0000"/>
                </a:solidFill>
                <a:latin typeface="Times New Roman" pitchFamily="18" charset="0"/>
              </a:rPr>
              <a:t>1</a:t>
            </a:r>
            <a:r>
              <a:rPr kumimoji="1" lang="zh-CN" altLang="en-US" sz="2400" b="1" dirty="0">
                <a:solidFill>
                  <a:srgbClr val="FF0000"/>
                </a:solidFill>
                <a:latin typeface="Times New Roman" pitchFamily="18" charset="0"/>
              </a:rPr>
              <a:t>）含氰废水的来源        电镀车间、某些化工厂</a:t>
            </a:r>
          </a:p>
        </p:txBody>
      </p:sp>
      <p:sp>
        <p:nvSpPr>
          <p:cNvPr id="6148" name="Text Box 4"/>
          <p:cNvSpPr txBox="1">
            <a:spLocks noChangeArrowheads="1"/>
          </p:cNvSpPr>
          <p:nvPr/>
        </p:nvSpPr>
        <p:spPr bwMode="auto">
          <a:xfrm>
            <a:off x="179388" y="944141"/>
            <a:ext cx="8964612" cy="1692771"/>
          </a:xfrm>
          <a:prstGeom prst="rect">
            <a:avLst/>
          </a:prstGeom>
          <a:solidFill>
            <a:schemeClr val="bg1"/>
          </a:solidFill>
          <a:ln w="9525">
            <a:noFill/>
            <a:miter lim="800000"/>
            <a:headEnd/>
            <a:tailEnd/>
          </a:ln>
          <a:effectLst/>
        </p:spPr>
        <p:txBody>
          <a:bodyPr>
            <a:spAutoFit/>
          </a:bodyPr>
          <a:lstStyle/>
          <a:p>
            <a:pPr>
              <a:spcBef>
                <a:spcPct val="50000"/>
              </a:spcBef>
            </a:pPr>
            <a:r>
              <a:rPr kumimoji="1" lang="zh-CN" altLang="en-US" sz="2400" b="1" dirty="0">
                <a:solidFill>
                  <a:srgbClr val="FF0000"/>
                </a:solidFill>
                <a:latin typeface="Times New Roman" pitchFamily="18" charset="0"/>
              </a:rPr>
              <a:t>（</a:t>
            </a:r>
            <a:r>
              <a:rPr kumimoji="1" lang="en-US" altLang="zh-CN" sz="2400" b="1" dirty="0">
                <a:solidFill>
                  <a:srgbClr val="FF0000"/>
                </a:solidFill>
                <a:latin typeface="Times New Roman" pitchFamily="18" charset="0"/>
              </a:rPr>
              <a:t>2</a:t>
            </a:r>
            <a:r>
              <a:rPr kumimoji="1" lang="zh-CN" altLang="en-US" sz="2400" b="1" dirty="0">
                <a:solidFill>
                  <a:srgbClr val="FF0000"/>
                </a:solidFill>
                <a:latin typeface="Times New Roman" pitchFamily="18" charset="0"/>
              </a:rPr>
              <a:t>）氰在废水中的存在方式   </a:t>
            </a:r>
          </a:p>
          <a:p>
            <a:pPr>
              <a:spcBef>
                <a:spcPct val="50000"/>
              </a:spcBef>
            </a:pPr>
            <a:r>
              <a:rPr kumimoji="1" lang="zh-CN" altLang="en-US" sz="2000" b="1" dirty="0">
                <a:latin typeface="Times New Roman" pitchFamily="18" charset="0"/>
              </a:rPr>
              <a:t>      含有氰基的化合物，如氰化钠、氰化钾、氰化铵等，易离解成</a:t>
            </a:r>
            <a:r>
              <a:rPr kumimoji="1" lang="en-US" altLang="zh-CN" sz="2000" b="1" dirty="0">
                <a:latin typeface="Times New Roman" pitchFamily="18" charset="0"/>
              </a:rPr>
              <a:t>CN</a:t>
            </a:r>
            <a:r>
              <a:rPr kumimoji="1" lang="en-US" altLang="zh-CN" sz="2000" b="1" baseline="30000" dirty="0">
                <a:latin typeface="Times New Roman" pitchFamily="18" charset="0"/>
              </a:rPr>
              <a:t>- </a:t>
            </a:r>
            <a:r>
              <a:rPr kumimoji="1" lang="zh-CN" altLang="en-US" sz="2000" b="1" dirty="0">
                <a:latin typeface="Times New Roman" pitchFamily="18" charset="0"/>
              </a:rPr>
              <a:t>，剧毒；氰的络盐，如</a:t>
            </a:r>
            <a:r>
              <a:rPr kumimoji="1" lang="en-US" altLang="zh-CN" sz="2000" b="1" dirty="0">
                <a:latin typeface="Times New Roman" pitchFamily="18" charset="0"/>
              </a:rPr>
              <a:t>Zn(CN)</a:t>
            </a:r>
            <a:r>
              <a:rPr kumimoji="1" lang="en-US" altLang="zh-CN" sz="2000" b="1" baseline="-25000" dirty="0">
                <a:latin typeface="Times New Roman" pitchFamily="18" charset="0"/>
              </a:rPr>
              <a:t>4</a:t>
            </a:r>
            <a:r>
              <a:rPr kumimoji="1" lang="en-US" altLang="zh-CN" sz="2000" b="1" baseline="30000" dirty="0">
                <a:latin typeface="Times New Roman" pitchFamily="18" charset="0"/>
              </a:rPr>
              <a:t>2-</a:t>
            </a:r>
            <a:r>
              <a:rPr kumimoji="1" lang="zh-CN" altLang="en-US" sz="2000" b="1" dirty="0">
                <a:latin typeface="Times New Roman" pitchFamily="18" charset="0"/>
              </a:rPr>
              <a:t>、</a:t>
            </a:r>
            <a:r>
              <a:rPr kumimoji="1" lang="en-US" altLang="zh-CN" sz="2000" b="1" dirty="0">
                <a:latin typeface="Times New Roman" pitchFamily="18" charset="0"/>
              </a:rPr>
              <a:t>Ag (CN)</a:t>
            </a:r>
            <a:r>
              <a:rPr kumimoji="1" lang="en-US" altLang="zh-CN" sz="2000" b="1" baseline="-25000" dirty="0">
                <a:latin typeface="Times New Roman" pitchFamily="18" charset="0"/>
              </a:rPr>
              <a:t>2</a:t>
            </a:r>
            <a:r>
              <a:rPr kumimoji="1" lang="en-US" altLang="zh-CN" sz="2000" b="1" baseline="30000" dirty="0">
                <a:latin typeface="Times New Roman" pitchFamily="18" charset="0"/>
              </a:rPr>
              <a:t>-  </a:t>
            </a:r>
            <a:r>
              <a:rPr kumimoji="1" lang="en-US" altLang="zh-CN" sz="2000" b="1" dirty="0">
                <a:latin typeface="Times New Roman" pitchFamily="18" charset="0"/>
              </a:rPr>
              <a:t> </a:t>
            </a:r>
            <a:r>
              <a:rPr kumimoji="1" lang="zh-CN" altLang="en-US" sz="2000" b="1" dirty="0">
                <a:latin typeface="Times New Roman" pitchFamily="18" charset="0"/>
              </a:rPr>
              <a:t>、</a:t>
            </a:r>
            <a:r>
              <a:rPr kumimoji="1" lang="en-US" altLang="zh-CN" sz="2000" b="1" dirty="0">
                <a:latin typeface="Times New Roman" pitchFamily="18" charset="0"/>
              </a:rPr>
              <a:t>Fe(CN)</a:t>
            </a:r>
            <a:r>
              <a:rPr kumimoji="1" lang="en-US" altLang="zh-CN" sz="2000" b="1" baseline="-25000" dirty="0">
                <a:latin typeface="Times New Roman" pitchFamily="18" charset="0"/>
              </a:rPr>
              <a:t>6</a:t>
            </a:r>
            <a:r>
              <a:rPr kumimoji="1" lang="en-US" altLang="zh-CN" sz="2000" b="1" baseline="30000" dirty="0">
                <a:latin typeface="Times New Roman" pitchFamily="18" charset="0"/>
              </a:rPr>
              <a:t>4- </a:t>
            </a:r>
            <a:r>
              <a:rPr kumimoji="1" lang="en-US" altLang="zh-CN" sz="2000" b="1" dirty="0">
                <a:latin typeface="Times New Roman" pitchFamily="18" charset="0"/>
              </a:rPr>
              <a:t> </a:t>
            </a:r>
            <a:r>
              <a:rPr kumimoji="1" lang="zh-CN" altLang="en-US" sz="2000" b="1" dirty="0">
                <a:latin typeface="Times New Roman" pitchFamily="18" charset="0"/>
              </a:rPr>
              <a:t>、</a:t>
            </a:r>
          </a:p>
          <a:p>
            <a:pPr>
              <a:spcBef>
                <a:spcPct val="50000"/>
              </a:spcBef>
            </a:pPr>
            <a:r>
              <a:rPr kumimoji="1" lang="en-US" altLang="zh-CN" sz="2000" b="1" dirty="0">
                <a:latin typeface="Times New Roman" pitchFamily="18" charset="0"/>
              </a:rPr>
              <a:t>Fe(CN)</a:t>
            </a:r>
            <a:r>
              <a:rPr kumimoji="1" lang="en-US" altLang="zh-CN" sz="2000" b="1" baseline="-25000" dirty="0">
                <a:latin typeface="Times New Roman" pitchFamily="18" charset="0"/>
              </a:rPr>
              <a:t>6</a:t>
            </a:r>
            <a:r>
              <a:rPr kumimoji="1" lang="en-US" altLang="zh-CN" sz="2000" b="1" baseline="30000" dirty="0">
                <a:latin typeface="Times New Roman" pitchFamily="18" charset="0"/>
              </a:rPr>
              <a:t>3- </a:t>
            </a:r>
            <a:r>
              <a:rPr kumimoji="1" lang="en-US" altLang="zh-CN" sz="2000" b="1" dirty="0">
                <a:latin typeface="Times New Roman" pitchFamily="18" charset="0"/>
              </a:rPr>
              <a:t> ,</a:t>
            </a:r>
            <a:r>
              <a:rPr kumimoji="1" lang="zh-CN" altLang="en-US" sz="2000" b="1" dirty="0">
                <a:latin typeface="Times New Roman" pitchFamily="18" charset="0"/>
              </a:rPr>
              <a:t>低毒。</a:t>
            </a:r>
          </a:p>
        </p:txBody>
      </p:sp>
      <p:sp>
        <p:nvSpPr>
          <p:cNvPr id="6154" name="Text Box 10"/>
          <p:cNvSpPr txBox="1">
            <a:spLocks noChangeArrowheads="1"/>
          </p:cNvSpPr>
          <p:nvPr/>
        </p:nvSpPr>
        <p:spPr bwMode="auto">
          <a:xfrm>
            <a:off x="0" y="2564904"/>
            <a:ext cx="9144000" cy="457200"/>
          </a:xfrm>
          <a:prstGeom prst="rect">
            <a:avLst/>
          </a:prstGeom>
          <a:solidFill>
            <a:schemeClr val="bg1"/>
          </a:solidFill>
          <a:ln w="9525">
            <a:noFill/>
            <a:miter lim="800000"/>
            <a:headEnd/>
            <a:tailEnd/>
          </a:ln>
          <a:effectLst/>
        </p:spPr>
        <p:txBody>
          <a:bodyPr>
            <a:spAutoFit/>
          </a:bodyPr>
          <a:lstStyle/>
          <a:p>
            <a:pPr>
              <a:spcBef>
                <a:spcPct val="50000"/>
              </a:spcBef>
            </a:pPr>
            <a:r>
              <a:rPr kumimoji="1" lang="en-US" altLang="zh-CN" sz="2400" b="1" dirty="0">
                <a:latin typeface="Times New Roman" pitchFamily="18" charset="0"/>
              </a:rPr>
              <a:t>  </a:t>
            </a:r>
            <a:r>
              <a:rPr kumimoji="1" lang="zh-CN" altLang="en-US" sz="2400" b="1" dirty="0">
                <a:latin typeface="Times New Roman" pitchFamily="18" charset="0"/>
              </a:rPr>
              <a:t>（</a:t>
            </a:r>
            <a:r>
              <a:rPr kumimoji="1" lang="en-US" altLang="zh-CN" sz="2400" b="1" dirty="0">
                <a:solidFill>
                  <a:srgbClr val="FF0000"/>
                </a:solidFill>
                <a:latin typeface="Times New Roman" pitchFamily="18" charset="0"/>
              </a:rPr>
              <a:t>3</a:t>
            </a:r>
            <a:r>
              <a:rPr kumimoji="1" lang="zh-CN" altLang="en-US" sz="2400" b="1" dirty="0">
                <a:solidFill>
                  <a:srgbClr val="FF0000"/>
                </a:solidFill>
                <a:latin typeface="Times New Roman" pitchFamily="18" charset="0"/>
              </a:rPr>
              <a:t>）含氰废水的治理</a:t>
            </a:r>
          </a:p>
        </p:txBody>
      </p:sp>
      <p:sp>
        <p:nvSpPr>
          <p:cNvPr id="6155" name="Text Box 11"/>
          <p:cNvSpPr txBox="1">
            <a:spLocks noChangeArrowheads="1"/>
          </p:cNvSpPr>
          <p:nvPr/>
        </p:nvSpPr>
        <p:spPr bwMode="auto">
          <a:xfrm>
            <a:off x="900113" y="5013325"/>
            <a:ext cx="5473700" cy="1552575"/>
          </a:xfrm>
          <a:prstGeom prst="rect">
            <a:avLst/>
          </a:prstGeom>
          <a:solidFill>
            <a:schemeClr val="bg1"/>
          </a:solidFill>
          <a:ln w="9525">
            <a:noFill/>
            <a:miter lim="800000"/>
            <a:headEnd/>
            <a:tailEnd/>
          </a:ln>
          <a:effectLst/>
        </p:spPr>
        <p:txBody>
          <a:bodyPr>
            <a:spAutoFit/>
          </a:bodyPr>
          <a:lstStyle/>
          <a:p>
            <a:pPr>
              <a:spcBef>
                <a:spcPct val="50000"/>
              </a:spcBef>
            </a:pPr>
            <a:r>
              <a:rPr kumimoji="1" lang="en-US" altLang="zh-CN" sz="2400" b="1">
                <a:latin typeface="Times New Roman" pitchFamily="18" charset="0"/>
              </a:rPr>
              <a:t> NaClO </a:t>
            </a:r>
            <a:r>
              <a:rPr kumimoji="1" lang="en-US" altLang="en-US" sz="2400" b="1">
                <a:latin typeface="Times New Roman" pitchFamily="18" charset="0"/>
              </a:rPr>
              <a:t>→</a:t>
            </a:r>
            <a:r>
              <a:rPr kumimoji="1" lang="en-US" altLang="zh-CN" sz="2400" b="1">
                <a:latin typeface="Times New Roman" pitchFamily="18" charset="0"/>
              </a:rPr>
              <a:t> Na</a:t>
            </a:r>
            <a:r>
              <a:rPr kumimoji="1" lang="en-US" altLang="zh-CN" sz="2400" b="1" baseline="30000">
                <a:latin typeface="Times New Roman" pitchFamily="18" charset="0"/>
              </a:rPr>
              <a:t>+ </a:t>
            </a:r>
            <a:r>
              <a:rPr kumimoji="1" lang="zh-CN" altLang="en-US" sz="2400" b="1">
                <a:latin typeface="Times New Roman" pitchFamily="18" charset="0"/>
              </a:rPr>
              <a:t>＋ </a:t>
            </a:r>
            <a:r>
              <a:rPr kumimoji="1" lang="en-US" altLang="zh-CN" sz="2400" b="1">
                <a:latin typeface="Times New Roman" pitchFamily="18" charset="0"/>
              </a:rPr>
              <a:t>ClO</a:t>
            </a:r>
            <a:r>
              <a:rPr kumimoji="1" lang="zh-CN" altLang="en-US" sz="2400" b="1" baseline="30000">
                <a:latin typeface="Times New Roman" pitchFamily="18" charset="0"/>
              </a:rPr>
              <a:t>－</a:t>
            </a:r>
            <a:endParaRPr kumimoji="1" lang="zh-CN" altLang="en-US" sz="2400" b="1">
              <a:latin typeface="Times New Roman" pitchFamily="18" charset="0"/>
            </a:endParaRPr>
          </a:p>
          <a:p>
            <a:pPr>
              <a:spcBef>
                <a:spcPct val="50000"/>
              </a:spcBef>
            </a:pPr>
            <a:r>
              <a:rPr kumimoji="1" lang="zh-CN" altLang="en-US" sz="2400" b="1">
                <a:latin typeface="Times New Roman" pitchFamily="18" charset="0"/>
              </a:rPr>
              <a:t>  </a:t>
            </a:r>
            <a:r>
              <a:rPr kumimoji="1" lang="en-US" altLang="zh-CN" sz="2400" b="1">
                <a:latin typeface="Times New Roman" pitchFamily="18" charset="0"/>
              </a:rPr>
              <a:t>C1</a:t>
            </a:r>
            <a:r>
              <a:rPr kumimoji="1" lang="en-US" altLang="zh-CN" sz="2400" b="1" baseline="-30000">
                <a:latin typeface="Times New Roman" pitchFamily="18" charset="0"/>
              </a:rPr>
              <a:t>2 </a:t>
            </a:r>
            <a:r>
              <a:rPr kumimoji="1" lang="zh-CN" altLang="en-US" sz="2400" b="1">
                <a:latin typeface="Times New Roman" pitchFamily="18" charset="0"/>
              </a:rPr>
              <a:t>＋ </a:t>
            </a:r>
            <a:r>
              <a:rPr kumimoji="1" lang="en-US" altLang="zh-CN" sz="2400" b="1">
                <a:latin typeface="Times New Roman" pitchFamily="18" charset="0"/>
              </a:rPr>
              <a:t>H</a:t>
            </a:r>
            <a:r>
              <a:rPr kumimoji="1" lang="en-US" altLang="zh-CN" sz="2400" b="1" baseline="-30000">
                <a:latin typeface="Times New Roman" pitchFamily="18" charset="0"/>
              </a:rPr>
              <a:t>2</a:t>
            </a:r>
            <a:r>
              <a:rPr kumimoji="1" lang="en-US" altLang="zh-CN" sz="2400" b="1">
                <a:latin typeface="Times New Roman" pitchFamily="18" charset="0"/>
              </a:rPr>
              <a:t>O     ⇌    H</a:t>
            </a:r>
            <a:r>
              <a:rPr kumimoji="1" lang="en-US" altLang="zh-CN" sz="2400" b="1" baseline="30000">
                <a:latin typeface="Times New Roman" pitchFamily="18" charset="0"/>
              </a:rPr>
              <a:t>+</a:t>
            </a:r>
            <a:r>
              <a:rPr kumimoji="1" lang="en-US" altLang="zh-CN" sz="2400" b="1">
                <a:latin typeface="Times New Roman" pitchFamily="18" charset="0"/>
              </a:rPr>
              <a:t> </a:t>
            </a:r>
            <a:r>
              <a:rPr kumimoji="1" lang="zh-CN" altLang="en-US" sz="2400" b="1">
                <a:latin typeface="Times New Roman" pitchFamily="18" charset="0"/>
              </a:rPr>
              <a:t>＋</a:t>
            </a:r>
            <a:r>
              <a:rPr kumimoji="1" lang="en-US" altLang="zh-CN" sz="2400" b="1">
                <a:latin typeface="Times New Roman" pitchFamily="18" charset="0"/>
              </a:rPr>
              <a:t>Cl</a:t>
            </a:r>
            <a:r>
              <a:rPr kumimoji="1" lang="zh-CN" altLang="en-US" sz="2400" b="1" baseline="30000">
                <a:latin typeface="Times New Roman" pitchFamily="18" charset="0"/>
              </a:rPr>
              <a:t>－</a:t>
            </a:r>
            <a:r>
              <a:rPr kumimoji="1" lang="zh-CN" altLang="en-US" sz="2400" b="1">
                <a:latin typeface="Times New Roman" pitchFamily="18" charset="0"/>
              </a:rPr>
              <a:t>＋ </a:t>
            </a:r>
            <a:r>
              <a:rPr kumimoji="1" lang="en-US" altLang="zh-CN" sz="2400" b="1">
                <a:latin typeface="Times New Roman" pitchFamily="18" charset="0"/>
              </a:rPr>
              <a:t>HClO</a:t>
            </a:r>
          </a:p>
          <a:p>
            <a:pPr>
              <a:spcBef>
                <a:spcPct val="50000"/>
              </a:spcBef>
            </a:pPr>
            <a:r>
              <a:rPr kumimoji="1" lang="en-US" altLang="zh-CN" sz="2400" b="1">
                <a:latin typeface="Times New Roman" pitchFamily="18" charset="0"/>
              </a:rPr>
              <a:t>   HClO   ⇌   H</a:t>
            </a:r>
            <a:r>
              <a:rPr kumimoji="1" lang="zh-CN" altLang="en-US" sz="2400" b="1" baseline="30000">
                <a:latin typeface="Times New Roman" pitchFamily="18" charset="0"/>
              </a:rPr>
              <a:t>＋</a:t>
            </a:r>
            <a:r>
              <a:rPr kumimoji="1" lang="zh-CN" altLang="en-US" sz="2400" b="1">
                <a:latin typeface="Times New Roman" pitchFamily="18" charset="0"/>
              </a:rPr>
              <a:t>＋</a:t>
            </a:r>
            <a:r>
              <a:rPr kumimoji="1" lang="en-US" altLang="zh-CN" sz="2400" b="1">
                <a:latin typeface="Times New Roman" pitchFamily="18" charset="0"/>
              </a:rPr>
              <a:t>CIO</a:t>
            </a:r>
            <a:r>
              <a:rPr kumimoji="1" lang="zh-CN" altLang="en-US" sz="2400" b="1" baseline="30000">
                <a:latin typeface="Times New Roman" pitchFamily="18" charset="0"/>
              </a:rPr>
              <a:t>－</a:t>
            </a:r>
            <a:endParaRPr kumimoji="1" lang="zh-CN" altLang="en-US" sz="2400" b="1">
              <a:latin typeface="Times New Roman" pitchFamily="18" charset="0"/>
            </a:endParaRPr>
          </a:p>
        </p:txBody>
      </p:sp>
      <p:sp>
        <p:nvSpPr>
          <p:cNvPr id="6156" name="Rectangle 12"/>
          <p:cNvSpPr>
            <a:spLocks noChangeArrowheads="1"/>
          </p:cNvSpPr>
          <p:nvPr/>
        </p:nvSpPr>
        <p:spPr bwMode="auto">
          <a:xfrm>
            <a:off x="1116013" y="3644900"/>
            <a:ext cx="2736850" cy="457200"/>
          </a:xfrm>
          <a:prstGeom prst="rect">
            <a:avLst/>
          </a:prstGeom>
          <a:noFill/>
          <a:ln w="9525">
            <a:noFill/>
            <a:miter lim="800000"/>
            <a:headEnd/>
            <a:tailEnd/>
          </a:ln>
          <a:effectLst/>
        </p:spPr>
        <p:txBody>
          <a:bodyPr>
            <a:spAutoFit/>
          </a:bodyPr>
          <a:lstStyle/>
          <a:p>
            <a:r>
              <a:rPr kumimoji="1" lang="zh-CN" altLang="en-US" sz="2400" b="1" dirty="0">
                <a:latin typeface="Times New Roman" pitchFamily="18" charset="0"/>
              </a:rPr>
              <a:t>漂白粉的结构式</a:t>
            </a:r>
            <a:r>
              <a:rPr kumimoji="1" lang="en-US" altLang="zh-CN" sz="2400" b="1" dirty="0">
                <a:latin typeface="Times New Roman" pitchFamily="18" charset="0"/>
              </a:rPr>
              <a:t>Ca</a:t>
            </a:r>
          </a:p>
        </p:txBody>
      </p:sp>
      <p:sp>
        <p:nvSpPr>
          <p:cNvPr id="6157" name="Line 13"/>
          <p:cNvSpPr>
            <a:spLocks noChangeShapeType="1"/>
          </p:cNvSpPr>
          <p:nvPr/>
        </p:nvSpPr>
        <p:spPr bwMode="auto">
          <a:xfrm flipV="1">
            <a:off x="4025900" y="3571875"/>
            <a:ext cx="358775" cy="287338"/>
          </a:xfrm>
          <a:prstGeom prst="line">
            <a:avLst/>
          </a:prstGeom>
          <a:noFill/>
          <a:ln w="9525">
            <a:solidFill>
              <a:schemeClr val="tx1"/>
            </a:solidFill>
            <a:round/>
            <a:headEnd/>
            <a:tailEnd/>
          </a:ln>
          <a:effectLst/>
        </p:spPr>
        <p:txBody>
          <a:bodyPr/>
          <a:lstStyle/>
          <a:p>
            <a:endParaRPr lang="zh-CN" altLang="en-US"/>
          </a:p>
        </p:txBody>
      </p:sp>
      <p:sp>
        <p:nvSpPr>
          <p:cNvPr id="6159" name="Line 15"/>
          <p:cNvSpPr>
            <a:spLocks noChangeShapeType="1"/>
          </p:cNvSpPr>
          <p:nvPr/>
        </p:nvSpPr>
        <p:spPr bwMode="auto">
          <a:xfrm>
            <a:off x="4068763" y="3860800"/>
            <a:ext cx="360362" cy="287338"/>
          </a:xfrm>
          <a:prstGeom prst="line">
            <a:avLst/>
          </a:prstGeom>
          <a:noFill/>
          <a:ln w="9525">
            <a:solidFill>
              <a:schemeClr val="tx1"/>
            </a:solidFill>
            <a:round/>
            <a:headEnd/>
            <a:tailEnd/>
          </a:ln>
          <a:effectLst/>
        </p:spPr>
        <p:txBody>
          <a:bodyPr/>
          <a:lstStyle/>
          <a:p>
            <a:endParaRPr lang="zh-CN" altLang="en-US"/>
          </a:p>
        </p:txBody>
      </p:sp>
      <p:sp>
        <p:nvSpPr>
          <p:cNvPr id="6160" name="Rectangle 16"/>
          <p:cNvSpPr>
            <a:spLocks noChangeArrowheads="1"/>
          </p:cNvSpPr>
          <p:nvPr/>
        </p:nvSpPr>
        <p:spPr bwMode="auto">
          <a:xfrm>
            <a:off x="4427538" y="3284538"/>
            <a:ext cx="725487" cy="457200"/>
          </a:xfrm>
          <a:prstGeom prst="rect">
            <a:avLst/>
          </a:prstGeom>
          <a:noFill/>
          <a:ln w="9525">
            <a:noFill/>
            <a:miter lim="800000"/>
            <a:headEnd/>
            <a:tailEnd/>
          </a:ln>
          <a:effectLst/>
        </p:spPr>
        <p:txBody>
          <a:bodyPr wrap="none">
            <a:spAutoFit/>
          </a:bodyPr>
          <a:lstStyle/>
          <a:p>
            <a:r>
              <a:rPr kumimoji="1" lang="en-US" altLang="zh-CN" sz="2400" b="1">
                <a:latin typeface="Times New Roman" pitchFamily="18" charset="0"/>
              </a:rPr>
              <a:t>OCl</a:t>
            </a:r>
          </a:p>
        </p:txBody>
      </p:sp>
      <p:sp>
        <p:nvSpPr>
          <p:cNvPr id="6161" name="Rectangle 17"/>
          <p:cNvSpPr>
            <a:spLocks noChangeArrowheads="1"/>
          </p:cNvSpPr>
          <p:nvPr/>
        </p:nvSpPr>
        <p:spPr bwMode="auto">
          <a:xfrm>
            <a:off x="4500563" y="4003675"/>
            <a:ext cx="488950" cy="457200"/>
          </a:xfrm>
          <a:prstGeom prst="rect">
            <a:avLst/>
          </a:prstGeom>
          <a:noFill/>
          <a:ln w="9525">
            <a:noFill/>
            <a:miter lim="800000"/>
            <a:headEnd/>
            <a:tailEnd/>
          </a:ln>
          <a:effectLst/>
        </p:spPr>
        <p:txBody>
          <a:bodyPr wrap="none">
            <a:spAutoFit/>
          </a:bodyPr>
          <a:lstStyle/>
          <a:p>
            <a:r>
              <a:rPr kumimoji="1" lang="en-US" altLang="zh-CN" sz="2400" b="1">
                <a:latin typeface="Times New Roman" pitchFamily="18" charset="0"/>
              </a:rPr>
              <a:t>Cl</a:t>
            </a:r>
          </a:p>
        </p:txBody>
      </p:sp>
      <p:sp>
        <p:nvSpPr>
          <p:cNvPr id="6163" name="Rectangle 19"/>
          <p:cNvSpPr>
            <a:spLocks noChangeArrowheads="1"/>
          </p:cNvSpPr>
          <p:nvPr/>
        </p:nvSpPr>
        <p:spPr bwMode="auto">
          <a:xfrm>
            <a:off x="827088" y="4365625"/>
            <a:ext cx="5976937" cy="457200"/>
          </a:xfrm>
          <a:prstGeom prst="rect">
            <a:avLst/>
          </a:prstGeom>
          <a:solidFill>
            <a:schemeClr val="bg1"/>
          </a:solidFill>
          <a:ln w="9525">
            <a:noFill/>
            <a:miter lim="800000"/>
            <a:headEnd/>
            <a:tailEnd/>
          </a:ln>
          <a:effectLst/>
        </p:spPr>
        <p:txBody>
          <a:bodyPr>
            <a:spAutoFit/>
          </a:bodyPr>
          <a:lstStyle/>
          <a:p>
            <a:pPr algn="r"/>
            <a:r>
              <a:rPr kumimoji="1" lang="en-US" altLang="zh-CN" sz="2400" b="1">
                <a:latin typeface="Times New Roman" pitchFamily="18" charset="0"/>
              </a:rPr>
              <a:t>CaOCl</a:t>
            </a:r>
            <a:r>
              <a:rPr kumimoji="1" lang="en-US" altLang="zh-CN" sz="2400" b="1" baseline="-25000">
                <a:latin typeface="Times New Roman" pitchFamily="18" charset="0"/>
              </a:rPr>
              <a:t>2 </a:t>
            </a:r>
            <a:r>
              <a:rPr kumimoji="1" lang="zh-CN" altLang="en-US" sz="2400" b="1">
                <a:latin typeface="Times New Roman" pitchFamily="18" charset="0"/>
              </a:rPr>
              <a:t>＋</a:t>
            </a:r>
            <a:r>
              <a:rPr kumimoji="1" lang="en-US" altLang="zh-CN" sz="2400" b="1">
                <a:latin typeface="Times New Roman" pitchFamily="18" charset="0"/>
              </a:rPr>
              <a:t>H</a:t>
            </a:r>
            <a:r>
              <a:rPr kumimoji="1" lang="en-US" altLang="zh-CN" sz="2400" b="1" baseline="-30000">
                <a:latin typeface="Times New Roman" pitchFamily="18" charset="0"/>
              </a:rPr>
              <a:t>2</a:t>
            </a:r>
            <a:r>
              <a:rPr kumimoji="1" lang="en-US" altLang="zh-CN" sz="2400" b="1">
                <a:latin typeface="Times New Roman" pitchFamily="18" charset="0"/>
              </a:rPr>
              <a:t>O </a:t>
            </a:r>
            <a:r>
              <a:rPr kumimoji="1" lang="en-US" altLang="en-US" sz="2400" b="1">
                <a:latin typeface="Times New Roman" pitchFamily="18" charset="0"/>
              </a:rPr>
              <a:t>→ </a:t>
            </a:r>
            <a:r>
              <a:rPr kumimoji="1" lang="en-US" altLang="zh-CN" sz="2400" b="1">
                <a:latin typeface="Times New Roman" pitchFamily="18" charset="0"/>
              </a:rPr>
              <a:t>HClO+ CaCl</a:t>
            </a:r>
            <a:r>
              <a:rPr kumimoji="1" lang="en-US" altLang="zh-CN" sz="2400" b="1" baseline="-25000">
                <a:latin typeface="Times New Roman" pitchFamily="18" charset="0"/>
              </a:rPr>
              <a:t>2</a:t>
            </a:r>
            <a:r>
              <a:rPr kumimoji="1" lang="en-US" altLang="zh-CN" sz="2400" b="1">
                <a:latin typeface="Times New Roman" pitchFamily="18" charset="0"/>
              </a:rPr>
              <a:t> + Ca(OH)</a:t>
            </a:r>
            <a:r>
              <a:rPr kumimoji="1" lang="en-US" altLang="zh-CN" sz="2400" b="1" baseline="-25000">
                <a:latin typeface="Times New Roman" pitchFamily="18" charset="0"/>
              </a:rPr>
              <a:t>2</a:t>
            </a:r>
          </a:p>
        </p:txBody>
      </p:sp>
      <p:sp>
        <p:nvSpPr>
          <p:cNvPr id="6165" name="Rectangle 21"/>
          <p:cNvSpPr>
            <a:spLocks noChangeArrowheads="1"/>
          </p:cNvSpPr>
          <p:nvPr/>
        </p:nvSpPr>
        <p:spPr bwMode="auto">
          <a:xfrm>
            <a:off x="611188" y="3068638"/>
            <a:ext cx="1254125" cy="457200"/>
          </a:xfrm>
          <a:prstGeom prst="rect">
            <a:avLst/>
          </a:prstGeom>
          <a:solidFill>
            <a:schemeClr val="folHlink"/>
          </a:solidFill>
          <a:ln w="9525">
            <a:noFill/>
            <a:miter lim="800000"/>
            <a:headEnd/>
            <a:tailEnd/>
          </a:ln>
          <a:effectLst/>
        </p:spPr>
        <p:txBody>
          <a:bodyPr wrap="none">
            <a:spAutoFit/>
          </a:bodyPr>
          <a:lstStyle/>
          <a:p>
            <a:r>
              <a:rPr kumimoji="1" lang="en-US" altLang="zh-CN" sz="2400" dirty="0">
                <a:solidFill>
                  <a:srgbClr val="CC3300"/>
                </a:solidFill>
                <a:latin typeface="Times New Roman" pitchFamily="18" charset="0"/>
              </a:rPr>
              <a:t> </a:t>
            </a:r>
            <a:r>
              <a:rPr kumimoji="1" lang="zh-CN" altLang="en-US" sz="2400" b="1" dirty="0">
                <a:solidFill>
                  <a:srgbClr val="FFFF00"/>
                </a:solidFill>
                <a:latin typeface="Times New Roman" pitchFamily="18" charset="0"/>
              </a:rPr>
              <a:t>原理</a:t>
            </a:r>
            <a:r>
              <a:rPr kumimoji="1" lang="zh-CN" altLang="en-US" sz="2400" dirty="0">
                <a:solidFill>
                  <a:srgbClr val="FFFF00"/>
                </a:solidFill>
                <a:latin typeface="Times New Roman" pitchFamily="18" charset="0"/>
              </a:rPr>
              <a:t> </a:t>
            </a:r>
            <a:r>
              <a:rPr kumimoji="1" lang="zh-CN" altLang="en-US" sz="2400" dirty="0">
                <a:solidFill>
                  <a:srgbClr val="CC3300"/>
                </a:solidFill>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0-#ppt_w/2"/>
                                          </p:val>
                                        </p:tav>
                                        <p:tav tm="100000">
                                          <p:val>
                                            <p:strVal val="#ppt_x"/>
                                          </p:val>
                                        </p:tav>
                                      </p:tavLst>
                                    </p:anim>
                                    <p:anim calcmode="lin" valueType="num">
                                      <p:cBhvr additive="base">
                                        <p:cTn id="14"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54"/>
                                        </p:tgtEl>
                                        <p:attrNameLst>
                                          <p:attrName>style.visibility</p:attrName>
                                        </p:attrNameLst>
                                      </p:cBhvr>
                                      <p:to>
                                        <p:strVal val="visible"/>
                                      </p:to>
                                    </p:set>
                                    <p:anim calcmode="lin" valueType="num">
                                      <p:cBhvr additive="base">
                                        <p:cTn id="19" dur="500" fill="hold"/>
                                        <p:tgtEl>
                                          <p:spTgt spid="6154"/>
                                        </p:tgtEl>
                                        <p:attrNameLst>
                                          <p:attrName>ppt_x</p:attrName>
                                        </p:attrNameLst>
                                      </p:cBhvr>
                                      <p:tavLst>
                                        <p:tav tm="0">
                                          <p:val>
                                            <p:strVal val="0-#ppt_w/2"/>
                                          </p:val>
                                        </p:tav>
                                        <p:tav tm="100000">
                                          <p:val>
                                            <p:strVal val="#ppt_x"/>
                                          </p:val>
                                        </p:tav>
                                      </p:tavLst>
                                    </p:anim>
                                    <p:anim calcmode="lin" valueType="num">
                                      <p:cBhvr additive="base">
                                        <p:cTn id="20" dur="500" fill="hold"/>
                                        <p:tgtEl>
                                          <p:spTgt spid="615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65"/>
                                        </p:tgtEl>
                                        <p:attrNameLst>
                                          <p:attrName>style.visibility</p:attrName>
                                        </p:attrNameLst>
                                      </p:cBhvr>
                                      <p:to>
                                        <p:strVal val="visible"/>
                                      </p:to>
                                    </p:set>
                                    <p:anim calcmode="lin" valueType="num">
                                      <p:cBhvr additive="base">
                                        <p:cTn id="25" dur="500" fill="hold"/>
                                        <p:tgtEl>
                                          <p:spTgt spid="6165"/>
                                        </p:tgtEl>
                                        <p:attrNameLst>
                                          <p:attrName>ppt_x</p:attrName>
                                        </p:attrNameLst>
                                      </p:cBhvr>
                                      <p:tavLst>
                                        <p:tav tm="0">
                                          <p:val>
                                            <p:strVal val="#ppt_x"/>
                                          </p:val>
                                        </p:tav>
                                        <p:tav tm="100000">
                                          <p:val>
                                            <p:strVal val="#ppt_x"/>
                                          </p:val>
                                        </p:tav>
                                      </p:tavLst>
                                    </p:anim>
                                    <p:anim calcmode="lin" valueType="num">
                                      <p:cBhvr additive="base">
                                        <p:cTn id="26" dur="500" fill="hold"/>
                                        <p:tgtEl>
                                          <p:spTgt spid="616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63"/>
                                        </p:tgtEl>
                                        <p:attrNameLst>
                                          <p:attrName>style.visibility</p:attrName>
                                        </p:attrNameLst>
                                      </p:cBhvr>
                                      <p:to>
                                        <p:strVal val="visible"/>
                                      </p:to>
                                    </p:set>
                                    <p:anim calcmode="lin" valueType="num">
                                      <p:cBhvr additive="base">
                                        <p:cTn id="31" dur="500" fill="hold"/>
                                        <p:tgtEl>
                                          <p:spTgt spid="6163"/>
                                        </p:tgtEl>
                                        <p:attrNameLst>
                                          <p:attrName>ppt_x</p:attrName>
                                        </p:attrNameLst>
                                      </p:cBhvr>
                                      <p:tavLst>
                                        <p:tav tm="0">
                                          <p:val>
                                            <p:strVal val="#ppt_x"/>
                                          </p:val>
                                        </p:tav>
                                        <p:tav tm="100000">
                                          <p:val>
                                            <p:strVal val="#ppt_x"/>
                                          </p:val>
                                        </p:tav>
                                      </p:tavLst>
                                    </p:anim>
                                    <p:anim calcmode="lin" valueType="num">
                                      <p:cBhvr additive="base">
                                        <p:cTn id="32" dur="500" fill="hold"/>
                                        <p:tgtEl>
                                          <p:spTgt spid="616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55"/>
                                        </p:tgtEl>
                                        <p:attrNameLst>
                                          <p:attrName>style.visibility</p:attrName>
                                        </p:attrNameLst>
                                      </p:cBhvr>
                                      <p:to>
                                        <p:strVal val="visible"/>
                                      </p:to>
                                    </p:set>
                                    <p:anim calcmode="lin" valueType="num">
                                      <p:cBhvr additive="base">
                                        <p:cTn id="37" dur="500" fill="hold"/>
                                        <p:tgtEl>
                                          <p:spTgt spid="6155"/>
                                        </p:tgtEl>
                                        <p:attrNameLst>
                                          <p:attrName>ppt_x</p:attrName>
                                        </p:attrNameLst>
                                      </p:cBhvr>
                                      <p:tavLst>
                                        <p:tav tm="0">
                                          <p:val>
                                            <p:strVal val="0-#ppt_w/2"/>
                                          </p:val>
                                        </p:tav>
                                        <p:tav tm="100000">
                                          <p:val>
                                            <p:strVal val="#ppt_x"/>
                                          </p:val>
                                        </p:tav>
                                      </p:tavLst>
                                    </p:anim>
                                    <p:anim calcmode="lin" valueType="num">
                                      <p:cBhvr additive="base">
                                        <p:cTn id="38" dur="500" fill="hold"/>
                                        <p:tgtEl>
                                          <p:spTgt spid="615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1" nodeType="clickEffect">
                                  <p:stCondLst>
                                    <p:cond delay="0"/>
                                  </p:stCondLst>
                                  <p:childTnLst>
                                    <p:set>
                                      <p:cBhvr>
                                        <p:cTn id="42" dur="1" fill="hold">
                                          <p:stCondLst>
                                            <p:cond delay="0"/>
                                          </p:stCondLst>
                                        </p:cTn>
                                        <p:tgtEl>
                                          <p:spTgt spid="6155"/>
                                        </p:tgtEl>
                                        <p:attrNameLst>
                                          <p:attrName>style.visibility</p:attrName>
                                        </p:attrNameLst>
                                      </p:cBhvr>
                                      <p:to>
                                        <p:strVal val="visible"/>
                                      </p:to>
                                    </p:set>
                                    <p:anim calcmode="lin" valueType="num">
                                      <p:cBhvr additive="base">
                                        <p:cTn id="43" dur="500" fill="hold"/>
                                        <p:tgtEl>
                                          <p:spTgt spid="6155"/>
                                        </p:tgtEl>
                                        <p:attrNameLst>
                                          <p:attrName>ppt_x</p:attrName>
                                        </p:attrNameLst>
                                      </p:cBhvr>
                                      <p:tavLst>
                                        <p:tav tm="0">
                                          <p:val>
                                            <p:strVal val="#ppt_x"/>
                                          </p:val>
                                        </p:tav>
                                        <p:tav tm="100000">
                                          <p:val>
                                            <p:strVal val="#ppt_x"/>
                                          </p:val>
                                        </p:tav>
                                      </p:tavLst>
                                    </p:anim>
                                    <p:anim calcmode="lin" valueType="num">
                                      <p:cBhvr additive="base">
                                        <p:cTn id="44" dur="500" fill="hold"/>
                                        <p:tgtEl>
                                          <p:spTgt spid="61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8" grpId="0" animBg="1" autoUpdateAnimBg="0"/>
      <p:bldP spid="6154" grpId="0" animBg="1" autoUpdateAnimBg="0"/>
      <p:bldP spid="6155" grpId="0" animBg="1" autoUpdateAnimBg="0"/>
      <p:bldP spid="6155" grpId="1" animBg="1"/>
      <p:bldP spid="6163" grpId="0" animBg="1"/>
      <p:bldP spid="616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0" y="304800"/>
            <a:ext cx="91440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7171" name="Text Box 3"/>
          <p:cNvSpPr txBox="1">
            <a:spLocks noChangeArrowheads="1"/>
          </p:cNvSpPr>
          <p:nvPr/>
        </p:nvSpPr>
        <p:spPr bwMode="auto">
          <a:xfrm>
            <a:off x="0" y="451520"/>
            <a:ext cx="3924300" cy="457200"/>
          </a:xfrm>
          <a:prstGeom prst="rect">
            <a:avLst/>
          </a:prstGeom>
          <a:noFill/>
          <a:ln w="9525">
            <a:noFill/>
            <a:miter lim="800000"/>
            <a:headEnd/>
            <a:tailEnd/>
          </a:ln>
          <a:effectLst/>
        </p:spPr>
        <p:txBody>
          <a:bodyPr>
            <a:spAutoFit/>
          </a:bodyPr>
          <a:lstStyle/>
          <a:p>
            <a:pPr>
              <a:spcBef>
                <a:spcPct val="50000"/>
              </a:spcBef>
            </a:pPr>
            <a:r>
              <a:rPr kumimoji="1" lang="en-US" altLang="zh-CN" sz="2400" dirty="0">
                <a:latin typeface="Times New Roman" pitchFamily="18" charset="0"/>
              </a:rPr>
              <a:t>     </a:t>
            </a:r>
            <a:r>
              <a:rPr kumimoji="1" lang="zh-CN" altLang="en-US" sz="2400" b="1" dirty="0">
                <a:solidFill>
                  <a:srgbClr val="FF0000"/>
                </a:solidFill>
                <a:latin typeface="Times New Roman" pitchFamily="18" charset="0"/>
              </a:rPr>
              <a:t>工艺</a:t>
            </a:r>
            <a:r>
              <a:rPr kumimoji="1" lang="en-US" altLang="zh-CN" sz="2400" b="1" dirty="0">
                <a:solidFill>
                  <a:srgbClr val="FF0000"/>
                </a:solidFill>
                <a:latin typeface="Times New Roman" pitchFamily="18" charset="0"/>
              </a:rPr>
              <a:t>——</a:t>
            </a:r>
            <a:r>
              <a:rPr kumimoji="1" lang="zh-CN" altLang="en-US" sz="2400" b="1" dirty="0">
                <a:solidFill>
                  <a:srgbClr val="FF0000"/>
                </a:solidFill>
                <a:latin typeface="Times New Roman" pitchFamily="18" charset="0"/>
              </a:rPr>
              <a:t> 局部氧化法</a:t>
            </a:r>
          </a:p>
        </p:txBody>
      </p:sp>
      <p:sp>
        <p:nvSpPr>
          <p:cNvPr id="7173" name="Text Box 5"/>
          <p:cNvSpPr txBox="1">
            <a:spLocks noChangeArrowheads="1"/>
          </p:cNvSpPr>
          <p:nvPr/>
        </p:nvSpPr>
        <p:spPr bwMode="auto">
          <a:xfrm>
            <a:off x="323850" y="910208"/>
            <a:ext cx="8659813" cy="2590800"/>
          </a:xfrm>
          <a:prstGeom prst="rect">
            <a:avLst/>
          </a:prstGeom>
          <a:noFill/>
          <a:ln w="9525">
            <a:noFill/>
            <a:miter lim="800000"/>
            <a:headEnd/>
            <a:tailEnd/>
          </a:ln>
          <a:effectLst/>
        </p:spPr>
        <p:txBody>
          <a:bodyPr>
            <a:spAutoFit/>
          </a:bodyPr>
          <a:lstStyle/>
          <a:p>
            <a:pPr algn="just">
              <a:spcBef>
                <a:spcPct val="50000"/>
              </a:spcBef>
            </a:pPr>
            <a:r>
              <a:rPr kumimoji="1" lang="en-US" altLang="zh-CN" sz="2400" dirty="0">
                <a:latin typeface="Times New Roman" pitchFamily="18" charset="0"/>
              </a:rPr>
              <a:t>  </a:t>
            </a:r>
            <a:r>
              <a:rPr kumimoji="1" lang="zh-CN" altLang="en-US" sz="2000" b="1" dirty="0">
                <a:solidFill>
                  <a:srgbClr val="FFFF00"/>
                </a:solidFill>
                <a:latin typeface="Times New Roman" pitchFamily="18" charset="0"/>
              </a:rPr>
              <a:t>氰化物在碱性条件下被氯氧化成氰酸盐的过程即局部氧化法。</a:t>
            </a:r>
          </a:p>
          <a:p>
            <a:pPr algn="just">
              <a:spcBef>
                <a:spcPct val="50000"/>
              </a:spcBef>
            </a:pPr>
            <a:r>
              <a:rPr kumimoji="1" lang="zh-CN" altLang="en-US" sz="2000" b="1" dirty="0">
                <a:latin typeface="Times New Roman" pitchFamily="18" charset="0"/>
              </a:rPr>
              <a:t>  反应过程如下：</a:t>
            </a:r>
          </a:p>
          <a:p>
            <a:pPr algn="ctr">
              <a:spcBef>
                <a:spcPct val="50000"/>
              </a:spcBef>
            </a:pPr>
            <a:r>
              <a:rPr kumimoji="1" lang="en-US" altLang="zh-CN" sz="2000" b="1" dirty="0">
                <a:latin typeface="Times New Roman" pitchFamily="18" charset="0"/>
              </a:rPr>
              <a:t>CN</a:t>
            </a:r>
            <a:r>
              <a:rPr kumimoji="1" lang="zh-CN" altLang="en-US" sz="2000" b="1" baseline="30000" dirty="0">
                <a:latin typeface="Times New Roman" pitchFamily="18" charset="0"/>
              </a:rPr>
              <a:t>－</a:t>
            </a:r>
            <a:r>
              <a:rPr kumimoji="1" lang="en-US" altLang="zh-CN" sz="2000" b="1" dirty="0">
                <a:latin typeface="Times New Roman" pitchFamily="18" charset="0"/>
              </a:rPr>
              <a:t>+ </a:t>
            </a:r>
            <a:r>
              <a:rPr kumimoji="1" lang="en-US" altLang="zh-CN" sz="2000" b="1" dirty="0" err="1">
                <a:latin typeface="Times New Roman" pitchFamily="18" charset="0"/>
              </a:rPr>
              <a:t>ClO</a:t>
            </a:r>
            <a:r>
              <a:rPr kumimoji="1" lang="zh-CN" altLang="en-US" sz="2000" b="1" baseline="30000" dirty="0">
                <a:latin typeface="Times New Roman" pitchFamily="18" charset="0"/>
              </a:rPr>
              <a:t>－ </a:t>
            </a:r>
            <a:r>
              <a:rPr kumimoji="1" lang="en-US" altLang="zh-CN" sz="2000" b="1" dirty="0">
                <a:latin typeface="Times New Roman" pitchFamily="18" charset="0"/>
              </a:rPr>
              <a:t>+ H</a:t>
            </a:r>
            <a:r>
              <a:rPr kumimoji="1" lang="en-US" altLang="zh-CN" sz="2000" b="1" baseline="-30000" dirty="0">
                <a:latin typeface="Times New Roman" pitchFamily="18" charset="0"/>
              </a:rPr>
              <a:t>2</a:t>
            </a:r>
            <a:r>
              <a:rPr kumimoji="1" lang="en-US" altLang="zh-CN" sz="2000" b="1" dirty="0">
                <a:latin typeface="Times New Roman" pitchFamily="18" charset="0"/>
              </a:rPr>
              <a:t>O </a:t>
            </a:r>
            <a:r>
              <a:rPr kumimoji="1" lang="en-US" altLang="en-US" sz="2000" b="1" dirty="0">
                <a:latin typeface="Times New Roman" pitchFamily="18" charset="0"/>
              </a:rPr>
              <a:t>→</a:t>
            </a:r>
            <a:r>
              <a:rPr kumimoji="1" lang="en-US" altLang="zh-CN" sz="2000" b="1" dirty="0">
                <a:latin typeface="Times New Roman" pitchFamily="18" charset="0"/>
              </a:rPr>
              <a:t> </a:t>
            </a:r>
            <a:r>
              <a:rPr kumimoji="1" lang="en-US" altLang="zh-CN" sz="2000" b="1" dirty="0" err="1">
                <a:latin typeface="Times New Roman" pitchFamily="18" charset="0"/>
              </a:rPr>
              <a:t>CNCl</a:t>
            </a:r>
            <a:r>
              <a:rPr kumimoji="1" lang="en-US" altLang="zh-CN" sz="2000" b="1" dirty="0">
                <a:latin typeface="Times New Roman" pitchFamily="18" charset="0"/>
              </a:rPr>
              <a:t> </a:t>
            </a:r>
            <a:r>
              <a:rPr kumimoji="1" lang="zh-CN" altLang="en-US" sz="2000" b="1" dirty="0">
                <a:latin typeface="Times New Roman" pitchFamily="18" charset="0"/>
              </a:rPr>
              <a:t>＋ </a:t>
            </a:r>
            <a:r>
              <a:rPr kumimoji="1" lang="en-US" altLang="zh-CN" sz="2000" b="1" dirty="0">
                <a:latin typeface="Times New Roman" pitchFamily="18" charset="0"/>
              </a:rPr>
              <a:t>2OH</a:t>
            </a:r>
            <a:r>
              <a:rPr kumimoji="1" lang="zh-CN" altLang="en-US" sz="2000" b="1" baseline="30000" dirty="0">
                <a:latin typeface="Times New Roman" pitchFamily="18" charset="0"/>
              </a:rPr>
              <a:t>－</a:t>
            </a:r>
            <a:endParaRPr kumimoji="1" lang="zh-CN" altLang="en-US" sz="2000" b="1" dirty="0">
              <a:latin typeface="Times New Roman" pitchFamily="18" charset="0"/>
            </a:endParaRPr>
          </a:p>
          <a:p>
            <a:pPr algn="ctr">
              <a:spcBef>
                <a:spcPct val="50000"/>
              </a:spcBef>
            </a:pPr>
            <a:r>
              <a:rPr kumimoji="1" lang="en-US" altLang="zh-CN" sz="2000" b="1" dirty="0" err="1">
                <a:latin typeface="Times New Roman" pitchFamily="18" charset="0"/>
              </a:rPr>
              <a:t>CNCl</a:t>
            </a:r>
            <a:r>
              <a:rPr kumimoji="1" lang="en-US" altLang="zh-CN" sz="2000" b="1" dirty="0">
                <a:latin typeface="Times New Roman" pitchFamily="18" charset="0"/>
              </a:rPr>
              <a:t> </a:t>
            </a:r>
            <a:r>
              <a:rPr kumimoji="1" lang="zh-CN" altLang="en-US" sz="2000" b="1" dirty="0">
                <a:latin typeface="Times New Roman" pitchFamily="18" charset="0"/>
              </a:rPr>
              <a:t>＋ </a:t>
            </a:r>
            <a:r>
              <a:rPr kumimoji="1" lang="en-US" altLang="zh-CN" sz="2000" b="1" dirty="0">
                <a:latin typeface="Times New Roman" pitchFamily="18" charset="0"/>
              </a:rPr>
              <a:t>2OH</a:t>
            </a:r>
            <a:r>
              <a:rPr kumimoji="1" lang="zh-CN" altLang="en-US" sz="2000" b="1" baseline="30000" dirty="0">
                <a:latin typeface="Times New Roman" pitchFamily="18" charset="0"/>
              </a:rPr>
              <a:t>－</a:t>
            </a:r>
            <a:r>
              <a:rPr kumimoji="1" lang="zh-CN" altLang="en-US" sz="2000" b="1" dirty="0">
                <a:latin typeface="Times New Roman" pitchFamily="18" charset="0"/>
              </a:rPr>
              <a:t> → </a:t>
            </a:r>
            <a:r>
              <a:rPr kumimoji="1" lang="en-US" altLang="zh-CN" sz="2000" b="1" dirty="0">
                <a:latin typeface="Times New Roman" pitchFamily="18" charset="0"/>
              </a:rPr>
              <a:t>CNO</a:t>
            </a:r>
            <a:r>
              <a:rPr kumimoji="1" lang="zh-CN" altLang="en-US" sz="2000" b="1" baseline="30000" dirty="0">
                <a:latin typeface="Times New Roman" pitchFamily="18" charset="0"/>
              </a:rPr>
              <a:t>－</a:t>
            </a:r>
            <a:r>
              <a:rPr kumimoji="1" lang="zh-CN" altLang="en-US" sz="2000" b="1" dirty="0">
                <a:latin typeface="Times New Roman" pitchFamily="18" charset="0"/>
              </a:rPr>
              <a:t> </a:t>
            </a:r>
            <a:r>
              <a:rPr kumimoji="1" lang="en-US" altLang="zh-CN" sz="2000" b="1" dirty="0">
                <a:latin typeface="Times New Roman" pitchFamily="18" charset="0"/>
              </a:rPr>
              <a:t>+ </a:t>
            </a:r>
            <a:r>
              <a:rPr kumimoji="1" lang="en-US" altLang="zh-CN" sz="2000" b="1" dirty="0" err="1">
                <a:latin typeface="Times New Roman" pitchFamily="18" charset="0"/>
              </a:rPr>
              <a:t>Cl</a:t>
            </a:r>
            <a:r>
              <a:rPr kumimoji="1" lang="zh-CN" altLang="en-US" sz="2000" b="1" baseline="30000" dirty="0">
                <a:latin typeface="Times New Roman" pitchFamily="18" charset="0"/>
              </a:rPr>
              <a:t>－</a:t>
            </a:r>
            <a:r>
              <a:rPr kumimoji="1" lang="zh-CN" altLang="en-US" sz="2000" b="1" dirty="0">
                <a:latin typeface="Times New Roman" pitchFamily="18" charset="0"/>
              </a:rPr>
              <a:t> </a:t>
            </a:r>
            <a:r>
              <a:rPr kumimoji="1" lang="en-US" altLang="zh-CN" sz="2000" b="1" dirty="0">
                <a:latin typeface="Times New Roman" pitchFamily="18" charset="0"/>
              </a:rPr>
              <a:t>+ H</a:t>
            </a:r>
            <a:r>
              <a:rPr kumimoji="1" lang="en-US" altLang="zh-CN" sz="2000" b="1" baseline="-30000" dirty="0">
                <a:latin typeface="Times New Roman" pitchFamily="18" charset="0"/>
              </a:rPr>
              <a:t>2</a:t>
            </a:r>
            <a:r>
              <a:rPr kumimoji="1" lang="en-US" altLang="zh-CN" sz="2000" b="1" dirty="0">
                <a:latin typeface="Times New Roman" pitchFamily="18" charset="0"/>
              </a:rPr>
              <a:t>O</a:t>
            </a:r>
          </a:p>
          <a:p>
            <a:pPr algn="ctr">
              <a:spcBef>
                <a:spcPct val="50000"/>
              </a:spcBef>
            </a:pPr>
            <a:r>
              <a:rPr kumimoji="1" lang="en-US" altLang="zh-CN" sz="2000" b="1" dirty="0">
                <a:latin typeface="Times New Roman" pitchFamily="18" charset="0"/>
              </a:rPr>
              <a:t>   </a:t>
            </a:r>
            <a:r>
              <a:rPr kumimoji="1" lang="zh-CN" altLang="en-US" sz="2000" b="1" dirty="0">
                <a:latin typeface="Times New Roman" pitchFamily="18" charset="0"/>
              </a:rPr>
              <a:t>反应条件：</a:t>
            </a:r>
            <a:r>
              <a:rPr kumimoji="1" lang="en-US" altLang="zh-CN" sz="2000" b="1" dirty="0">
                <a:latin typeface="Times New Roman" pitchFamily="18" charset="0"/>
              </a:rPr>
              <a:t>pH=10</a:t>
            </a:r>
            <a:r>
              <a:rPr kumimoji="1" lang="zh-CN" altLang="en-US" sz="2000" b="1" dirty="0">
                <a:latin typeface="Times New Roman" pitchFamily="18" charset="0"/>
              </a:rPr>
              <a:t>～</a:t>
            </a:r>
            <a:r>
              <a:rPr kumimoji="1" lang="en-US" altLang="zh-CN" sz="2000" b="1" dirty="0">
                <a:latin typeface="Times New Roman" pitchFamily="18" charset="0"/>
              </a:rPr>
              <a:t>11</a:t>
            </a:r>
            <a:r>
              <a:rPr kumimoji="1" lang="zh-CN" altLang="en-US" sz="2000" b="1" dirty="0">
                <a:latin typeface="Times New Roman" pitchFamily="18" charset="0"/>
              </a:rPr>
              <a:t>（因中间产物</a:t>
            </a:r>
            <a:r>
              <a:rPr kumimoji="1" lang="en-US" altLang="zh-CN" sz="2000" b="1" dirty="0" err="1">
                <a:latin typeface="Times New Roman" pitchFamily="18" charset="0"/>
              </a:rPr>
              <a:t>CNCl</a:t>
            </a:r>
            <a:r>
              <a:rPr kumimoji="1" lang="zh-CN" altLang="en-US" sz="2000" b="1" dirty="0">
                <a:latin typeface="Times New Roman" pitchFamily="18" charset="0"/>
              </a:rPr>
              <a:t>毒性与</a:t>
            </a:r>
            <a:r>
              <a:rPr kumimoji="1" lang="en-US" altLang="zh-CN" sz="2000" b="1" dirty="0">
                <a:latin typeface="Times New Roman" pitchFamily="18" charset="0"/>
              </a:rPr>
              <a:t>HCN</a:t>
            </a:r>
            <a:r>
              <a:rPr kumimoji="1" lang="zh-CN" altLang="en-US" sz="2000" b="1" dirty="0">
                <a:latin typeface="Times New Roman" pitchFamily="18" charset="0"/>
              </a:rPr>
              <a:t>相等且在酸性介质中稳定），反应时间</a:t>
            </a:r>
            <a:r>
              <a:rPr kumimoji="1" lang="en-US" altLang="zh-CN" sz="2000" b="1" dirty="0">
                <a:latin typeface="Times New Roman" pitchFamily="18" charset="0"/>
              </a:rPr>
              <a:t>10</a:t>
            </a:r>
            <a:r>
              <a:rPr kumimoji="1" lang="zh-CN" altLang="en-US" sz="2000" b="1" dirty="0">
                <a:latin typeface="Times New Roman" pitchFamily="18" charset="0"/>
              </a:rPr>
              <a:t>～</a:t>
            </a:r>
            <a:r>
              <a:rPr kumimoji="1" lang="en-US" altLang="zh-CN" sz="2000" b="1" dirty="0">
                <a:latin typeface="Times New Roman" pitchFamily="18" charset="0"/>
              </a:rPr>
              <a:t>15min</a:t>
            </a:r>
            <a:r>
              <a:rPr kumimoji="1" lang="zh-CN" altLang="en-US" sz="2000" b="1" dirty="0">
                <a:latin typeface="Times New Roman" pitchFamily="18" charset="0"/>
              </a:rPr>
              <a:t>。</a:t>
            </a:r>
            <a:endParaRPr kumimoji="1" lang="zh-CN" altLang="en-US" sz="2000" dirty="0">
              <a:latin typeface="Times New Roman" pitchFamily="18" charset="0"/>
            </a:endParaRPr>
          </a:p>
        </p:txBody>
      </p:sp>
      <p:sp>
        <p:nvSpPr>
          <p:cNvPr id="7174" name="Text Box 6"/>
          <p:cNvSpPr txBox="1">
            <a:spLocks noChangeArrowheads="1"/>
          </p:cNvSpPr>
          <p:nvPr/>
        </p:nvSpPr>
        <p:spPr bwMode="auto">
          <a:xfrm>
            <a:off x="467544" y="3557885"/>
            <a:ext cx="8362950" cy="1311275"/>
          </a:xfrm>
          <a:prstGeom prst="rect">
            <a:avLst/>
          </a:prstGeom>
          <a:noFill/>
          <a:ln w="9525">
            <a:noFill/>
            <a:miter lim="800000"/>
            <a:headEnd/>
            <a:tailEnd/>
          </a:ln>
          <a:effectLst/>
        </p:spPr>
        <p:txBody>
          <a:bodyPr>
            <a:spAutoFit/>
          </a:bodyPr>
          <a:lstStyle/>
          <a:p>
            <a:pPr>
              <a:spcBef>
                <a:spcPct val="50000"/>
              </a:spcBef>
            </a:pPr>
            <a:r>
              <a:rPr kumimoji="1" lang="zh-CN" altLang="en-US" sz="2000" b="1">
                <a:latin typeface="Times New Roman" pitchFamily="18" charset="0"/>
              </a:rPr>
              <a:t>加药量： 游离氰     </a:t>
            </a:r>
            <a:r>
              <a:rPr kumimoji="1" lang="en-US" altLang="zh-CN" sz="2000" b="1">
                <a:latin typeface="Times New Roman" pitchFamily="18" charset="0"/>
              </a:rPr>
              <a:t>CN</a:t>
            </a:r>
            <a:r>
              <a:rPr kumimoji="1" lang="zh-CN" altLang="en-US" sz="2000" b="1">
                <a:latin typeface="Times New Roman" pitchFamily="18" charset="0"/>
              </a:rPr>
              <a:t>：</a:t>
            </a:r>
            <a:r>
              <a:rPr kumimoji="1" lang="en-US" altLang="zh-CN" sz="2000" b="1">
                <a:latin typeface="Times New Roman" pitchFamily="18" charset="0"/>
              </a:rPr>
              <a:t>CI</a:t>
            </a:r>
            <a:r>
              <a:rPr kumimoji="1" lang="en-US" altLang="zh-CN" sz="2000" b="1" baseline="-25000">
                <a:latin typeface="Times New Roman" pitchFamily="18" charset="0"/>
              </a:rPr>
              <a:t>2</a:t>
            </a:r>
            <a:r>
              <a:rPr kumimoji="1" lang="en-US" altLang="zh-CN" sz="2000" b="1">
                <a:latin typeface="Times New Roman" pitchFamily="18" charset="0"/>
              </a:rPr>
              <a:t>=1</a:t>
            </a:r>
            <a:r>
              <a:rPr kumimoji="1" lang="zh-CN" altLang="en-US" sz="2000" b="1">
                <a:latin typeface="Times New Roman" pitchFamily="18" charset="0"/>
              </a:rPr>
              <a:t>：</a:t>
            </a:r>
            <a:r>
              <a:rPr kumimoji="1" lang="en-US" altLang="zh-CN" sz="2000" b="1">
                <a:latin typeface="Times New Roman" pitchFamily="18" charset="0"/>
              </a:rPr>
              <a:t>2.73</a:t>
            </a:r>
          </a:p>
          <a:p>
            <a:pPr>
              <a:spcBef>
                <a:spcPct val="50000"/>
              </a:spcBef>
            </a:pPr>
            <a:r>
              <a:rPr kumimoji="1" lang="en-US" altLang="zh-CN" sz="2000" b="1">
                <a:latin typeface="Times New Roman" pitchFamily="18" charset="0"/>
              </a:rPr>
              <a:t>                                 CN</a:t>
            </a:r>
            <a:r>
              <a:rPr kumimoji="1" lang="zh-CN" altLang="en-US" sz="2000" b="1">
                <a:latin typeface="Times New Roman" pitchFamily="18" charset="0"/>
              </a:rPr>
              <a:t>：</a:t>
            </a:r>
            <a:r>
              <a:rPr kumimoji="1" lang="en-US" altLang="zh-CN" sz="2000" b="1">
                <a:latin typeface="Times New Roman" pitchFamily="18" charset="0"/>
              </a:rPr>
              <a:t>NaOCI=1</a:t>
            </a:r>
            <a:r>
              <a:rPr kumimoji="1" lang="zh-CN" altLang="en-US" sz="2000" b="1">
                <a:latin typeface="Times New Roman" pitchFamily="18" charset="0"/>
              </a:rPr>
              <a:t>：</a:t>
            </a:r>
            <a:r>
              <a:rPr kumimoji="1" lang="en-US" altLang="zh-CN" sz="2000" b="1">
                <a:latin typeface="Times New Roman" pitchFamily="18" charset="0"/>
              </a:rPr>
              <a:t>2.85</a:t>
            </a:r>
          </a:p>
          <a:p>
            <a:pPr>
              <a:spcBef>
                <a:spcPct val="50000"/>
              </a:spcBef>
            </a:pPr>
            <a:r>
              <a:rPr kumimoji="1" lang="en-US" altLang="zh-CN" sz="2000" b="1">
                <a:latin typeface="Times New Roman" pitchFamily="18" charset="0"/>
              </a:rPr>
              <a:t>                                  CN</a:t>
            </a:r>
            <a:r>
              <a:rPr kumimoji="1" lang="zh-CN" altLang="en-US" sz="2000" b="1">
                <a:latin typeface="Times New Roman" pitchFamily="18" charset="0"/>
              </a:rPr>
              <a:t>：漂白粉</a:t>
            </a:r>
            <a:r>
              <a:rPr kumimoji="1" lang="en-US" altLang="zh-CN" sz="2000" b="1">
                <a:latin typeface="Times New Roman" pitchFamily="18" charset="0"/>
              </a:rPr>
              <a:t>(</a:t>
            </a:r>
            <a:r>
              <a:rPr kumimoji="1" lang="zh-CN" altLang="en-US" sz="2000" b="1">
                <a:latin typeface="Times New Roman" pitchFamily="18" charset="0"/>
              </a:rPr>
              <a:t>有效氯</a:t>
            </a:r>
            <a:r>
              <a:rPr kumimoji="1" lang="en-US" altLang="zh-CN" sz="2000" b="1">
                <a:latin typeface="Times New Roman" pitchFamily="18" charset="0"/>
              </a:rPr>
              <a:t>20%~25%)=1</a:t>
            </a:r>
            <a:r>
              <a:rPr kumimoji="1" lang="zh-CN" altLang="en-US" sz="2000" b="1">
                <a:latin typeface="Times New Roman" pitchFamily="18" charset="0"/>
              </a:rPr>
              <a:t>：</a:t>
            </a:r>
            <a:r>
              <a:rPr kumimoji="1" lang="en-US" altLang="zh-CN" sz="2000" b="1">
                <a:latin typeface="Times New Roman" pitchFamily="18" charset="0"/>
              </a:rPr>
              <a:t>4~5</a:t>
            </a:r>
            <a:r>
              <a:rPr kumimoji="1" lang="en-US" altLang="zh-CN" sz="2400" baseline="-25000">
                <a:latin typeface="Times New Roman" pitchFamily="18" charset="0"/>
              </a:rPr>
              <a:t>                                        </a:t>
            </a:r>
          </a:p>
        </p:txBody>
      </p:sp>
      <p:sp>
        <p:nvSpPr>
          <p:cNvPr id="7177" name="Rectangle 9"/>
          <p:cNvSpPr>
            <a:spLocks noChangeArrowheads="1"/>
          </p:cNvSpPr>
          <p:nvPr/>
        </p:nvSpPr>
        <p:spPr bwMode="auto">
          <a:xfrm>
            <a:off x="539750" y="4797425"/>
            <a:ext cx="8280400" cy="2009775"/>
          </a:xfrm>
          <a:prstGeom prst="rect">
            <a:avLst/>
          </a:prstGeom>
          <a:noFill/>
          <a:ln w="9525">
            <a:noFill/>
            <a:miter lim="800000"/>
            <a:headEnd/>
            <a:tailEnd/>
          </a:ln>
          <a:effectLst/>
        </p:spPr>
        <p:txBody>
          <a:bodyPr>
            <a:spAutoFit/>
          </a:bodyPr>
          <a:lstStyle/>
          <a:p>
            <a:pPr>
              <a:spcBef>
                <a:spcPct val="50000"/>
              </a:spcBef>
            </a:pPr>
            <a:r>
              <a:rPr kumimoji="1" lang="en-US" altLang="zh-CN" sz="2400" b="1" dirty="0">
                <a:latin typeface="Times New Roman" pitchFamily="18" charset="0"/>
              </a:rPr>
              <a:t>  </a:t>
            </a:r>
            <a:r>
              <a:rPr kumimoji="1" lang="zh-CN" altLang="en-US" sz="2000" b="1" dirty="0">
                <a:latin typeface="Times New Roman" pitchFamily="18" charset="0"/>
              </a:rPr>
              <a:t>铜氰络离子</a:t>
            </a:r>
            <a:r>
              <a:rPr kumimoji="1" lang="zh-CN" altLang="en-US" sz="2400" b="1" dirty="0">
                <a:latin typeface="Times New Roman" pitchFamily="18" charset="0"/>
              </a:rPr>
              <a:t> </a:t>
            </a:r>
          </a:p>
          <a:p>
            <a:pPr>
              <a:spcBef>
                <a:spcPct val="50000"/>
              </a:spcBef>
            </a:pPr>
            <a:r>
              <a:rPr kumimoji="1" lang="zh-CN" altLang="en-US" sz="2400" b="1" dirty="0">
                <a:latin typeface="Times New Roman" pitchFamily="18" charset="0"/>
              </a:rPr>
              <a:t>  </a:t>
            </a:r>
            <a:r>
              <a:rPr kumimoji="1" lang="en-US" altLang="zh-CN" sz="2000" b="1" dirty="0">
                <a:latin typeface="Times New Roman" pitchFamily="18" charset="0"/>
              </a:rPr>
              <a:t>2Cu(CN)</a:t>
            </a:r>
            <a:r>
              <a:rPr kumimoji="1" lang="en-US" altLang="zh-CN" sz="2000" b="1" baseline="-25000" dirty="0">
                <a:latin typeface="Times New Roman" pitchFamily="18" charset="0"/>
              </a:rPr>
              <a:t>4</a:t>
            </a:r>
            <a:r>
              <a:rPr kumimoji="1" lang="en-US" altLang="zh-CN" sz="2000" b="1" baseline="30000" dirty="0">
                <a:latin typeface="Times New Roman" pitchFamily="18" charset="0"/>
              </a:rPr>
              <a:t>2- </a:t>
            </a:r>
            <a:r>
              <a:rPr kumimoji="1" lang="en-US" altLang="zh-CN" sz="2000" b="1" dirty="0">
                <a:latin typeface="Times New Roman" pitchFamily="18" charset="0"/>
              </a:rPr>
              <a:t>+ 9CIO</a:t>
            </a:r>
            <a:r>
              <a:rPr kumimoji="1" lang="en-US" altLang="zh-CN" sz="2000" b="1" baseline="30000" dirty="0">
                <a:latin typeface="Times New Roman" pitchFamily="18" charset="0"/>
              </a:rPr>
              <a:t>- </a:t>
            </a:r>
            <a:r>
              <a:rPr kumimoji="1" lang="en-US" altLang="zh-CN" sz="2000" b="1" dirty="0">
                <a:latin typeface="Times New Roman" pitchFamily="18" charset="0"/>
              </a:rPr>
              <a:t>+ 2OH</a:t>
            </a:r>
            <a:r>
              <a:rPr kumimoji="1" lang="en-US" altLang="zh-CN" sz="2000" b="1" baseline="30000" dirty="0">
                <a:latin typeface="Times New Roman" pitchFamily="18" charset="0"/>
              </a:rPr>
              <a:t>- </a:t>
            </a:r>
            <a:r>
              <a:rPr kumimoji="1" lang="en-US" altLang="zh-CN" sz="2000" b="1" dirty="0">
                <a:latin typeface="Times New Roman" pitchFamily="18" charset="0"/>
              </a:rPr>
              <a:t>+ H</a:t>
            </a:r>
            <a:r>
              <a:rPr kumimoji="1" lang="en-US" altLang="zh-CN" sz="2000" b="1" baseline="-25000" dirty="0">
                <a:latin typeface="Times New Roman" pitchFamily="18" charset="0"/>
              </a:rPr>
              <a:t>2</a:t>
            </a:r>
            <a:r>
              <a:rPr kumimoji="1" lang="en-US" altLang="zh-CN" sz="2000" b="1" dirty="0">
                <a:latin typeface="Times New Roman" pitchFamily="18" charset="0"/>
              </a:rPr>
              <a:t>O  =  8CNO</a:t>
            </a:r>
            <a:r>
              <a:rPr kumimoji="1" lang="en-US" altLang="zh-CN" sz="2000" b="1" baseline="30000" dirty="0">
                <a:latin typeface="Times New Roman" pitchFamily="18" charset="0"/>
              </a:rPr>
              <a:t>-  </a:t>
            </a:r>
            <a:r>
              <a:rPr kumimoji="1" lang="en-US" altLang="zh-CN" sz="2000" b="1" dirty="0">
                <a:latin typeface="Times New Roman" pitchFamily="18" charset="0"/>
              </a:rPr>
              <a:t>+ 2Cu(OH)</a:t>
            </a:r>
            <a:r>
              <a:rPr kumimoji="1" lang="en-US" altLang="zh-CN" sz="2000" b="1" baseline="-25000" dirty="0">
                <a:latin typeface="Times New Roman" pitchFamily="18" charset="0"/>
              </a:rPr>
              <a:t>2</a:t>
            </a:r>
            <a:r>
              <a:rPr kumimoji="1" lang="en-US" altLang="zh-CN" sz="2400" b="1" dirty="0">
                <a:latin typeface="Times New Roman" pitchFamily="18" charset="0"/>
              </a:rPr>
              <a:t>↓</a:t>
            </a:r>
            <a:r>
              <a:rPr kumimoji="1" lang="en-US" altLang="zh-CN" sz="2000" b="1" dirty="0">
                <a:latin typeface="Times New Roman" pitchFamily="18" charset="0"/>
              </a:rPr>
              <a:t>+ 9CI</a:t>
            </a:r>
            <a:r>
              <a:rPr kumimoji="1" lang="en-US" altLang="zh-CN" sz="2000" b="1" baseline="30000" dirty="0">
                <a:latin typeface="Times New Roman" pitchFamily="18" charset="0"/>
              </a:rPr>
              <a:t>-</a:t>
            </a:r>
            <a:endParaRPr kumimoji="1" lang="en-US" altLang="zh-CN" sz="2000" b="1" baseline="-25000" dirty="0">
              <a:latin typeface="Times New Roman" pitchFamily="18" charset="0"/>
            </a:endParaRPr>
          </a:p>
          <a:p>
            <a:pPr>
              <a:spcBef>
                <a:spcPct val="50000"/>
              </a:spcBef>
            </a:pPr>
            <a:r>
              <a:rPr kumimoji="1" lang="en-US" altLang="zh-CN" sz="2400" b="1" baseline="-25000" dirty="0">
                <a:latin typeface="Times New Roman" pitchFamily="18" charset="0"/>
              </a:rPr>
              <a:t>                                       </a:t>
            </a:r>
            <a:r>
              <a:rPr kumimoji="1" lang="en-US" altLang="zh-CN" sz="2000" b="1" dirty="0">
                <a:latin typeface="Times New Roman" pitchFamily="18" charset="0"/>
              </a:rPr>
              <a:t>CN</a:t>
            </a:r>
            <a:r>
              <a:rPr kumimoji="1" lang="zh-CN" altLang="en-US" sz="2000" b="1" dirty="0">
                <a:latin typeface="Times New Roman" pitchFamily="18" charset="0"/>
              </a:rPr>
              <a:t>：</a:t>
            </a:r>
            <a:r>
              <a:rPr kumimoji="1" lang="en-US" altLang="zh-CN" sz="2000" b="1" dirty="0" err="1">
                <a:latin typeface="Times New Roman" pitchFamily="18" charset="0"/>
              </a:rPr>
              <a:t>NaOCI</a:t>
            </a:r>
            <a:r>
              <a:rPr kumimoji="1" lang="en-US" altLang="zh-CN" sz="2000" b="1" dirty="0">
                <a:latin typeface="Times New Roman" pitchFamily="18" charset="0"/>
              </a:rPr>
              <a:t>=1</a:t>
            </a:r>
            <a:r>
              <a:rPr kumimoji="1" lang="zh-CN" altLang="en-US" sz="2000" b="1" dirty="0">
                <a:latin typeface="Times New Roman" pitchFamily="18" charset="0"/>
              </a:rPr>
              <a:t>：</a:t>
            </a:r>
            <a:r>
              <a:rPr kumimoji="1" lang="en-US" altLang="zh-CN" sz="2000" b="1" dirty="0">
                <a:latin typeface="Times New Roman" pitchFamily="18" charset="0"/>
              </a:rPr>
              <a:t>3.22</a:t>
            </a:r>
          </a:p>
          <a:p>
            <a:pPr>
              <a:spcBef>
                <a:spcPct val="50000"/>
              </a:spcBef>
            </a:pPr>
            <a:r>
              <a:rPr kumimoji="1" lang="en-US" altLang="zh-CN" sz="2400" dirty="0">
                <a:latin typeface="Times New Roman" pitchFamily="18" charset="0"/>
              </a:rPr>
              <a:t>                </a:t>
            </a:r>
            <a:r>
              <a:rPr kumimoji="1" lang="zh-CN" altLang="en-US" sz="2000" b="1" dirty="0">
                <a:latin typeface="Times New Roman" pitchFamily="18" charset="0"/>
              </a:rPr>
              <a:t>实际用量以</a:t>
            </a:r>
            <a:r>
              <a:rPr kumimoji="1" lang="en-US" altLang="zh-CN" sz="2000" b="1" dirty="0" err="1">
                <a:latin typeface="Times New Roman" pitchFamily="18" charset="0"/>
              </a:rPr>
              <a:t>NaOCI</a:t>
            </a:r>
            <a:r>
              <a:rPr kumimoji="1" lang="zh-CN" altLang="en-US" sz="2000" b="1" dirty="0">
                <a:latin typeface="Times New Roman" pitchFamily="18" charset="0"/>
              </a:rPr>
              <a:t>计为含氰量的</a:t>
            </a:r>
            <a:r>
              <a:rPr kumimoji="1" lang="en-US" altLang="zh-CN" sz="2000" b="1" dirty="0">
                <a:latin typeface="Times New Roman" pitchFamily="18" charset="0"/>
              </a:rPr>
              <a:t>5~8</a:t>
            </a:r>
            <a:r>
              <a:rPr kumimoji="1" lang="zh-CN" altLang="en-US" sz="2000" b="1" dirty="0">
                <a:latin typeface="Times New Roman" pitchFamily="18" charset="0"/>
              </a:rPr>
              <a:t>倍</a:t>
            </a:r>
            <a:r>
              <a:rPr kumimoji="1" lang="zh-CN" altLang="en-US" sz="2000" dirty="0">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additive="base">
                                        <p:cTn id="13" dur="500" fill="hold"/>
                                        <p:tgtEl>
                                          <p:spTgt spid="7171"/>
                                        </p:tgtEl>
                                        <p:attrNameLst>
                                          <p:attrName>ppt_x</p:attrName>
                                        </p:attrNameLst>
                                      </p:cBhvr>
                                      <p:tavLst>
                                        <p:tav tm="0">
                                          <p:val>
                                            <p:strVal val="0-#ppt_w/2"/>
                                          </p:val>
                                        </p:tav>
                                        <p:tav tm="100000">
                                          <p:val>
                                            <p:strVal val="#ppt_x"/>
                                          </p:val>
                                        </p:tav>
                                      </p:tavLst>
                                    </p:anim>
                                    <p:anim calcmode="lin" valueType="num">
                                      <p:cBhvr additive="base">
                                        <p:cTn id="14"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3"/>
                                        </p:tgtEl>
                                        <p:attrNameLst>
                                          <p:attrName>style.visibility</p:attrName>
                                        </p:attrNameLst>
                                      </p:cBhvr>
                                      <p:to>
                                        <p:strVal val="visible"/>
                                      </p:to>
                                    </p:set>
                                    <p:anim calcmode="lin" valueType="num">
                                      <p:cBhvr additive="base">
                                        <p:cTn id="19" dur="500" fill="hold"/>
                                        <p:tgtEl>
                                          <p:spTgt spid="7173"/>
                                        </p:tgtEl>
                                        <p:attrNameLst>
                                          <p:attrName>ppt_x</p:attrName>
                                        </p:attrNameLst>
                                      </p:cBhvr>
                                      <p:tavLst>
                                        <p:tav tm="0">
                                          <p:val>
                                            <p:strVal val="0-#ppt_w/2"/>
                                          </p:val>
                                        </p:tav>
                                        <p:tav tm="100000">
                                          <p:val>
                                            <p:strVal val="#ppt_x"/>
                                          </p:val>
                                        </p:tav>
                                      </p:tavLst>
                                    </p:anim>
                                    <p:anim calcmode="lin" valueType="num">
                                      <p:cBhvr additive="base">
                                        <p:cTn id="20" dur="500" fill="hold"/>
                                        <p:tgtEl>
                                          <p:spTgt spid="717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4"/>
                                        </p:tgtEl>
                                        <p:attrNameLst>
                                          <p:attrName>style.visibility</p:attrName>
                                        </p:attrNameLst>
                                      </p:cBhvr>
                                      <p:to>
                                        <p:strVal val="visible"/>
                                      </p:to>
                                    </p:set>
                                    <p:anim calcmode="lin" valueType="num">
                                      <p:cBhvr additive="base">
                                        <p:cTn id="25" dur="500" fill="hold"/>
                                        <p:tgtEl>
                                          <p:spTgt spid="7174"/>
                                        </p:tgtEl>
                                        <p:attrNameLst>
                                          <p:attrName>ppt_x</p:attrName>
                                        </p:attrNameLst>
                                      </p:cBhvr>
                                      <p:tavLst>
                                        <p:tav tm="0">
                                          <p:val>
                                            <p:strVal val="0-#ppt_w/2"/>
                                          </p:val>
                                        </p:tav>
                                        <p:tav tm="100000">
                                          <p:val>
                                            <p:strVal val="#ppt_x"/>
                                          </p:val>
                                        </p:tav>
                                      </p:tavLst>
                                    </p:anim>
                                    <p:anim calcmode="lin" valueType="num">
                                      <p:cBhvr additive="base">
                                        <p:cTn id="26" dur="500" fill="hold"/>
                                        <p:tgtEl>
                                          <p:spTgt spid="717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7177"/>
                                        </p:tgtEl>
                                        <p:attrNameLst>
                                          <p:attrName>style.visibility</p:attrName>
                                        </p:attrNameLst>
                                      </p:cBhvr>
                                      <p:to>
                                        <p:strVal val="visible"/>
                                      </p:to>
                                    </p:set>
                                    <p:animEffect transition="in" filter="blinds(horizontal)">
                                      <p:cBhvr>
                                        <p:cTn id="31"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p:bldP spid="7173" grpId="0" autoUpdateAnimBg="0"/>
      <p:bldP spid="7174" grpId="0" autoUpdateAnimBg="0"/>
      <p:bldP spid="717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50825" y="523528"/>
            <a:ext cx="3851275" cy="457200"/>
          </a:xfrm>
          <a:prstGeom prst="rect">
            <a:avLst/>
          </a:prstGeom>
          <a:noFill/>
          <a:ln w="9525">
            <a:noFill/>
            <a:miter lim="800000"/>
            <a:headEnd/>
            <a:tailEnd/>
          </a:ln>
          <a:effectLst/>
        </p:spPr>
        <p:txBody>
          <a:bodyPr>
            <a:spAutoFit/>
          </a:bodyPr>
          <a:lstStyle/>
          <a:p>
            <a:pPr>
              <a:spcBef>
                <a:spcPct val="50000"/>
              </a:spcBef>
            </a:pPr>
            <a:r>
              <a:rPr kumimoji="1" lang="en-US" altLang="zh-CN" sz="2400" b="1" dirty="0">
                <a:latin typeface="Times New Roman" pitchFamily="18" charset="0"/>
              </a:rPr>
              <a:t>    </a:t>
            </a:r>
            <a:r>
              <a:rPr kumimoji="1" lang="zh-CN" altLang="en-US" sz="2400" b="1" dirty="0">
                <a:solidFill>
                  <a:srgbClr val="FF0000"/>
                </a:solidFill>
                <a:latin typeface="Times New Roman" pitchFamily="18" charset="0"/>
              </a:rPr>
              <a:t>工艺</a:t>
            </a:r>
            <a:r>
              <a:rPr kumimoji="1" lang="en-US" altLang="zh-CN" sz="2400" b="1" dirty="0">
                <a:solidFill>
                  <a:srgbClr val="FF0000"/>
                </a:solidFill>
                <a:latin typeface="Times New Roman" pitchFamily="18" charset="0"/>
              </a:rPr>
              <a:t>——</a:t>
            </a:r>
            <a:r>
              <a:rPr kumimoji="1" lang="zh-CN" altLang="en-US" sz="2400" b="1" dirty="0">
                <a:solidFill>
                  <a:srgbClr val="FF0000"/>
                </a:solidFill>
                <a:latin typeface="Times New Roman" pitchFamily="18" charset="0"/>
              </a:rPr>
              <a:t>完全氧化法</a:t>
            </a:r>
          </a:p>
        </p:txBody>
      </p:sp>
      <p:sp>
        <p:nvSpPr>
          <p:cNvPr id="8195" name="Text Box 3"/>
          <p:cNvSpPr txBox="1">
            <a:spLocks noChangeArrowheads="1"/>
          </p:cNvSpPr>
          <p:nvPr/>
        </p:nvSpPr>
        <p:spPr bwMode="auto">
          <a:xfrm>
            <a:off x="0" y="1346944"/>
            <a:ext cx="8748713" cy="3378200"/>
          </a:xfrm>
          <a:prstGeom prst="rect">
            <a:avLst/>
          </a:prstGeom>
          <a:noFill/>
          <a:ln w="9525">
            <a:noFill/>
            <a:miter lim="800000"/>
            <a:headEnd/>
            <a:tailEnd/>
          </a:ln>
          <a:effectLst/>
        </p:spPr>
        <p:txBody>
          <a:bodyPr>
            <a:spAutoFit/>
          </a:bodyPr>
          <a:lstStyle/>
          <a:p>
            <a:pPr algn="just">
              <a:spcBef>
                <a:spcPct val="50000"/>
              </a:spcBef>
            </a:pPr>
            <a:r>
              <a:rPr kumimoji="1" lang="en-US" altLang="zh-CN" sz="2400" b="1" dirty="0">
                <a:latin typeface="Times New Roman" pitchFamily="18" charset="0"/>
              </a:rPr>
              <a:t>     </a:t>
            </a:r>
            <a:r>
              <a:rPr kumimoji="1" lang="zh-CN" altLang="en-US" sz="2400" b="1" dirty="0">
                <a:latin typeface="Times New Roman" pitchFamily="18" charset="0"/>
              </a:rPr>
              <a:t>为完全破坏碳</a:t>
            </a:r>
            <a:r>
              <a:rPr kumimoji="1" lang="en-US" altLang="zh-CN" sz="2400" b="1" dirty="0">
                <a:latin typeface="Times New Roman" pitchFamily="18" charset="0"/>
              </a:rPr>
              <a:t>-</a:t>
            </a:r>
            <a:r>
              <a:rPr kumimoji="1" lang="zh-CN" altLang="en-US" sz="2400" b="1" dirty="0">
                <a:latin typeface="Times New Roman" pitchFamily="18" charset="0"/>
              </a:rPr>
              <a:t>氮键，增加漂白粉或氯的投量，进行完全氧化。</a:t>
            </a:r>
          </a:p>
          <a:p>
            <a:pPr algn="just">
              <a:spcBef>
                <a:spcPct val="50000"/>
              </a:spcBef>
            </a:pPr>
            <a:r>
              <a:rPr kumimoji="1" lang="zh-CN" altLang="en-US" sz="2400" b="1" dirty="0">
                <a:latin typeface="Times New Roman" pitchFamily="18" charset="0"/>
              </a:rPr>
              <a:t>     反应过程如下：</a:t>
            </a:r>
          </a:p>
          <a:p>
            <a:pPr algn="ctr">
              <a:spcBef>
                <a:spcPct val="50000"/>
              </a:spcBef>
            </a:pPr>
            <a:r>
              <a:rPr kumimoji="1" lang="en-US" altLang="zh-CN" sz="2400" b="1" dirty="0">
                <a:latin typeface="Times New Roman" pitchFamily="18" charset="0"/>
              </a:rPr>
              <a:t>2NaCNO</a:t>
            </a:r>
            <a:r>
              <a:rPr kumimoji="1" lang="zh-CN" altLang="en-US" sz="2400" b="1" dirty="0">
                <a:latin typeface="Times New Roman" pitchFamily="18" charset="0"/>
              </a:rPr>
              <a:t>＋</a:t>
            </a:r>
            <a:r>
              <a:rPr kumimoji="1" lang="en-US" altLang="zh-CN" sz="2400" b="1" dirty="0">
                <a:latin typeface="Times New Roman" pitchFamily="18" charset="0"/>
              </a:rPr>
              <a:t>3HOCl</a:t>
            </a:r>
            <a:r>
              <a:rPr kumimoji="1" lang="en-US" altLang="zh-CN" sz="2400" b="1" baseline="30000" dirty="0">
                <a:latin typeface="Times New Roman" pitchFamily="18" charset="0"/>
              </a:rPr>
              <a:t> </a:t>
            </a:r>
            <a:r>
              <a:rPr kumimoji="1" lang="en-US" altLang="zh-CN" sz="2400" b="1" dirty="0">
                <a:latin typeface="Times New Roman" pitchFamily="18" charset="0"/>
              </a:rPr>
              <a:t>+H</a:t>
            </a:r>
            <a:r>
              <a:rPr kumimoji="1" lang="en-US" altLang="zh-CN" sz="2400" b="1" baseline="-25000" dirty="0">
                <a:latin typeface="Times New Roman" pitchFamily="18" charset="0"/>
              </a:rPr>
              <a:t>2</a:t>
            </a:r>
            <a:r>
              <a:rPr kumimoji="1" lang="en-US" altLang="zh-CN" sz="2400" b="1" dirty="0">
                <a:latin typeface="Times New Roman" pitchFamily="18" charset="0"/>
              </a:rPr>
              <a:t>O</a:t>
            </a:r>
            <a:r>
              <a:rPr kumimoji="1" lang="en-US" altLang="zh-CN" sz="2400" b="1" baseline="30000" dirty="0">
                <a:latin typeface="Times New Roman" pitchFamily="18" charset="0"/>
              </a:rPr>
              <a:t> </a:t>
            </a:r>
            <a:r>
              <a:rPr kumimoji="1" lang="en-US" altLang="en-US" sz="2400" b="1" dirty="0">
                <a:latin typeface="Times New Roman" pitchFamily="18" charset="0"/>
              </a:rPr>
              <a:t>→</a:t>
            </a:r>
            <a:r>
              <a:rPr kumimoji="1" lang="en-US" altLang="zh-CN" sz="2400" b="1" dirty="0">
                <a:latin typeface="Times New Roman" pitchFamily="18" charset="0"/>
              </a:rPr>
              <a:t>  2CO</a:t>
            </a:r>
            <a:r>
              <a:rPr kumimoji="1" lang="en-US" altLang="zh-CN" sz="2400" b="1" baseline="-30000" dirty="0">
                <a:latin typeface="Times New Roman" pitchFamily="18" charset="0"/>
              </a:rPr>
              <a:t>2</a:t>
            </a:r>
            <a:r>
              <a:rPr kumimoji="1" lang="en-US" altLang="zh-CN" sz="2400" b="1"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N</a:t>
            </a:r>
            <a:r>
              <a:rPr kumimoji="1" lang="en-US" altLang="zh-CN" sz="2400" b="1" baseline="-30000" dirty="0">
                <a:latin typeface="Times New Roman" pitchFamily="18" charset="0"/>
              </a:rPr>
              <a:t>2 </a:t>
            </a:r>
            <a:r>
              <a:rPr kumimoji="1" lang="en-US" altLang="zh-CN" sz="2400" b="1" dirty="0">
                <a:latin typeface="Times New Roman" pitchFamily="18" charset="0"/>
              </a:rPr>
              <a:t>↑</a:t>
            </a:r>
            <a:r>
              <a:rPr kumimoji="1" lang="zh-CN" altLang="en-US" sz="2400" b="1" dirty="0">
                <a:latin typeface="Times New Roman" pitchFamily="18" charset="0"/>
              </a:rPr>
              <a:t>＋</a:t>
            </a:r>
            <a:r>
              <a:rPr kumimoji="1" lang="en-US" altLang="zh-CN" sz="2400" b="1" dirty="0" err="1">
                <a:latin typeface="Times New Roman" pitchFamily="18" charset="0"/>
              </a:rPr>
              <a:t>NaCl</a:t>
            </a:r>
            <a:r>
              <a:rPr kumimoji="1" lang="zh-CN" altLang="en-US" sz="2400" b="1" dirty="0">
                <a:latin typeface="Times New Roman" pitchFamily="18" charset="0"/>
              </a:rPr>
              <a:t>＋</a:t>
            </a:r>
            <a:r>
              <a:rPr kumimoji="1" lang="en-US" altLang="zh-CN" sz="2400" b="1" dirty="0" err="1">
                <a:latin typeface="Times New Roman" pitchFamily="18" charset="0"/>
              </a:rPr>
              <a:t>HCl</a:t>
            </a:r>
            <a:endParaRPr kumimoji="1" lang="en-US" altLang="zh-CN" sz="2400" b="1" baseline="30000" dirty="0">
              <a:latin typeface="Times New Roman" pitchFamily="18" charset="0"/>
            </a:endParaRPr>
          </a:p>
          <a:p>
            <a:pPr algn="ctr">
              <a:spcBef>
                <a:spcPct val="50000"/>
              </a:spcBef>
            </a:pPr>
            <a:r>
              <a:rPr kumimoji="1" lang="en-US" altLang="zh-CN" sz="2400" b="1" dirty="0">
                <a:latin typeface="Times New Roman" pitchFamily="18" charset="0"/>
              </a:rPr>
              <a:t>2CNCl</a:t>
            </a:r>
            <a:r>
              <a:rPr kumimoji="1" lang="zh-CN" altLang="en-US" sz="2400" b="1" dirty="0">
                <a:latin typeface="Times New Roman" pitchFamily="18" charset="0"/>
              </a:rPr>
              <a:t>＋</a:t>
            </a:r>
            <a:r>
              <a:rPr kumimoji="1" lang="en-US" altLang="zh-CN" sz="2400" b="1" dirty="0">
                <a:latin typeface="Times New Roman" pitchFamily="18" charset="0"/>
              </a:rPr>
              <a:t>2HOCl</a:t>
            </a:r>
            <a:r>
              <a:rPr kumimoji="1" lang="en-US" altLang="zh-CN" sz="2400" b="1" baseline="30000" dirty="0">
                <a:latin typeface="Times New Roman" pitchFamily="18" charset="0"/>
              </a:rPr>
              <a:t> </a:t>
            </a:r>
            <a:r>
              <a:rPr kumimoji="1" lang="en-US" altLang="zh-CN" sz="2400" b="1" dirty="0">
                <a:latin typeface="Times New Roman" pitchFamily="18" charset="0"/>
              </a:rPr>
              <a:t>+H</a:t>
            </a:r>
            <a:r>
              <a:rPr kumimoji="1" lang="en-US" altLang="zh-CN" sz="2400" b="1" baseline="-25000" dirty="0">
                <a:latin typeface="Times New Roman" pitchFamily="18" charset="0"/>
              </a:rPr>
              <a:t>2</a:t>
            </a:r>
            <a:r>
              <a:rPr kumimoji="1" lang="en-US" altLang="zh-CN" sz="2400" b="1" dirty="0">
                <a:latin typeface="Times New Roman" pitchFamily="18" charset="0"/>
              </a:rPr>
              <a:t>O</a:t>
            </a:r>
            <a:r>
              <a:rPr kumimoji="1" lang="en-US" altLang="zh-CN" sz="2400" b="1" baseline="30000" dirty="0">
                <a:latin typeface="Times New Roman" pitchFamily="18" charset="0"/>
              </a:rPr>
              <a:t> </a:t>
            </a:r>
            <a:r>
              <a:rPr kumimoji="1" lang="en-US" altLang="en-US" sz="2400" b="1" dirty="0">
                <a:latin typeface="Times New Roman" pitchFamily="18" charset="0"/>
              </a:rPr>
              <a:t>→</a:t>
            </a:r>
            <a:r>
              <a:rPr kumimoji="1" lang="en-US" altLang="zh-CN" sz="2400" b="1" dirty="0">
                <a:latin typeface="Times New Roman" pitchFamily="18" charset="0"/>
              </a:rPr>
              <a:t>  2CO</a:t>
            </a:r>
            <a:r>
              <a:rPr kumimoji="1" lang="en-US" altLang="zh-CN" sz="2400" b="1" baseline="-30000" dirty="0">
                <a:latin typeface="Times New Roman" pitchFamily="18" charset="0"/>
              </a:rPr>
              <a:t>2</a:t>
            </a:r>
            <a:r>
              <a:rPr kumimoji="1" lang="en-US" altLang="zh-CN" sz="2400" b="1"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N</a:t>
            </a:r>
            <a:r>
              <a:rPr kumimoji="1" lang="en-US" altLang="zh-CN" sz="2400" b="1" baseline="-30000" dirty="0">
                <a:latin typeface="Times New Roman" pitchFamily="18" charset="0"/>
              </a:rPr>
              <a:t>2 </a:t>
            </a:r>
            <a:r>
              <a:rPr kumimoji="1" lang="en-US" altLang="zh-CN" sz="2400" b="1" dirty="0">
                <a:latin typeface="Times New Roman" pitchFamily="18" charset="0"/>
              </a:rPr>
              <a:t>↑</a:t>
            </a:r>
            <a:r>
              <a:rPr kumimoji="1" lang="zh-CN" altLang="en-US" sz="2400" b="1" dirty="0">
                <a:latin typeface="Times New Roman" pitchFamily="18" charset="0"/>
              </a:rPr>
              <a:t>＋</a:t>
            </a:r>
            <a:r>
              <a:rPr kumimoji="1" lang="en-US" altLang="zh-CN" sz="2400" b="1" dirty="0">
                <a:latin typeface="Times New Roman" pitchFamily="18" charset="0"/>
              </a:rPr>
              <a:t>5HCl</a:t>
            </a:r>
          </a:p>
          <a:p>
            <a:pPr>
              <a:spcBef>
                <a:spcPct val="50000"/>
              </a:spcBef>
            </a:pPr>
            <a:r>
              <a:rPr kumimoji="1" lang="en-US" altLang="zh-CN" sz="2400" b="1" dirty="0">
                <a:latin typeface="Times New Roman" pitchFamily="18" charset="0"/>
              </a:rPr>
              <a:t>      </a:t>
            </a:r>
            <a:r>
              <a:rPr kumimoji="1" lang="zh-CN" altLang="en-US" sz="2400" b="1" dirty="0">
                <a:latin typeface="Times New Roman" pitchFamily="18" charset="0"/>
              </a:rPr>
              <a:t>反应条件： </a:t>
            </a:r>
            <a:r>
              <a:rPr kumimoji="1" lang="en-US" altLang="zh-CN" sz="2400" b="1" dirty="0">
                <a:latin typeface="Times New Roman" pitchFamily="18" charset="0"/>
              </a:rPr>
              <a:t>pH=8</a:t>
            </a:r>
            <a:r>
              <a:rPr kumimoji="1" lang="zh-CN" altLang="en-US" sz="2400" b="1" dirty="0">
                <a:latin typeface="Times New Roman" pitchFamily="18" charset="0"/>
              </a:rPr>
              <a:t>～</a:t>
            </a:r>
            <a:r>
              <a:rPr kumimoji="1" lang="en-US" altLang="zh-CN" sz="2400" b="1" dirty="0">
                <a:latin typeface="Times New Roman" pitchFamily="18" charset="0"/>
              </a:rPr>
              <a:t>8.5</a:t>
            </a:r>
            <a:r>
              <a:rPr kumimoji="1" lang="zh-CN" altLang="en-US" sz="2400" b="1" dirty="0">
                <a:latin typeface="Times New Roman" pitchFamily="18" charset="0"/>
              </a:rPr>
              <a:t>，反应时间</a:t>
            </a:r>
            <a:r>
              <a:rPr kumimoji="1" lang="en-US" altLang="zh-CN" sz="2400" b="1" dirty="0">
                <a:latin typeface="Times New Roman" pitchFamily="18" charset="0"/>
              </a:rPr>
              <a:t>30min</a:t>
            </a:r>
            <a:r>
              <a:rPr kumimoji="1" lang="zh-CN" altLang="en-US" sz="2400" b="1" dirty="0">
                <a:latin typeface="Times New Roman" pitchFamily="18" charset="0"/>
              </a:rPr>
              <a:t>以内。（</a:t>
            </a:r>
            <a:r>
              <a:rPr kumimoji="1" lang="en-US" altLang="zh-CN" sz="2400" b="1" dirty="0">
                <a:latin typeface="Times New Roman" pitchFamily="18" charset="0"/>
              </a:rPr>
              <a:t>pH&gt;12</a:t>
            </a:r>
            <a:r>
              <a:rPr kumimoji="1" lang="zh-CN" altLang="en-US" sz="2400" b="1" dirty="0">
                <a:latin typeface="Times New Roman" pitchFamily="18" charset="0"/>
              </a:rPr>
              <a:t>，反应停止；</a:t>
            </a:r>
          </a:p>
        </p:txBody>
      </p:sp>
      <p:sp>
        <p:nvSpPr>
          <p:cNvPr id="8196" name="Text Box 4"/>
          <p:cNvSpPr txBox="1">
            <a:spLocks noChangeArrowheads="1"/>
          </p:cNvSpPr>
          <p:nvPr/>
        </p:nvSpPr>
        <p:spPr bwMode="auto">
          <a:xfrm>
            <a:off x="323850" y="4699992"/>
            <a:ext cx="8424863" cy="457200"/>
          </a:xfrm>
          <a:prstGeom prst="rect">
            <a:avLst/>
          </a:prstGeom>
          <a:noFill/>
          <a:ln w="9525">
            <a:noFill/>
            <a:miter lim="800000"/>
            <a:headEnd/>
            <a:tailEnd/>
          </a:ln>
          <a:effectLst/>
        </p:spPr>
        <p:txBody>
          <a:bodyPr>
            <a:spAutoFit/>
          </a:bodyPr>
          <a:lstStyle/>
          <a:p>
            <a:pPr>
              <a:spcBef>
                <a:spcPct val="50000"/>
              </a:spcBef>
            </a:pPr>
            <a:r>
              <a:rPr kumimoji="1" lang="en-US" altLang="zh-CN" sz="2400" dirty="0">
                <a:latin typeface="Times New Roman" pitchFamily="18" charset="0"/>
              </a:rPr>
              <a:t>       </a:t>
            </a:r>
            <a:r>
              <a:rPr kumimoji="1" lang="zh-CN" altLang="en-US" sz="2400" b="1" dirty="0">
                <a:latin typeface="Times New Roman" pitchFamily="18" charset="0"/>
              </a:rPr>
              <a:t>低则</a:t>
            </a:r>
            <a:r>
              <a:rPr kumimoji="1" lang="en-US" altLang="zh-CN" sz="2400" b="1" dirty="0">
                <a:latin typeface="Times New Roman" pitchFamily="18" charset="0"/>
              </a:rPr>
              <a:t>CNO</a:t>
            </a:r>
            <a:r>
              <a:rPr kumimoji="1" lang="zh-CN" altLang="en-US" sz="2400" b="1" baseline="30000" dirty="0">
                <a:latin typeface="Times New Roman" pitchFamily="18" charset="0"/>
              </a:rPr>
              <a:t>－</a:t>
            </a:r>
            <a:r>
              <a:rPr kumimoji="1" lang="zh-CN" altLang="en-US" sz="2400" b="1" dirty="0">
                <a:latin typeface="Times New Roman" pitchFamily="18" charset="0"/>
              </a:rPr>
              <a:t>水解生成</a:t>
            </a:r>
            <a:r>
              <a:rPr kumimoji="1" lang="en-US" altLang="zh-CN" sz="2400" b="1" dirty="0">
                <a:latin typeface="Times New Roman" pitchFamily="18" charset="0"/>
              </a:rPr>
              <a:t>NH</a:t>
            </a:r>
            <a:r>
              <a:rPr kumimoji="1" lang="en-US" altLang="zh-CN" sz="2400" b="1" baseline="-25000" dirty="0">
                <a:latin typeface="Times New Roman" pitchFamily="18" charset="0"/>
              </a:rPr>
              <a:t>3 </a:t>
            </a:r>
            <a:r>
              <a:rPr kumimoji="1" lang="zh-CN" altLang="en-US" sz="2400" b="1" baseline="-25000" dirty="0">
                <a:latin typeface="Times New Roman" pitchFamily="18" charset="0"/>
              </a:rPr>
              <a:t>，</a:t>
            </a:r>
            <a:r>
              <a:rPr kumimoji="1" lang="en-US" altLang="zh-CN" sz="2400" b="1" dirty="0">
                <a:latin typeface="Times New Roman" pitchFamily="18" charset="0"/>
              </a:rPr>
              <a:t>NH</a:t>
            </a:r>
            <a:r>
              <a:rPr kumimoji="1" lang="en-US" altLang="zh-CN" sz="2400" b="1" baseline="-25000" dirty="0">
                <a:latin typeface="Times New Roman" pitchFamily="18" charset="0"/>
              </a:rPr>
              <a:t>3</a:t>
            </a:r>
            <a:r>
              <a:rPr kumimoji="1" lang="zh-CN" altLang="en-US" sz="2400" b="1" dirty="0">
                <a:latin typeface="Times New Roman" pitchFamily="18" charset="0"/>
              </a:rPr>
              <a:t>遇 </a:t>
            </a:r>
            <a:r>
              <a:rPr kumimoji="1" lang="en-US" altLang="zh-CN" sz="2400" b="1" dirty="0" err="1">
                <a:latin typeface="Times New Roman" pitchFamily="18" charset="0"/>
              </a:rPr>
              <a:t>HOCl</a:t>
            </a:r>
            <a:r>
              <a:rPr kumimoji="1" lang="zh-CN" altLang="en-US" sz="2400" b="1" baseline="-25000" dirty="0">
                <a:latin typeface="Times New Roman" pitchFamily="18" charset="0"/>
              </a:rPr>
              <a:t>，</a:t>
            </a:r>
            <a:r>
              <a:rPr kumimoji="1" lang="zh-CN" altLang="en-US" sz="2400" b="1" dirty="0">
                <a:latin typeface="Times New Roman" pitchFamily="18" charset="0"/>
              </a:rPr>
              <a:t>有氯胺生成）</a:t>
            </a:r>
          </a:p>
        </p:txBody>
      </p:sp>
      <p:sp>
        <p:nvSpPr>
          <p:cNvPr id="8197" name="Text Box 5"/>
          <p:cNvSpPr txBox="1">
            <a:spLocks noChangeArrowheads="1"/>
          </p:cNvSpPr>
          <p:nvPr/>
        </p:nvSpPr>
        <p:spPr bwMode="auto">
          <a:xfrm>
            <a:off x="684213" y="5420072"/>
            <a:ext cx="7019925" cy="457200"/>
          </a:xfrm>
          <a:prstGeom prst="rect">
            <a:avLst/>
          </a:prstGeom>
          <a:noFill/>
          <a:ln w="9525">
            <a:noFill/>
            <a:miter lim="800000"/>
            <a:headEnd/>
            <a:tailEnd/>
          </a:ln>
          <a:effectLst/>
        </p:spPr>
        <p:txBody>
          <a:bodyPr>
            <a:spAutoFit/>
          </a:bodyPr>
          <a:lstStyle/>
          <a:p>
            <a:pPr>
              <a:spcBef>
                <a:spcPct val="50000"/>
              </a:spcBef>
            </a:pPr>
            <a:r>
              <a:rPr kumimoji="1" lang="zh-CN" altLang="en-US" sz="2400" b="1" dirty="0">
                <a:latin typeface="Times New Roman" pitchFamily="18" charset="0"/>
              </a:rPr>
              <a:t>加药量：局部氧化法加药量的</a:t>
            </a:r>
            <a:r>
              <a:rPr kumimoji="1" lang="en-US" altLang="zh-CN" sz="2400" b="1" dirty="0">
                <a:latin typeface="Times New Roman" pitchFamily="18" charset="0"/>
              </a:rPr>
              <a:t>1.1~1.2</a:t>
            </a:r>
            <a:r>
              <a:rPr kumimoji="1" lang="zh-CN" altLang="en-US" sz="2400" b="1" dirty="0">
                <a:latin typeface="Times New Roman" pitchFamily="18" charset="0"/>
              </a:rPr>
              <a:t>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0-#ppt_w/2"/>
                                          </p:val>
                                        </p:tav>
                                        <p:tav tm="100000">
                                          <p:val>
                                            <p:strVal val="#ppt_x"/>
                                          </p:val>
                                        </p:tav>
                                      </p:tavLst>
                                    </p:anim>
                                    <p:anim calcmode="lin" valueType="num">
                                      <p:cBhvr additive="base">
                                        <p:cTn id="14"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additive="base">
                                        <p:cTn id="19" dur="500" fill="hold"/>
                                        <p:tgtEl>
                                          <p:spTgt spid="8196"/>
                                        </p:tgtEl>
                                        <p:attrNameLst>
                                          <p:attrName>ppt_x</p:attrName>
                                        </p:attrNameLst>
                                      </p:cBhvr>
                                      <p:tavLst>
                                        <p:tav tm="0">
                                          <p:val>
                                            <p:strVal val="0-#ppt_w/2"/>
                                          </p:val>
                                        </p:tav>
                                        <p:tav tm="100000">
                                          <p:val>
                                            <p:strVal val="#ppt_x"/>
                                          </p:val>
                                        </p:tav>
                                      </p:tavLst>
                                    </p:anim>
                                    <p:anim calcmode="lin" valueType="num">
                                      <p:cBhvr additive="base">
                                        <p:cTn id="20"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 calcmode="lin" valueType="num">
                                      <p:cBhvr additive="base">
                                        <p:cTn id="25" dur="500" fill="hold"/>
                                        <p:tgtEl>
                                          <p:spTgt spid="8197"/>
                                        </p:tgtEl>
                                        <p:attrNameLst>
                                          <p:attrName>ppt_x</p:attrName>
                                        </p:attrNameLst>
                                      </p:cBhvr>
                                      <p:tavLst>
                                        <p:tav tm="0">
                                          <p:val>
                                            <p:strVal val="0-#ppt_w/2"/>
                                          </p:val>
                                        </p:tav>
                                        <p:tav tm="100000">
                                          <p:val>
                                            <p:strVal val="#ppt_x"/>
                                          </p:val>
                                        </p:tav>
                                      </p:tavLst>
                                    </p:anim>
                                    <p:anim calcmode="lin" valueType="num">
                                      <p:cBhvr additive="base">
                                        <p:cTn id="26" dur="500" fill="hold"/>
                                        <p:tgtEl>
                                          <p:spTgt spid="81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autoUpdateAnimBg="0"/>
      <p:bldP spid="8196" grpId="0" autoUpdateAnimBg="0"/>
      <p:bldP spid="8197" grpId="0" autoUpdateAnimBg="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Text Box 5"/>
          <p:cNvSpPr txBox="1">
            <a:spLocks noChangeArrowheads="1"/>
          </p:cNvSpPr>
          <p:nvPr/>
        </p:nvSpPr>
        <p:spPr bwMode="auto">
          <a:xfrm>
            <a:off x="4419600" y="1676400"/>
            <a:ext cx="43434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pic>
        <p:nvPicPr>
          <p:cNvPr id="9223" name="Picture 7" descr="局部氧化除氰"/>
          <p:cNvPicPr>
            <a:picLocks noChangeAspect="1" noChangeArrowheads="1"/>
          </p:cNvPicPr>
          <p:nvPr/>
        </p:nvPicPr>
        <p:blipFill>
          <a:blip r:embed="rId2" cstate="print"/>
          <a:srcRect/>
          <a:stretch>
            <a:fillRect/>
          </a:stretch>
        </p:blipFill>
        <p:spPr bwMode="auto">
          <a:xfrm>
            <a:off x="2123727" y="353225"/>
            <a:ext cx="5760641" cy="3363807"/>
          </a:xfrm>
          <a:prstGeom prst="rect">
            <a:avLst/>
          </a:prstGeom>
          <a:noFill/>
        </p:spPr>
      </p:pic>
      <p:pic>
        <p:nvPicPr>
          <p:cNvPr id="9224" name="Picture 8" descr="二级氧化除氰"/>
          <p:cNvPicPr>
            <a:picLocks noChangeAspect="1" noChangeArrowheads="1"/>
          </p:cNvPicPr>
          <p:nvPr/>
        </p:nvPicPr>
        <p:blipFill>
          <a:blip r:embed="rId3" cstate="print"/>
          <a:srcRect/>
          <a:stretch>
            <a:fillRect/>
          </a:stretch>
        </p:blipFill>
        <p:spPr bwMode="auto">
          <a:xfrm>
            <a:off x="2123728" y="3739079"/>
            <a:ext cx="5760739" cy="3002289"/>
          </a:xfrm>
          <a:prstGeom prst="rect">
            <a:avLst/>
          </a:prstGeom>
          <a:noFill/>
        </p:spPr>
      </p:pic>
      <p:sp>
        <p:nvSpPr>
          <p:cNvPr id="9218" name="Text Box 2"/>
          <p:cNvSpPr txBox="1">
            <a:spLocks noChangeArrowheads="1"/>
          </p:cNvSpPr>
          <p:nvPr/>
        </p:nvSpPr>
        <p:spPr bwMode="auto">
          <a:xfrm>
            <a:off x="0" y="404664"/>
            <a:ext cx="2160587" cy="457200"/>
          </a:xfrm>
          <a:prstGeom prst="rect">
            <a:avLst/>
          </a:prstGeom>
          <a:noFill/>
          <a:ln w="9525">
            <a:noFill/>
            <a:miter lim="800000"/>
            <a:headEnd/>
            <a:tailEnd/>
          </a:ln>
          <a:effectLst/>
        </p:spPr>
        <p:txBody>
          <a:bodyPr>
            <a:spAutoFit/>
          </a:bodyPr>
          <a:lstStyle/>
          <a:p>
            <a:pPr>
              <a:spcBef>
                <a:spcPct val="50000"/>
              </a:spcBef>
            </a:pPr>
            <a:r>
              <a:rPr kumimoji="1" lang="en-US" altLang="zh-CN" sz="2400" b="1" dirty="0">
                <a:solidFill>
                  <a:srgbClr val="CC3300"/>
                </a:solidFill>
                <a:latin typeface="Times New Roman" pitchFamily="18" charset="0"/>
              </a:rPr>
              <a:t>   </a:t>
            </a:r>
            <a:r>
              <a:rPr kumimoji="1" lang="zh-CN" altLang="en-US" sz="2400" b="1" dirty="0">
                <a:solidFill>
                  <a:srgbClr val="00FF00"/>
                </a:solidFill>
                <a:latin typeface="Times New Roman" pitchFamily="18" charset="0"/>
              </a:rPr>
              <a:t>工艺流程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9221"/>
                                        </p:tgtEl>
                                        <p:attrNameLst>
                                          <p:attrName>style.visibility</p:attrName>
                                        </p:attrNameLst>
                                      </p:cBhvr>
                                      <p:to>
                                        <p:strVal val="visible"/>
                                      </p:to>
                                    </p:set>
                                    <p:anim calcmode="lin" valueType="num">
                                      <p:cBhvr additive="base">
                                        <p:cTn id="13" dur="500" fill="hold"/>
                                        <p:tgtEl>
                                          <p:spTgt spid="9221"/>
                                        </p:tgtEl>
                                        <p:attrNameLst>
                                          <p:attrName>ppt_x</p:attrName>
                                        </p:attrNameLst>
                                      </p:cBhvr>
                                      <p:tavLst>
                                        <p:tav tm="0">
                                          <p:val>
                                            <p:strVal val="0-#ppt_w/2"/>
                                          </p:val>
                                        </p:tav>
                                        <p:tav tm="100000">
                                          <p:val>
                                            <p:strVal val="#ppt_x"/>
                                          </p:val>
                                        </p:tav>
                                      </p:tavLst>
                                    </p:anim>
                                    <p:anim calcmode="lin" valueType="num">
                                      <p:cBhvr additive="base">
                                        <p:cTn id="14" dur="500" fill="hold"/>
                                        <p:tgtEl>
                                          <p:spTgt spid="92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utoUpdateAnimBg="0"/>
      <p:bldP spid="9218"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二级"/>
          <p:cNvPicPr>
            <a:picLocks noChangeAspect="1" noChangeArrowheads="1"/>
          </p:cNvPicPr>
          <p:nvPr/>
        </p:nvPicPr>
        <p:blipFill>
          <a:blip r:embed="rId2" cstate="print"/>
          <a:srcRect/>
          <a:stretch>
            <a:fillRect/>
          </a:stretch>
        </p:blipFill>
        <p:spPr bwMode="auto">
          <a:xfrm>
            <a:off x="1362827" y="3508463"/>
            <a:ext cx="6481464" cy="2865409"/>
          </a:xfrm>
          <a:prstGeom prst="rect">
            <a:avLst/>
          </a:prstGeom>
          <a:noFill/>
        </p:spPr>
      </p:pic>
      <p:pic>
        <p:nvPicPr>
          <p:cNvPr id="10245" name="Picture 5" descr="应用研究1"/>
          <p:cNvPicPr>
            <a:picLocks noChangeAspect="1" noChangeArrowheads="1"/>
          </p:cNvPicPr>
          <p:nvPr/>
        </p:nvPicPr>
        <p:blipFill>
          <a:blip r:embed="rId3" cstate="print"/>
          <a:srcRect/>
          <a:stretch>
            <a:fillRect/>
          </a:stretch>
        </p:blipFill>
        <p:spPr bwMode="auto">
          <a:xfrm>
            <a:off x="1331914" y="620688"/>
            <a:ext cx="6473580" cy="2592288"/>
          </a:xfrm>
          <a:prstGeom prst="rect">
            <a:avLst/>
          </a:prstGeom>
          <a:noFill/>
        </p:spPr>
      </p:pic>
      <p:sp>
        <p:nvSpPr>
          <p:cNvPr id="5" name="TextBox 4"/>
          <p:cNvSpPr txBox="1"/>
          <p:nvPr/>
        </p:nvSpPr>
        <p:spPr>
          <a:xfrm>
            <a:off x="2483768" y="2348880"/>
            <a:ext cx="2376264" cy="369332"/>
          </a:xfrm>
          <a:prstGeom prst="rect">
            <a:avLst/>
          </a:prstGeom>
          <a:noFill/>
        </p:spPr>
        <p:txBody>
          <a:bodyPr wrap="square" rtlCol="0">
            <a:spAutoFit/>
          </a:bodyPr>
          <a:lstStyle/>
          <a:p>
            <a:r>
              <a:rPr lang="en-US" altLang="zh-CN" b="1" dirty="0">
                <a:solidFill>
                  <a:srgbClr val="FF0000"/>
                </a:solidFill>
              </a:rPr>
              <a:t>ORP:</a:t>
            </a:r>
            <a:r>
              <a:rPr lang="zh-CN" altLang="en-US" b="1" dirty="0">
                <a:solidFill>
                  <a:srgbClr val="FF0000"/>
                </a:solidFill>
              </a:rPr>
              <a:t>氧化还原电位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5924" name="Picture 4" descr="截图1"/>
          <p:cNvPicPr>
            <a:picLocks noChangeAspect="1" noChangeArrowheads="1"/>
          </p:cNvPicPr>
          <p:nvPr/>
        </p:nvPicPr>
        <p:blipFill>
          <a:blip r:embed="rId2" cstate="print"/>
          <a:srcRect/>
          <a:stretch>
            <a:fillRect/>
          </a:stretch>
        </p:blipFill>
        <p:spPr bwMode="auto">
          <a:xfrm>
            <a:off x="251520" y="1340768"/>
            <a:ext cx="8145895" cy="4622170"/>
          </a:xfrm>
          <a:prstGeom prst="rect">
            <a:avLst/>
          </a:prstGeom>
          <a:noFill/>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323850" y="246732"/>
            <a:ext cx="3167063" cy="661988"/>
          </a:xfrm>
        </p:spPr>
        <p:txBody>
          <a:bodyPr/>
          <a:lstStyle/>
          <a:p>
            <a:r>
              <a:rPr lang="en-US" altLang="zh-CN" sz="2400" b="1" dirty="0">
                <a:latin typeface="宋体" charset="-122"/>
              </a:rPr>
              <a:t>2) </a:t>
            </a:r>
            <a:r>
              <a:rPr lang="zh-CN" altLang="en-US" sz="2400" b="1" dirty="0">
                <a:latin typeface="宋体" charset="-122"/>
              </a:rPr>
              <a:t>折点加氯消毒 </a:t>
            </a:r>
          </a:p>
        </p:txBody>
      </p:sp>
      <p:sp>
        <p:nvSpPr>
          <p:cNvPr id="52227" name="Text Box 3"/>
          <p:cNvSpPr txBox="1">
            <a:spLocks noChangeArrowheads="1"/>
          </p:cNvSpPr>
          <p:nvPr/>
        </p:nvSpPr>
        <p:spPr bwMode="auto">
          <a:xfrm>
            <a:off x="611188" y="908050"/>
            <a:ext cx="7056437" cy="457200"/>
          </a:xfrm>
          <a:prstGeom prst="rect">
            <a:avLst/>
          </a:prstGeom>
          <a:noFill/>
          <a:ln w="9525">
            <a:noFill/>
            <a:miter lim="800000"/>
            <a:headEnd/>
            <a:tailEnd/>
          </a:ln>
          <a:effectLst/>
        </p:spPr>
        <p:txBody>
          <a:bodyPr>
            <a:spAutoFit/>
          </a:bodyPr>
          <a:lstStyle/>
          <a:p>
            <a:pPr>
              <a:spcBef>
                <a:spcPct val="50000"/>
              </a:spcBef>
            </a:pPr>
            <a:r>
              <a:rPr kumimoji="1" lang="en-US" altLang="zh-CN" sz="2400" dirty="0">
                <a:solidFill>
                  <a:srgbClr val="800000"/>
                </a:solidFill>
                <a:latin typeface="Times New Roman" pitchFamily="18" charset="0"/>
              </a:rPr>
              <a:t> </a:t>
            </a:r>
            <a:r>
              <a:rPr kumimoji="1" lang="zh-CN" altLang="en-US" sz="2400" b="1" dirty="0">
                <a:solidFill>
                  <a:srgbClr val="0BF57A"/>
                </a:solidFill>
                <a:latin typeface="Times New Roman" pitchFamily="18" charset="0"/>
              </a:rPr>
              <a:t>目的：</a:t>
            </a:r>
            <a:r>
              <a:rPr kumimoji="1" lang="zh-CN" altLang="en-US" sz="2400" b="1" dirty="0">
                <a:latin typeface="Times New Roman" pitchFamily="18" charset="0"/>
              </a:rPr>
              <a:t>杀灭水中的致病微生物，保证饮用水安全</a:t>
            </a:r>
            <a:r>
              <a:rPr kumimoji="1" lang="zh-CN" altLang="en-US" sz="2400" dirty="0">
                <a:solidFill>
                  <a:srgbClr val="0BF57A"/>
                </a:solidFill>
                <a:latin typeface="宋体" charset="-122"/>
              </a:rPr>
              <a:t>。</a:t>
            </a:r>
            <a:r>
              <a:rPr kumimoji="1" lang="zh-CN" altLang="en-US" sz="2400" dirty="0">
                <a:solidFill>
                  <a:srgbClr val="0BF57A"/>
                </a:solidFill>
                <a:latin typeface="Times New Roman" pitchFamily="18" charset="0"/>
              </a:rPr>
              <a:t> </a:t>
            </a:r>
          </a:p>
        </p:txBody>
      </p:sp>
      <p:sp>
        <p:nvSpPr>
          <p:cNvPr id="52228" name="Text Box 4"/>
          <p:cNvSpPr txBox="1">
            <a:spLocks noChangeArrowheads="1"/>
          </p:cNvSpPr>
          <p:nvPr/>
        </p:nvSpPr>
        <p:spPr bwMode="auto">
          <a:xfrm>
            <a:off x="539552" y="1556792"/>
            <a:ext cx="8915400" cy="457200"/>
          </a:xfrm>
          <a:prstGeom prst="rect">
            <a:avLst/>
          </a:prstGeom>
          <a:noFill/>
          <a:ln w="9525">
            <a:noFill/>
            <a:miter lim="800000"/>
            <a:headEnd/>
            <a:tailEnd/>
          </a:ln>
          <a:effectLst/>
        </p:spPr>
        <p:txBody>
          <a:bodyPr>
            <a:spAutoFit/>
          </a:bodyPr>
          <a:lstStyle/>
          <a:p>
            <a:pPr algn="just">
              <a:spcBef>
                <a:spcPct val="50000"/>
              </a:spcBef>
            </a:pPr>
            <a:r>
              <a:rPr kumimoji="1" lang="en-US" altLang="zh-CN" sz="2400" b="1" dirty="0">
                <a:solidFill>
                  <a:srgbClr val="FFFF00"/>
                </a:solidFill>
                <a:latin typeface="Times New Roman" pitchFamily="18" charset="0"/>
              </a:rPr>
              <a:t>a.  </a:t>
            </a:r>
            <a:r>
              <a:rPr kumimoji="1" lang="zh-CN" altLang="en-US" sz="2400" b="1" dirty="0">
                <a:solidFill>
                  <a:srgbClr val="FFFF00"/>
                </a:solidFill>
                <a:latin typeface="Times New Roman" pitchFamily="18" charset="0"/>
              </a:rPr>
              <a:t>氯消毒的原理  </a:t>
            </a:r>
          </a:p>
        </p:txBody>
      </p:sp>
      <p:sp>
        <p:nvSpPr>
          <p:cNvPr id="52229" name="Text Box 5"/>
          <p:cNvSpPr txBox="1">
            <a:spLocks noChangeArrowheads="1"/>
          </p:cNvSpPr>
          <p:nvPr/>
        </p:nvSpPr>
        <p:spPr bwMode="auto">
          <a:xfrm>
            <a:off x="6019800" y="3048000"/>
            <a:ext cx="31242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grpSp>
        <p:nvGrpSpPr>
          <p:cNvPr id="2" name="Group 6"/>
          <p:cNvGrpSpPr>
            <a:grpSpLocks/>
          </p:cNvGrpSpPr>
          <p:nvPr/>
        </p:nvGrpSpPr>
        <p:grpSpPr bwMode="auto">
          <a:xfrm>
            <a:off x="5364163" y="2133603"/>
            <a:ext cx="3479800" cy="4175573"/>
            <a:chOff x="7214" y="9858"/>
            <a:chExt cx="3468" cy="4160"/>
          </a:xfrm>
        </p:grpSpPr>
        <p:pic>
          <p:nvPicPr>
            <p:cNvPr id="52231" name="Picture 7" descr="msotw9_temp0"/>
            <p:cNvPicPr>
              <a:picLocks noChangeAspect="1" noChangeArrowheads="1"/>
            </p:cNvPicPr>
            <p:nvPr/>
          </p:nvPicPr>
          <p:blipFill>
            <a:blip r:embed="rId2" cstate="print"/>
            <a:srcRect/>
            <a:stretch>
              <a:fillRect/>
            </a:stretch>
          </p:blipFill>
          <p:spPr bwMode="auto">
            <a:xfrm>
              <a:off x="7392" y="9858"/>
              <a:ext cx="3105" cy="3270"/>
            </a:xfrm>
            <a:prstGeom prst="rect">
              <a:avLst/>
            </a:prstGeom>
            <a:noFill/>
            <a:ln w="9525">
              <a:noFill/>
              <a:miter lim="800000"/>
              <a:headEnd/>
              <a:tailEnd/>
            </a:ln>
          </p:spPr>
        </p:pic>
        <p:sp>
          <p:nvSpPr>
            <p:cNvPr id="52232" name="Text Box 8"/>
            <p:cNvSpPr txBox="1">
              <a:spLocks noChangeArrowheads="1"/>
            </p:cNvSpPr>
            <p:nvPr/>
          </p:nvSpPr>
          <p:spPr bwMode="auto">
            <a:xfrm>
              <a:off x="7214" y="13234"/>
              <a:ext cx="3468" cy="784"/>
            </a:xfrm>
            <a:prstGeom prst="rect">
              <a:avLst/>
            </a:prstGeom>
            <a:noFill/>
            <a:ln w="9525">
              <a:noFill/>
              <a:miter lim="800000"/>
              <a:headEnd/>
              <a:tailEnd/>
            </a:ln>
          </p:spPr>
          <p:txBody>
            <a:bodyPr/>
            <a:lstStyle/>
            <a:p>
              <a:pPr algn="ctr" eaLnBrk="0" hangingPunct="0">
                <a:lnSpc>
                  <a:spcPct val="112000"/>
                </a:lnSpc>
              </a:pPr>
              <a:r>
                <a:rPr lang="en-US" altLang="zh-CN" b="1" dirty="0" err="1">
                  <a:latin typeface="Times New Roman" pitchFamily="18" charset="0"/>
                </a:rPr>
                <a:t>HClO</a:t>
              </a:r>
              <a:r>
                <a:rPr lang="zh-CN" altLang="en-US" b="1" dirty="0">
                  <a:latin typeface="Times New Roman" pitchFamily="18" charset="0"/>
                </a:rPr>
                <a:t>、</a:t>
              </a:r>
              <a:r>
                <a:rPr lang="en-US" altLang="zh-CN" b="1" dirty="0" err="1">
                  <a:latin typeface="Times New Roman" pitchFamily="18" charset="0"/>
                </a:rPr>
                <a:t>ClO</a:t>
              </a:r>
              <a:r>
                <a:rPr lang="zh-CN" altLang="en-US" b="1" baseline="30000" dirty="0">
                  <a:latin typeface="Times New Roman" pitchFamily="18" charset="0"/>
                </a:rPr>
                <a:t>－</a:t>
              </a:r>
              <a:r>
                <a:rPr lang="zh-CN" altLang="en-US" b="1" dirty="0">
                  <a:latin typeface="Times New Roman" pitchFamily="18" charset="0"/>
                </a:rPr>
                <a:t>所占的百分数与</a:t>
              </a:r>
              <a:r>
                <a:rPr lang="en-US" altLang="zh-CN" b="1" dirty="0">
                  <a:latin typeface="Times New Roman" pitchFamily="18" charset="0"/>
                </a:rPr>
                <a:t>pH</a:t>
              </a:r>
              <a:r>
                <a:rPr lang="zh-CN" altLang="en-US" b="1" dirty="0">
                  <a:latin typeface="Times New Roman" pitchFamily="18" charset="0"/>
                </a:rPr>
                <a:t>值和水温的关系</a:t>
              </a:r>
            </a:p>
          </p:txBody>
        </p:sp>
      </p:grpSp>
      <p:grpSp>
        <p:nvGrpSpPr>
          <p:cNvPr id="3" name="Group 9"/>
          <p:cNvGrpSpPr>
            <a:grpSpLocks/>
          </p:cNvGrpSpPr>
          <p:nvPr/>
        </p:nvGrpSpPr>
        <p:grpSpPr bwMode="auto">
          <a:xfrm>
            <a:off x="468313" y="2924181"/>
            <a:ext cx="5095875" cy="482601"/>
            <a:chOff x="431" y="3385"/>
            <a:chExt cx="3210" cy="304"/>
          </a:xfrm>
        </p:grpSpPr>
        <p:grpSp>
          <p:nvGrpSpPr>
            <p:cNvPr id="4" name="Group 10"/>
            <p:cNvGrpSpPr>
              <a:grpSpLocks/>
            </p:cNvGrpSpPr>
            <p:nvPr/>
          </p:nvGrpSpPr>
          <p:grpSpPr bwMode="auto">
            <a:xfrm>
              <a:off x="431" y="3385"/>
              <a:ext cx="3210" cy="304"/>
              <a:chOff x="567" y="559"/>
              <a:chExt cx="3210" cy="304"/>
            </a:xfrm>
          </p:grpSpPr>
          <p:sp>
            <p:nvSpPr>
              <p:cNvPr id="52235" name="Rectangle 11"/>
              <p:cNvSpPr>
                <a:spLocks noChangeArrowheads="1"/>
              </p:cNvSpPr>
              <p:nvPr/>
            </p:nvSpPr>
            <p:spPr bwMode="auto">
              <a:xfrm>
                <a:off x="2200" y="572"/>
                <a:ext cx="1577" cy="291"/>
              </a:xfrm>
              <a:prstGeom prst="rect">
                <a:avLst/>
              </a:prstGeom>
              <a:noFill/>
              <a:ln w="9525">
                <a:noFill/>
                <a:miter lim="800000"/>
                <a:headEnd/>
                <a:tailEnd/>
              </a:ln>
              <a:effectLst/>
            </p:spPr>
            <p:txBody>
              <a:bodyPr wrap="none">
                <a:spAutoFit/>
              </a:bodyPr>
              <a:lstStyle/>
              <a:p>
                <a:pPr>
                  <a:spcBef>
                    <a:spcPct val="50000"/>
                  </a:spcBef>
                </a:pPr>
                <a:r>
                  <a:rPr kumimoji="1" lang="en-US" altLang="zh-CN" sz="2400" dirty="0" err="1">
                    <a:latin typeface="Times New Roman" pitchFamily="18" charset="0"/>
                  </a:rPr>
                  <a:t>HClO</a:t>
                </a:r>
                <a:r>
                  <a:rPr kumimoji="1" lang="zh-CN" altLang="en-US" sz="2400" b="1" dirty="0">
                    <a:latin typeface="Times New Roman" pitchFamily="18" charset="0"/>
                  </a:rPr>
                  <a:t>＋ </a:t>
                </a:r>
                <a:r>
                  <a:rPr kumimoji="1" lang="en-US" altLang="zh-CN" sz="2400" b="1" dirty="0">
                    <a:latin typeface="Times New Roman" pitchFamily="18" charset="0"/>
                  </a:rPr>
                  <a:t>H</a:t>
                </a:r>
                <a:r>
                  <a:rPr kumimoji="1" lang="en-US" altLang="zh-CN" sz="2400" b="1" baseline="30000" dirty="0">
                    <a:latin typeface="Times New Roman" pitchFamily="18" charset="0"/>
                  </a:rPr>
                  <a:t>+</a:t>
                </a:r>
                <a:r>
                  <a:rPr kumimoji="1" lang="en-US" altLang="zh-CN" sz="2400" b="1" dirty="0">
                    <a:latin typeface="Times New Roman" pitchFamily="18" charset="0"/>
                  </a:rPr>
                  <a:t> + </a:t>
                </a:r>
                <a:r>
                  <a:rPr kumimoji="1" lang="en-US" altLang="zh-CN" sz="2400" b="1" dirty="0" err="1">
                    <a:latin typeface="Times New Roman" pitchFamily="18" charset="0"/>
                  </a:rPr>
                  <a:t>Cl</a:t>
                </a:r>
                <a:r>
                  <a:rPr kumimoji="1" lang="en-US" altLang="zh-CN" sz="2400" b="1" baseline="30000" dirty="0">
                    <a:latin typeface="Times New Roman" pitchFamily="18" charset="0"/>
                  </a:rPr>
                  <a:t>—</a:t>
                </a:r>
              </a:p>
            </p:txBody>
          </p:sp>
          <p:grpSp>
            <p:nvGrpSpPr>
              <p:cNvPr id="5" name="Group 12"/>
              <p:cNvGrpSpPr>
                <a:grpSpLocks/>
              </p:cNvGrpSpPr>
              <p:nvPr/>
            </p:nvGrpSpPr>
            <p:grpSpPr bwMode="auto">
              <a:xfrm>
                <a:off x="1837" y="663"/>
                <a:ext cx="272" cy="136"/>
                <a:chOff x="4286" y="1752"/>
                <a:chExt cx="272" cy="136"/>
              </a:xfrm>
            </p:grpSpPr>
            <p:sp>
              <p:nvSpPr>
                <p:cNvPr id="52237" name="Line 13"/>
                <p:cNvSpPr>
                  <a:spLocks noChangeShapeType="1"/>
                </p:cNvSpPr>
                <p:nvPr/>
              </p:nvSpPr>
              <p:spPr bwMode="auto">
                <a:xfrm>
                  <a:off x="4286" y="1797"/>
                  <a:ext cx="272" cy="0"/>
                </a:xfrm>
                <a:prstGeom prst="line">
                  <a:avLst/>
                </a:prstGeom>
                <a:noFill/>
                <a:ln w="9525">
                  <a:solidFill>
                    <a:schemeClr val="tx1"/>
                  </a:solidFill>
                  <a:round/>
                  <a:headEnd/>
                  <a:tailEnd/>
                </a:ln>
                <a:effectLst/>
              </p:spPr>
              <p:txBody>
                <a:bodyPr/>
                <a:lstStyle/>
                <a:p>
                  <a:endParaRPr lang="zh-CN" altLang="en-US"/>
                </a:p>
              </p:txBody>
            </p:sp>
            <p:sp>
              <p:nvSpPr>
                <p:cNvPr id="52238" name="Line 14"/>
                <p:cNvSpPr>
                  <a:spLocks noChangeShapeType="1"/>
                </p:cNvSpPr>
                <p:nvPr/>
              </p:nvSpPr>
              <p:spPr bwMode="auto">
                <a:xfrm>
                  <a:off x="4468" y="1752"/>
                  <a:ext cx="90" cy="45"/>
                </a:xfrm>
                <a:prstGeom prst="line">
                  <a:avLst/>
                </a:prstGeom>
                <a:noFill/>
                <a:ln w="9525">
                  <a:solidFill>
                    <a:schemeClr val="tx1"/>
                  </a:solidFill>
                  <a:round/>
                  <a:headEnd/>
                  <a:tailEnd/>
                </a:ln>
                <a:effectLst/>
              </p:spPr>
              <p:txBody>
                <a:bodyPr/>
                <a:lstStyle/>
                <a:p>
                  <a:endParaRPr lang="zh-CN" altLang="en-US"/>
                </a:p>
              </p:txBody>
            </p:sp>
            <p:sp>
              <p:nvSpPr>
                <p:cNvPr id="52239" name="Line 15"/>
                <p:cNvSpPr>
                  <a:spLocks noChangeShapeType="1"/>
                </p:cNvSpPr>
                <p:nvPr/>
              </p:nvSpPr>
              <p:spPr bwMode="auto">
                <a:xfrm>
                  <a:off x="4286" y="1842"/>
                  <a:ext cx="272" cy="0"/>
                </a:xfrm>
                <a:prstGeom prst="line">
                  <a:avLst/>
                </a:prstGeom>
                <a:noFill/>
                <a:ln w="9525">
                  <a:solidFill>
                    <a:schemeClr val="tx1"/>
                  </a:solidFill>
                  <a:round/>
                  <a:headEnd/>
                  <a:tailEnd/>
                </a:ln>
                <a:effectLst/>
              </p:spPr>
              <p:txBody>
                <a:bodyPr/>
                <a:lstStyle/>
                <a:p>
                  <a:endParaRPr lang="zh-CN" altLang="en-US"/>
                </a:p>
              </p:txBody>
            </p:sp>
            <p:sp>
              <p:nvSpPr>
                <p:cNvPr id="52240" name="Line 16"/>
                <p:cNvSpPr>
                  <a:spLocks noChangeShapeType="1"/>
                </p:cNvSpPr>
                <p:nvPr/>
              </p:nvSpPr>
              <p:spPr bwMode="auto">
                <a:xfrm>
                  <a:off x="4286" y="1842"/>
                  <a:ext cx="91" cy="46"/>
                </a:xfrm>
                <a:prstGeom prst="line">
                  <a:avLst/>
                </a:prstGeom>
                <a:noFill/>
                <a:ln w="9525">
                  <a:solidFill>
                    <a:schemeClr val="tx1"/>
                  </a:solidFill>
                  <a:round/>
                  <a:headEnd/>
                  <a:tailEnd/>
                </a:ln>
                <a:effectLst/>
              </p:spPr>
              <p:txBody>
                <a:bodyPr/>
                <a:lstStyle/>
                <a:p>
                  <a:endParaRPr lang="zh-CN" altLang="en-US"/>
                </a:p>
              </p:txBody>
            </p:sp>
          </p:grpSp>
          <p:sp>
            <p:nvSpPr>
              <p:cNvPr id="52241" name="Rectangle 17"/>
              <p:cNvSpPr>
                <a:spLocks noChangeArrowheads="1"/>
              </p:cNvSpPr>
              <p:nvPr/>
            </p:nvSpPr>
            <p:spPr bwMode="auto">
              <a:xfrm>
                <a:off x="567" y="559"/>
                <a:ext cx="116" cy="288"/>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grpSp>
        <p:sp>
          <p:nvSpPr>
            <p:cNvPr id="52242" name="Rectangle 18"/>
            <p:cNvSpPr>
              <a:spLocks noChangeArrowheads="1"/>
            </p:cNvSpPr>
            <p:nvPr/>
          </p:nvSpPr>
          <p:spPr bwMode="auto">
            <a:xfrm>
              <a:off x="703" y="3385"/>
              <a:ext cx="984" cy="291"/>
            </a:xfrm>
            <a:prstGeom prst="rect">
              <a:avLst/>
            </a:prstGeom>
            <a:noFill/>
            <a:ln w="9525">
              <a:noFill/>
              <a:miter lim="800000"/>
              <a:headEnd/>
              <a:tailEnd/>
            </a:ln>
            <a:effectLst/>
          </p:spPr>
          <p:txBody>
            <a:bodyPr wrap="none">
              <a:spAutoFit/>
            </a:bodyPr>
            <a:lstStyle/>
            <a:p>
              <a:r>
                <a:rPr kumimoji="1" lang="en-US" altLang="zh-CN" sz="2400" b="1" dirty="0">
                  <a:latin typeface="Times New Roman" pitchFamily="18" charset="0"/>
                </a:rPr>
                <a:t>Cl</a:t>
              </a:r>
              <a:r>
                <a:rPr kumimoji="1" lang="en-US" altLang="zh-CN" sz="2400" b="1" baseline="-25000" dirty="0">
                  <a:latin typeface="Times New Roman" pitchFamily="18" charset="0"/>
                </a:rPr>
                <a:t>2</a:t>
              </a:r>
              <a:r>
                <a:rPr kumimoji="1" lang="en-US" altLang="zh-CN" sz="2400" b="1" dirty="0">
                  <a:latin typeface="Times New Roman" pitchFamily="18" charset="0"/>
                </a:rPr>
                <a:t> </a:t>
              </a:r>
              <a:r>
                <a:rPr kumimoji="1" lang="zh-CN" altLang="en-US" sz="2400" b="1" dirty="0">
                  <a:latin typeface="Times New Roman" pitchFamily="18" charset="0"/>
                </a:rPr>
                <a:t>＋</a:t>
              </a:r>
              <a:r>
                <a:rPr kumimoji="1" lang="en-US" altLang="zh-CN" sz="2400" b="1" dirty="0">
                  <a:latin typeface="Times New Roman" pitchFamily="18" charset="0"/>
                </a:rPr>
                <a:t>H</a:t>
              </a:r>
              <a:r>
                <a:rPr kumimoji="1" lang="en-US" altLang="zh-CN" sz="2400" b="1" baseline="-25000" dirty="0">
                  <a:latin typeface="Times New Roman" pitchFamily="18" charset="0"/>
                </a:rPr>
                <a:t>2</a:t>
              </a:r>
              <a:r>
                <a:rPr kumimoji="1" lang="en-US" altLang="zh-CN" sz="2400" b="1" dirty="0">
                  <a:latin typeface="Times New Roman" pitchFamily="18" charset="0"/>
                </a:rPr>
                <a:t>O</a:t>
              </a:r>
            </a:p>
          </p:txBody>
        </p:sp>
      </p:grpSp>
      <p:grpSp>
        <p:nvGrpSpPr>
          <p:cNvPr id="6" name="Group 19"/>
          <p:cNvGrpSpPr>
            <a:grpSpLocks/>
          </p:cNvGrpSpPr>
          <p:nvPr/>
        </p:nvGrpSpPr>
        <p:grpSpPr bwMode="auto">
          <a:xfrm>
            <a:off x="755650" y="3716332"/>
            <a:ext cx="4098926" cy="482599"/>
            <a:chOff x="431" y="3385"/>
            <a:chExt cx="2582" cy="304"/>
          </a:xfrm>
        </p:grpSpPr>
        <p:grpSp>
          <p:nvGrpSpPr>
            <p:cNvPr id="7" name="Group 20"/>
            <p:cNvGrpSpPr>
              <a:grpSpLocks/>
            </p:cNvGrpSpPr>
            <p:nvPr/>
          </p:nvGrpSpPr>
          <p:grpSpPr bwMode="auto">
            <a:xfrm>
              <a:off x="431" y="3385"/>
              <a:ext cx="2582" cy="304"/>
              <a:chOff x="567" y="559"/>
              <a:chExt cx="2582" cy="304"/>
            </a:xfrm>
          </p:grpSpPr>
          <p:sp>
            <p:nvSpPr>
              <p:cNvPr id="52245" name="Rectangle 21"/>
              <p:cNvSpPr>
                <a:spLocks noChangeArrowheads="1"/>
              </p:cNvSpPr>
              <p:nvPr/>
            </p:nvSpPr>
            <p:spPr bwMode="auto">
              <a:xfrm>
                <a:off x="2200" y="572"/>
                <a:ext cx="949" cy="291"/>
              </a:xfrm>
              <a:prstGeom prst="rect">
                <a:avLst/>
              </a:prstGeom>
              <a:noFill/>
              <a:ln w="9525">
                <a:noFill/>
                <a:miter lim="800000"/>
                <a:headEnd/>
                <a:tailEnd/>
              </a:ln>
              <a:effectLst/>
            </p:spPr>
            <p:txBody>
              <a:bodyPr wrap="none">
                <a:spAutoFit/>
              </a:bodyPr>
              <a:lstStyle/>
              <a:p>
                <a:pPr>
                  <a:spcBef>
                    <a:spcPct val="50000"/>
                  </a:spcBef>
                </a:pPr>
                <a:r>
                  <a:rPr kumimoji="1" lang="en-US" altLang="zh-CN" sz="2400" dirty="0" err="1">
                    <a:latin typeface="Times New Roman" pitchFamily="18" charset="0"/>
                  </a:rPr>
                  <a:t>ClO</a:t>
                </a:r>
                <a:r>
                  <a:rPr kumimoji="1" lang="en-US" altLang="zh-CN" sz="2400" baseline="30000" dirty="0">
                    <a:latin typeface="Times New Roman" pitchFamily="18" charset="0"/>
                  </a:rPr>
                  <a:t>-</a:t>
                </a:r>
                <a:r>
                  <a:rPr kumimoji="1" lang="zh-CN" altLang="en-US" sz="2400" dirty="0">
                    <a:latin typeface="Times New Roman" pitchFamily="18" charset="0"/>
                  </a:rPr>
                  <a:t>＋ </a:t>
                </a:r>
                <a:r>
                  <a:rPr kumimoji="1" lang="en-US" altLang="zh-CN" sz="2400" b="1" dirty="0">
                    <a:latin typeface="Times New Roman" pitchFamily="18" charset="0"/>
                  </a:rPr>
                  <a:t>H</a:t>
                </a:r>
                <a:r>
                  <a:rPr kumimoji="1" lang="en-US" altLang="zh-CN" sz="2400" b="1" baseline="30000" dirty="0">
                    <a:latin typeface="Times New Roman" pitchFamily="18" charset="0"/>
                  </a:rPr>
                  <a:t>+</a:t>
                </a:r>
              </a:p>
            </p:txBody>
          </p:sp>
          <p:grpSp>
            <p:nvGrpSpPr>
              <p:cNvPr id="8" name="Group 22"/>
              <p:cNvGrpSpPr>
                <a:grpSpLocks/>
              </p:cNvGrpSpPr>
              <p:nvPr/>
            </p:nvGrpSpPr>
            <p:grpSpPr bwMode="auto">
              <a:xfrm>
                <a:off x="1837" y="663"/>
                <a:ext cx="272" cy="136"/>
                <a:chOff x="4286" y="1752"/>
                <a:chExt cx="272" cy="136"/>
              </a:xfrm>
            </p:grpSpPr>
            <p:sp>
              <p:nvSpPr>
                <p:cNvPr id="52247" name="Line 23"/>
                <p:cNvSpPr>
                  <a:spLocks noChangeShapeType="1"/>
                </p:cNvSpPr>
                <p:nvPr/>
              </p:nvSpPr>
              <p:spPr bwMode="auto">
                <a:xfrm>
                  <a:off x="4286" y="1797"/>
                  <a:ext cx="272" cy="0"/>
                </a:xfrm>
                <a:prstGeom prst="line">
                  <a:avLst/>
                </a:prstGeom>
                <a:noFill/>
                <a:ln w="9525">
                  <a:solidFill>
                    <a:schemeClr val="tx1"/>
                  </a:solidFill>
                  <a:round/>
                  <a:headEnd/>
                  <a:tailEnd/>
                </a:ln>
                <a:effectLst/>
              </p:spPr>
              <p:txBody>
                <a:bodyPr/>
                <a:lstStyle/>
                <a:p>
                  <a:endParaRPr lang="zh-CN" altLang="en-US"/>
                </a:p>
              </p:txBody>
            </p:sp>
            <p:sp>
              <p:nvSpPr>
                <p:cNvPr id="52248" name="Line 24"/>
                <p:cNvSpPr>
                  <a:spLocks noChangeShapeType="1"/>
                </p:cNvSpPr>
                <p:nvPr/>
              </p:nvSpPr>
              <p:spPr bwMode="auto">
                <a:xfrm>
                  <a:off x="4468" y="1752"/>
                  <a:ext cx="90" cy="45"/>
                </a:xfrm>
                <a:prstGeom prst="line">
                  <a:avLst/>
                </a:prstGeom>
                <a:noFill/>
                <a:ln w="9525">
                  <a:solidFill>
                    <a:schemeClr val="tx1"/>
                  </a:solidFill>
                  <a:round/>
                  <a:headEnd/>
                  <a:tailEnd/>
                </a:ln>
                <a:effectLst/>
              </p:spPr>
              <p:txBody>
                <a:bodyPr/>
                <a:lstStyle/>
                <a:p>
                  <a:endParaRPr lang="zh-CN" altLang="en-US"/>
                </a:p>
              </p:txBody>
            </p:sp>
            <p:sp>
              <p:nvSpPr>
                <p:cNvPr id="52249" name="Line 25"/>
                <p:cNvSpPr>
                  <a:spLocks noChangeShapeType="1"/>
                </p:cNvSpPr>
                <p:nvPr/>
              </p:nvSpPr>
              <p:spPr bwMode="auto">
                <a:xfrm>
                  <a:off x="4286" y="1842"/>
                  <a:ext cx="272" cy="0"/>
                </a:xfrm>
                <a:prstGeom prst="line">
                  <a:avLst/>
                </a:prstGeom>
                <a:noFill/>
                <a:ln w="9525">
                  <a:solidFill>
                    <a:schemeClr val="tx1"/>
                  </a:solidFill>
                  <a:round/>
                  <a:headEnd/>
                  <a:tailEnd/>
                </a:ln>
                <a:effectLst/>
              </p:spPr>
              <p:txBody>
                <a:bodyPr/>
                <a:lstStyle/>
                <a:p>
                  <a:endParaRPr lang="zh-CN" altLang="en-US"/>
                </a:p>
              </p:txBody>
            </p:sp>
            <p:sp>
              <p:nvSpPr>
                <p:cNvPr id="52250" name="Line 26"/>
                <p:cNvSpPr>
                  <a:spLocks noChangeShapeType="1"/>
                </p:cNvSpPr>
                <p:nvPr/>
              </p:nvSpPr>
              <p:spPr bwMode="auto">
                <a:xfrm>
                  <a:off x="4286" y="1842"/>
                  <a:ext cx="91" cy="46"/>
                </a:xfrm>
                <a:prstGeom prst="line">
                  <a:avLst/>
                </a:prstGeom>
                <a:noFill/>
                <a:ln w="9525">
                  <a:solidFill>
                    <a:schemeClr val="tx1"/>
                  </a:solidFill>
                  <a:round/>
                  <a:headEnd/>
                  <a:tailEnd/>
                </a:ln>
                <a:effectLst/>
              </p:spPr>
              <p:txBody>
                <a:bodyPr/>
                <a:lstStyle/>
                <a:p>
                  <a:endParaRPr lang="zh-CN" altLang="en-US"/>
                </a:p>
              </p:txBody>
            </p:sp>
          </p:grpSp>
          <p:sp>
            <p:nvSpPr>
              <p:cNvPr id="52251" name="Rectangle 27"/>
              <p:cNvSpPr>
                <a:spLocks noChangeArrowheads="1"/>
              </p:cNvSpPr>
              <p:nvPr/>
            </p:nvSpPr>
            <p:spPr bwMode="auto">
              <a:xfrm>
                <a:off x="567" y="559"/>
                <a:ext cx="116" cy="288"/>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grpSp>
        <p:sp>
          <p:nvSpPr>
            <p:cNvPr id="52252" name="Rectangle 28"/>
            <p:cNvSpPr>
              <a:spLocks noChangeArrowheads="1"/>
            </p:cNvSpPr>
            <p:nvPr/>
          </p:nvSpPr>
          <p:spPr bwMode="auto">
            <a:xfrm>
              <a:off x="703" y="3385"/>
              <a:ext cx="1047" cy="291"/>
            </a:xfrm>
            <a:prstGeom prst="rect">
              <a:avLst/>
            </a:prstGeom>
            <a:noFill/>
            <a:ln w="9525">
              <a:noFill/>
              <a:miter lim="800000"/>
              <a:headEnd/>
              <a:tailEnd/>
            </a:ln>
            <a:effectLst/>
          </p:spPr>
          <p:txBody>
            <a:bodyPr wrap="none">
              <a:spAutoFit/>
            </a:bodyPr>
            <a:lstStyle/>
            <a:p>
              <a:r>
                <a:rPr kumimoji="1" lang="en-US" altLang="zh-CN" sz="2400" dirty="0">
                  <a:latin typeface="Times New Roman" pitchFamily="18" charset="0"/>
                </a:rPr>
                <a:t>        </a:t>
              </a:r>
              <a:r>
                <a:rPr kumimoji="1" lang="en-US" altLang="zh-CN" sz="2400" b="1" dirty="0" err="1">
                  <a:latin typeface="Times New Roman" pitchFamily="18" charset="0"/>
                </a:rPr>
                <a:t>HClO</a:t>
              </a:r>
              <a:r>
                <a:rPr kumimoji="1" lang="en-US" altLang="zh-CN" sz="2400" dirty="0">
                  <a:latin typeface="Times New Roman" pitchFamily="18" charset="0"/>
                </a:rPr>
                <a:t> </a:t>
              </a:r>
            </a:p>
          </p:txBody>
        </p:sp>
      </p:grpSp>
      <p:sp>
        <p:nvSpPr>
          <p:cNvPr id="52253" name="Rectangle 29"/>
          <p:cNvSpPr>
            <a:spLocks noChangeArrowheads="1"/>
          </p:cNvSpPr>
          <p:nvPr/>
        </p:nvSpPr>
        <p:spPr bwMode="auto">
          <a:xfrm>
            <a:off x="827088" y="4508500"/>
            <a:ext cx="4572000" cy="1015663"/>
          </a:xfrm>
          <a:prstGeom prst="rect">
            <a:avLst/>
          </a:prstGeom>
          <a:noFill/>
          <a:ln w="9525">
            <a:noFill/>
            <a:miter lim="800000"/>
            <a:headEnd/>
            <a:tailEnd/>
          </a:ln>
          <a:effectLst/>
        </p:spPr>
        <p:txBody>
          <a:bodyPr>
            <a:spAutoFit/>
          </a:bodyPr>
          <a:lstStyle/>
          <a:p>
            <a:pPr>
              <a:spcBef>
                <a:spcPct val="50000"/>
              </a:spcBef>
            </a:pPr>
            <a:r>
              <a:rPr kumimoji="1" lang="zh-CN" altLang="en-US" sz="2400" dirty="0">
                <a:solidFill>
                  <a:srgbClr val="FFFF00"/>
                </a:solidFill>
                <a:latin typeface="Times New Roman" pitchFamily="18" charset="0"/>
              </a:rPr>
              <a:t>电离常数为：</a:t>
            </a:r>
          </a:p>
          <a:p>
            <a:pPr>
              <a:spcBef>
                <a:spcPct val="50000"/>
              </a:spcBef>
            </a:pPr>
            <a:r>
              <a:rPr kumimoji="1" lang="en-US" altLang="zh-CN" sz="2400" dirty="0">
                <a:latin typeface="Times New Roman" pitchFamily="18" charset="0"/>
              </a:rPr>
              <a:t>K=[ H</a:t>
            </a:r>
            <a:r>
              <a:rPr kumimoji="1" lang="en-US" altLang="zh-CN" sz="2400" baseline="30000" dirty="0">
                <a:latin typeface="Times New Roman" pitchFamily="18" charset="0"/>
              </a:rPr>
              <a:t>+</a:t>
            </a:r>
            <a:r>
              <a:rPr kumimoji="1" lang="en-US" altLang="zh-CN" sz="2400" dirty="0">
                <a:latin typeface="Times New Roman" pitchFamily="18" charset="0"/>
              </a:rPr>
              <a:t>] [</a:t>
            </a:r>
            <a:r>
              <a:rPr kumimoji="1" lang="en-US" altLang="zh-CN" sz="2400" dirty="0" err="1">
                <a:latin typeface="Times New Roman" pitchFamily="18" charset="0"/>
              </a:rPr>
              <a:t>ClO</a:t>
            </a:r>
            <a:r>
              <a:rPr kumimoji="1" lang="en-US" altLang="zh-CN" sz="2400" baseline="30000" dirty="0">
                <a:latin typeface="宋体"/>
              </a:rPr>
              <a:t>—</a:t>
            </a:r>
            <a:r>
              <a:rPr kumimoji="1" lang="en-US" altLang="zh-CN" sz="2400" dirty="0">
                <a:latin typeface="Times New Roman" pitchFamily="18" charset="0"/>
              </a:rPr>
              <a:t>]</a:t>
            </a:r>
            <a:r>
              <a:rPr kumimoji="1" lang="zh-CN" altLang="en-US" sz="2400" dirty="0">
                <a:latin typeface="Times New Roman" pitchFamily="18" charset="0"/>
              </a:rPr>
              <a:t>／ </a:t>
            </a:r>
            <a:r>
              <a:rPr kumimoji="1" lang="en-US" altLang="zh-CN" sz="2400" dirty="0">
                <a:latin typeface="Times New Roman" pitchFamily="18" charset="0"/>
              </a:rPr>
              <a:t>[</a:t>
            </a:r>
            <a:r>
              <a:rPr kumimoji="1" lang="en-US" altLang="zh-CN" sz="2400" dirty="0" err="1">
                <a:latin typeface="Times New Roman" pitchFamily="18" charset="0"/>
              </a:rPr>
              <a:t>HClO</a:t>
            </a:r>
            <a:r>
              <a:rPr kumimoji="1" lang="en-US" altLang="zh-CN" sz="2400" dirty="0">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additive="base">
                                        <p:cTn id="7" dur="500" fill="hold"/>
                                        <p:tgtEl>
                                          <p:spTgt spid="52226"/>
                                        </p:tgtEl>
                                        <p:attrNameLst>
                                          <p:attrName>ppt_x</p:attrName>
                                        </p:attrNameLst>
                                      </p:cBhvr>
                                      <p:tavLst>
                                        <p:tav tm="0">
                                          <p:val>
                                            <p:strVal val="0-#ppt_w/2"/>
                                          </p:val>
                                        </p:tav>
                                        <p:tav tm="100000">
                                          <p:val>
                                            <p:strVal val="#ppt_x"/>
                                          </p:val>
                                        </p:tav>
                                      </p:tavLst>
                                    </p:anim>
                                    <p:anim calcmode="lin" valueType="num">
                                      <p:cBhvr additive="base">
                                        <p:cTn id="8" dur="500" fill="hold"/>
                                        <p:tgtEl>
                                          <p:spTgt spid="522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227"/>
                                        </p:tgtEl>
                                        <p:attrNameLst>
                                          <p:attrName>style.visibility</p:attrName>
                                        </p:attrNameLst>
                                      </p:cBhvr>
                                      <p:to>
                                        <p:strVal val="visible"/>
                                      </p:to>
                                    </p:set>
                                    <p:anim calcmode="lin" valueType="num">
                                      <p:cBhvr additive="base">
                                        <p:cTn id="13" dur="500" fill="hold"/>
                                        <p:tgtEl>
                                          <p:spTgt spid="52227"/>
                                        </p:tgtEl>
                                        <p:attrNameLst>
                                          <p:attrName>ppt_x</p:attrName>
                                        </p:attrNameLst>
                                      </p:cBhvr>
                                      <p:tavLst>
                                        <p:tav tm="0">
                                          <p:val>
                                            <p:strVal val="0-#ppt_w/2"/>
                                          </p:val>
                                        </p:tav>
                                        <p:tav tm="100000">
                                          <p:val>
                                            <p:strVal val="#ppt_x"/>
                                          </p:val>
                                        </p:tav>
                                      </p:tavLst>
                                    </p:anim>
                                    <p:anim calcmode="lin" valueType="num">
                                      <p:cBhvr additive="base">
                                        <p:cTn id="14" dur="500" fill="hold"/>
                                        <p:tgtEl>
                                          <p:spTgt spid="522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228"/>
                                        </p:tgtEl>
                                        <p:attrNameLst>
                                          <p:attrName>style.visibility</p:attrName>
                                        </p:attrNameLst>
                                      </p:cBhvr>
                                      <p:to>
                                        <p:strVal val="visible"/>
                                      </p:to>
                                    </p:set>
                                    <p:anim calcmode="lin" valueType="num">
                                      <p:cBhvr additive="base">
                                        <p:cTn id="19" dur="500" fill="hold"/>
                                        <p:tgtEl>
                                          <p:spTgt spid="52228"/>
                                        </p:tgtEl>
                                        <p:attrNameLst>
                                          <p:attrName>ppt_x</p:attrName>
                                        </p:attrNameLst>
                                      </p:cBhvr>
                                      <p:tavLst>
                                        <p:tav tm="0">
                                          <p:val>
                                            <p:strVal val="0-#ppt_w/2"/>
                                          </p:val>
                                        </p:tav>
                                        <p:tav tm="100000">
                                          <p:val>
                                            <p:strVal val="#ppt_x"/>
                                          </p:val>
                                        </p:tav>
                                      </p:tavLst>
                                    </p:anim>
                                    <p:anim calcmode="lin" valueType="num">
                                      <p:cBhvr additive="base">
                                        <p:cTn id="20" dur="500" fill="hold"/>
                                        <p:tgtEl>
                                          <p:spTgt spid="522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nodePh="1">
                                  <p:stCondLst>
                                    <p:cond delay="0"/>
                                  </p:stCondLst>
                                  <p:endCondLst>
                                    <p:cond evt="begin" delay="0">
                                      <p:tn val="23"/>
                                    </p:cond>
                                  </p:endCondLst>
                                  <p:childTnLst>
                                    <p:set>
                                      <p:cBhvr>
                                        <p:cTn id="24" dur="1" fill="hold">
                                          <p:stCondLst>
                                            <p:cond delay="0"/>
                                          </p:stCondLst>
                                        </p:cTn>
                                        <p:tgtEl>
                                          <p:spTgt spid="52229"/>
                                        </p:tgtEl>
                                        <p:attrNameLst>
                                          <p:attrName>style.visibility</p:attrName>
                                        </p:attrNameLst>
                                      </p:cBhvr>
                                      <p:to>
                                        <p:strVal val="visible"/>
                                      </p:to>
                                    </p:set>
                                    <p:anim calcmode="lin" valueType="num">
                                      <p:cBhvr additive="base">
                                        <p:cTn id="25" dur="500" fill="hold"/>
                                        <p:tgtEl>
                                          <p:spTgt spid="52229"/>
                                        </p:tgtEl>
                                        <p:attrNameLst>
                                          <p:attrName>ppt_x</p:attrName>
                                        </p:attrNameLst>
                                      </p:cBhvr>
                                      <p:tavLst>
                                        <p:tav tm="0">
                                          <p:val>
                                            <p:strVal val="0-#ppt_w/2"/>
                                          </p:val>
                                        </p:tav>
                                        <p:tav tm="100000">
                                          <p:val>
                                            <p:strVal val="#ppt_x"/>
                                          </p:val>
                                        </p:tav>
                                      </p:tavLst>
                                    </p:anim>
                                    <p:anim calcmode="lin" valueType="num">
                                      <p:cBhvr additive="base">
                                        <p:cTn id="26" dur="500" fill="hold"/>
                                        <p:tgtEl>
                                          <p:spTgt spid="522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P spid="52228" grpId="0" autoUpdateAnimBg="0"/>
      <p:bldP spid="52229"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0" y="444847"/>
            <a:ext cx="9144000" cy="823913"/>
          </a:xfrm>
          <a:prstGeom prst="rect">
            <a:avLst/>
          </a:prstGeom>
          <a:noFill/>
          <a:ln w="9525">
            <a:noFill/>
            <a:miter lim="800000"/>
            <a:headEnd/>
            <a:tailEnd/>
          </a:ln>
          <a:effectLst/>
        </p:spPr>
        <p:txBody>
          <a:bodyPr>
            <a:spAutoFit/>
          </a:bodyPr>
          <a:lstStyle/>
          <a:p>
            <a:pPr algn="just">
              <a:spcBef>
                <a:spcPct val="50000"/>
              </a:spcBef>
            </a:pPr>
            <a:r>
              <a:rPr kumimoji="1" lang="en-US" altLang="zh-CN" sz="2400" b="1" dirty="0">
                <a:solidFill>
                  <a:srgbClr val="FFFF00"/>
                </a:solidFill>
                <a:latin typeface="Times New Roman" pitchFamily="18" charset="0"/>
              </a:rPr>
              <a:t>b. </a:t>
            </a:r>
            <a:r>
              <a:rPr kumimoji="1" lang="zh-CN" altLang="en-US" sz="2400" b="1" dirty="0">
                <a:solidFill>
                  <a:srgbClr val="FFFF00"/>
                </a:solidFill>
                <a:latin typeface="Times New Roman" pitchFamily="18" charset="0"/>
              </a:rPr>
              <a:t>氯与氨的作用  </a:t>
            </a:r>
          </a:p>
          <a:p>
            <a:pPr algn="ctr">
              <a:spcBef>
                <a:spcPct val="50000"/>
              </a:spcBef>
            </a:pPr>
            <a:endParaRPr kumimoji="1" lang="en-US" altLang="zh-CN" sz="2400" baseline="-30000" dirty="0">
              <a:solidFill>
                <a:schemeClr val="tx2"/>
              </a:solidFill>
              <a:latin typeface="Times New Roman" pitchFamily="18" charset="0"/>
            </a:endParaRPr>
          </a:p>
        </p:txBody>
      </p:sp>
      <p:grpSp>
        <p:nvGrpSpPr>
          <p:cNvPr id="2" name="Group 10"/>
          <p:cNvGrpSpPr>
            <a:grpSpLocks/>
          </p:cNvGrpSpPr>
          <p:nvPr/>
        </p:nvGrpSpPr>
        <p:grpSpPr bwMode="auto">
          <a:xfrm>
            <a:off x="2916238" y="1341438"/>
            <a:ext cx="4551362" cy="457200"/>
            <a:chOff x="1156" y="1298"/>
            <a:chExt cx="2867" cy="288"/>
          </a:xfrm>
        </p:grpSpPr>
        <p:sp>
          <p:nvSpPr>
            <p:cNvPr id="53259" name="Rectangle 11"/>
            <p:cNvSpPr>
              <a:spLocks noChangeArrowheads="1"/>
            </p:cNvSpPr>
            <p:nvPr/>
          </p:nvSpPr>
          <p:spPr bwMode="auto">
            <a:xfrm>
              <a:off x="1156" y="1298"/>
              <a:ext cx="1301" cy="288"/>
            </a:xfrm>
            <a:prstGeom prst="rect">
              <a:avLst/>
            </a:prstGeom>
            <a:noFill/>
            <a:ln w="9525">
              <a:noFill/>
              <a:miter lim="800000"/>
              <a:headEnd/>
              <a:tailEnd/>
            </a:ln>
            <a:effectLst/>
          </p:spPr>
          <p:txBody>
            <a:bodyPr wrap="none">
              <a:spAutoFit/>
            </a:bodyPr>
            <a:lstStyle/>
            <a:p>
              <a:r>
                <a:rPr kumimoji="1" lang="en-US" altLang="zh-CN" sz="2400" dirty="0">
                  <a:solidFill>
                    <a:schemeClr val="tx2"/>
                  </a:solidFill>
                  <a:latin typeface="Times New Roman" pitchFamily="18" charset="0"/>
                </a:rPr>
                <a:t>NH</a:t>
              </a:r>
              <a:r>
                <a:rPr kumimoji="1" lang="en-US" altLang="zh-CN" sz="2400" baseline="-25000" dirty="0">
                  <a:solidFill>
                    <a:schemeClr val="tx2"/>
                  </a:solidFill>
                  <a:latin typeface="Times New Roman" pitchFamily="18" charset="0"/>
                </a:rPr>
                <a:t>3</a:t>
              </a:r>
              <a:r>
                <a:rPr kumimoji="1" lang="en-US" altLang="zh-CN" sz="2400" dirty="0">
                  <a:solidFill>
                    <a:schemeClr val="tx2"/>
                  </a:solidFill>
                  <a:latin typeface="Times New Roman" pitchFamily="18" charset="0"/>
                </a:rPr>
                <a:t> </a:t>
              </a:r>
              <a:r>
                <a:rPr kumimoji="1" lang="zh-CN" altLang="en-US" sz="2400" dirty="0">
                  <a:solidFill>
                    <a:schemeClr val="tx2"/>
                  </a:solidFill>
                  <a:latin typeface="Times New Roman" pitchFamily="18" charset="0"/>
                </a:rPr>
                <a:t>＋ </a:t>
              </a:r>
              <a:r>
                <a:rPr kumimoji="1" lang="en-US" altLang="zh-CN" sz="2400" dirty="0">
                  <a:solidFill>
                    <a:schemeClr val="tx2"/>
                  </a:solidFill>
                  <a:latin typeface="Times New Roman" pitchFamily="18" charset="0"/>
                </a:rPr>
                <a:t>3HClO</a:t>
              </a:r>
            </a:p>
          </p:txBody>
        </p:sp>
        <p:sp>
          <p:nvSpPr>
            <p:cNvPr id="53260" name="Rectangle 12"/>
            <p:cNvSpPr>
              <a:spLocks noChangeArrowheads="1"/>
            </p:cNvSpPr>
            <p:nvPr/>
          </p:nvSpPr>
          <p:spPr bwMode="auto">
            <a:xfrm>
              <a:off x="2845" y="1298"/>
              <a:ext cx="1178" cy="288"/>
            </a:xfrm>
            <a:prstGeom prst="rect">
              <a:avLst/>
            </a:prstGeom>
            <a:noFill/>
            <a:ln w="9525">
              <a:noFill/>
              <a:miter lim="800000"/>
              <a:headEnd/>
              <a:tailEnd/>
            </a:ln>
            <a:effectLst/>
          </p:spPr>
          <p:txBody>
            <a:bodyPr wrap="none">
              <a:spAutoFit/>
            </a:bodyPr>
            <a:lstStyle/>
            <a:p>
              <a:r>
                <a:rPr kumimoji="1" lang="en-US" altLang="zh-CN" sz="2400">
                  <a:solidFill>
                    <a:schemeClr val="tx2"/>
                  </a:solidFill>
                  <a:latin typeface="Times New Roman" pitchFamily="18" charset="0"/>
                </a:rPr>
                <a:t>3H</a:t>
              </a:r>
              <a:r>
                <a:rPr kumimoji="1" lang="en-US" altLang="zh-CN" sz="2400" baseline="-25000">
                  <a:solidFill>
                    <a:schemeClr val="tx2"/>
                  </a:solidFill>
                  <a:latin typeface="Times New Roman" pitchFamily="18" charset="0"/>
                </a:rPr>
                <a:t>2</a:t>
              </a:r>
              <a:r>
                <a:rPr kumimoji="1" lang="en-US" altLang="zh-CN" sz="2400">
                  <a:solidFill>
                    <a:schemeClr val="tx2"/>
                  </a:solidFill>
                  <a:latin typeface="Times New Roman" pitchFamily="18" charset="0"/>
                </a:rPr>
                <a:t>O</a:t>
              </a:r>
              <a:r>
                <a:rPr kumimoji="1" lang="zh-CN" altLang="en-US" sz="2400">
                  <a:solidFill>
                    <a:schemeClr val="tx2"/>
                  </a:solidFill>
                  <a:latin typeface="Times New Roman" pitchFamily="18" charset="0"/>
                </a:rPr>
                <a:t>＋ </a:t>
              </a:r>
              <a:r>
                <a:rPr kumimoji="1" lang="en-US" altLang="zh-CN" sz="2400">
                  <a:solidFill>
                    <a:schemeClr val="tx2"/>
                  </a:solidFill>
                  <a:latin typeface="Times New Roman" pitchFamily="18" charset="0"/>
                </a:rPr>
                <a:t>NCl</a:t>
              </a:r>
              <a:r>
                <a:rPr kumimoji="1" lang="en-US" altLang="zh-CN" sz="2400" baseline="-25000">
                  <a:solidFill>
                    <a:schemeClr val="tx2"/>
                  </a:solidFill>
                  <a:latin typeface="Times New Roman" pitchFamily="18" charset="0"/>
                </a:rPr>
                <a:t>3</a:t>
              </a:r>
            </a:p>
          </p:txBody>
        </p:sp>
        <p:grpSp>
          <p:nvGrpSpPr>
            <p:cNvPr id="3" name="Group 13"/>
            <p:cNvGrpSpPr>
              <a:grpSpLocks/>
            </p:cNvGrpSpPr>
            <p:nvPr/>
          </p:nvGrpSpPr>
          <p:grpSpPr bwMode="auto">
            <a:xfrm>
              <a:off x="2517" y="1389"/>
              <a:ext cx="272" cy="136"/>
              <a:chOff x="4286" y="1752"/>
              <a:chExt cx="272" cy="136"/>
            </a:xfrm>
          </p:grpSpPr>
          <p:sp>
            <p:nvSpPr>
              <p:cNvPr id="53262" name="Line 14"/>
              <p:cNvSpPr>
                <a:spLocks noChangeShapeType="1"/>
              </p:cNvSpPr>
              <p:nvPr/>
            </p:nvSpPr>
            <p:spPr bwMode="auto">
              <a:xfrm>
                <a:off x="4286" y="1797"/>
                <a:ext cx="272" cy="0"/>
              </a:xfrm>
              <a:prstGeom prst="line">
                <a:avLst/>
              </a:prstGeom>
              <a:noFill/>
              <a:ln w="9525">
                <a:solidFill>
                  <a:schemeClr val="tx1"/>
                </a:solidFill>
                <a:round/>
                <a:headEnd/>
                <a:tailEnd/>
              </a:ln>
              <a:effectLst/>
            </p:spPr>
            <p:txBody>
              <a:bodyPr/>
              <a:lstStyle/>
              <a:p>
                <a:endParaRPr lang="zh-CN" altLang="en-US"/>
              </a:p>
            </p:txBody>
          </p:sp>
          <p:sp>
            <p:nvSpPr>
              <p:cNvPr id="53263" name="Line 15"/>
              <p:cNvSpPr>
                <a:spLocks noChangeShapeType="1"/>
              </p:cNvSpPr>
              <p:nvPr/>
            </p:nvSpPr>
            <p:spPr bwMode="auto">
              <a:xfrm>
                <a:off x="4468" y="1752"/>
                <a:ext cx="90" cy="45"/>
              </a:xfrm>
              <a:prstGeom prst="line">
                <a:avLst/>
              </a:prstGeom>
              <a:noFill/>
              <a:ln w="9525">
                <a:solidFill>
                  <a:schemeClr val="tx1"/>
                </a:solidFill>
                <a:round/>
                <a:headEnd/>
                <a:tailEnd/>
              </a:ln>
              <a:effectLst/>
            </p:spPr>
            <p:txBody>
              <a:bodyPr/>
              <a:lstStyle/>
              <a:p>
                <a:endParaRPr lang="zh-CN" altLang="en-US"/>
              </a:p>
            </p:txBody>
          </p:sp>
          <p:sp>
            <p:nvSpPr>
              <p:cNvPr id="53264" name="Line 16"/>
              <p:cNvSpPr>
                <a:spLocks noChangeShapeType="1"/>
              </p:cNvSpPr>
              <p:nvPr/>
            </p:nvSpPr>
            <p:spPr bwMode="auto">
              <a:xfrm>
                <a:off x="4286" y="1842"/>
                <a:ext cx="272" cy="0"/>
              </a:xfrm>
              <a:prstGeom prst="line">
                <a:avLst/>
              </a:prstGeom>
              <a:noFill/>
              <a:ln w="9525">
                <a:solidFill>
                  <a:schemeClr val="tx1"/>
                </a:solidFill>
                <a:round/>
                <a:headEnd/>
                <a:tailEnd/>
              </a:ln>
              <a:effectLst/>
            </p:spPr>
            <p:txBody>
              <a:bodyPr/>
              <a:lstStyle/>
              <a:p>
                <a:endParaRPr lang="zh-CN" altLang="en-US"/>
              </a:p>
            </p:txBody>
          </p:sp>
          <p:sp>
            <p:nvSpPr>
              <p:cNvPr id="53265" name="Line 17"/>
              <p:cNvSpPr>
                <a:spLocks noChangeShapeType="1"/>
              </p:cNvSpPr>
              <p:nvPr/>
            </p:nvSpPr>
            <p:spPr bwMode="auto">
              <a:xfrm>
                <a:off x="4286" y="1842"/>
                <a:ext cx="91" cy="46"/>
              </a:xfrm>
              <a:prstGeom prst="line">
                <a:avLst/>
              </a:prstGeom>
              <a:noFill/>
              <a:ln w="9525">
                <a:solidFill>
                  <a:schemeClr val="tx1"/>
                </a:solidFill>
                <a:round/>
                <a:headEnd/>
                <a:tailEnd/>
              </a:ln>
              <a:effectLst/>
            </p:spPr>
            <p:txBody>
              <a:bodyPr/>
              <a:lstStyle/>
              <a:p>
                <a:endParaRPr lang="zh-CN" altLang="en-US"/>
              </a:p>
            </p:txBody>
          </p:sp>
        </p:grpSp>
      </p:grpSp>
      <p:grpSp>
        <p:nvGrpSpPr>
          <p:cNvPr id="4" name="Group 18"/>
          <p:cNvGrpSpPr>
            <a:grpSpLocks/>
          </p:cNvGrpSpPr>
          <p:nvPr/>
        </p:nvGrpSpPr>
        <p:grpSpPr bwMode="auto">
          <a:xfrm>
            <a:off x="2843213" y="404813"/>
            <a:ext cx="4530725" cy="457200"/>
            <a:chOff x="567" y="572"/>
            <a:chExt cx="2854" cy="288"/>
          </a:xfrm>
        </p:grpSpPr>
        <p:sp>
          <p:nvSpPr>
            <p:cNvPr id="53267" name="Rectangle 19"/>
            <p:cNvSpPr>
              <a:spLocks noChangeArrowheads="1"/>
            </p:cNvSpPr>
            <p:nvPr/>
          </p:nvSpPr>
          <p:spPr bwMode="auto">
            <a:xfrm>
              <a:off x="2200" y="572"/>
              <a:ext cx="1221" cy="288"/>
            </a:xfrm>
            <a:prstGeom prst="rect">
              <a:avLst/>
            </a:prstGeom>
            <a:noFill/>
            <a:ln w="9525">
              <a:noFill/>
              <a:miter lim="800000"/>
              <a:headEnd/>
              <a:tailEnd/>
            </a:ln>
            <a:effectLst/>
          </p:spPr>
          <p:txBody>
            <a:bodyPr wrap="none">
              <a:spAutoFit/>
            </a:bodyPr>
            <a:lstStyle/>
            <a:p>
              <a:pPr>
                <a:spcBef>
                  <a:spcPct val="50000"/>
                </a:spcBef>
              </a:pPr>
              <a:r>
                <a:rPr kumimoji="1" lang="en-US" altLang="zh-CN" sz="2400">
                  <a:solidFill>
                    <a:schemeClr val="tx2"/>
                  </a:solidFill>
                  <a:latin typeface="Times New Roman" pitchFamily="18" charset="0"/>
                </a:rPr>
                <a:t>H</a:t>
              </a:r>
              <a:r>
                <a:rPr kumimoji="1" lang="en-US" altLang="zh-CN" sz="2400" baseline="-30000">
                  <a:solidFill>
                    <a:schemeClr val="tx2"/>
                  </a:solidFill>
                  <a:latin typeface="Times New Roman" pitchFamily="18" charset="0"/>
                </a:rPr>
                <a:t>2</a:t>
              </a:r>
              <a:r>
                <a:rPr kumimoji="1" lang="en-US" altLang="zh-CN" sz="2400">
                  <a:solidFill>
                    <a:schemeClr val="tx2"/>
                  </a:solidFill>
                  <a:latin typeface="Times New Roman" pitchFamily="18" charset="0"/>
                </a:rPr>
                <a:t>O</a:t>
              </a:r>
              <a:r>
                <a:rPr kumimoji="1" lang="zh-CN" altLang="en-US" sz="2400">
                  <a:solidFill>
                    <a:schemeClr val="tx2"/>
                  </a:solidFill>
                  <a:latin typeface="Times New Roman" pitchFamily="18" charset="0"/>
                </a:rPr>
                <a:t>＋ </a:t>
              </a:r>
              <a:r>
                <a:rPr kumimoji="1" lang="en-US" altLang="zh-CN" sz="2400">
                  <a:solidFill>
                    <a:schemeClr val="tx2"/>
                  </a:solidFill>
                  <a:latin typeface="Times New Roman" pitchFamily="18" charset="0"/>
                </a:rPr>
                <a:t>NH</a:t>
              </a:r>
              <a:r>
                <a:rPr kumimoji="1" lang="en-US" altLang="zh-CN" sz="2400" baseline="-30000">
                  <a:solidFill>
                    <a:schemeClr val="tx2"/>
                  </a:solidFill>
                  <a:latin typeface="Times New Roman" pitchFamily="18" charset="0"/>
                </a:rPr>
                <a:t>2</a:t>
              </a:r>
              <a:r>
                <a:rPr kumimoji="1" lang="en-US" altLang="zh-CN" sz="2400">
                  <a:solidFill>
                    <a:schemeClr val="tx2"/>
                  </a:solidFill>
                  <a:latin typeface="Times New Roman" pitchFamily="18" charset="0"/>
                </a:rPr>
                <a:t>Cl</a:t>
              </a:r>
            </a:p>
          </p:txBody>
        </p:sp>
        <p:grpSp>
          <p:nvGrpSpPr>
            <p:cNvPr id="5" name="Group 20"/>
            <p:cNvGrpSpPr>
              <a:grpSpLocks/>
            </p:cNvGrpSpPr>
            <p:nvPr/>
          </p:nvGrpSpPr>
          <p:grpSpPr bwMode="auto">
            <a:xfrm>
              <a:off x="1837" y="663"/>
              <a:ext cx="272" cy="136"/>
              <a:chOff x="4286" y="1752"/>
              <a:chExt cx="272" cy="136"/>
            </a:xfrm>
          </p:grpSpPr>
          <p:sp>
            <p:nvSpPr>
              <p:cNvPr id="53269" name="Line 21"/>
              <p:cNvSpPr>
                <a:spLocks noChangeShapeType="1"/>
              </p:cNvSpPr>
              <p:nvPr/>
            </p:nvSpPr>
            <p:spPr bwMode="auto">
              <a:xfrm>
                <a:off x="4286" y="1797"/>
                <a:ext cx="272" cy="0"/>
              </a:xfrm>
              <a:prstGeom prst="line">
                <a:avLst/>
              </a:prstGeom>
              <a:noFill/>
              <a:ln w="9525">
                <a:solidFill>
                  <a:schemeClr val="tx1"/>
                </a:solidFill>
                <a:round/>
                <a:headEnd/>
                <a:tailEnd/>
              </a:ln>
              <a:effectLst/>
            </p:spPr>
            <p:txBody>
              <a:bodyPr/>
              <a:lstStyle/>
              <a:p>
                <a:endParaRPr lang="zh-CN" altLang="en-US"/>
              </a:p>
            </p:txBody>
          </p:sp>
          <p:sp>
            <p:nvSpPr>
              <p:cNvPr id="53270" name="Line 22"/>
              <p:cNvSpPr>
                <a:spLocks noChangeShapeType="1"/>
              </p:cNvSpPr>
              <p:nvPr/>
            </p:nvSpPr>
            <p:spPr bwMode="auto">
              <a:xfrm>
                <a:off x="4468" y="1752"/>
                <a:ext cx="90" cy="45"/>
              </a:xfrm>
              <a:prstGeom prst="line">
                <a:avLst/>
              </a:prstGeom>
              <a:noFill/>
              <a:ln w="9525">
                <a:solidFill>
                  <a:schemeClr val="tx1"/>
                </a:solidFill>
                <a:round/>
                <a:headEnd/>
                <a:tailEnd/>
              </a:ln>
              <a:effectLst/>
            </p:spPr>
            <p:txBody>
              <a:bodyPr/>
              <a:lstStyle/>
              <a:p>
                <a:endParaRPr lang="zh-CN" altLang="en-US"/>
              </a:p>
            </p:txBody>
          </p:sp>
          <p:sp>
            <p:nvSpPr>
              <p:cNvPr id="53271" name="Line 23"/>
              <p:cNvSpPr>
                <a:spLocks noChangeShapeType="1"/>
              </p:cNvSpPr>
              <p:nvPr/>
            </p:nvSpPr>
            <p:spPr bwMode="auto">
              <a:xfrm>
                <a:off x="4286" y="1842"/>
                <a:ext cx="272" cy="0"/>
              </a:xfrm>
              <a:prstGeom prst="line">
                <a:avLst/>
              </a:prstGeom>
              <a:noFill/>
              <a:ln w="9525">
                <a:solidFill>
                  <a:schemeClr val="tx1"/>
                </a:solidFill>
                <a:round/>
                <a:headEnd/>
                <a:tailEnd/>
              </a:ln>
              <a:effectLst/>
            </p:spPr>
            <p:txBody>
              <a:bodyPr/>
              <a:lstStyle/>
              <a:p>
                <a:endParaRPr lang="zh-CN" altLang="en-US"/>
              </a:p>
            </p:txBody>
          </p:sp>
          <p:sp>
            <p:nvSpPr>
              <p:cNvPr id="53272" name="Line 24"/>
              <p:cNvSpPr>
                <a:spLocks noChangeShapeType="1"/>
              </p:cNvSpPr>
              <p:nvPr/>
            </p:nvSpPr>
            <p:spPr bwMode="auto">
              <a:xfrm>
                <a:off x="4286" y="1842"/>
                <a:ext cx="91" cy="46"/>
              </a:xfrm>
              <a:prstGeom prst="line">
                <a:avLst/>
              </a:prstGeom>
              <a:noFill/>
              <a:ln w="9525">
                <a:solidFill>
                  <a:schemeClr val="tx1"/>
                </a:solidFill>
                <a:round/>
                <a:headEnd/>
                <a:tailEnd/>
              </a:ln>
              <a:effectLst/>
            </p:spPr>
            <p:txBody>
              <a:bodyPr/>
              <a:lstStyle/>
              <a:p>
                <a:endParaRPr lang="zh-CN" altLang="en-US"/>
              </a:p>
            </p:txBody>
          </p:sp>
        </p:grpSp>
        <p:sp>
          <p:nvSpPr>
            <p:cNvPr id="53273" name="Rectangle 25"/>
            <p:cNvSpPr>
              <a:spLocks noChangeArrowheads="1"/>
            </p:cNvSpPr>
            <p:nvPr/>
          </p:nvSpPr>
          <p:spPr bwMode="auto">
            <a:xfrm>
              <a:off x="567" y="572"/>
              <a:ext cx="1205" cy="288"/>
            </a:xfrm>
            <a:prstGeom prst="rect">
              <a:avLst/>
            </a:prstGeom>
            <a:noFill/>
            <a:ln w="9525">
              <a:noFill/>
              <a:miter lim="800000"/>
              <a:headEnd/>
              <a:tailEnd/>
            </a:ln>
            <a:effectLst/>
          </p:spPr>
          <p:txBody>
            <a:bodyPr wrap="none">
              <a:spAutoFit/>
            </a:bodyPr>
            <a:lstStyle/>
            <a:p>
              <a:r>
                <a:rPr kumimoji="1" lang="en-US" altLang="zh-CN" sz="2400">
                  <a:solidFill>
                    <a:schemeClr val="tx2"/>
                  </a:solidFill>
                  <a:latin typeface="Times New Roman" pitchFamily="18" charset="0"/>
                </a:rPr>
                <a:t>NH</a:t>
              </a:r>
              <a:r>
                <a:rPr kumimoji="1" lang="en-US" altLang="zh-CN" sz="2400" baseline="-25000">
                  <a:solidFill>
                    <a:schemeClr val="tx2"/>
                  </a:solidFill>
                  <a:latin typeface="Times New Roman" pitchFamily="18" charset="0"/>
                </a:rPr>
                <a:t>3</a:t>
              </a:r>
              <a:r>
                <a:rPr kumimoji="1" lang="en-US" altLang="zh-CN" sz="2400">
                  <a:solidFill>
                    <a:schemeClr val="tx2"/>
                  </a:solidFill>
                  <a:latin typeface="Times New Roman" pitchFamily="18" charset="0"/>
                </a:rPr>
                <a:t> </a:t>
              </a:r>
              <a:r>
                <a:rPr kumimoji="1" lang="zh-CN" altLang="en-US" sz="2400">
                  <a:solidFill>
                    <a:schemeClr val="tx2"/>
                  </a:solidFill>
                  <a:latin typeface="Times New Roman" pitchFamily="18" charset="0"/>
                </a:rPr>
                <a:t>＋ </a:t>
              </a:r>
              <a:r>
                <a:rPr kumimoji="1" lang="en-US" altLang="zh-CN" sz="2400">
                  <a:solidFill>
                    <a:schemeClr val="tx2"/>
                  </a:solidFill>
                  <a:latin typeface="Times New Roman" pitchFamily="18" charset="0"/>
                </a:rPr>
                <a:t>HClO</a:t>
              </a:r>
            </a:p>
          </p:txBody>
        </p:sp>
      </p:grpSp>
      <p:grpSp>
        <p:nvGrpSpPr>
          <p:cNvPr id="6" name="Group 26"/>
          <p:cNvGrpSpPr>
            <a:grpSpLocks/>
          </p:cNvGrpSpPr>
          <p:nvPr/>
        </p:nvGrpSpPr>
        <p:grpSpPr bwMode="auto">
          <a:xfrm>
            <a:off x="2843213" y="836613"/>
            <a:ext cx="5032375" cy="457200"/>
            <a:chOff x="930" y="981"/>
            <a:chExt cx="3170" cy="288"/>
          </a:xfrm>
        </p:grpSpPr>
        <p:sp>
          <p:nvSpPr>
            <p:cNvPr id="53275" name="Rectangle 27"/>
            <p:cNvSpPr>
              <a:spLocks noChangeArrowheads="1"/>
            </p:cNvSpPr>
            <p:nvPr/>
          </p:nvSpPr>
          <p:spPr bwMode="auto">
            <a:xfrm>
              <a:off x="2603" y="981"/>
              <a:ext cx="1497" cy="288"/>
            </a:xfrm>
            <a:prstGeom prst="rect">
              <a:avLst/>
            </a:prstGeom>
            <a:noFill/>
            <a:ln w="9525">
              <a:noFill/>
              <a:miter lim="800000"/>
              <a:headEnd/>
              <a:tailEnd/>
            </a:ln>
            <a:effectLst/>
          </p:spPr>
          <p:txBody>
            <a:bodyPr>
              <a:spAutoFit/>
            </a:bodyPr>
            <a:lstStyle/>
            <a:p>
              <a:pPr>
                <a:spcBef>
                  <a:spcPct val="50000"/>
                </a:spcBef>
              </a:pPr>
              <a:r>
                <a:rPr kumimoji="1" lang="en-US" altLang="zh-CN" sz="2400">
                  <a:solidFill>
                    <a:schemeClr val="tx2"/>
                  </a:solidFill>
                  <a:latin typeface="Times New Roman" pitchFamily="18" charset="0"/>
                </a:rPr>
                <a:t>2H</a:t>
              </a:r>
              <a:r>
                <a:rPr kumimoji="1" lang="en-US" altLang="zh-CN" sz="2400" baseline="-25000">
                  <a:solidFill>
                    <a:schemeClr val="tx2"/>
                  </a:solidFill>
                  <a:latin typeface="Times New Roman" pitchFamily="18" charset="0"/>
                </a:rPr>
                <a:t>2</a:t>
              </a:r>
              <a:r>
                <a:rPr kumimoji="1" lang="en-US" altLang="zh-CN" sz="2400">
                  <a:solidFill>
                    <a:schemeClr val="tx2"/>
                  </a:solidFill>
                  <a:latin typeface="Times New Roman" pitchFamily="18" charset="0"/>
                </a:rPr>
                <a:t>O</a:t>
              </a:r>
              <a:r>
                <a:rPr kumimoji="1" lang="zh-CN" altLang="en-US" sz="2400">
                  <a:solidFill>
                    <a:schemeClr val="tx2"/>
                  </a:solidFill>
                  <a:latin typeface="Times New Roman" pitchFamily="18" charset="0"/>
                </a:rPr>
                <a:t>＋ </a:t>
              </a:r>
              <a:r>
                <a:rPr kumimoji="1" lang="en-US" altLang="zh-CN" sz="2400">
                  <a:solidFill>
                    <a:schemeClr val="tx2"/>
                  </a:solidFill>
                  <a:latin typeface="Times New Roman" pitchFamily="18" charset="0"/>
                </a:rPr>
                <a:t>NHCl</a:t>
              </a:r>
              <a:r>
                <a:rPr kumimoji="1" lang="en-US" altLang="zh-CN" sz="2400" baseline="-25000">
                  <a:solidFill>
                    <a:schemeClr val="tx2"/>
                  </a:solidFill>
                  <a:latin typeface="Times New Roman" pitchFamily="18" charset="0"/>
                </a:rPr>
                <a:t>2</a:t>
              </a:r>
            </a:p>
          </p:txBody>
        </p:sp>
        <p:grpSp>
          <p:nvGrpSpPr>
            <p:cNvPr id="7" name="Group 28"/>
            <p:cNvGrpSpPr>
              <a:grpSpLocks/>
            </p:cNvGrpSpPr>
            <p:nvPr/>
          </p:nvGrpSpPr>
          <p:grpSpPr bwMode="auto">
            <a:xfrm>
              <a:off x="2290" y="1071"/>
              <a:ext cx="272" cy="136"/>
              <a:chOff x="4286" y="1752"/>
              <a:chExt cx="272" cy="136"/>
            </a:xfrm>
          </p:grpSpPr>
          <p:sp>
            <p:nvSpPr>
              <p:cNvPr id="53277" name="Line 29"/>
              <p:cNvSpPr>
                <a:spLocks noChangeShapeType="1"/>
              </p:cNvSpPr>
              <p:nvPr/>
            </p:nvSpPr>
            <p:spPr bwMode="auto">
              <a:xfrm>
                <a:off x="4286" y="1797"/>
                <a:ext cx="272" cy="0"/>
              </a:xfrm>
              <a:prstGeom prst="line">
                <a:avLst/>
              </a:prstGeom>
              <a:noFill/>
              <a:ln w="9525">
                <a:solidFill>
                  <a:schemeClr val="tx1"/>
                </a:solidFill>
                <a:round/>
                <a:headEnd/>
                <a:tailEnd/>
              </a:ln>
              <a:effectLst/>
            </p:spPr>
            <p:txBody>
              <a:bodyPr/>
              <a:lstStyle/>
              <a:p>
                <a:endParaRPr lang="zh-CN" altLang="en-US"/>
              </a:p>
            </p:txBody>
          </p:sp>
          <p:sp>
            <p:nvSpPr>
              <p:cNvPr id="53278" name="Line 30"/>
              <p:cNvSpPr>
                <a:spLocks noChangeShapeType="1"/>
              </p:cNvSpPr>
              <p:nvPr/>
            </p:nvSpPr>
            <p:spPr bwMode="auto">
              <a:xfrm>
                <a:off x="4468" y="1752"/>
                <a:ext cx="90" cy="45"/>
              </a:xfrm>
              <a:prstGeom prst="line">
                <a:avLst/>
              </a:prstGeom>
              <a:noFill/>
              <a:ln w="9525">
                <a:solidFill>
                  <a:schemeClr val="tx1"/>
                </a:solidFill>
                <a:round/>
                <a:headEnd/>
                <a:tailEnd/>
              </a:ln>
              <a:effectLst/>
            </p:spPr>
            <p:txBody>
              <a:bodyPr/>
              <a:lstStyle/>
              <a:p>
                <a:endParaRPr lang="zh-CN" altLang="en-US"/>
              </a:p>
            </p:txBody>
          </p:sp>
          <p:sp>
            <p:nvSpPr>
              <p:cNvPr id="53279" name="Line 31"/>
              <p:cNvSpPr>
                <a:spLocks noChangeShapeType="1"/>
              </p:cNvSpPr>
              <p:nvPr/>
            </p:nvSpPr>
            <p:spPr bwMode="auto">
              <a:xfrm>
                <a:off x="4286" y="1842"/>
                <a:ext cx="272" cy="0"/>
              </a:xfrm>
              <a:prstGeom prst="line">
                <a:avLst/>
              </a:prstGeom>
              <a:noFill/>
              <a:ln w="9525">
                <a:solidFill>
                  <a:schemeClr val="tx1"/>
                </a:solidFill>
                <a:round/>
                <a:headEnd/>
                <a:tailEnd/>
              </a:ln>
              <a:effectLst/>
            </p:spPr>
            <p:txBody>
              <a:bodyPr/>
              <a:lstStyle/>
              <a:p>
                <a:endParaRPr lang="zh-CN" altLang="en-US"/>
              </a:p>
            </p:txBody>
          </p:sp>
          <p:sp>
            <p:nvSpPr>
              <p:cNvPr id="53280" name="Line 32"/>
              <p:cNvSpPr>
                <a:spLocks noChangeShapeType="1"/>
              </p:cNvSpPr>
              <p:nvPr/>
            </p:nvSpPr>
            <p:spPr bwMode="auto">
              <a:xfrm>
                <a:off x="4286" y="1842"/>
                <a:ext cx="91" cy="46"/>
              </a:xfrm>
              <a:prstGeom prst="line">
                <a:avLst/>
              </a:prstGeom>
              <a:noFill/>
              <a:ln w="9525">
                <a:solidFill>
                  <a:schemeClr val="tx1"/>
                </a:solidFill>
                <a:round/>
                <a:headEnd/>
                <a:tailEnd/>
              </a:ln>
              <a:effectLst/>
            </p:spPr>
            <p:txBody>
              <a:bodyPr/>
              <a:lstStyle/>
              <a:p>
                <a:endParaRPr lang="zh-CN" altLang="en-US"/>
              </a:p>
            </p:txBody>
          </p:sp>
        </p:grpSp>
        <p:sp>
          <p:nvSpPr>
            <p:cNvPr id="53281" name="Rectangle 33"/>
            <p:cNvSpPr>
              <a:spLocks noChangeArrowheads="1"/>
            </p:cNvSpPr>
            <p:nvPr/>
          </p:nvSpPr>
          <p:spPr bwMode="auto">
            <a:xfrm>
              <a:off x="930" y="981"/>
              <a:ext cx="1301" cy="288"/>
            </a:xfrm>
            <a:prstGeom prst="rect">
              <a:avLst/>
            </a:prstGeom>
            <a:noFill/>
            <a:ln w="9525">
              <a:noFill/>
              <a:miter lim="800000"/>
              <a:headEnd/>
              <a:tailEnd/>
            </a:ln>
            <a:effectLst/>
          </p:spPr>
          <p:txBody>
            <a:bodyPr wrap="none">
              <a:spAutoFit/>
            </a:bodyPr>
            <a:lstStyle/>
            <a:p>
              <a:r>
                <a:rPr kumimoji="1" lang="en-US" altLang="zh-CN" sz="2400">
                  <a:solidFill>
                    <a:schemeClr val="tx2"/>
                  </a:solidFill>
                  <a:latin typeface="Times New Roman" pitchFamily="18" charset="0"/>
                </a:rPr>
                <a:t>NH</a:t>
              </a:r>
              <a:r>
                <a:rPr kumimoji="1" lang="en-US" altLang="zh-CN" sz="2400" baseline="-25000">
                  <a:solidFill>
                    <a:schemeClr val="tx2"/>
                  </a:solidFill>
                  <a:latin typeface="Times New Roman" pitchFamily="18" charset="0"/>
                </a:rPr>
                <a:t>3</a:t>
              </a:r>
              <a:r>
                <a:rPr kumimoji="1" lang="en-US" altLang="zh-CN" sz="2400">
                  <a:solidFill>
                    <a:schemeClr val="tx2"/>
                  </a:solidFill>
                  <a:latin typeface="Times New Roman" pitchFamily="18" charset="0"/>
                </a:rPr>
                <a:t> </a:t>
              </a:r>
              <a:r>
                <a:rPr kumimoji="1" lang="zh-CN" altLang="en-US" sz="2400">
                  <a:solidFill>
                    <a:schemeClr val="tx2"/>
                  </a:solidFill>
                  <a:latin typeface="Times New Roman" pitchFamily="18" charset="0"/>
                </a:rPr>
                <a:t>＋ </a:t>
              </a:r>
              <a:r>
                <a:rPr kumimoji="1" lang="en-US" altLang="zh-CN" sz="2400">
                  <a:solidFill>
                    <a:schemeClr val="tx2"/>
                  </a:solidFill>
                  <a:latin typeface="Times New Roman" pitchFamily="18" charset="0"/>
                </a:rPr>
                <a:t>2HClO</a:t>
              </a:r>
            </a:p>
          </p:txBody>
        </p:sp>
      </p:grpSp>
      <p:sp>
        <p:nvSpPr>
          <p:cNvPr id="53283" name="Text Box 35"/>
          <p:cNvSpPr txBox="1">
            <a:spLocks noChangeArrowheads="1"/>
          </p:cNvSpPr>
          <p:nvPr/>
        </p:nvSpPr>
        <p:spPr bwMode="auto">
          <a:xfrm>
            <a:off x="0" y="3357563"/>
            <a:ext cx="8534400" cy="457200"/>
          </a:xfrm>
          <a:prstGeom prst="rect">
            <a:avLst/>
          </a:prstGeom>
          <a:noFill/>
          <a:ln w="9525">
            <a:noFill/>
            <a:miter lim="800000"/>
            <a:headEnd/>
            <a:tailEnd/>
          </a:ln>
          <a:effectLst/>
        </p:spPr>
        <p:txBody>
          <a:bodyPr>
            <a:spAutoFit/>
          </a:bodyPr>
          <a:lstStyle/>
          <a:p>
            <a:pPr>
              <a:spcBef>
                <a:spcPct val="50000"/>
              </a:spcBef>
            </a:pPr>
            <a:endParaRPr kumimoji="1" lang="zh-CN" altLang="zh-CN" sz="2400">
              <a:latin typeface="Times New Roman" pitchFamily="18" charset="0"/>
            </a:endParaRPr>
          </a:p>
        </p:txBody>
      </p:sp>
      <p:sp>
        <p:nvSpPr>
          <p:cNvPr id="33" name="Text Box 5">
            <a:extLst>
              <a:ext uri="{FF2B5EF4-FFF2-40B4-BE49-F238E27FC236}">
                <a16:creationId xmlns:a16="http://schemas.microsoft.com/office/drawing/2014/main" id="{1F684997-2E31-4466-95CC-EB897A24C9C2}"/>
              </a:ext>
            </a:extLst>
          </p:cNvPr>
          <p:cNvSpPr txBox="1">
            <a:spLocks noChangeArrowheads="1"/>
          </p:cNvSpPr>
          <p:nvPr/>
        </p:nvSpPr>
        <p:spPr bwMode="auto">
          <a:xfrm>
            <a:off x="15740" y="1892301"/>
            <a:ext cx="2087563" cy="457200"/>
          </a:xfrm>
          <a:prstGeom prst="rect">
            <a:avLst/>
          </a:prstGeom>
          <a:noFill/>
          <a:ln w="9525">
            <a:noFill/>
            <a:miter lim="800000"/>
            <a:headEnd/>
            <a:tailEnd/>
          </a:ln>
          <a:effectLst/>
        </p:spPr>
        <p:txBody>
          <a:bodyPr>
            <a:spAutoFit/>
          </a:bodyPr>
          <a:lstStyle/>
          <a:p>
            <a:pPr>
              <a:spcBef>
                <a:spcPct val="50000"/>
              </a:spcBef>
            </a:pPr>
            <a:r>
              <a:rPr kumimoji="1" lang="en-US" altLang="zh-CN" sz="2400" b="1" dirty="0">
                <a:solidFill>
                  <a:srgbClr val="FFFF00"/>
                </a:solidFill>
                <a:latin typeface="Times New Roman" pitchFamily="18" charset="0"/>
              </a:rPr>
              <a:t>c.  </a:t>
            </a:r>
            <a:r>
              <a:rPr kumimoji="1" lang="zh-CN" altLang="en-US" sz="2400" b="1" dirty="0">
                <a:solidFill>
                  <a:srgbClr val="FFFF00"/>
                </a:solidFill>
                <a:latin typeface="宋体" charset="-122"/>
              </a:rPr>
              <a:t>加氯设备</a:t>
            </a:r>
            <a:r>
              <a:rPr kumimoji="1" lang="zh-CN" altLang="en-US" sz="2400" b="1" dirty="0">
                <a:solidFill>
                  <a:srgbClr val="FFFF00"/>
                </a:solidFill>
                <a:latin typeface="Times New Roman" pitchFamily="18" charset="0"/>
              </a:rPr>
              <a:t> </a:t>
            </a:r>
          </a:p>
        </p:txBody>
      </p:sp>
      <p:pic>
        <p:nvPicPr>
          <p:cNvPr id="34" name="Picture 2" descr="吕萍脦防止">
            <a:extLst>
              <a:ext uri="{FF2B5EF4-FFF2-40B4-BE49-F238E27FC236}">
                <a16:creationId xmlns:a16="http://schemas.microsoft.com/office/drawing/2014/main" id="{36A1F313-A59D-49F2-9EFA-DB7DFEBFA883}"/>
              </a:ext>
            </a:extLst>
          </p:cNvPr>
          <p:cNvPicPr>
            <a:picLocks noChangeAspect="1" noChangeArrowheads="1"/>
          </p:cNvPicPr>
          <p:nvPr/>
        </p:nvPicPr>
        <p:blipFill>
          <a:blip r:embed="rId2" cstate="print"/>
          <a:srcRect/>
          <a:stretch>
            <a:fillRect/>
          </a:stretch>
        </p:blipFill>
        <p:spPr bwMode="auto">
          <a:xfrm>
            <a:off x="899592" y="2350294"/>
            <a:ext cx="7273925" cy="2471737"/>
          </a:xfrm>
          <a:prstGeom prst="rect">
            <a:avLst/>
          </a:prstGeom>
          <a:noFill/>
        </p:spPr>
      </p:pic>
      <p:sp>
        <p:nvSpPr>
          <p:cNvPr id="35" name="Text Box 3">
            <a:extLst>
              <a:ext uri="{FF2B5EF4-FFF2-40B4-BE49-F238E27FC236}">
                <a16:creationId xmlns:a16="http://schemas.microsoft.com/office/drawing/2014/main" id="{C47CC281-8C5C-48C9-BC9F-9F3F838ED37E}"/>
              </a:ext>
            </a:extLst>
          </p:cNvPr>
          <p:cNvSpPr txBox="1">
            <a:spLocks noChangeArrowheads="1"/>
          </p:cNvSpPr>
          <p:nvPr/>
        </p:nvSpPr>
        <p:spPr bwMode="auto">
          <a:xfrm>
            <a:off x="2483768" y="4843461"/>
            <a:ext cx="4321175" cy="457200"/>
          </a:xfrm>
          <a:prstGeom prst="rect">
            <a:avLst/>
          </a:prstGeom>
          <a:noFill/>
          <a:ln w="9525">
            <a:noFill/>
            <a:miter lim="800000"/>
            <a:headEnd/>
            <a:tailEnd/>
          </a:ln>
          <a:effectLst/>
        </p:spPr>
        <p:txBody>
          <a:bodyPr>
            <a:spAutoFit/>
          </a:bodyPr>
          <a:lstStyle/>
          <a:p>
            <a:pPr>
              <a:spcBef>
                <a:spcPct val="50000"/>
              </a:spcBef>
            </a:pPr>
            <a:r>
              <a:rPr kumimoji="1" lang="zh-CN" altLang="en-US" sz="2400" b="1" dirty="0">
                <a:latin typeface="Times New Roman" pitchFamily="18" charset="0"/>
              </a:rPr>
              <a:t>氯瓶压力一般为</a:t>
            </a:r>
            <a:r>
              <a:rPr kumimoji="1" lang="en-US" altLang="zh-CN" sz="2400" b="1" dirty="0">
                <a:latin typeface="Times New Roman" pitchFamily="18" charset="0"/>
              </a:rPr>
              <a:t>:</a:t>
            </a:r>
            <a:r>
              <a:rPr kumimoji="1" lang="en-US" altLang="zh-CN" sz="2400" b="1" dirty="0">
                <a:solidFill>
                  <a:srgbClr val="FFFF00"/>
                </a:solidFill>
                <a:latin typeface="Times New Roman" pitchFamily="18" charset="0"/>
              </a:rPr>
              <a:t>0.6~0.8MPa</a:t>
            </a:r>
          </a:p>
        </p:txBody>
      </p:sp>
      <p:sp>
        <p:nvSpPr>
          <p:cNvPr id="36" name="Rectangle 4">
            <a:extLst>
              <a:ext uri="{FF2B5EF4-FFF2-40B4-BE49-F238E27FC236}">
                <a16:creationId xmlns:a16="http://schemas.microsoft.com/office/drawing/2014/main" id="{A9D9DD49-5DAD-48E1-9FB1-FF18687992C0}"/>
              </a:ext>
            </a:extLst>
          </p:cNvPr>
          <p:cNvSpPr>
            <a:spLocks noChangeArrowheads="1"/>
          </p:cNvSpPr>
          <p:nvPr/>
        </p:nvSpPr>
        <p:spPr bwMode="auto">
          <a:xfrm>
            <a:off x="431887" y="5435391"/>
            <a:ext cx="8424936" cy="936347"/>
          </a:xfrm>
          <a:prstGeom prst="rect">
            <a:avLst/>
          </a:prstGeom>
          <a:noFill/>
          <a:ln w="9525">
            <a:noFill/>
            <a:miter lim="800000"/>
            <a:headEnd/>
            <a:tailEnd/>
          </a:ln>
          <a:effectLst/>
        </p:spPr>
        <p:txBody>
          <a:bodyPr wrap="square">
            <a:spAutoFit/>
          </a:bodyPr>
          <a:lstStyle/>
          <a:p>
            <a:pPr>
              <a:lnSpc>
                <a:spcPct val="120000"/>
              </a:lnSpc>
            </a:pPr>
            <a:r>
              <a:rPr kumimoji="1" lang="zh-CN" altLang="en-US" sz="2400" b="1" dirty="0">
                <a:latin typeface="Times New Roman" pitchFamily="18" charset="0"/>
              </a:rPr>
              <a:t>液氯一般只装满</a:t>
            </a:r>
            <a:r>
              <a:rPr kumimoji="1" lang="en-US" altLang="zh-CN" sz="2400" b="1" dirty="0">
                <a:latin typeface="Times New Roman" pitchFamily="18" charset="0"/>
              </a:rPr>
              <a:t>80</a:t>
            </a:r>
            <a:r>
              <a:rPr kumimoji="1" lang="zh-CN" altLang="en-US" sz="2400" b="1" dirty="0">
                <a:latin typeface="Times New Roman" pitchFamily="18" charset="0"/>
              </a:rPr>
              <a:t>％左右．留出了一些气化空间，既防止因意外而爆炸，又便于取用氯气。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53283"/>
                                        </p:tgtEl>
                                        <p:attrNameLst>
                                          <p:attrName>style.visibility</p:attrName>
                                        </p:attrNameLst>
                                      </p:cBhvr>
                                      <p:to>
                                        <p:strVal val="visible"/>
                                      </p:to>
                                    </p:set>
                                    <p:anim calcmode="lin" valueType="num">
                                      <p:cBhvr additive="base">
                                        <p:cTn id="7" dur="500" fill="hold"/>
                                        <p:tgtEl>
                                          <p:spTgt spid="53283"/>
                                        </p:tgtEl>
                                        <p:attrNameLst>
                                          <p:attrName>ppt_x</p:attrName>
                                        </p:attrNameLst>
                                      </p:cBhvr>
                                      <p:tavLst>
                                        <p:tav tm="0">
                                          <p:val>
                                            <p:strVal val="0-#ppt_w/2"/>
                                          </p:val>
                                        </p:tav>
                                        <p:tav tm="100000">
                                          <p:val>
                                            <p:strVal val="#ppt_x"/>
                                          </p:val>
                                        </p:tav>
                                      </p:tavLst>
                                    </p:anim>
                                    <p:anim calcmode="lin" valueType="num">
                                      <p:cBhvr additive="base">
                                        <p:cTn id="8" dur="500" fill="hold"/>
                                        <p:tgtEl>
                                          <p:spTgt spid="532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83" grpId="0"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33415" y="459204"/>
            <a:ext cx="6118225" cy="6076791"/>
            <a:chOff x="7512" y="9608"/>
            <a:chExt cx="3504" cy="3479"/>
          </a:xfrm>
        </p:grpSpPr>
        <p:grpSp>
          <p:nvGrpSpPr>
            <p:cNvPr id="3" name="Group 4"/>
            <p:cNvGrpSpPr>
              <a:grpSpLocks noChangeAspect="1"/>
            </p:cNvGrpSpPr>
            <p:nvPr/>
          </p:nvGrpSpPr>
          <p:grpSpPr bwMode="auto">
            <a:xfrm>
              <a:off x="7512" y="9608"/>
              <a:ext cx="3504" cy="3479"/>
              <a:chOff x="7320" y="1882"/>
              <a:chExt cx="3504" cy="3479"/>
            </a:xfrm>
          </p:grpSpPr>
          <p:pic>
            <p:nvPicPr>
              <p:cNvPr id="57349" name="Picture 5" descr="msotw9_temp0"/>
              <p:cNvPicPr>
                <a:picLocks noChangeAspect="1" noChangeArrowheads="1"/>
              </p:cNvPicPr>
              <p:nvPr/>
            </p:nvPicPr>
            <p:blipFill>
              <a:blip r:embed="rId2" cstate="print"/>
              <a:srcRect/>
              <a:stretch>
                <a:fillRect/>
              </a:stretch>
            </p:blipFill>
            <p:spPr bwMode="auto">
              <a:xfrm>
                <a:off x="7320" y="1882"/>
                <a:ext cx="3480" cy="2265"/>
              </a:xfrm>
              <a:prstGeom prst="rect">
                <a:avLst/>
              </a:prstGeom>
              <a:noFill/>
              <a:ln w="9525">
                <a:noFill/>
                <a:miter lim="800000"/>
                <a:headEnd/>
                <a:tailEnd/>
              </a:ln>
            </p:spPr>
          </p:pic>
          <p:sp>
            <p:nvSpPr>
              <p:cNvPr id="57350" name="Text Box 6"/>
              <p:cNvSpPr txBox="1">
                <a:spLocks noChangeAspect="1" noChangeArrowheads="1"/>
              </p:cNvSpPr>
              <p:nvPr/>
            </p:nvSpPr>
            <p:spPr bwMode="auto">
              <a:xfrm>
                <a:off x="7320" y="4201"/>
                <a:ext cx="3504" cy="1160"/>
              </a:xfrm>
              <a:prstGeom prst="rect">
                <a:avLst/>
              </a:prstGeom>
              <a:noFill/>
              <a:ln w="9525">
                <a:noFill/>
                <a:miter lim="800000"/>
                <a:headEnd/>
                <a:tailEnd/>
              </a:ln>
            </p:spPr>
            <p:txBody>
              <a:bodyPr lIns="18000" tIns="0" rIns="18000" bIns="0"/>
              <a:lstStyle/>
              <a:p>
                <a:pPr algn="ctr" eaLnBrk="0" hangingPunct="0">
                  <a:lnSpc>
                    <a:spcPct val="120000"/>
                  </a:lnSpc>
                </a:pPr>
                <a:r>
                  <a:rPr lang="en-US" altLang="zh-CN" sz="2400" b="1" dirty="0">
                    <a:solidFill>
                      <a:srgbClr val="FFFF00"/>
                    </a:solidFill>
                    <a:latin typeface="Times New Roman" pitchFamily="18" charset="0"/>
                  </a:rPr>
                  <a:t>ZJ</a:t>
                </a:r>
                <a:r>
                  <a:rPr lang="zh-CN" altLang="en-US" sz="2400" b="1" dirty="0">
                    <a:solidFill>
                      <a:srgbClr val="FFFF00"/>
                    </a:solidFill>
                    <a:latin typeface="Times New Roman" pitchFamily="18" charset="0"/>
                  </a:rPr>
                  <a:t>型转子加氯机</a:t>
                </a:r>
              </a:p>
              <a:p>
                <a:pPr algn="ctr" eaLnBrk="0" hangingPunct="0">
                  <a:lnSpc>
                    <a:spcPct val="120000"/>
                  </a:lnSpc>
                </a:pPr>
                <a:r>
                  <a:rPr lang="en-US" altLang="zh-CN" sz="2400" b="1" dirty="0">
                    <a:latin typeface="Times New Roman" pitchFamily="18" charset="0"/>
                  </a:rPr>
                  <a:t> 1—</a:t>
                </a:r>
                <a:r>
                  <a:rPr lang="zh-CN" altLang="en-US" sz="2400" b="1" dirty="0">
                    <a:latin typeface="Times New Roman" pitchFamily="18" charset="0"/>
                  </a:rPr>
                  <a:t>旋风分离器；</a:t>
                </a:r>
                <a:r>
                  <a:rPr lang="en-US" altLang="zh-CN" sz="2400" b="1" dirty="0">
                    <a:latin typeface="Times New Roman" pitchFamily="18" charset="0"/>
                  </a:rPr>
                  <a:t>2—</a:t>
                </a:r>
                <a:r>
                  <a:rPr lang="zh-CN" altLang="en-US" sz="2400" b="1" dirty="0">
                    <a:latin typeface="Times New Roman" pitchFamily="18" charset="0"/>
                  </a:rPr>
                  <a:t>弹簧膜阀；</a:t>
                </a:r>
                <a:r>
                  <a:rPr lang="en-US" altLang="zh-CN" sz="2400" b="1" dirty="0">
                    <a:latin typeface="Times New Roman" pitchFamily="18" charset="0"/>
                  </a:rPr>
                  <a:t>3—</a:t>
                </a:r>
                <a:r>
                  <a:rPr lang="zh-CN" altLang="en-US" sz="2400" b="1" dirty="0">
                    <a:latin typeface="Times New Roman" pitchFamily="18" charset="0"/>
                  </a:rPr>
                  <a:t>控制阀；</a:t>
                </a:r>
              </a:p>
              <a:p>
                <a:pPr algn="ctr" eaLnBrk="0" hangingPunct="0">
                  <a:lnSpc>
                    <a:spcPct val="120000"/>
                  </a:lnSpc>
                </a:pPr>
                <a:r>
                  <a:rPr lang="en-US" altLang="zh-CN" sz="2400" b="1" dirty="0">
                    <a:latin typeface="Times New Roman" pitchFamily="18" charset="0"/>
                  </a:rPr>
                  <a:t>4—</a:t>
                </a:r>
                <a:r>
                  <a:rPr lang="zh-CN" altLang="en-US" sz="2400" b="1" dirty="0">
                    <a:latin typeface="Times New Roman" pitchFamily="18" charset="0"/>
                  </a:rPr>
                  <a:t>转子流量计；</a:t>
                </a:r>
                <a:r>
                  <a:rPr lang="en-US" altLang="zh-CN" sz="2400" b="1" dirty="0">
                    <a:latin typeface="Times New Roman" pitchFamily="18" charset="0"/>
                  </a:rPr>
                  <a:t>5—</a:t>
                </a:r>
                <a:r>
                  <a:rPr lang="zh-CN" altLang="en-US" sz="2400" b="1" dirty="0">
                    <a:latin typeface="Times New Roman" pitchFamily="18" charset="0"/>
                  </a:rPr>
                  <a:t>中转玻璃罩；</a:t>
                </a:r>
              </a:p>
              <a:p>
                <a:pPr algn="ctr" eaLnBrk="0" hangingPunct="0">
                  <a:lnSpc>
                    <a:spcPct val="120000"/>
                  </a:lnSpc>
                </a:pPr>
                <a:r>
                  <a:rPr lang="en-US" altLang="zh-CN" sz="2400" b="1" dirty="0">
                    <a:latin typeface="Times New Roman" pitchFamily="18" charset="0"/>
                  </a:rPr>
                  <a:t>6—</a:t>
                </a:r>
                <a:r>
                  <a:rPr lang="zh-CN" altLang="en-US" sz="2400" b="1" dirty="0">
                    <a:latin typeface="Times New Roman" pitchFamily="18" charset="0"/>
                  </a:rPr>
                  <a:t>平衡水箱；</a:t>
                </a:r>
                <a:r>
                  <a:rPr lang="en-US" altLang="zh-CN" sz="2400" b="1" dirty="0">
                    <a:latin typeface="Times New Roman" pitchFamily="18" charset="0"/>
                  </a:rPr>
                  <a:t>7—</a:t>
                </a:r>
                <a:r>
                  <a:rPr lang="zh-CN" altLang="en-US" sz="2400" b="1" dirty="0">
                    <a:latin typeface="Times New Roman" pitchFamily="18" charset="0"/>
                  </a:rPr>
                  <a:t>水射器</a:t>
                </a:r>
              </a:p>
            </p:txBody>
          </p:sp>
        </p:grpSp>
        <p:sp>
          <p:nvSpPr>
            <p:cNvPr id="57351" name="Text Box 7"/>
            <p:cNvSpPr txBox="1">
              <a:spLocks noChangeArrowheads="1"/>
            </p:cNvSpPr>
            <p:nvPr/>
          </p:nvSpPr>
          <p:spPr bwMode="auto">
            <a:xfrm>
              <a:off x="9511" y="11361"/>
              <a:ext cx="454" cy="274"/>
            </a:xfrm>
            <a:prstGeom prst="rect">
              <a:avLst/>
            </a:prstGeom>
            <a:solidFill>
              <a:srgbClr val="FFFFFF"/>
            </a:solidFill>
            <a:ln w="9525">
              <a:noFill/>
              <a:miter lim="800000"/>
              <a:headEnd/>
              <a:tailEnd/>
            </a:ln>
          </p:spPr>
          <p:txBody>
            <a:bodyPr lIns="0" tIns="0" rIns="0" bIns="0"/>
            <a:lstStyle/>
            <a:p>
              <a:pPr algn="ctr" eaLnBrk="0" hangingPunct="0"/>
              <a:r>
                <a:rPr lang="zh-CN" altLang="en-US" sz="2000" b="1">
                  <a:latin typeface="Times New Roman" pitchFamily="18" charset="0"/>
                </a:rPr>
                <a:t>氯水</a:t>
              </a:r>
            </a:p>
          </p:txBody>
        </p:sp>
        <p:sp>
          <p:nvSpPr>
            <p:cNvPr id="57352" name="Text Box 8"/>
            <p:cNvSpPr txBox="1">
              <a:spLocks noChangeArrowheads="1"/>
            </p:cNvSpPr>
            <p:nvPr/>
          </p:nvSpPr>
          <p:spPr bwMode="auto">
            <a:xfrm>
              <a:off x="10100" y="10603"/>
              <a:ext cx="454" cy="274"/>
            </a:xfrm>
            <a:prstGeom prst="rect">
              <a:avLst/>
            </a:prstGeom>
            <a:solidFill>
              <a:srgbClr val="FFFFFF"/>
            </a:solidFill>
            <a:ln w="9525">
              <a:noFill/>
              <a:miter lim="800000"/>
              <a:headEnd/>
              <a:tailEnd/>
            </a:ln>
          </p:spPr>
          <p:txBody>
            <a:bodyPr lIns="0" tIns="0" rIns="0" bIns="0"/>
            <a:lstStyle/>
            <a:p>
              <a:pPr algn="ctr" eaLnBrk="0" hangingPunct="0"/>
              <a:r>
                <a:rPr lang="zh-CN" altLang="en-US" sz="2000" b="1">
                  <a:latin typeface="Times New Roman" pitchFamily="18" charset="0"/>
                </a:rPr>
                <a:t>氯气</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1"/>
          <p:cNvPicPr>
            <a:picLocks noChangeAspect="1" noChangeArrowheads="1"/>
          </p:cNvPicPr>
          <p:nvPr/>
        </p:nvPicPr>
        <p:blipFill>
          <a:blip r:embed="rId2" cstate="print"/>
          <a:srcRect/>
          <a:stretch>
            <a:fillRect/>
          </a:stretch>
        </p:blipFill>
        <p:spPr bwMode="auto">
          <a:xfrm>
            <a:off x="684212" y="692150"/>
            <a:ext cx="7776219" cy="5554442"/>
          </a:xfrm>
          <a:prstGeom prst="rect">
            <a:avLst/>
          </a:prstGeom>
          <a:noFill/>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9552" y="404664"/>
            <a:ext cx="5400675" cy="404812"/>
          </a:xfrm>
        </p:spPr>
        <p:txBody>
          <a:bodyPr>
            <a:normAutofit fontScale="90000"/>
          </a:bodyPr>
          <a:lstStyle/>
          <a:p>
            <a:pPr algn="l"/>
            <a:r>
              <a:rPr lang="en-US" altLang="zh-CN" sz="2800" b="1" dirty="0">
                <a:latin typeface="宋体" charset="-122"/>
              </a:rPr>
              <a:t>3 </a:t>
            </a:r>
            <a:r>
              <a:rPr lang="zh-CN" altLang="en-US" sz="2800" b="1" dirty="0">
                <a:latin typeface="宋体" charset="-122"/>
              </a:rPr>
              <a:t>）空气氧化法处理含硫废水</a:t>
            </a:r>
          </a:p>
        </p:txBody>
      </p:sp>
      <p:sp>
        <p:nvSpPr>
          <p:cNvPr id="13315" name="Rectangle 3"/>
          <p:cNvSpPr>
            <a:spLocks noGrp="1" noChangeArrowheads="1"/>
          </p:cNvSpPr>
          <p:nvPr>
            <p:ph type="body" idx="1"/>
          </p:nvPr>
        </p:nvSpPr>
        <p:spPr>
          <a:xfrm>
            <a:off x="323850" y="908050"/>
            <a:ext cx="8459788" cy="5184775"/>
          </a:xfrm>
          <a:solidFill>
            <a:schemeClr val="bg1"/>
          </a:solidFill>
        </p:spPr>
        <p:txBody>
          <a:bodyPr/>
          <a:lstStyle/>
          <a:p>
            <a:pPr marL="0" indent="0" algn="just">
              <a:lnSpc>
                <a:spcPct val="140000"/>
              </a:lnSpc>
              <a:spcBef>
                <a:spcPct val="0"/>
              </a:spcBef>
              <a:buNone/>
            </a:pPr>
            <a:r>
              <a:rPr lang="en-US" altLang="zh-CN" sz="2400" b="1" dirty="0">
                <a:solidFill>
                  <a:srgbClr val="00FF00"/>
                </a:solidFill>
                <a:latin typeface="宋体" charset="-122"/>
              </a:rPr>
              <a:t>a  </a:t>
            </a:r>
            <a:r>
              <a:rPr lang="zh-CN" altLang="en-US" sz="2400" b="1" dirty="0">
                <a:solidFill>
                  <a:srgbClr val="00FF00"/>
                </a:solidFill>
                <a:latin typeface="宋体" charset="-122"/>
              </a:rPr>
              <a:t>硫在污水中的存在形式</a:t>
            </a:r>
            <a:r>
              <a:rPr lang="en-US" altLang="zh-CN" sz="2400" b="1" dirty="0">
                <a:solidFill>
                  <a:srgbClr val="00FF00"/>
                </a:solidFill>
                <a:latin typeface="宋体" charset="-122"/>
              </a:rPr>
              <a:t>S</a:t>
            </a:r>
            <a:r>
              <a:rPr lang="en-US" altLang="zh-CN" sz="2400" b="1" baseline="30000" dirty="0">
                <a:solidFill>
                  <a:srgbClr val="00FF00"/>
                </a:solidFill>
                <a:latin typeface="宋体" charset="-122"/>
              </a:rPr>
              <a:t>2-</a:t>
            </a:r>
            <a:r>
              <a:rPr lang="zh-CN" altLang="en-US" sz="2400" b="1" dirty="0">
                <a:solidFill>
                  <a:srgbClr val="00FF00"/>
                </a:solidFill>
                <a:latin typeface="宋体" charset="-122"/>
              </a:rPr>
              <a:t>、</a:t>
            </a:r>
            <a:r>
              <a:rPr lang="en-US" altLang="zh-CN" sz="2400" b="1" dirty="0">
                <a:solidFill>
                  <a:srgbClr val="00FF00"/>
                </a:solidFill>
                <a:latin typeface="宋体" charset="-122"/>
              </a:rPr>
              <a:t>HS</a:t>
            </a:r>
            <a:r>
              <a:rPr lang="en-US" altLang="zh-CN" sz="2400" b="1" baseline="30000" dirty="0">
                <a:solidFill>
                  <a:srgbClr val="00FF00"/>
                </a:solidFill>
                <a:latin typeface="宋体" charset="-122"/>
              </a:rPr>
              <a:t>-</a:t>
            </a:r>
            <a:r>
              <a:rPr lang="zh-CN" altLang="en-US" sz="2400" b="1" dirty="0">
                <a:solidFill>
                  <a:srgbClr val="00FF00"/>
                </a:solidFill>
                <a:latin typeface="宋体" charset="-122"/>
              </a:rPr>
              <a:t>、</a:t>
            </a:r>
            <a:r>
              <a:rPr lang="en-US" altLang="zh-CN" sz="2400" b="1" dirty="0">
                <a:solidFill>
                  <a:srgbClr val="00FF00"/>
                </a:solidFill>
                <a:latin typeface="宋体" charset="-122"/>
              </a:rPr>
              <a:t>H</a:t>
            </a:r>
            <a:r>
              <a:rPr lang="en-US" altLang="zh-CN" sz="2400" b="1" baseline="-30000" dirty="0">
                <a:solidFill>
                  <a:srgbClr val="00FF00"/>
                </a:solidFill>
                <a:latin typeface="宋体" charset="-122"/>
              </a:rPr>
              <a:t>2</a:t>
            </a:r>
            <a:r>
              <a:rPr lang="en-US" altLang="zh-CN" sz="2400" b="1" dirty="0">
                <a:solidFill>
                  <a:srgbClr val="00FF00"/>
                </a:solidFill>
                <a:latin typeface="宋体" charset="-122"/>
              </a:rPr>
              <a:t>S</a:t>
            </a:r>
            <a:r>
              <a:rPr lang="zh-CN" altLang="en-US" sz="2400" b="1" dirty="0">
                <a:solidFill>
                  <a:srgbClr val="00FF00"/>
                </a:solidFill>
                <a:latin typeface="宋体" charset="-122"/>
              </a:rPr>
              <a:t>。</a:t>
            </a:r>
          </a:p>
          <a:p>
            <a:pPr marL="0" indent="0" algn="just">
              <a:lnSpc>
                <a:spcPct val="140000"/>
              </a:lnSpc>
              <a:spcBef>
                <a:spcPct val="0"/>
              </a:spcBef>
              <a:buNone/>
            </a:pPr>
            <a:r>
              <a:rPr lang="en-US" altLang="zh-CN" sz="2400" b="1" dirty="0">
                <a:solidFill>
                  <a:srgbClr val="00FF00"/>
                </a:solidFill>
                <a:latin typeface="宋体" charset="-122"/>
              </a:rPr>
              <a:t>b  </a:t>
            </a:r>
            <a:r>
              <a:rPr lang="zh-CN" altLang="en-US" sz="2400" b="1" dirty="0">
                <a:solidFill>
                  <a:srgbClr val="00FF00"/>
                </a:solidFill>
                <a:latin typeface="宋体" charset="-122"/>
              </a:rPr>
              <a:t>氧气与硫化物反应如下：</a:t>
            </a:r>
          </a:p>
          <a:p>
            <a:pPr marL="0" indent="0" algn="just">
              <a:lnSpc>
                <a:spcPct val="140000"/>
              </a:lnSpc>
              <a:spcBef>
                <a:spcPct val="0"/>
              </a:spcBef>
              <a:buNone/>
            </a:pPr>
            <a:r>
              <a:rPr lang="zh-CN" altLang="en-US" sz="2400" b="1" dirty="0">
                <a:latin typeface="宋体" charset="-122"/>
              </a:rPr>
              <a:t>   </a:t>
            </a:r>
            <a:r>
              <a:rPr lang="en-US" altLang="zh-CN" sz="2400" b="1" dirty="0">
                <a:solidFill>
                  <a:schemeClr val="tx1"/>
                </a:solidFill>
                <a:latin typeface="宋体" charset="-122"/>
              </a:rPr>
              <a:t>2HS</a:t>
            </a:r>
            <a:r>
              <a:rPr lang="en-US" altLang="zh-CN" sz="2400" b="1" baseline="30000" dirty="0">
                <a:solidFill>
                  <a:schemeClr val="tx1"/>
                </a:solidFill>
                <a:latin typeface="宋体" charset="-122"/>
              </a:rPr>
              <a:t>-</a:t>
            </a:r>
            <a:r>
              <a:rPr lang="en-US" altLang="zh-CN" sz="2400" b="1" dirty="0">
                <a:solidFill>
                  <a:schemeClr val="tx1"/>
                </a:solidFill>
                <a:latin typeface="宋体" charset="-122"/>
              </a:rPr>
              <a:t> </a:t>
            </a:r>
            <a:r>
              <a:rPr lang="zh-CN" altLang="en-US" sz="2400" b="1" dirty="0">
                <a:solidFill>
                  <a:schemeClr val="tx1"/>
                </a:solidFill>
                <a:latin typeface="宋体" charset="-122"/>
              </a:rPr>
              <a:t>＋ </a:t>
            </a:r>
            <a:r>
              <a:rPr lang="en-US" altLang="zh-CN" sz="2400" b="1" dirty="0">
                <a:solidFill>
                  <a:schemeClr val="tx1"/>
                </a:solidFill>
                <a:latin typeface="宋体" charset="-122"/>
              </a:rPr>
              <a:t>2O</a:t>
            </a:r>
            <a:r>
              <a:rPr lang="en-US" altLang="zh-CN" sz="2400" b="1" baseline="-30000" dirty="0">
                <a:solidFill>
                  <a:schemeClr val="tx1"/>
                </a:solidFill>
                <a:latin typeface="宋体" charset="-122"/>
              </a:rPr>
              <a:t>2</a:t>
            </a:r>
            <a:r>
              <a:rPr lang="en-US" altLang="zh-CN" sz="2400" b="1" dirty="0">
                <a:solidFill>
                  <a:schemeClr val="tx1"/>
                </a:solidFill>
                <a:latin typeface="宋体" charset="-122"/>
              </a:rPr>
              <a:t> </a:t>
            </a:r>
            <a:r>
              <a:rPr lang="en-US" altLang="zh-CN" sz="2400" b="1" dirty="0">
                <a:solidFill>
                  <a:schemeClr val="tx1"/>
                </a:solidFill>
                <a:latin typeface="宋体" charset="-122"/>
                <a:cs typeface="Times New Roman" pitchFamily="18" charset="0"/>
              </a:rPr>
              <a:t>→</a:t>
            </a:r>
            <a:r>
              <a:rPr lang="en-US" altLang="zh-CN" sz="2400" b="1" dirty="0">
                <a:solidFill>
                  <a:schemeClr val="tx1"/>
                </a:solidFill>
                <a:latin typeface="宋体" charset="-122"/>
              </a:rPr>
              <a:t> S</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a:t>
            </a:r>
            <a:r>
              <a:rPr lang="en-US" altLang="zh-CN" sz="2400" b="1" baseline="-30000" dirty="0">
                <a:solidFill>
                  <a:schemeClr val="tx1"/>
                </a:solidFill>
                <a:latin typeface="宋体" charset="-122"/>
              </a:rPr>
              <a:t>3</a:t>
            </a:r>
            <a:r>
              <a:rPr lang="en-US" altLang="zh-CN" sz="2400" b="1" baseline="30000" dirty="0">
                <a:solidFill>
                  <a:schemeClr val="tx1"/>
                </a:solidFill>
                <a:latin typeface="宋体" charset="-122"/>
              </a:rPr>
              <a:t>2-</a:t>
            </a:r>
            <a:r>
              <a:rPr lang="en-US" altLang="zh-CN" sz="2400" b="1" dirty="0">
                <a:solidFill>
                  <a:schemeClr val="tx1"/>
                </a:solidFill>
                <a:latin typeface="宋体" charset="-122"/>
              </a:rPr>
              <a:t> </a:t>
            </a:r>
            <a:r>
              <a:rPr lang="zh-CN" altLang="en-US" sz="2400" b="1" dirty="0">
                <a:solidFill>
                  <a:schemeClr val="tx1"/>
                </a:solidFill>
                <a:latin typeface="宋体" charset="-122"/>
              </a:rPr>
              <a:t>＋ </a:t>
            </a:r>
            <a:r>
              <a:rPr lang="en-US" altLang="zh-CN" sz="2400" b="1" dirty="0">
                <a:solidFill>
                  <a:schemeClr val="tx1"/>
                </a:solidFill>
                <a:latin typeface="宋体" charset="-122"/>
              </a:rPr>
              <a:t>H</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a:t>
            </a:r>
          </a:p>
          <a:p>
            <a:pPr marL="0" indent="0" algn="just">
              <a:lnSpc>
                <a:spcPct val="140000"/>
              </a:lnSpc>
              <a:spcBef>
                <a:spcPct val="0"/>
              </a:spcBef>
              <a:buNone/>
            </a:pPr>
            <a:r>
              <a:rPr lang="en-US" altLang="zh-CN" sz="2400" b="1" dirty="0">
                <a:solidFill>
                  <a:schemeClr val="tx1"/>
                </a:solidFill>
                <a:latin typeface="宋体" charset="-122"/>
              </a:rPr>
              <a:t>    2S</a:t>
            </a:r>
            <a:r>
              <a:rPr lang="en-US" altLang="zh-CN" sz="2400" b="1" baseline="30000" dirty="0">
                <a:solidFill>
                  <a:schemeClr val="tx1"/>
                </a:solidFill>
                <a:latin typeface="宋体" charset="-122"/>
              </a:rPr>
              <a:t>2-</a:t>
            </a:r>
            <a:r>
              <a:rPr lang="zh-CN" altLang="en-US" sz="2400" b="1" dirty="0">
                <a:solidFill>
                  <a:schemeClr val="tx1"/>
                </a:solidFill>
                <a:latin typeface="宋体" charset="-122"/>
              </a:rPr>
              <a:t>＋ </a:t>
            </a:r>
            <a:r>
              <a:rPr lang="en-US" altLang="zh-CN" sz="2400" b="1" dirty="0">
                <a:solidFill>
                  <a:schemeClr val="tx1"/>
                </a:solidFill>
                <a:latin typeface="宋体" charset="-122"/>
              </a:rPr>
              <a:t>2O</a:t>
            </a:r>
            <a:r>
              <a:rPr lang="en-US" altLang="zh-CN" sz="2400" b="1" baseline="-30000" dirty="0">
                <a:solidFill>
                  <a:schemeClr val="tx1"/>
                </a:solidFill>
                <a:latin typeface="宋体" charset="-122"/>
              </a:rPr>
              <a:t>2</a:t>
            </a:r>
            <a:r>
              <a:rPr lang="zh-CN" altLang="en-US" sz="2400" b="1" dirty="0">
                <a:solidFill>
                  <a:schemeClr val="tx1"/>
                </a:solidFill>
                <a:latin typeface="宋体" charset="-122"/>
              </a:rPr>
              <a:t>＋ </a:t>
            </a:r>
            <a:r>
              <a:rPr lang="en-US" altLang="zh-CN" sz="2400" b="1" dirty="0">
                <a:solidFill>
                  <a:schemeClr val="tx1"/>
                </a:solidFill>
                <a:latin typeface="宋体" charset="-122"/>
              </a:rPr>
              <a:t>H</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 </a:t>
            </a:r>
            <a:r>
              <a:rPr lang="en-US" altLang="zh-CN" sz="2400" b="1" dirty="0">
                <a:solidFill>
                  <a:schemeClr val="tx1"/>
                </a:solidFill>
                <a:latin typeface="宋体" charset="-122"/>
                <a:cs typeface="Times New Roman" pitchFamily="18" charset="0"/>
              </a:rPr>
              <a:t>→</a:t>
            </a:r>
            <a:r>
              <a:rPr lang="en-US" altLang="zh-CN" sz="2400" b="1" dirty="0">
                <a:solidFill>
                  <a:schemeClr val="tx1"/>
                </a:solidFill>
                <a:latin typeface="宋体" charset="-122"/>
              </a:rPr>
              <a:t>  S</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a:t>
            </a:r>
            <a:r>
              <a:rPr lang="en-US" altLang="zh-CN" sz="2400" b="1" baseline="-30000" dirty="0">
                <a:solidFill>
                  <a:schemeClr val="tx1"/>
                </a:solidFill>
                <a:latin typeface="宋体" charset="-122"/>
              </a:rPr>
              <a:t>3</a:t>
            </a:r>
            <a:r>
              <a:rPr lang="en-US" altLang="zh-CN" sz="2400" b="1" baseline="30000" dirty="0">
                <a:solidFill>
                  <a:schemeClr val="tx1"/>
                </a:solidFill>
                <a:latin typeface="宋体" charset="-122"/>
              </a:rPr>
              <a:t>2-</a:t>
            </a:r>
            <a:r>
              <a:rPr lang="en-US" altLang="zh-CN" sz="2400" b="1" dirty="0">
                <a:solidFill>
                  <a:schemeClr val="tx1"/>
                </a:solidFill>
                <a:latin typeface="宋体" charset="-122"/>
              </a:rPr>
              <a:t> + 2OH</a:t>
            </a:r>
            <a:r>
              <a:rPr lang="en-US" altLang="zh-CN" sz="2400" b="1" baseline="30000" dirty="0">
                <a:solidFill>
                  <a:schemeClr val="tx1"/>
                </a:solidFill>
                <a:latin typeface="宋体" charset="-122"/>
              </a:rPr>
              <a:t>-</a:t>
            </a:r>
            <a:endParaRPr lang="en-US" altLang="zh-CN" sz="2400" b="1" dirty="0">
              <a:solidFill>
                <a:schemeClr val="tx1"/>
              </a:solidFill>
              <a:latin typeface="宋体" charset="-122"/>
            </a:endParaRPr>
          </a:p>
          <a:p>
            <a:pPr marL="0" indent="0" algn="just">
              <a:lnSpc>
                <a:spcPct val="140000"/>
              </a:lnSpc>
              <a:spcBef>
                <a:spcPct val="0"/>
              </a:spcBef>
              <a:buNone/>
            </a:pPr>
            <a:r>
              <a:rPr lang="en-US" altLang="zh-CN" sz="2400" b="1" dirty="0">
                <a:solidFill>
                  <a:schemeClr val="tx1"/>
                </a:solidFill>
                <a:latin typeface="宋体" charset="-122"/>
              </a:rPr>
              <a:t>   S</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a:t>
            </a:r>
            <a:r>
              <a:rPr lang="en-US" altLang="zh-CN" sz="2400" b="1" baseline="-30000" dirty="0">
                <a:solidFill>
                  <a:schemeClr val="tx1"/>
                </a:solidFill>
                <a:latin typeface="宋体" charset="-122"/>
              </a:rPr>
              <a:t>3</a:t>
            </a:r>
            <a:r>
              <a:rPr lang="en-US" altLang="zh-CN" sz="2400" b="1" baseline="30000" dirty="0">
                <a:solidFill>
                  <a:schemeClr val="tx1"/>
                </a:solidFill>
                <a:latin typeface="宋体" charset="-122"/>
              </a:rPr>
              <a:t>2-</a:t>
            </a:r>
            <a:r>
              <a:rPr lang="en-US" altLang="zh-CN" sz="2400" b="1" dirty="0">
                <a:solidFill>
                  <a:schemeClr val="tx1"/>
                </a:solidFill>
                <a:latin typeface="宋体" charset="-122"/>
              </a:rPr>
              <a:t> + 2O</a:t>
            </a:r>
            <a:r>
              <a:rPr lang="en-US" altLang="zh-CN" sz="2400" b="1" baseline="-30000" dirty="0">
                <a:solidFill>
                  <a:schemeClr val="tx1"/>
                </a:solidFill>
                <a:latin typeface="宋体" charset="-122"/>
              </a:rPr>
              <a:t>2</a:t>
            </a:r>
            <a:r>
              <a:rPr lang="en-US" altLang="zh-CN" sz="2400" b="1" dirty="0">
                <a:solidFill>
                  <a:schemeClr val="tx1"/>
                </a:solidFill>
                <a:latin typeface="宋体" charset="-122"/>
              </a:rPr>
              <a:t> </a:t>
            </a:r>
            <a:r>
              <a:rPr lang="zh-CN" altLang="en-US" sz="2400" b="1" dirty="0">
                <a:solidFill>
                  <a:schemeClr val="tx1"/>
                </a:solidFill>
                <a:latin typeface="宋体" charset="-122"/>
              </a:rPr>
              <a:t>＋ </a:t>
            </a:r>
            <a:r>
              <a:rPr lang="en-US" altLang="zh-CN" sz="2400" b="1" dirty="0">
                <a:solidFill>
                  <a:schemeClr val="tx1"/>
                </a:solidFill>
                <a:latin typeface="宋体" charset="-122"/>
              </a:rPr>
              <a:t>2OH</a:t>
            </a:r>
            <a:r>
              <a:rPr lang="en-US" altLang="zh-CN" sz="2400" b="1" baseline="30000" dirty="0">
                <a:solidFill>
                  <a:schemeClr val="tx1"/>
                </a:solidFill>
                <a:latin typeface="宋体" charset="-122"/>
              </a:rPr>
              <a:t>-</a:t>
            </a:r>
            <a:r>
              <a:rPr lang="en-US" altLang="zh-CN" sz="2400" b="1" dirty="0">
                <a:solidFill>
                  <a:schemeClr val="tx1"/>
                </a:solidFill>
                <a:latin typeface="宋体" charset="-122"/>
                <a:cs typeface="Times New Roman" pitchFamily="18" charset="0"/>
              </a:rPr>
              <a:t>→</a:t>
            </a:r>
            <a:r>
              <a:rPr lang="en-US" altLang="zh-CN" sz="2400" b="1" dirty="0">
                <a:solidFill>
                  <a:schemeClr val="tx1"/>
                </a:solidFill>
                <a:latin typeface="宋体" charset="-122"/>
              </a:rPr>
              <a:t> 2SO</a:t>
            </a:r>
            <a:r>
              <a:rPr lang="en-US" altLang="zh-CN" sz="2400" b="1" baseline="-30000" dirty="0">
                <a:solidFill>
                  <a:schemeClr val="tx1"/>
                </a:solidFill>
                <a:latin typeface="宋体" charset="-122"/>
              </a:rPr>
              <a:t>4</a:t>
            </a:r>
            <a:r>
              <a:rPr lang="en-US" altLang="zh-CN" sz="2400" b="1" baseline="30000" dirty="0">
                <a:solidFill>
                  <a:schemeClr val="tx1"/>
                </a:solidFill>
                <a:latin typeface="宋体" charset="-122"/>
              </a:rPr>
              <a:t>2- </a:t>
            </a:r>
            <a:r>
              <a:rPr lang="en-US" altLang="zh-CN" sz="2400" b="1" dirty="0">
                <a:solidFill>
                  <a:schemeClr val="tx1"/>
                </a:solidFill>
                <a:latin typeface="宋体" charset="-122"/>
              </a:rPr>
              <a:t>+ H</a:t>
            </a:r>
            <a:r>
              <a:rPr lang="en-US" altLang="zh-CN" sz="2400" b="1" baseline="-30000" dirty="0">
                <a:solidFill>
                  <a:schemeClr val="tx1"/>
                </a:solidFill>
                <a:latin typeface="宋体" charset="-122"/>
              </a:rPr>
              <a:t>2</a:t>
            </a:r>
            <a:r>
              <a:rPr lang="en-US" altLang="zh-CN" sz="2400" b="1" dirty="0">
                <a:solidFill>
                  <a:schemeClr val="tx1"/>
                </a:solidFill>
                <a:latin typeface="宋体" charset="-122"/>
              </a:rPr>
              <a:t>O</a:t>
            </a:r>
          </a:p>
          <a:p>
            <a:pPr>
              <a:lnSpc>
                <a:spcPct val="140000"/>
              </a:lnSpc>
              <a:spcBef>
                <a:spcPct val="0"/>
              </a:spcBef>
              <a:buFontTx/>
              <a:buNone/>
            </a:pPr>
            <a:r>
              <a:rPr lang="en-US" altLang="zh-CN" sz="2400" b="1" dirty="0">
                <a:solidFill>
                  <a:srgbClr val="00FF00"/>
                </a:solidFill>
                <a:latin typeface="宋体" charset="-122"/>
              </a:rPr>
              <a:t>c </a:t>
            </a:r>
            <a:r>
              <a:rPr lang="zh-CN" altLang="en-US" sz="2400" b="1" dirty="0">
                <a:solidFill>
                  <a:srgbClr val="00FF00"/>
                </a:solidFill>
                <a:latin typeface="宋体" charset="-122"/>
              </a:rPr>
              <a:t>加药量计算  </a:t>
            </a:r>
            <a:r>
              <a:rPr lang="en-US" altLang="zh-CN" sz="2400" b="1" dirty="0">
                <a:solidFill>
                  <a:schemeClr val="tx1"/>
                </a:solidFill>
                <a:latin typeface="宋体" charset="-122"/>
              </a:rPr>
              <a:t>1kg</a:t>
            </a:r>
            <a:r>
              <a:rPr lang="zh-CN" altLang="en-US" sz="2400" b="1" dirty="0">
                <a:solidFill>
                  <a:schemeClr val="tx1"/>
                </a:solidFill>
                <a:latin typeface="宋体" charset="-122"/>
              </a:rPr>
              <a:t>硫化物理论上需氧量为</a:t>
            </a:r>
            <a:r>
              <a:rPr lang="en-US" altLang="zh-CN" sz="2400" b="1" dirty="0">
                <a:solidFill>
                  <a:schemeClr val="tx1"/>
                </a:solidFill>
                <a:latin typeface="宋体" charset="-122"/>
              </a:rPr>
              <a:t>1kg</a:t>
            </a:r>
            <a:r>
              <a:rPr lang="zh-CN" altLang="en-US" sz="2400" b="1" dirty="0">
                <a:solidFill>
                  <a:schemeClr val="tx1"/>
                </a:solidFill>
                <a:latin typeface="宋体" charset="-122"/>
              </a:rPr>
              <a:t>，约相当于</a:t>
            </a:r>
            <a:r>
              <a:rPr lang="en-US" altLang="zh-CN" sz="2400" b="1" dirty="0">
                <a:solidFill>
                  <a:schemeClr val="tx1"/>
                </a:solidFill>
                <a:latin typeface="宋体" charset="-122"/>
              </a:rPr>
              <a:t>3.7m</a:t>
            </a:r>
            <a:r>
              <a:rPr lang="en-US" altLang="zh-CN" sz="2400" b="1" baseline="30000" dirty="0">
                <a:solidFill>
                  <a:schemeClr val="tx1"/>
                </a:solidFill>
                <a:latin typeface="宋体" charset="-122"/>
              </a:rPr>
              <a:t>3</a:t>
            </a:r>
            <a:r>
              <a:rPr lang="zh-CN" altLang="en-US" sz="2400" b="1" dirty="0">
                <a:solidFill>
                  <a:schemeClr val="tx1"/>
                </a:solidFill>
                <a:latin typeface="宋体" charset="-122"/>
              </a:rPr>
              <a:t>空气。由于部分硫代硫酸盐（约</a:t>
            </a:r>
            <a:r>
              <a:rPr lang="en-US" altLang="zh-CN" sz="2400" b="1" dirty="0">
                <a:solidFill>
                  <a:schemeClr val="tx1"/>
                </a:solidFill>
                <a:latin typeface="宋体" charset="-122"/>
              </a:rPr>
              <a:t>10%</a:t>
            </a:r>
            <a:r>
              <a:rPr lang="zh-CN" altLang="en-US" sz="2400" b="1" dirty="0">
                <a:solidFill>
                  <a:schemeClr val="tx1"/>
                </a:solidFill>
                <a:latin typeface="宋体" charset="-122"/>
              </a:rPr>
              <a:t>）会进一步氧化为硫酸盐，使需氧量约增加到</a:t>
            </a:r>
            <a:r>
              <a:rPr lang="en-US" altLang="zh-CN" sz="2400" b="1" dirty="0">
                <a:solidFill>
                  <a:schemeClr val="tx1"/>
                </a:solidFill>
                <a:latin typeface="宋体" charset="-122"/>
              </a:rPr>
              <a:t>4.0m</a:t>
            </a:r>
            <a:r>
              <a:rPr lang="en-US" altLang="zh-CN" sz="2400" b="1" baseline="30000" dirty="0">
                <a:solidFill>
                  <a:schemeClr val="tx1"/>
                </a:solidFill>
                <a:latin typeface="宋体" charset="-122"/>
              </a:rPr>
              <a:t>3</a:t>
            </a:r>
            <a:r>
              <a:rPr lang="zh-CN" altLang="en-US" sz="2400" b="1" dirty="0">
                <a:solidFill>
                  <a:schemeClr val="tx1"/>
                </a:solidFill>
                <a:latin typeface="宋体" charset="-122"/>
              </a:rPr>
              <a:t>空气。实际操作中供气量为理论量的</a:t>
            </a:r>
            <a:r>
              <a:rPr lang="en-US" altLang="zh-CN" sz="2400" b="1" dirty="0">
                <a:solidFill>
                  <a:schemeClr val="tx1"/>
                </a:solidFill>
                <a:latin typeface="宋体" charset="-122"/>
              </a:rPr>
              <a:t>2</a:t>
            </a:r>
            <a:r>
              <a:rPr lang="zh-CN" altLang="en-US" sz="2400" b="1" dirty="0">
                <a:solidFill>
                  <a:schemeClr val="tx1"/>
                </a:solidFill>
                <a:latin typeface="宋体" charset="-122"/>
              </a:rPr>
              <a:t>～</a:t>
            </a:r>
            <a:r>
              <a:rPr lang="en-US" altLang="zh-CN" sz="2400" b="1" dirty="0">
                <a:solidFill>
                  <a:schemeClr val="tx1"/>
                </a:solidFill>
                <a:latin typeface="宋体" charset="-122"/>
              </a:rPr>
              <a:t>3</a:t>
            </a:r>
            <a:r>
              <a:rPr lang="zh-CN" altLang="en-US" sz="2400" b="1" dirty="0">
                <a:solidFill>
                  <a:schemeClr val="tx1"/>
                </a:solidFill>
                <a:latin typeface="宋体" charset="-122"/>
              </a:rPr>
              <a:t>倍。</a:t>
            </a:r>
            <a:r>
              <a:rPr lang="zh-CN" altLang="en-US" sz="2400" dirty="0">
                <a:solidFill>
                  <a:schemeClr val="tx1"/>
                </a:solidFill>
                <a:latin typeface="宋体"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0" end="0"/>
                                            </p:txEl>
                                          </p:spTgt>
                                        </p:tgtEl>
                                        <p:attrNameLst>
                                          <p:attrName>style.visibility</p:attrName>
                                        </p:attrNameLst>
                                      </p:cBhvr>
                                      <p:to>
                                        <p:strVal val="visible"/>
                                      </p:to>
                                    </p:set>
                                    <p:anim calcmode="lin" valueType="num">
                                      <p:cBhvr additive="base">
                                        <p:cTn id="13"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anim calcmode="lin" valueType="num">
                                      <p:cBhvr additive="base">
                                        <p:cTn id="19"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2" end="2"/>
                                            </p:txEl>
                                          </p:spTgt>
                                        </p:tgtEl>
                                        <p:attrNameLst>
                                          <p:attrName>style.visibility</p:attrName>
                                        </p:attrNameLst>
                                      </p:cBhvr>
                                      <p:to>
                                        <p:strVal val="visible"/>
                                      </p:to>
                                    </p:set>
                                    <p:anim calcmode="lin" valueType="num">
                                      <p:cBhvr additive="base">
                                        <p:cTn id="25"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5">
                                            <p:txEl>
                                              <p:pRg st="3" end="3"/>
                                            </p:txEl>
                                          </p:spTgt>
                                        </p:tgtEl>
                                        <p:attrNameLst>
                                          <p:attrName>style.visibility</p:attrName>
                                        </p:attrNameLst>
                                      </p:cBhvr>
                                      <p:to>
                                        <p:strVal val="visible"/>
                                      </p:to>
                                    </p:set>
                                    <p:anim calcmode="lin" valueType="num">
                                      <p:cBhvr additive="base">
                                        <p:cTn id="31" dur="5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15">
                                            <p:txEl>
                                              <p:pRg st="4" end="4"/>
                                            </p:txEl>
                                          </p:spTgt>
                                        </p:tgtEl>
                                        <p:attrNameLst>
                                          <p:attrName>style.visibility</p:attrName>
                                        </p:attrNameLst>
                                      </p:cBhvr>
                                      <p:to>
                                        <p:strVal val="visible"/>
                                      </p:to>
                                    </p:set>
                                    <p:anim calcmode="lin" valueType="num">
                                      <p:cBhvr additive="base">
                                        <p:cTn id="37" dur="5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15">
                                            <p:txEl>
                                              <p:pRg st="5" end="5"/>
                                            </p:txEl>
                                          </p:spTgt>
                                        </p:tgtEl>
                                        <p:attrNameLst>
                                          <p:attrName>style.visibility</p:attrName>
                                        </p:attrNameLst>
                                      </p:cBhvr>
                                      <p:to>
                                        <p:strVal val="visible"/>
                                      </p:to>
                                    </p:set>
                                    <p:anim calcmode="lin" valueType="num">
                                      <p:cBhvr additive="base">
                                        <p:cTn id="43" dur="5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Text Box 5"/>
          <p:cNvSpPr txBox="1">
            <a:spLocks noChangeArrowheads="1"/>
          </p:cNvSpPr>
          <p:nvPr/>
        </p:nvSpPr>
        <p:spPr bwMode="auto">
          <a:xfrm>
            <a:off x="1835150" y="5734050"/>
            <a:ext cx="2881313" cy="387350"/>
          </a:xfrm>
          <a:prstGeom prst="rect">
            <a:avLst/>
          </a:prstGeom>
          <a:noFill/>
          <a:ln w="9525">
            <a:noFill/>
            <a:miter lim="800000"/>
            <a:headEnd/>
            <a:tailEnd/>
          </a:ln>
        </p:spPr>
        <p:txBody>
          <a:bodyPr lIns="0" tIns="0" rIns="0" bIns="0"/>
          <a:lstStyle/>
          <a:p>
            <a:pPr algn="just" eaLnBrk="0" hangingPunct="0"/>
            <a:r>
              <a:rPr lang="zh-CN" altLang="en-US" sz="2000" b="1">
                <a:latin typeface="Times New Roman" pitchFamily="18" charset="0"/>
              </a:rPr>
              <a:t>图</a:t>
            </a:r>
            <a:r>
              <a:rPr lang="en-US" altLang="zh-CN" sz="2000" b="1">
                <a:latin typeface="Times New Roman" pitchFamily="18" charset="0"/>
              </a:rPr>
              <a:t>3-30  </a:t>
            </a:r>
            <a:r>
              <a:rPr lang="zh-CN" altLang="en-US" sz="2000" b="1">
                <a:latin typeface="Times New Roman" pitchFamily="18" charset="0"/>
              </a:rPr>
              <a:t>空气氧化脱硫塔</a:t>
            </a:r>
            <a:endParaRPr lang="zh-CN" altLang="en-US" sz="2000">
              <a:latin typeface="Times New Roman" pitchFamily="18" charset="0"/>
            </a:endParaRPr>
          </a:p>
        </p:txBody>
      </p:sp>
      <p:sp>
        <p:nvSpPr>
          <p:cNvPr id="16390" name="Rectangle 6"/>
          <p:cNvSpPr>
            <a:spLocks noGrp="1" noChangeArrowheads="1"/>
          </p:cNvSpPr>
          <p:nvPr>
            <p:ph type="title" idx="4294967295"/>
          </p:nvPr>
        </p:nvSpPr>
        <p:spPr>
          <a:xfrm>
            <a:off x="395288" y="404813"/>
            <a:ext cx="3600450" cy="566737"/>
          </a:xfrm>
          <a:noFill/>
        </p:spPr>
        <p:txBody>
          <a:bodyPr/>
          <a:lstStyle/>
          <a:p>
            <a:pPr algn="l"/>
            <a:r>
              <a:rPr lang="en-US" altLang="zh-CN" sz="2400" b="1" dirty="0">
                <a:solidFill>
                  <a:srgbClr val="00FF00"/>
                </a:solidFill>
                <a:effectLst>
                  <a:outerShdw blurRad="38100" dist="38100" dir="2700000" algn="tl">
                    <a:srgbClr val="000000"/>
                  </a:outerShdw>
                </a:effectLst>
                <a:latin typeface="宋体" charset="-122"/>
              </a:rPr>
              <a:t>d   </a:t>
            </a:r>
            <a:r>
              <a:rPr lang="zh-CN" altLang="en-US" sz="2400" b="1" dirty="0">
                <a:solidFill>
                  <a:srgbClr val="00FF00"/>
                </a:solidFill>
                <a:effectLst>
                  <a:outerShdw blurRad="38100" dist="38100" dir="2700000" algn="tl">
                    <a:srgbClr val="000000"/>
                  </a:outerShdw>
                </a:effectLst>
                <a:latin typeface="宋体" charset="-122"/>
              </a:rPr>
              <a:t>空气氧化脱硫工艺</a:t>
            </a:r>
          </a:p>
        </p:txBody>
      </p:sp>
      <p:pic>
        <p:nvPicPr>
          <p:cNvPr id="16391" name="Picture 7" descr="1"/>
          <p:cNvPicPr>
            <a:picLocks noChangeAspect="1" noChangeArrowheads="1"/>
          </p:cNvPicPr>
          <p:nvPr/>
        </p:nvPicPr>
        <p:blipFill>
          <a:blip r:embed="rId3" cstate="print"/>
          <a:srcRect/>
          <a:stretch>
            <a:fillRect/>
          </a:stretch>
        </p:blipFill>
        <p:spPr bwMode="auto">
          <a:xfrm>
            <a:off x="611188" y="1268413"/>
            <a:ext cx="4133850" cy="4752975"/>
          </a:xfrm>
          <a:prstGeom prst="rect">
            <a:avLst/>
          </a:prstGeom>
          <a:solidFill>
            <a:schemeClr val="accent1"/>
          </a:solidFill>
        </p:spPr>
      </p:pic>
      <p:sp>
        <p:nvSpPr>
          <p:cNvPr id="16392" name="Text Box 8"/>
          <p:cNvSpPr txBox="1">
            <a:spLocks noChangeArrowheads="1"/>
          </p:cNvSpPr>
          <p:nvPr/>
        </p:nvSpPr>
        <p:spPr bwMode="auto">
          <a:xfrm>
            <a:off x="5148263" y="692150"/>
            <a:ext cx="3600450" cy="5878532"/>
          </a:xfrm>
          <a:prstGeom prst="rect">
            <a:avLst/>
          </a:prstGeom>
          <a:solidFill>
            <a:schemeClr val="bg1"/>
          </a:solidFill>
          <a:ln w="9525">
            <a:noFill/>
            <a:miter lim="800000"/>
            <a:headEnd/>
            <a:tailEnd/>
          </a:ln>
          <a:effectLst/>
        </p:spPr>
        <p:txBody>
          <a:bodyPr>
            <a:spAutoFit/>
          </a:bodyPr>
          <a:lstStyle/>
          <a:p>
            <a:pPr>
              <a:spcBef>
                <a:spcPct val="50000"/>
              </a:spcBef>
            </a:pPr>
            <a:r>
              <a:rPr kumimoji="1" lang="en-US" altLang="zh-CN" sz="2800" b="1" dirty="0">
                <a:solidFill>
                  <a:srgbClr val="00FF00"/>
                </a:solidFill>
                <a:latin typeface="Times New Roman" pitchFamily="18" charset="0"/>
              </a:rPr>
              <a:t>e</a:t>
            </a:r>
            <a:r>
              <a:rPr kumimoji="1" lang="en-US" altLang="zh-CN" sz="2400" b="1" dirty="0">
                <a:solidFill>
                  <a:srgbClr val="00FF00"/>
                </a:solidFill>
                <a:latin typeface="Times New Roman" pitchFamily="18" charset="0"/>
              </a:rPr>
              <a:t>  </a:t>
            </a:r>
            <a:r>
              <a:rPr kumimoji="1" lang="zh-CN" altLang="en-US" sz="2400" b="1" dirty="0">
                <a:solidFill>
                  <a:srgbClr val="00FF00"/>
                </a:solidFill>
                <a:latin typeface="Times New Roman" pitchFamily="18" charset="0"/>
              </a:rPr>
              <a:t>操作条件及处理效果</a:t>
            </a:r>
          </a:p>
          <a:p>
            <a:pPr>
              <a:spcBef>
                <a:spcPct val="50000"/>
              </a:spcBef>
            </a:pPr>
            <a:r>
              <a:rPr kumimoji="1" lang="zh-CN" altLang="en-US" sz="2400" b="1" dirty="0">
                <a:latin typeface="Times New Roman" pitchFamily="18" charset="0"/>
              </a:rPr>
              <a:t>蒸汽压力   </a:t>
            </a:r>
            <a:r>
              <a:rPr kumimoji="1" lang="en-US" altLang="zh-CN" sz="2400" b="1" dirty="0">
                <a:latin typeface="Times New Roman" pitchFamily="18" charset="0"/>
              </a:rPr>
              <a:t>0.35</a:t>
            </a:r>
            <a:r>
              <a:rPr kumimoji="1" lang="zh-CN" altLang="en-US" sz="2400" b="1" dirty="0">
                <a:latin typeface="Times New Roman" pitchFamily="18" charset="0"/>
              </a:rPr>
              <a:t>～</a:t>
            </a:r>
            <a:r>
              <a:rPr kumimoji="1" lang="en-US" altLang="zh-CN" sz="2400" b="1" dirty="0">
                <a:latin typeface="Times New Roman" pitchFamily="18" charset="0"/>
              </a:rPr>
              <a:t>0.4MPa</a:t>
            </a:r>
          </a:p>
          <a:p>
            <a:pPr>
              <a:spcBef>
                <a:spcPct val="50000"/>
              </a:spcBef>
            </a:pPr>
            <a:r>
              <a:rPr kumimoji="1" lang="zh-CN" altLang="en-US" sz="2400" b="1" dirty="0">
                <a:latin typeface="Times New Roman" pitchFamily="18" charset="0"/>
              </a:rPr>
              <a:t>空气压力     </a:t>
            </a:r>
            <a:r>
              <a:rPr kumimoji="1" lang="en-US" altLang="zh-CN" sz="2400" b="1" dirty="0">
                <a:latin typeface="Times New Roman" pitchFamily="18" charset="0"/>
              </a:rPr>
              <a:t>0.3</a:t>
            </a:r>
            <a:r>
              <a:rPr kumimoji="1" lang="zh-CN" altLang="en-US" sz="2400" b="1" dirty="0">
                <a:latin typeface="Times New Roman" pitchFamily="18" charset="0"/>
              </a:rPr>
              <a:t>～</a:t>
            </a:r>
            <a:r>
              <a:rPr kumimoji="1" lang="en-US" altLang="zh-CN" sz="2400" b="1" dirty="0">
                <a:latin typeface="Times New Roman" pitchFamily="18" charset="0"/>
              </a:rPr>
              <a:t>0.4MPa</a:t>
            </a:r>
          </a:p>
          <a:p>
            <a:pPr>
              <a:spcBef>
                <a:spcPct val="50000"/>
              </a:spcBef>
            </a:pPr>
            <a:r>
              <a:rPr kumimoji="1" lang="zh-CN" altLang="en-US" sz="2400" b="1" dirty="0">
                <a:latin typeface="Times New Roman" pitchFamily="18" charset="0"/>
              </a:rPr>
              <a:t>塔温             </a:t>
            </a:r>
            <a:r>
              <a:rPr kumimoji="1" lang="en-US" altLang="zh-CN" sz="2400" b="1" dirty="0">
                <a:latin typeface="Times New Roman" pitchFamily="18" charset="0"/>
              </a:rPr>
              <a:t>80</a:t>
            </a:r>
            <a:r>
              <a:rPr kumimoji="1" lang="zh-CN" altLang="en-US" sz="2400" b="1" dirty="0">
                <a:latin typeface="Times New Roman" pitchFamily="18" charset="0"/>
              </a:rPr>
              <a:t>～</a:t>
            </a:r>
            <a:r>
              <a:rPr kumimoji="1" lang="en-US" altLang="zh-CN" sz="2400" b="1" dirty="0">
                <a:latin typeface="Times New Roman" pitchFamily="18" charset="0"/>
              </a:rPr>
              <a:t>90℃</a:t>
            </a:r>
          </a:p>
          <a:p>
            <a:pPr>
              <a:spcBef>
                <a:spcPct val="50000"/>
              </a:spcBef>
            </a:pPr>
            <a:r>
              <a:rPr kumimoji="1" lang="zh-CN" altLang="en-US" sz="2400" b="1" dirty="0">
                <a:latin typeface="Times New Roman" pitchFamily="18" charset="0"/>
              </a:rPr>
              <a:t>反应时间         </a:t>
            </a:r>
            <a:r>
              <a:rPr kumimoji="1" lang="en-US" altLang="zh-CN" sz="2400" b="1" dirty="0">
                <a:latin typeface="Times New Roman" pitchFamily="18" charset="0"/>
              </a:rPr>
              <a:t>2h</a:t>
            </a:r>
          </a:p>
          <a:p>
            <a:pPr>
              <a:spcBef>
                <a:spcPct val="50000"/>
              </a:spcBef>
            </a:pPr>
            <a:r>
              <a:rPr kumimoji="1" lang="zh-CN" altLang="en-US" sz="2400" b="1" dirty="0">
                <a:latin typeface="Times New Roman" pitchFamily="18" charset="0"/>
              </a:rPr>
              <a:t>空气流量与废水流量之比</a:t>
            </a:r>
            <a:r>
              <a:rPr kumimoji="1" lang="en-US" altLang="zh-CN" sz="2400" b="1" dirty="0">
                <a:latin typeface="Times New Roman" pitchFamily="18" charset="0"/>
              </a:rPr>
              <a:t>8</a:t>
            </a:r>
            <a:r>
              <a:rPr kumimoji="1" lang="zh-CN" altLang="en-US" sz="2400" b="1" dirty="0">
                <a:latin typeface="Times New Roman" pitchFamily="18" charset="0"/>
              </a:rPr>
              <a:t>～</a:t>
            </a:r>
            <a:r>
              <a:rPr kumimoji="1" lang="en-US" altLang="zh-CN" sz="2400" b="1" dirty="0">
                <a:latin typeface="Times New Roman" pitchFamily="18" charset="0"/>
              </a:rPr>
              <a:t>15</a:t>
            </a:r>
          </a:p>
          <a:p>
            <a:pPr>
              <a:spcBef>
                <a:spcPct val="50000"/>
              </a:spcBef>
            </a:pPr>
            <a:r>
              <a:rPr kumimoji="1" lang="zh-CN" altLang="en-US" sz="2400" b="1" dirty="0">
                <a:latin typeface="Times New Roman" pitchFamily="18" charset="0"/>
              </a:rPr>
              <a:t>蒸汽单耗   有换热流程</a:t>
            </a:r>
          </a:p>
          <a:p>
            <a:pPr>
              <a:spcBef>
                <a:spcPct val="50000"/>
              </a:spcBef>
            </a:pPr>
            <a:r>
              <a:rPr kumimoji="1" lang="en-US" altLang="zh-CN" sz="2400" b="1" dirty="0">
                <a:latin typeface="Times New Roman" pitchFamily="18" charset="0"/>
              </a:rPr>
              <a:t>80㎏/t</a:t>
            </a:r>
            <a:r>
              <a:rPr kumimoji="1" lang="zh-CN" altLang="en-US" sz="2400" b="1" dirty="0">
                <a:latin typeface="Times New Roman" pitchFamily="18" charset="0"/>
              </a:rPr>
              <a:t>废水</a:t>
            </a:r>
            <a:r>
              <a:rPr kumimoji="1" lang="en-US" altLang="zh-CN" sz="2400" b="1" dirty="0">
                <a:latin typeface="Times New Roman" pitchFamily="18" charset="0"/>
              </a:rPr>
              <a:t>;</a:t>
            </a:r>
            <a:r>
              <a:rPr kumimoji="1" lang="zh-CN" altLang="en-US" sz="2400" b="1" dirty="0">
                <a:latin typeface="Times New Roman" pitchFamily="18" charset="0"/>
              </a:rPr>
              <a:t>无换热流程</a:t>
            </a:r>
          </a:p>
          <a:p>
            <a:pPr>
              <a:spcBef>
                <a:spcPct val="50000"/>
              </a:spcBef>
            </a:pPr>
            <a:r>
              <a:rPr kumimoji="1" lang="en-US" altLang="zh-CN" sz="2400" b="1" dirty="0">
                <a:latin typeface="Times New Roman" pitchFamily="18" charset="0"/>
              </a:rPr>
              <a:t>150㎏/t</a:t>
            </a:r>
            <a:r>
              <a:rPr kumimoji="1" lang="zh-CN" altLang="en-US" sz="2400" b="1" dirty="0">
                <a:latin typeface="Times New Roman" pitchFamily="18" charset="0"/>
              </a:rPr>
              <a:t>废水</a:t>
            </a:r>
            <a:r>
              <a:rPr kumimoji="1" lang="en-US" altLang="zh-CN" sz="2400" b="1" dirty="0">
                <a:latin typeface="Times New Roman" pitchFamily="18" charset="0"/>
              </a:rPr>
              <a:t>.</a:t>
            </a:r>
          </a:p>
          <a:p>
            <a:pPr>
              <a:spcBef>
                <a:spcPct val="50000"/>
              </a:spcBef>
            </a:pPr>
            <a:r>
              <a:rPr kumimoji="1" lang="zh-CN" altLang="en-US" sz="2400" b="1" dirty="0">
                <a:latin typeface="Times New Roman" pitchFamily="18" charset="0"/>
              </a:rPr>
              <a:t>硫化物去除率</a:t>
            </a:r>
            <a:r>
              <a:rPr kumimoji="1" lang="en-US" altLang="zh-CN" sz="2400" b="1" dirty="0">
                <a:latin typeface="Times New Roman" pitchFamily="18" charset="0"/>
              </a:rPr>
              <a:t>70</a:t>
            </a:r>
            <a:r>
              <a:rPr kumimoji="1" lang="zh-CN" altLang="en-US" sz="2400" b="1" dirty="0">
                <a:latin typeface="Times New Roman" pitchFamily="18" charset="0"/>
              </a:rPr>
              <a:t>～</a:t>
            </a:r>
            <a:r>
              <a:rPr kumimoji="1" lang="en-US" altLang="zh-CN" sz="2400" b="1" dirty="0">
                <a:latin typeface="Times New Roman" pitchFamily="18" charset="0"/>
              </a:rPr>
              <a:t>90%</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333375"/>
            <a:ext cx="5472112" cy="574675"/>
          </a:xfrm>
          <a:noFill/>
        </p:spPr>
        <p:txBody>
          <a:bodyPr/>
          <a:lstStyle/>
          <a:p>
            <a:pPr algn="l"/>
            <a:r>
              <a:rPr lang="en-US" altLang="zh-CN" sz="2400" b="1" dirty="0">
                <a:solidFill>
                  <a:srgbClr val="FFFF00"/>
                </a:solidFill>
                <a:effectLst>
                  <a:outerShdw blurRad="38100" dist="38100" dir="2700000" algn="tl">
                    <a:srgbClr val="000000"/>
                  </a:outerShdw>
                </a:effectLst>
                <a:latin typeface="宋体" charset="-122"/>
              </a:rPr>
              <a:t>4)  </a:t>
            </a:r>
            <a:r>
              <a:rPr lang="zh-CN" altLang="en-US" sz="2400" b="1" dirty="0">
                <a:solidFill>
                  <a:srgbClr val="FFFF00"/>
                </a:solidFill>
                <a:effectLst>
                  <a:outerShdw blurRad="38100" dist="38100" dir="2700000" algn="tl">
                    <a:srgbClr val="000000"/>
                  </a:outerShdw>
                </a:effectLst>
                <a:latin typeface="宋体" charset="-122"/>
              </a:rPr>
              <a:t>臭氧氧化法在废水处理中的应用</a:t>
            </a:r>
            <a:r>
              <a:rPr lang="zh-CN" altLang="en-US" sz="2400" dirty="0">
                <a:solidFill>
                  <a:srgbClr val="FFFF00"/>
                </a:solidFill>
                <a:effectLst>
                  <a:outerShdw blurRad="38100" dist="38100" dir="2700000" algn="tl">
                    <a:srgbClr val="000000"/>
                  </a:outerShdw>
                </a:effectLst>
                <a:latin typeface="宋体" charset="-122"/>
              </a:rPr>
              <a:t> </a:t>
            </a:r>
          </a:p>
        </p:txBody>
      </p:sp>
      <p:sp>
        <p:nvSpPr>
          <p:cNvPr id="18435" name="Rectangle 3"/>
          <p:cNvSpPr>
            <a:spLocks noGrp="1" noChangeArrowheads="1"/>
          </p:cNvSpPr>
          <p:nvPr>
            <p:ph type="body" idx="1"/>
          </p:nvPr>
        </p:nvSpPr>
        <p:spPr>
          <a:xfrm>
            <a:off x="323850" y="1125538"/>
            <a:ext cx="8496300" cy="4824412"/>
          </a:xfrm>
          <a:solidFill>
            <a:schemeClr val="bg1"/>
          </a:solidFill>
        </p:spPr>
        <p:txBody>
          <a:bodyPr/>
          <a:lstStyle/>
          <a:p>
            <a:pPr>
              <a:lnSpc>
                <a:spcPct val="125000"/>
              </a:lnSpc>
            </a:pPr>
            <a:r>
              <a:rPr lang="en-US" altLang="zh-CN" sz="2400" b="1" dirty="0">
                <a:solidFill>
                  <a:srgbClr val="00FF00"/>
                </a:solidFill>
                <a:latin typeface="宋体" charset="-122"/>
              </a:rPr>
              <a:t>①</a:t>
            </a:r>
            <a:r>
              <a:rPr lang="zh-CN" altLang="en-US" sz="2400" b="1" dirty="0">
                <a:solidFill>
                  <a:srgbClr val="00FF00"/>
                </a:solidFill>
                <a:latin typeface="宋体" charset="-122"/>
              </a:rPr>
              <a:t>臭氧的性质 </a:t>
            </a:r>
          </a:p>
          <a:p>
            <a:pPr>
              <a:lnSpc>
                <a:spcPct val="125000"/>
              </a:lnSpc>
              <a:buClr>
                <a:srgbClr val="00B050"/>
              </a:buClr>
            </a:pPr>
            <a:r>
              <a:rPr lang="zh-CN" altLang="en-US" sz="2400" b="1" dirty="0">
                <a:solidFill>
                  <a:schemeClr val="tx1"/>
                </a:solidFill>
                <a:latin typeface="宋体" charset="-122"/>
              </a:rPr>
              <a:t>淡蓝色的气体，高压下可变成深褐色的液体。具有特殊的刺激性气味。工作场所最大允许浓度</a:t>
            </a:r>
            <a:r>
              <a:rPr lang="en-US" altLang="zh-CN" sz="2400" b="1" dirty="0">
                <a:solidFill>
                  <a:schemeClr val="tx1"/>
                </a:solidFill>
                <a:latin typeface="宋体" charset="-122"/>
              </a:rPr>
              <a:t>0.1mg/L</a:t>
            </a:r>
          </a:p>
          <a:p>
            <a:pPr>
              <a:lnSpc>
                <a:spcPct val="125000"/>
              </a:lnSpc>
              <a:buClr>
                <a:srgbClr val="00B050"/>
              </a:buClr>
            </a:pPr>
            <a:r>
              <a:rPr lang="zh-CN" altLang="en-US" sz="2400" b="1" dirty="0">
                <a:solidFill>
                  <a:schemeClr val="tx1"/>
                </a:solidFill>
                <a:latin typeface="宋体" charset="-122"/>
              </a:rPr>
              <a:t>氧化能力   仅次于氟、比氧、高锰酸钾等都强。</a:t>
            </a:r>
          </a:p>
          <a:p>
            <a:pPr>
              <a:lnSpc>
                <a:spcPct val="125000"/>
              </a:lnSpc>
              <a:buClr>
                <a:srgbClr val="00B050"/>
              </a:buClr>
            </a:pPr>
            <a:r>
              <a:rPr lang="zh-CN" altLang="en-US" sz="2400" b="1" dirty="0">
                <a:solidFill>
                  <a:schemeClr val="tx1"/>
                </a:solidFill>
                <a:latin typeface="宋体" charset="-122"/>
              </a:rPr>
              <a:t>在水中的溶解度  </a:t>
            </a:r>
            <a:r>
              <a:rPr lang="en-US" altLang="zh-CN" sz="2400" b="1" dirty="0">
                <a:solidFill>
                  <a:schemeClr val="tx1"/>
                </a:solidFill>
                <a:latin typeface="宋体" charset="-122"/>
              </a:rPr>
              <a:t>25℃</a:t>
            </a:r>
            <a:r>
              <a:rPr lang="zh-CN" altLang="en-US" sz="2400" b="1" dirty="0">
                <a:solidFill>
                  <a:schemeClr val="tx1"/>
                </a:solidFill>
                <a:latin typeface="宋体" charset="-122"/>
              </a:rPr>
              <a:t>时  </a:t>
            </a:r>
            <a:r>
              <a:rPr lang="en-US" altLang="zh-CN" sz="2400" b="1" dirty="0">
                <a:solidFill>
                  <a:schemeClr val="tx1"/>
                </a:solidFill>
                <a:latin typeface="宋体" charset="-122"/>
              </a:rPr>
              <a:t>3</a:t>
            </a:r>
            <a:r>
              <a:rPr lang="zh-CN" altLang="en-US" sz="2400" b="1" dirty="0">
                <a:solidFill>
                  <a:schemeClr val="tx1"/>
                </a:solidFill>
                <a:latin typeface="宋体" charset="-122"/>
              </a:rPr>
              <a:t>～</a:t>
            </a:r>
            <a:r>
              <a:rPr lang="en-US" altLang="zh-CN" sz="2400" b="1" dirty="0">
                <a:solidFill>
                  <a:schemeClr val="tx1"/>
                </a:solidFill>
                <a:latin typeface="宋体" charset="-122"/>
              </a:rPr>
              <a:t>7mg/L</a:t>
            </a:r>
            <a:r>
              <a:rPr lang="zh-CN" altLang="en-US" sz="2400" b="1" dirty="0">
                <a:solidFill>
                  <a:schemeClr val="tx1"/>
                </a:solidFill>
                <a:latin typeface="宋体" charset="-122"/>
              </a:rPr>
              <a:t>、</a:t>
            </a:r>
          </a:p>
          <a:p>
            <a:pPr>
              <a:lnSpc>
                <a:spcPct val="125000"/>
              </a:lnSpc>
              <a:buClr>
                <a:srgbClr val="00B050"/>
              </a:buClr>
            </a:pPr>
            <a:r>
              <a:rPr lang="zh-CN" altLang="en-US" sz="2400" b="1" dirty="0">
                <a:solidFill>
                  <a:schemeClr val="tx1"/>
                </a:solidFill>
                <a:latin typeface="宋体" charset="-122"/>
              </a:rPr>
              <a:t>臭氧的分解  </a:t>
            </a:r>
            <a:r>
              <a:rPr lang="en-US" altLang="zh-CN" sz="2400" b="1" dirty="0">
                <a:solidFill>
                  <a:schemeClr val="tx1"/>
                </a:solidFill>
                <a:latin typeface="宋体" charset="-122"/>
              </a:rPr>
              <a:t>O</a:t>
            </a:r>
            <a:r>
              <a:rPr lang="en-US" altLang="zh-CN" sz="2400" b="1" baseline="-25000" dirty="0">
                <a:solidFill>
                  <a:schemeClr val="tx1"/>
                </a:solidFill>
                <a:latin typeface="宋体" charset="-122"/>
              </a:rPr>
              <a:t>3</a:t>
            </a:r>
            <a:r>
              <a:rPr lang="en-US" altLang="zh-CN" sz="2400" b="1" dirty="0">
                <a:solidFill>
                  <a:schemeClr val="tx1"/>
                </a:solidFill>
                <a:latin typeface="宋体" charset="-122"/>
              </a:rPr>
              <a:t>→1.5O</a:t>
            </a:r>
            <a:r>
              <a:rPr lang="en-US" altLang="zh-CN" sz="2400" b="1" baseline="-25000" dirty="0">
                <a:solidFill>
                  <a:schemeClr val="tx1"/>
                </a:solidFill>
                <a:latin typeface="宋体" charset="-122"/>
              </a:rPr>
              <a:t>2</a:t>
            </a:r>
            <a:r>
              <a:rPr lang="en-US" altLang="zh-CN" sz="2400" b="1" dirty="0">
                <a:solidFill>
                  <a:schemeClr val="tx1"/>
                </a:solidFill>
                <a:latin typeface="宋体" charset="-122"/>
              </a:rPr>
              <a:t>+144.45kJ,</a:t>
            </a:r>
            <a:r>
              <a:rPr lang="zh-CN" altLang="en-US" sz="2400" b="1" dirty="0">
                <a:solidFill>
                  <a:schemeClr val="tx1"/>
                </a:solidFill>
                <a:latin typeface="宋体" charset="-122"/>
              </a:rPr>
              <a:t>其分解速度随水温，</a:t>
            </a:r>
            <a:r>
              <a:rPr lang="en-US" altLang="zh-CN" sz="2400" b="1" dirty="0">
                <a:solidFill>
                  <a:schemeClr val="tx1"/>
                </a:solidFill>
                <a:latin typeface="宋体" charset="-122"/>
              </a:rPr>
              <a:t>pH</a:t>
            </a:r>
            <a:r>
              <a:rPr lang="zh-CN" altLang="en-US" sz="2400" b="1" dirty="0">
                <a:solidFill>
                  <a:schemeClr val="tx1"/>
                </a:solidFill>
                <a:latin typeface="宋体" charset="-122"/>
              </a:rPr>
              <a:t>的提高而加快。</a:t>
            </a:r>
            <a:endParaRPr lang="zh-CN" altLang="en-US" sz="2400" b="1" baseline="-25000" dirty="0">
              <a:solidFill>
                <a:schemeClr val="tx1"/>
              </a:solidFill>
              <a:latin typeface="宋体" charset="-122"/>
            </a:endParaRPr>
          </a:p>
          <a:p>
            <a:pPr>
              <a:lnSpc>
                <a:spcPct val="125000"/>
              </a:lnSpc>
              <a:buClr>
                <a:srgbClr val="00B050"/>
              </a:buClr>
            </a:pPr>
            <a:r>
              <a:rPr lang="zh-CN" altLang="en-US" sz="2400" b="1" dirty="0">
                <a:solidFill>
                  <a:schemeClr val="tx1"/>
                </a:solidFill>
                <a:latin typeface="宋体" charset="-122"/>
              </a:rPr>
              <a:t>臭氧的毒性和腐蚀性  除金和铂外所有的金属和非金属。不含碳的铬铁合金基本不受腐蚀。</a:t>
            </a:r>
            <a:endParaRPr lang="zh-CN" altLang="en-US" sz="2400" dirty="0">
              <a:solidFill>
                <a:schemeClr val="tx1"/>
              </a:solidFill>
              <a:latin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5">
                                            <p:txEl>
                                              <p:pRg st="0" end="0"/>
                                            </p:txEl>
                                          </p:spTgt>
                                        </p:tgtEl>
                                        <p:attrNameLst>
                                          <p:attrName>style.visibility</p:attrName>
                                        </p:attrNameLst>
                                      </p:cBhvr>
                                      <p:to>
                                        <p:strVal val="visible"/>
                                      </p:to>
                                    </p:set>
                                    <p:anim calcmode="lin" valueType="num">
                                      <p:cBhvr additive="base">
                                        <p:cTn id="13" dur="500" fill="hold"/>
                                        <p:tgtEl>
                                          <p:spTgt spid="184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84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xEl>
                                              <p:pRg st="1" end="1"/>
                                            </p:txEl>
                                          </p:spTgt>
                                        </p:tgtEl>
                                        <p:attrNameLst>
                                          <p:attrName>style.visibility</p:attrName>
                                        </p:attrNameLst>
                                      </p:cBhvr>
                                      <p:to>
                                        <p:strVal val="visible"/>
                                      </p:to>
                                    </p:set>
                                    <p:anim calcmode="lin" valueType="num">
                                      <p:cBhvr additive="base">
                                        <p:cTn id="19" dur="500" fill="hold"/>
                                        <p:tgtEl>
                                          <p:spTgt spid="1843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843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5">
                                            <p:txEl>
                                              <p:pRg st="2" end="2"/>
                                            </p:txEl>
                                          </p:spTgt>
                                        </p:tgtEl>
                                        <p:attrNameLst>
                                          <p:attrName>style.visibility</p:attrName>
                                        </p:attrNameLst>
                                      </p:cBhvr>
                                      <p:to>
                                        <p:strVal val="visible"/>
                                      </p:to>
                                    </p:set>
                                    <p:anim calcmode="lin" valueType="num">
                                      <p:cBhvr additive="base">
                                        <p:cTn id="25" dur="500" fill="hold"/>
                                        <p:tgtEl>
                                          <p:spTgt spid="1843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43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5">
                                            <p:txEl>
                                              <p:pRg st="3" end="3"/>
                                            </p:txEl>
                                          </p:spTgt>
                                        </p:tgtEl>
                                        <p:attrNameLst>
                                          <p:attrName>style.visibility</p:attrName>
                                        </p:attrNameLst>
                                      </p:cBhvr>
                                      <p:to>
                                        <p:strVal val="visible"/>
                                      </p:to>
                                    </p:set>
                                    <p:anim calcmode="lin" valueType="num">
                                      <p:cBhvr additive="base">
                                        <p:cTn id="31" dur="500" fill="hold"/>
                                        <p:tgtEl>
                                          <p:spTgt spid="1843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843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435">
                                            <p:txEl>
                                              <p:pRg st="4" end="4"/>
                                            </p:txEl>
                                          </p:spTgt>
                                        </p:tgtEl>
                                        <p:attrNameLst>
                                          <p:attrName>style.visibility</p:attrName>
                                        </p:attrNameLst>
                                      </p:cBhvr>
                                      <p:to>
                                        <p:strVal val="visible"/>
                                      </p:to>
                                    </p:set>
                                    <p:anim calcmode="lin" valueType="num">
                                      <p:cBhvr additive="base">
                                        <p:cTn id="37" dur="500" fill="hold"/>
                                        <p:tgtEl>
                                          <p:spTgt spid="1843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84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8435">
                                            <p:txEl>
                                              <p:pRg st="5" end="5"/>
                                            </p:txEl>
                                          </p:spTgt>
                                        </p:tgtEl>
                                        <p:attrNameLst>
                                          <p:attrName>style.visibility</p:attrName>
                                        </p:attrNameLst>
                                      </p:cBhvr>
                                      <p:to>
                                        <p:strVal val="visible"/>
                                      </p:to>
                                    </p:set>
                                    <p:anim calcmode="lin" valueType="num">
                                      <p:cBhvr additive="base">
                                        <p:cTn id="43" dur="500" fill="hold"/>
                                        <p:tgtEl>
                                          <p:spTgt spid="1843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843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autoUpdateAnimBg="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1188" y="393229"/>
            <a:ext cx="2878137" cy="371475"/>
          </a:xfrm>
        </p:spPr>
        <p:txBody>
          <a:bodyPr>
            <a:normAutofit fontScale="90000"/>
          </a:bodyPr>
          <a:lstStyle/>
          <a:p>
            <a:pPr algn="l"/>
            <a:r>
              <a:rPr lang="en-US" altLang="zh-CN" sz="2800" b="1" dirty="0">
                <a:solidFill>
                  <a:srgbClr val="00FF00"/>
                </a:solidFill>
                <a:latin typeface="宋体" charset="-122"/>
              </a:rPr>
              <a:t>②</a:t>
            </a:r>
            <a:r>
              <a:rPr lang="en-US" altLang="zh-CN" sz="2800" b="1" dirty="0">
                <a:solidFill>
                  <a:srgbClr val="00FF00"/>
                </a:solidFill>
              </a:rPr>
              <a:t> </a:t>
            </a:r>
            <a:r>
              <a:rPr lang="zh-CN" altLang="en-US" sz="2800" b="1" dirty="0">
                <a:solidFill>
                  <a:srgbClr val="00FF00"/>
                </a:solidFill>
              </a:rPr>
              <a:t>臭氧制备</a:t>
            </a:r>
          </a:p>
        </p:txBody>
      </p:sp>
      <p:sp>
        <p:nvSpPr>
          <p:cNvPr id="41988" name="Rectangle 4"/>
          <p:cNvSpPr>
            <a:spLocks noGrp="1" noChangeArrowheads="1"/>
          </p:cNvSpPr>
          <p:nvPr>
            <p:ph type="body" sz="half" idx="1"/>
          </p:nvPr>
        </p:nvSpPr>
        <p:spPr>
          <a:xfrm>
            <a:off x="1331044" y="5346378"/>
            <a:ext cx="6337300" cy="962942"/>
          </a:xfrm>
          <a:noFill/>
          <a:ln/>
        </p:spPr>
        <p:txBody>
          <a:bodyPr/>
          <a:lstStyle/>
          <a:p>
            <a:pPr algn="l"/>
            <a:r>
              <a:rPr lang="zh-CN" altLang="en-US" sz="2400" b="1" dirty="0"/>
              <a:t>反应式为：</a:t>
            </a:r>
            <a:r>
              <a:rPr lang="en-US" altLang="zh-CN" sz="2400" b="1" dirty="0"/>
              <a:t>O</a:t>
            </a:r>
            <a:r>
              <a:rPr lang="en-US" altLang="zh-CN" sz="2400" b="1" baseline="-25000" dirty="0"/>
              <a:t>2</a:t>
            </a:r>
            <a:r>
              <a:rPr lang="en-US" altLang="zh-CN" sz="2400" b="1" dirty="0"/>
              <a:t>+ e</a:t>
            </a:r>
            <a:r>
              <a:rPr lang="en-US" altLang="zh-CN" sz="2400" b="1" dirty="0">
                <a:cs typeface="Times New Roman" pitchFamily="18" charset="0"/>
              </a:rPr>
              <a:t>→2O+</a:t>
            </a:r>
            <a:r>
              <a:rPr lang="en-US" altLang="zh-CN" sz="2400" b="1" dirty="0"/>
              <a:t>e</a:t>
            </a:r>
            <a:r>
              <a:rPr lang="en-US" altLang="zh-CN" sz="2400" b="1" dirty="0">
                <a:cs typeface="Times New Roman" pitchFamily="18" charset="0"/>
              </a:rPr>
              <a:t>        O </a:t>
            </a:r>
            <a:r>
              <a:rPr lang="en-US" altLang="zh-CN" sz="2400" b="1" dirty="0"/>
              <a:t>+ O</a:t>
            </a:r>
            <a:r>
              <a:rPr lang="en-US" altLang="zh-CN" sz="2400" b="1" baseline="-25000" dirty="0"/>
              <a:t>2</a:t>
            </a:r>
            <a:r>
              <a:rPr lang="en-US" altLang="zh-CN" sz="2400" b="1" dirty="0">
                <a:cs typeface="Times New Roman" pitchFamily="18" charset="0"/>
              </a:rPr>
              <a:t>→O</a:t>
            </a:r>
            <a:r>
              <a:rPr lang="en-US" altLang="zh-CN" sz="2400" b="1" baseline="-25000" dirty="0">
                <a:cs typeface="Times New Roman" pitchFamily="18" charset="0"/>
              </a:rPr>
              <a:t>3</a:t>
            </a:r>
          </a:p>
          <a:p>
            <a:pPr algn="l"/>
            <a:r>
              <a:rPr lang="zh-CN" altLang="en-US" sz="2400" b="1" dirty="0">
                <a:cs typeface="Times New Roman" pitchFamily="18" charset="0"/>
              </a:rPr>
              <a:t>总反应式为：</a:t>
            </a:r>
            <a:r>
              <a:rPr lang="en-US" altLang="zh-CN" sz="2400" b="1" dirty="0">
                <a:cs typeface="Times New Roman" pitchFamily="18" charset="0"/>
              </a:rPr>
              <a:t>3O</a:t>
            </a:r>
            <a:r>
              <a:rPr lang="en-US" altLang="zh-CN" sz="2400" b="1" baseline="-25000" dirty="0">
                <a:cs typeface="Times New Roman" pitchFamily="18" charset="0"/>
              </a:rPr>
              <a:t>2</a:t>
            </a:r>
            <a:r>
              <a:rPr lang="en-US" altLang="zh-CN" sz="2400" b="1" dirty="0">
                <a:cs typeface="Times New Roman" pitchFamily="18" charset="0"/>
              </a:rPr>
              <a:t>→2O</a:t>
            </a:r>
            <a:r>
              <a:rPr lang="en-US" altLang="zh-CN" sz="2400" b="1" baseline="-25000" dirty="0">
                <a:cs typeface="Times New Roman" pitchFamily="18" charset="0"/>
              </a:rPr>
              <a:t>3</a:t>
            </a:r>
            <a:r>
              <a:rPr lang="en-US" altLang="zh-CN" sz="2400" b="1" dirty="0">
                <a:cs typeface="Times New Roman" pitchFamily="18" charset="0"/>
              </a:rPr>
              <a:t>-288.9kJ</a:t>
            </a:r>
          </a:p>
        </p:txBody>
      </p:sp>
      <p:pic>
        <p:nvPicPr>
          <p:cNvPr id="41994" name="Picture 10"/>
          <p:cNvPicPr>
            <a:picLocks noChangeAspect="1" noChangeArrowheads="1"/>
          </p:cNvPicPr>
          <p:nvPr/>
        </p:nvPicPr>
        <p:blipFill>
          <a:blip r:embed="rId2" cstate="print"/>
          <a:srcRect/>
          <a:stretch>
            <a:fillRect/>
          </a:stretch>
        </p:blipFill>
        <p:spPr bwMode="auto">
          <a:xfrm>
            <a:off x="1547664" y="1340768"/>
            <a:ext cx="6126503" cy="3815754"/>
          </a:xfrm>
          <a:prstGeom prst="rect">
            <a:avLst/>
          </a:prstGeom>
          <a:solidFill>
            <a:schemeClr val="tx1"/>
          </a:solidFill>
          <a:ln w="9525" algn="ctr">
            <a:noFill/>
            <a:miter lim="800000"/>
            <a:headEnd/>
            <a:tailEnd/>
          </a:ln>
          <a:effectLst/>
        </p:spPr>
      </p:pic>
      <p:sp>
        <p:nvSpPr>
          <p:cNvPr id="41995" name="Rectangle 11"/>
          <p:cNvSpPr>
            <a:spLocks noChangeArrowheads="1"/>
          </p:cNvSpPr>
          <p:nvPr/>
        </p:nvSpPr>
        <p:spPr bwMode="auto">
          <a:xfrm>
            <a:off x="755650" y="836613"/>
            <a:ext cx="4095750" cy="476250"/>
          </a:xfrm>
          <a:prstGeom prst="rect">
            <a:avLst/>
          </a:prstGeom>
          <a:noFill/>
          <a:ln w="9525" algn="ctr">
            <a:noFill/>
            <a:miter lim="800000"/>
            <a:headEnd/>
            <a:tailEnd/>
          </a:ln>
          <a:effectLst/>
        </p:spPr>
        <p:txBody>
          <a:bodyPr wrap="none">
            <a:spAutoFit/>
          </a:bodyPr>
          <a:lstStyle/>
          <a:p>
            <a:pPr marL="342900" indent="-342900">
              <a:lnSpc>
                <a:spcPct val="90000"/>
              </a:lnSpc>
              <a:spcBef>
                <a:spcPct val="20000"/>
              </a:spcBef>
            </a:pPr>
            <a:r>
              <a:rPr kumimoji="1" lang="zh-CN" altLang="en-US" sz="2800" b="1">
                <a:latin typeface="Times New Roman" pitchFamily="18" charset="0"/>
              </a:rPr>
              <a:t>无声放电生产臭氧的原理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checkerboard(across)">
                                      <p:cBhvr>
                                        <p:cTn id="7" dur="5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11188" y="260350"/>
            <a:ext cx="7772400" cy="865188"/>
          </a:xfrm>
        </p:spPr>
        <p:txBody>
          <a:bodyPr/>
          <a:lstStyle/>
          <a:p>
            <a:pPr algn="l"/>
            <a:r>
              <a:rPr lang="zh-CN" altLang="en-US" sz="2800" b="1"/>
              <a:t>臭氧发生器</a:t>
            </a:r>
          </a:p>
        </p:txBody>
      </p:sp>
      <p:pic>
        <p:nvPicPr>
          <p:cNvPr id="43013" name="Picture 5" descr="2"/>
          <p:cNvPicPr>
            <a:picLocks noChangeAspect="1" noChangeArrowheads="1"/>
          </p:cNvPicPr>
          <p:nvPr/>
        </p:nvPicPr>
        <p:blipFill>
          <a:blip r:embed="rId2" cstate="print"/>
          <a:srcRect/>
          <a:stretch>
            <a:fillRect/>
          </a:stretch>
        </p:blipFill>
        <p:spPr bwMode="auto">
          <a:xfrm>
            <a:off x="285750" y="1484784"/>
            <a:ext cx="8858250" cy="3646487"/>
          </a:xfrm>
          <a:prstGeom prst="rect">
            <a:avLst/>
          </a:prstGeom>
          <a:solidFill>
            <a:schemeClr val="accent1"/>
          </a:solidFill>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endParaRPr lang="zh-CN" altLang="zh-CN"/>
          </a:p>
        </p:txBody>
      </p:sp>
      <p:pic>
        <p:nvPicPr>
          <p:cNvPr id="40965" name="Picture 5" descr="3"/>
          <p:cNvPicPr>
            <a:picLocks noChangeAspect="1" noChangeArrowheads="1"/>
          </p:cNvPicPr>
          <p:nvPr/>
        </p:nvPicPr>
        <p:blipFill>
          <a:blip r:embed="rId2" cstate="print"/>
          <a:srcRect l="10760" r="12949" b="11290"/>
          <a:stretch>
            <a:fillRect/>
          </a:stretch>
        </p:blipFill>
        <p:spPr bwMode="auto">
          <a:xfrm>
            <a:off x="144214" y="548680"/>
            <a:ext cx="8604250" cy="4760913"/>
          </a:xfrm>
          <a:prstGeom prst="rect">
            <a:avLst/>
          </a:prstGeom>
          <a:noFill/>
        </p:spPr>
      </p:pic>
      <p:sp>
        <p:nvSpPr>
          <p:cNvPr id="40967" name="Text Box 7"/>
          <p:cNvSpPr txBox="1">
            <a:spLocks noChangeArrowheads="1"/>
          </p:cNvSpPr>
          <p:nvPr/>
        </p:nvSpPr>
        <p:spPr bwMode="auto">
          <a:xfrm>
            <a:off x="755576" y="5518869"/>
            <a:ext cx="7488237" cy="1006475"/>
          </a:xfrm>
          <a:prstGeom prst="rect">
            <a:avLst/>
          </a:prstGeom>
          <a:solidFill>
            <a:schemeClr val="accent1"/>
          </a:solidFill>
          <a:ln w="9525">
            <a:noFill/>
            <a:miter lim="800000"/>
            <a:headEnd/>
            <a:tailEnd/>
          </a:ln>
          <a:effectLst/>
        </p:spPr>
        <p:txBody>
          <a:bodyPr>
            <a:spAutoFit/>
          </a:bodyPr>
          <a:lstStyle/>
          <a:p>
            <a:pPr>
              <a:spcBef>
                <a:spcPct val="50000"/>
              </a:spcBef>
            </a:pPr>
            <a:r>
              <a:rPr kumimoji="1" lang="en-US" altLang="zh-CN" sz="2000" b="1" dirty="0">
                <a:latin typeface="Times New Roman" pitchFamily="18" charset="0"/>
              </a:rPr>
              <a:t>1</a:t>
            </a:r>
            <a:r>
              <a:rPr kumimoji="1" lang="zh-CN" altLang="en-US" sz="2000" b="1" dirty="0">
                <a:latin typeface="Times New Roman" pitchFamily="18" charset="0"/>
              </a:rPr>
              <a:t>金属圆筒；</a:t>
            </a:r>
            <a:r>
              <a:rPr kumimoji="1" lang="en-US" altLang="zh-CN" sz="2000" b="1" dirty="0">
                <a:latin typeface="Times New Roman" pitchFamily="18" charset="0"/>
              </a:rPr>
              <a:t>2</a:t>
            </a:r>
            <a:r>
              <a:rPr kumimoji="1" lang="zh-CN" altLang="en-US" sz="2000" b="1" dirty="0">
                <a:latin typeface="Times New Roman" pitchFamily="18" charset="0"/>
              </a:rPr>
              <a:t>孔板；</a:t>
            </a:r>
            <a:r>
              <a:rPr kumimoji="1" lang="en-US" altLang="zh-CN" sz="2000" b="1" dirty="0">
                <a:latin typeface="Times New Roman" pitchFamily="18" charset="0"/>
              </a:rPr>
              <a:t>3</a:t>
            </a:r>
            <a:r>
              <a:rPr kumimoji="1" lang="zh-CN" altLang="en-US" sz="2000" b="1" dirty="0">
                <a:latin typeface="Times New Roman" pitchFamily="18" charset="0"/>
              </a:rPr>
              <a:t>不锈钢管；</a:t>
            </a:r>
            <a:r>
              <a:rPr kumimoji="1" lang="en-US" altLang="zh-CN" sz="2000" b="1" dirty="0">
                <a:latin typeface="Times New Roman" pitchFamily="18" charset="0"/>
              </a:rPr>
              <a:t>4</a:t>
            </a:r>
            <a:r>
              <a:rPr kumimoji="1" lang="zh-CN" altLang="en-US" sz="2000" b="1" dirty="0">
                <a:latin typeface="Times New Roman" pitchFamily="18" charset="0"/>
              </a:rPr>
              <a:t>内涂石墨的玻璃管；</a:t>
            </a:r>
            <a:r>
              <a:rPr kumimoji="1" lang="en-US" altLang="zh-CN" sz="2000" b="1" dirty="0">
                <a:latin typeface="Times New Roman" pitchFamily="18" charset="0"/>
              </a:rPr>
              <a:t>5</a:t>
            </a:r>
            <a:r>
              <a:rPr kumimoji="1" lang="zh-CN" altLang="en-US" sz="2000" b="1" dirty="0">
                <a:latin typeface="Times New Roman" pitchFamily="18" charset="0"/>
              </a:rPr>
              <a:t>定位环；</a:t>
            </a:r>
            <a:r>
              <a:rPr kumimoji="1" lang="en-US" altLang="zh-CN" sz="2000" b="1" dirty="0">
                <a:latin typeface="Times New Roman" pitchFamily="18" charset="0"/>
              </a:rPr>
              <a:t>6</a:t>
            </a:r>
            <a:r>
              <a:rPr kumimoji="1" lang="zh-CN" altLang="en-US" sz="2000" b="1" dirty="0">
                <a:latin typeface="Times New Roman" pitchFamily="18" charset="0"/>
              </a:rPr>
              <a:t>放电间隙；</a:t>
            </a:r>
            <a:r>
              <a:rPr kumimoji="1" lang="en-US" altLang="zh-CN" sz="2000" b="1" dirty="0">
                <a:latin typeface="Times New Roman" pitchFamily="18" charset="0"/>
              </a:rPr>
              <a:t>7</a:t>
            </a:r>
            <a:r>
              <a:rPr kumimoji="1" lang="zh-CN" altLang="en-US" sz="2000" b="1" dirty="0">
                <a:latin typeface="Times New Roman" pitchFamily="18" charset="0"/>
              </a:rPr>
              <a:t>交流电源；</a:t>
            </a:r>
            <a:r>
              <a:rPr kumimoji="1" lang="en-US" altLang="zh-CN" sz="2000" b="1" dirty="0">
                <a:latin typeface="Times New Roman" pitchFamily="18" charset="0"/>
              </a:rPr>
              <a:t>8</a:t>
            </a:r>
            <a:r>
              <a:rPr kumimoji="1" lang="zh-CN" altLang="en-US" sz="2000" b="1" dirty="0">
                <a:latin typeface="Times New Roman" pitchFamily="18" charset="0"/>
              </a:rPr>
              <a:t>变压器</a:t>
            </a:r>
            <a:r>
              <a:rPr kumimoji="1" lang="en-US" altLang="zh-CN" sz="2000" b="1" dirty="0">
                <a:latin typeface="Times New Roman" pitchFamily="18" charset="0"/>
              </a:rPr>
              <a:t>;9</a:t>
            </a:r>
            <a:r>
              <a:rPr kumimoji="1" lang="zh-CN" altLang="en-US" sz="2000" b="1" dirty="0">
                <a:latin typeface="Times New Roman" pitchFamily="18" charset="0"/>
              </a:rPr>
              <a:t>绝缘瓷瓶；</a:t>
            </a:r>
            <a:r>
              <a:rPr kumimoji="1" lang="en-US" altLang="zh-CN" sz="2000" b="1" dirty="0">
                <a:latin typeface="Times New Roman" pitchFamily="18" charset="0"/>
              </a:rPr>
              <a:t>10</a:t>
            </a:r>
            <a:r>
              <a:rPr kumimoji="1" lang="zh-CN" altLang="en-US" sz="2000" b="1" dirty="0">
                <a:latin typeface="Times New Roman" pitchFamily="18" charset="0"/>
              </a:rPr>
              <a:t>导线；</a:t>
            </a:r>
            <a:r>
              <a:rPr kumimoji="1" lang="en-US" altLang="zh-CN" sz="2000" b="1" dirty="0">
                <a:latin typeface="Times New Roman" pitchFamily="18" charset="0"/>
              </a:rPr>
              <a:t>11</a:t>
            </a:r>
            <a:r>
              <a:rPr kumimoji="1" lang="zh-CN" altLang="en-US" sz="2000" b="1" dirty="0">
                <a:latin typeface="Times New Roman" pitchFamily="18" charset="0"/>
              </a:rPr>
              <a:t>接地线；</a:t>
            </a:r>
            <a:r>
              <a:rPr kumimoji="1" lang="en-US" altLang="zh-CN" sz="2000" b="1" dirty="0">
                <a:latin typeface="Times New Roman" pitchFamily="18" charset="0"/>
              </a:rPr>
              <a:t>12</a:t>
            </a:r>
            <a:r>
              <a:rPr kumimoji="1" lang="zh-CN" altLang="en-US" sz="2000" b="1" dirty="0">
                <a:latin typeface="Times New Roman" pitchFamily="18" charset="0"/>
              </a:rPr>
              <a:t>进气分配室；臭氧化空气收集室</a:t>
            </a:r>
          </a:p>
        </p:txBody>
      </p:sp>
    </p:spTree>
  </p:cSld>
  <p:clrMapOvr>
    <a:masterClrMapping/>
  </p:clrMapOvr>
</p:sld>
</file>

<file path=ppt/theme/theme1.xml><?xml version="1.0" encoding="utf-8"?>
<a:theme xmlns:a="http://schemas.openxmlformats.org/drawingml/2006/main" name="watercontrol2">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watercontrol2</Template>
  <TotalTime>3103</TotalTime>
  <Words>7364</Words>
  <Application>Microsoft Office PowerPoint</Application>
  <PresentationFormat>全屏显示(4:3)</PresentationFormat>
  <Paragraphs>737</Paragraphs>
  <Slides>125</Slides>
  <Notes>17</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4</vt:i4>
      </vt:variant>
      <vt:variant>
        <vt:lpstr>幻灯片标题</vt:lpstr>
      </vt:variant>
      <vt:variant>
        <vt:i4>125</vt:i4>
      </vt:variant>
    </vt:vector>
  </HeadingPairs>
  <TitlesOfParts>
    <vt:vector size="145" baseType="lpstr">
      <vt:lpstr>黑体</vt:lpstr>
      <vt:lpstr>华文楷体</vt:lpstr>
      <vt:lpstr>华文细黑</vt:lpstr>
      <vt:lpstr>华文新魏</vt:lpstr>
      <vt:lpstr>华文中宋</vt:lpstr>
      <vt:lpstr>楷体</vt:lpstr>
      <vt:lpstr>楷体_GB2312</vt:lpstr>
      <vt:lpstr>宋体</vt:lpstr>
      <vt:lpstr>微软雅黑</vt:lpstr>
      <vt:lpstr>Arial</vt:lpstr>
      <vt:lpstr>Book Antiqua</vt:lpstr>
      <vt:lpstr>Calibri</vt:lpstr>
      <vt:lpstr>Times New Roman</vt:lpstr>
      <vt:lpstr>Verdana</vt:lpstr>
      <vt:lpstr>Wingdings</vt:lpstr>
      <vt:lpstr>watercontrol2</vt:lpstr>
      <vt:lpstr>A Equation(公式3.1)</vt:lpstr>
      <vt:lpstr>文档</vt:lpstr>
      <vt:lpstr>Document</vt:lpstr>
      <vt:lpstr>公式</vt:lpstr>
      <vt:lpstr>PowerPoint 演示文稿</vt:lpstr>
      <vt:lpstr>4.1.1 概述</vt:lpstr>
      <vt:lpstr>4.1.1 概述</vt:lpstr>
      <vt:lpstr>4.1.2 酸性废水的中和处理</vt:lpstr>
      <vt:lpstr>1.药剂中和法 </vt:lpstr>
      <vt:lpstr>1.药剂中和法 </vt:lpstr>
      <vt:lpstr>1.药剂中和法 </vt:lpstr>
      <vt:lpstr>1.药剂中和法 </vt:lpstr>
      <vt:lpstr>PowerPoint 演示文稿</vt:lpstr>
      <vt:lpstr>PowerPoint 演示文稿</vt:lpstr>
      <vt:lpstr>2.过滤中和法</vt:lpstr>
      <vt:lpstr>2.过滤中和法</vt:lpstr>
      <vt:lpstr>PowerPoint 演示文稿</vt:lpstr>
      <vt:lpstr>PowerPoint 演示文稿</vt:lpstr>
      <vt:lpstr>3.利用碱性废水和废渣的中和法</vt:lpstr>
      <vt:lpstr>4.1.3 碱性废水的中和处理</vt:lpstr>
      <vt:lpstr>PowerPoint 演示文稿</vt:lpstr>
      <vt:lpstr>PowerPoint 演示文稿</vt:lpstr>
      <vt:lpstr>PowerPoint 演示文稿</vt:lpstr>
      <vt:lpstr>3.2.1 混凝原理及应用</vt:lpstr>
      <vt:lpstr>PowerPoint 演示文稿</vt:lpstr>
      <vt:lpstr>PowerPoint 演示文稿</vt:lpstr>
      <vt:lpstr>PowerPoint 演示文稿</vt:lpstr>
      <vt:lpstr>2.胶体的脱稳机理</vt:lpstr>
      <vt:lpstr>①压缩双电层机理</vt:lpstr>
      <vt:lpstr>溶液中离子浓度与扩散层厚度的关系</vt:lpstr>
      <vt:lpstr>②吸附电中和机理</vt:lpstr>
      <vt:lpstr>高分子聚合物对胶体或微粒的吸附架桥作用示意图</vt:lpstr>
      <vt:lpstr>④沉淀物网捕机理</vt:lpstr>
      <vt:lpstr>3.影响混凝的因素</vt:lpstr>
      <vt:lpstr>PowerPoint 演示文稿</vt:lpstr>
      <vt:lpstr>（2）混凝剂的影响</vt:lpstr>
      <vt:lpstr>PowerPoint 演示文稿</vt:lpstr>
      <vt:lpstr>(3)水力条件的影响</vt:lpstr>
      <vt:lpstr>3.2.2  混凝剂与助凝剂</vt:lpstr>
      <vt:lpstr>PowerPoint 演示文稿</vt:lpstr>
      <vt:lpstr>1.混凝剂</vt:lpstr>
      <vt:lpstr>水处理对混凝剂的要求：</vt:lpstr>
      <vt:lpstr>(1)无机盐类</vt:lpstr>
      <vt:lpstr>2）硫酸亚铁</vt:lpstr>
      <vt:lpstr>3）硫酸铝</vt:lpstr>
      <vt:lpstr>4）聚合氯化铝</vt:lpstr>
      <vt:lpstr>聚合氯化铝优点：</vt:lpstr>
      <vt:lpstr>5）活化硅酸(activated silicate)</vt:lpstr>
      <vt:lpstr>6）聚合硫酸铁(poly-ferric sulfate, PFS)</vt:lpstr>
      <vt:lpstr>(2)有机高分子类混凝剂(polyelectrolytes)</vt:lpstr>
      <vt:lpstr>PowerPoint 演示文稿</vt:lpstr>
      <vt:lpstr>聚丙烯酰胺 (polyacrylamides, PAM)简介</vt:lpstr>
      <vt:lpstr>PowerPoint 演示文稿</vt:lpstr>
      <vt:lpstr>2.助凝剂</vt:lpstr>
      <vt:lpstr>PowerPoint 演示文稿</vt:lpstr>
      <vt:lpstr>PowerPoint 演示文稿</vt:lpstr>
      <vt:lpstr>混凝剂的压缩空气调制</vt:lpstr>
      <vt:lpstr>PowerPoint 演示文稿</vt:lpstr>
      <vt:lpstr>PowerPoint 演示文稿</vt:lpstr>
      <vt:lpstr>分流隔板式混合槽</vt:lpstr>
      <vt:lpstr>多孔隔板式混合槽</vt:lpstr>
      <vt:lpstr>工艺过程三、反应(reaction)</vt:lpstr>
      <vt:lpstr>（1）机械搅拌反应池</vt:lpstr>
      <vt:lpstr>（2）隔板反应池（平流式）</vt:lpstr>
      <vt:lpstr>（2）隔板反应池（回转式）</vt:lpstr>
      <vt:lpstr>（2）隔板反应池及平流式沉淀池</vt:lpstr>
      <vt:lpstr>PowerPoint 演示文稿</vt:lpstr>
      <vt:lpstr>（3）涡流式反应池</vt:lpstr>
      <vt:lpstr>工艺过程四、澄清—澄清池 (clarifier)</vt:lpstr>
      <vt:lpstr>机械加速澄清池示意图</vt:lpstr>
      <vt:lpstr>水力循环澄清池</vt:lpstr>
      <vt:lpstr>钟罩式脉冲澄清池示意图</vt:lpstr>
      <vt:lpstr>PowerPoint 演示文稿</vt:lpstr>
      <vt:lpstr>PowerPoint 演示文稿</vt:lpstr>
      <vt:lpstr>PowerPoint 演示文稿</vt:lpstr>
      <vt:lpstr>例题：</vt:lpstr>
      <vt:lpstr>若欲降低废水中某种有害离子M浓度，可采取下列方法：</vt:lpstr>
      <vt:lpstr>分级沉淀</vt:lpstr>
      <vt:lpstr>3.3.2  氢氧化物沉淀法 </vt:lpstr>
      <vt:lpstr>1.关系曲线1</vt:lpstr>
      <vt:lpstr>关系曲线2</vt:lpstr>
      <vt:lpstr>2.氢氧化物沉淀法在废水处理中的应用举例</vt:lpstr>
      <vt:lpstr>PowerPoint 演示文稿</vt:lpstr>
      <vt:lpstr>PowerPoint 演示文稿</vt:lpstr>
      <vt:lpstr>PowerPoint 演示文稿</vt:lpstr>
      <vt:lpstr>PowerPoint 演示文稿</vt:lpstr>
      <vt:lpstr>PowerPoint 演示文稿</vt:lpstr>
      <vt:lpstr>4.4.2  化学氧化 </vt:lpstr>
      <vt:lpstr>PowerPoint 演示文稿</vt:lpstr>
      <vt:lpstr>PowerPoint 演示文稿</vt:lpstr>
      <vt:lpstr>PowerPoint 演示文稿</vt:lpstr>
      <vt:lpstr>PowerPoint 演示文稿</vt:lpstr>
      <vt:lpstr>PowerPoint 演示文稿</vt:lpstr>
      <vt:lpstr>2) 折点加氯消毒 </vt:lpstr>
      <vt:lpstr>PowerPoint 演示文稿</vt:lpstr>
      <vt:lpstr>PowerPoint 演示文稿</vt:lpstr>
      <vt:lpstr>PowerPoint 演示文稿</vt:lpstr>
      <vt:lpstr>3 ）空气氧化法处理含硫废水</vt:lpstr>
      <vt:lpstr>d   空气氧化脱硫工艺</vt:lpstr>
      <vt:lpstr>4)  臭氧氧化法在废水处理中的应用 </vt:lpstr>
      <vt:lpstr>② 臭氧制备</vt:lpstr>
      <vt:lpstr>臭氧发生器</vt:lpstr>
      <vt:lpstr>PowerPoint 演示文稿</vt:lpstr>
      <vt:lpstr>③臭氧化处理的开路系统</vt:lpstr>
      <vt:lpstr>空气净化流程</vt:lpstr>
      <vt:lpstr>PowerPoint 演示文稿</vt:lpstr>
      <vt:lpstr>③应用举例印染废水处理</vt:lpstr>
      <vt:lpstr>Exp： 应用举例含氰废水处理</vt:lpstr>
      <vt:lpstr>PowerPoint 演示文稿</vt:lpstr>
      <vt:lpstr>e   臭氧氧化法的优缺点</vt:lpstr>
      <vt:lpstr>3.4.3   化学还原法</vt:lpstr>
      <vt:lpstr>PowerPoint 演示文稿</vt:lpstr>
      <vt:lpstr>PowerPoint 演示文稿</vt:lpstr>
      <vt:lpstr>PowerPoint 演示文稿</vt:lpstr>
      <vt:lpstr>PowerPoint 演示文稿</vt:lpstr>
      <vt:lpstr>3.5   电解（electrolysis）</vt:lpstr>
      <vt:lpstr>3.5.1 电解基本原理</vt:lpstr>
      <vt:lpstr>2.分解电压的测定</vt:lpstr>
      <vt:lpstr>3.分解电压高的原因:</vt:lpstr>
      <vt:lpstr>PowerPoint 演示文稿</vt:lpstr>
      <vt:lpstr>PowerPoint 演示文稿</vt:lpstr>
      <vt:lpstr>4. 极板电路</vt:lpstr>
      <vt:lpstr>三、  电解法处理电镀污水实例 </vt:lpstr>
      <vt:lpstr>PowerPoint 演示文稿</vt:lpstr>
      <vt:lpstr>2. 电解法处理含铬废水</vt:lpstr>
      <vt:lpstr>PowerPoint 演示文稿</vt:lpstr>
      <vt:lpstr>PowerPoint 演示文稿</vt:lpstr>
      <vt:lpstr>含铬废水处理工艺流程</vt:lpstr>
      <vt:lpstr>                    Thank you!</vt:lpstr>
    </vt:vector>
  </TitlesOfParts>
  <Company>Nankai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水污染控制工程2</dc:title>
  <dc:creator>ZHANG Ying</dc:creator>
  <cp:lastModifiedBy>xbany</cp:lastModifiedBy>
  <cp:revision>204</cp:revision>
  <dcterms:created xsi:type="dcterms:W3CDTF">2007-07-17T09:14:50Z</dcterms:created>
  <dcterms:modified xsi:type="dcterms:W3CDTF">2019-03-22T03:33:51Z</dcterms:modified>
</cp:coreProperties>
</file>