
<file path=[Content_Types].xml><?xml version="1.0" encoding="utf-8"?>
<Types xmlns="http://schemas.openxmlformats.org/package/2006/content-types">
  <Default Extension="bin" ContentType="application/vnd.openxmlformats-officedocument.oleObject"/>
  <Default Extension="jpeg" ContentType="image/jpeg"/>
  <Default Extension="png" ContentType="image/png"/>
  <Default Extension="rels" ContentType="application/vnd.openxmlformats-package.relationships+xml"/>
  <Default Extension="vml" ContentType="application/vnd.openxmlformats-officedocument.vmlDrawing"/>
  <Default Extension="wav" ContentType="audio/wav"/>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09" r:id="rId1"/>
  </p:sldMasterIdLst>
  <p:notesMasterIdLst>
    <p:notesMasterId r:id="rId90"/>
  </p:notesMasterIdLst>
  <p:sldIdLst>
    <p:sldId id="275" r:id="rId2"/>
    <p:sldId id="336" r:id="rId3"/>
    <p:sldId id="337" r:id="rId4"/>
    <p:sldId id="338" r:id="rId5"/>
    <p:sldId id="339" r:id="rId6"/>
    <p:sldId id="340" r:id="rId7"/>
    <p:sldId id="341" r:id="rId8"/>
    <p:sldId id="342" r:id="rId9"/>
    <p:sldId id="343" r:id="rId10"/>
    <p:sldId id="344" r:id="rId11"/>
    <p:sldId id="345" r:id="rId12"/>
    <p:sldId id="346" r:id="rId13"/>
    <p:sldId id="347" r:id="rId14"/>
    <p:sldId id="348" r:id="rId15"/>
    <p:sldId id="349" r:id="rId16"/>
    <p:sldId id="350" r:id="rId17"/>
    <p:sldId id="430" r:id="rId18"/>
    <p:sldId id="431" r:id="rId19"/>
    <p:sldId id="351" r:id="rId20"/>
    <p:sldId id="352" r:id="rId21"/>
    <p:sldId id="353" r:id="rId22"/>
    <p:sldId id="354" r:id="rId23"/>
    <p:sldId id="355" r:id="rId24"/>
    <p:sldId id="356" r:id="rId25"/>
    <p:sldId id="357" r:id="rId26"/>
    <p:sldId id="358" r:id="rId27"/>
    <p:sldId id="359" r:id="rId28"/>
    <p:sldId id="360" r:id="rId29"/>
    <p:sldId id="361" r:id="rId30"/>
    <p:sldId id="362" r:id="rId31"/>
    <p:sldId id="363" r:id="rId32"/>
    <p:sldId id="364" r:id="rId33"/>
    <p:sldId id="365" r:id="rId34"/>
    <p:sldId id="366" r:id="rId35"/>
    <p:sldId id="369" r:id="rId36"/>
    <p:sldId id="370" r:id="rId37"/>
    <p:sldId id="371" r:id="rId38"/>
    <p:sldId id="372" r:id="rId39"/>
    <p:sldId id="373" r:id="rId40"/>
    <p:sldId id="374" r:id="rId41"/>
    <p:sldId id="377" r:id="rId42"/>
    <p:sldId id="378" r:id="rId43"/>
    <p:sldId id="379" r:id="rId44"/>
    <p:sldId id="380" r:id="rId45"/>
    <p:sldId id="381" r:id="rId46"/>
    <p:sldId id="383" r:id="rId47"/>
    <p:sldId id="384" r:id="rId48"/>
    <p:sldId id="385" r:id="rId49"/>
    <p:sldId id="386" r:id="rId50"/>
    <p:sldId id="387" r:id="rId51"/>
    <p:sldId id="388" r:id="rId52"/>
    <p:sldId id="389" r:id="rId53"/>
    <p:sldId id="391" r:id="rId54"/>
    <p:sldId id="392" r:id="rId55"/>
    <p:sldId id="393" r:id="rId56"/>
    <p:sldId id="394" r:id="rId57"/>
    <p:sldId id="395" r:id="rId58"/>
    <p:sldId id="396" r:id="rId59"/>
    <p:sldId id="402" r:id="rId60"/>
    <p:sldId id="403" r:id="rId61"/>
    <p:sldId id="404" r:id="rId62"/>
    <p:sldId id="397" r:id="rId63"/>
    <p:sldId id="398" r:id="rId64"/>
    <p:sldId id="399" r:id="rId65"/>
    <p:sldId id="405" r:id="rId66"/>
    <p:sldId id="406" r:id="rId67"/>
    <p:sldId id="407" r:id="rId68"/>
    <p:sldId id="408" r:id="rId69"/>
    <p:sldId id="409" r:id="rId70"/>
    <p:sldId id="410" r:id="rId71"/>
    <p:sldId id="411" r:id="rId72"/>
    <p:sldId id="412" r:id="rId73"/>
    <p:sldId id="413" r:id="rId74"/>
    <p:sldId id="414" r:id="rId75"/>
    <p:sldId id="415" r:id="rId76"/>
    <p:sldId id="416" r:id="rId77"/>
    <p:sldId id="417" r:id="rId78"/>
    <p:sldId id="418" r:id="rId79"/>
    <p:sldId id="419" r:id="rId80"/>
    <p:sldId id="420" r:id="rId81"/>
    <p:sldId id="421" r:id="rId82"/>
    <p:sldId id="432" r:id="rId83"/>
    <p:sldId id="422" r:id="rId84"/>
    <p:sldId id="423" r:id="rId85"/>
    <p:sldId id="425" r:id="rId86"/>
    <p:sldId id="426" r:id="rId87"/>
    <p:sldId id="427" r:id="rId88"/>
    <p:sldId id="428" r:id="rId89"/>
  </p:sldIdLst>
  <p:sldSz cx="9144000" cy="6858000" type="screen4x3"/>
  <p:notesSz cx="6400800" cy="8686800"/>
  <p:defaultTex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BF57A"/>
    <a:srgbClr val="CC00CC"/>
    <a:srgbClr val="F01085"/>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69C7853C-536D-4A76-A0AE-DD22124D55A5}" styleName="主题样式 1 - 强调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775DCB02-9BB8-47FD-8907-85C794F793BA}" styleName="主题样式 1 - 强调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35758FB7-9AC5-4552-8A53-C91805E547FA}" styleName="主题样式 1 - 强调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08FB837D-C827-4EFA-A057-4D05807E0F7C}" styleName="主题样式 1 - 强调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125E5076-3810-47DD-B79F-674D7AD40C01}" styleName="深色样式 1 - 强调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543" autoAdjust="0"/>
  </p:normalViewPr>
  <p:slideViewPr>
    <p:cSldViewPr>
      <p:cViewPr varScale="1">
        <p:scale>
          <a:sx n="120" d="100"/>
          <a:sy n="120" d="100"/>
        </p:scale>
        <p:origin x="1344" y="114"/>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slide" Target="slides/slide88.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notesMaster" Target="notesMasters/notesMaster1.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3.wmf"/><Relationship Id="rId7" Type="http://schemas.openxmlformats.org/officeDocument/2006/relationships/image" Target="../media/image7.wmf"/><Relationship Id="rId2" Type="http://schemas.openxmlformats.org/officeDocument/2006/relationships/image" Target="../media/image2.wmf"/><Relationship Id="rId1" Type="http://schemas.openxmlformats.org/officeDocument/2006/relationships/image" Target="../media/image1.wmf"/><Relationship Id="rId6" Type="http://schemas.openxmlformats.org/officeDocument/2006/relationships/image" Target="../media/image6.wmf"/><Relationship Id="rId5" Type="http://schemas.openxmlformats.org/officeDocument/2006/relationships/image" Target="../media/image5.wmf"/><Relationship Id="rId4" Type="http://schemas.openxmlformats.org/officeDocument/2006/relationships/image" Target="../media/image4.wmf"/></Relationships>
</file>

<file path=ppt/drawings/_rels/vmlDrawing10.vml.rels><?xml version="1.0" encoding="UTF-8" standalone="yes"?>
<Relationships xmlns="http://schemas.openxmlformats.org/package/2006/relationships"><Relationship Id="rId8" Type="http://schemas.openxmlformats.org/officeDocument/2006/relationships/image" Target="../media/image54.wmf"/><Relationship Id="rId3" Type="http://schemas.openxmlformats.org/officeDocument/2006/relationships/image" Target="../media/image49.wmf"/><Relationship Id="rId7" Type="http://schemas.openxmlformats.org/officeDocument/2006/relationships/image" Target="../media/image53.wmf"/><Relationship Id="rId2" Type="http://schemas.openxmlformats.org/officeDocument/2006/relationships/image" Target="../media/image48.wmf"/><Relationship Id="rId1" Type="http://schemas.openxmlformats.org/officeDocument/2006/relationships/image" Target="../media/image47.wmf"/><Relationship Id="rId6" Type="http://schemas.openxmlformats.org/officeDocument/2006/relationships/image" Target="../media/image52.wmf"/><Relationship Id="rId11" Type="http://schemas.openxmlformats.org/officeDocument/2006/relationships/image" Target="../media/image57.wmf"/><Relationship Id="rId5" Type="http://schemas.openxmlformats.org/officeDocument/2006/relationships/image" Target="../media/image51.wmf"/><Relationship Id="rId10" Type="http://schemas.openxmlformats.org/officeDocument/2006/relationships/image" Target="../media/image56.wmf"/><Relationship Id="rId4" Type="http://schemas.openxmlformats.org/officeDocument/2006/relationships/image" Target="../media/image50.wmf"/><Relationship Id="rId9" Type="http://schemas.openxmlformats.org/officeDocument/2006/relationships/image" Target="../media/image55.w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58.wmf"/></Relationships>
</file>

<file path=ppt/drawings/_rels/vmlDrawing12.vml.rels><?xml version="1.0" encoding="UTF-8" standalone="yes"?>
<Relationships xmlns="http://schemas.openxmlformats.org/package/2006/relationships"><Relationship Id="rId3" Type="http://schemas.openxmlformats.org/officeDocument/2006/relationships/image" Target="../media/image61.wmf"/><Relationship Id="rId2" Type="http://schemas.openxmlformats.org/officeDocument/2006/relationships/image" Target="../media/image60.wmf"/><Relationship Id="rId1" Type="http://schemas.openxmlformats.org/officeDocument/2006/relationships/image" Target="../media/image59.wmf"/></Relationships>
</file>

<file path=ppt/drawings/_rels/vmlDrawing13.vml.rels><?xml version="1.0" encoding="UTF-8" standalone="yes"?>
<Relationships xmlns="http://schemas.openxmlformats.org/package/2006/relationships"><Relationship Id="rId3" Type="http://schemas.openxmlformats.org/officeDocument/2006/relationships/image" Target="../media/image64.wmf"/><Relationship Id="rId2" Type="http://schemas.openxmlformats.org/officeDocument/2006/relationships/image" Target="../media/image63.wmf"/><Relationship Id="rId1" Type="http://schemas.openxmlformats.org/officeDocument/2006/relationships/image" Target="../media/image62.wmf"/><Relationship Id="rId5" Type="http://schemas.openxmlformats.org/officeDocument/2006/relationships/image" Target="../media/image66.wmf"/><Relationship Id="rId4" Type="http://schemas.openxmlformats.org/officeDocument/2006/relationships/image" Target="../media/image65.w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71.wmf"/></Relationships>
</file>

<file path=ppt/drawings/_rels/vmlDrawing15.vml.rels><?xml version="1.0" encoding="UTF-8" standalone="yes"?>
<Relationships xmlns="http://schemas.openxmlformats.org/package/2006/relationships"><Relationship Id="rId3" Type="http://schemas.openxmlformats.org/officeDocument/2006/relationships/image" Target="../media/image102.wmf"/><Relationship Id="rId2" Type="http://schemas.openxmlformats.org/officeDocument/2006/relationships/image" Target="../media/image101.wmf"/><Relationship Id="rId1" Type="http://schemas.openxmlformats.org/officeDocument/2006/relationships/image" Target="../media/image100.wmf"/><Relationship Id="rId5" Type="http://schemas.openxmlformats.org/officeDocument/2006/relationships/image" Target="../media/image104.wmf"/><Relationship Id="rId4" Type="http://schemas.openxmlformats.org/officeDocument/2006/relationships/image" Target="../media/image103.wmf"/></Relationships>
</file>

<file path=ppt/drawings/_rels/vmlDrawing16.vml.rels><?xml version="1.0" encoding="UTF-8" standalone="yes"?>
<Relationships xmlns="http://schemas.openxmlformats.org/package/2006/relationships"><Relationship Id="rId2" Type="http://schemas.openxmlformats.org/officeDocument/2006/relationships/image" Target="../media/image106.wmf"/><Relationship Id="rId1" Type="http://schemas.openxmlformats.org/officeDocument/2006/relationships/image" Target="../media/image105.wmf"/></Relationships>
</file>

<file path=ppt/drawings/_rels/vmlDrawing17.vml.rels><?xml version="1.0" encoding="UTF-8" standalone="yes"?>
<Relationships xmlns="http://schemas.openxmlformats.org/package/2006/relationships"><Relationship Id="rId1" Type="http://schemas.openxmlformats.org/officeDocument/2006/relationships/image" Target="../media/image117.wmf"/></Relationships>
</file>

<file path=ppt/drawings/_rels/vmlDrawing2.vml.rels><?xml version="1.0" encoding="UTF-8" standalone="yes"?>
<Relationships xmlns="http://schemas.openxmlformats.org/package/2006/relationships"><Relationship Id="rId8" Type="http://schemas.openxmlformats.org/officeDocument/2006/relationships/image" Target="../media/image16.wmf"/><Relationship Id="rId3" Type="http://schemas.openxmlformats.org/officeDocument/2006/relationships/image" Target="../media/image11.wmf"/><Relationship Id="rId7" Type="http://schemas.openxmlformats.org/officeDocument/2006/relationships/image" Target="../media/image15.wmf"/><Relationship Id="rId2" Type="http://schemas.openxmlformats.org/officeDocument/2006/relationships/image" Target="../media/image10.wmf"/><Relationship Id="rId1" Type="http://schemas.openxmlformats.org/officeDocument/2006/relationships/image" Target="../media/image9.wmf"/><Relationship Id="rId6" Type="http://schemas.openxmlformats.org/officeDocument/2006/relationships/image" Target="../media/image14.wmf"/><Relationship Id="rId5" Type="http://schemas.openxmlformats.org/officeDocument/2006/relationships/image" Target="../media/image13.wmf"/><Relationship Id="rId4" Type="http://schemas.openxmlformats.org/officeDocument/2006/relationships/image" Target="../media/image12.wmf"/><Relationship Id="rId9" Type="http://schemas.openxmlformats.org/officeDocument/2006/relationships/image" Target="../media/image17.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8.wmf"/></Relationships>
</file>

<file path=ppt/drawings/_rels/vmlDrawing4.vml.rels><?xml version="1.0" encoding="UTF-8" standalone="yes"?>
<Relationships xmlns="http://schemas.openxmlformats.org/package/2006/relationships"><Relationship Id="rId3" Type="http://schemas.openxmlformats.org/officeDocument/2006/relationships/image" Target="../media/image23.wmf"/><Relationship Id="rId2" Type="http://schemas.openxmlformats.org/officeDocument/2006/relationships/image" Target="../media/image22.wmf"/><Relationship Id="rId1" Type="http://schemas.openxmlformats.org/officeDocument/2006/relationships/image" Target="../media/image21.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24.wmf"/></Relationships>
</file>

<file path=ppt/drawings/_rels/vmlDrawing6.vml.rels><?xml version="1.0" encoding="UTF-8" standalone="yes"?>
<Relationships xmlns="http://schemas.openxmlformats.org/package/2006/relationships"><Relationship Id="rId8" Type="http://schemas.openxmlformats.org/officeDocument/2006/relationships/image" Target="../media/image36.wmf"/><Relationship Id="rId3" Type="http://schemas.openxmlformats.org/officeDocument/2006/relationships/image" Target="../media/image31.wmf"/><Relationship Id="rId7" Type="http://schemas.openxmlformats.org/officeDocument/2006/relationships/image" Target="../media/image35.wmf"/><Relationship Id="rId2" Type="http://schemas.openxmlformats.org/officeDocument/2006/relationships/image" Target="../media/image30.wmf"/><Relationship Id="rId1" Type="http://schemas.openxmlformats.org/officeDocument/2006/relationships/image" Target="../media/image29.wmf"/><Relationship Id="rId6" Type="http://schemas.openxmlformats.org/officeDocument/2006/relationships/image" Target="../media/image34.wmf"/><Relationship Id="rId5" Type="http://schemas.openxmlformats.org/officeDocument/2006/relationships/image" Target="../media/image33.wmf"/><Relationship Id="rId4" Type="http://schemas.openxmlformats.org/officeDocument/2006/relationships/image" Target="../media/image32.wmf"/><Relationship Id="rId9" Type="http://schemas.openxmlformats.org/officeDocument/2006/relationships/image" Target="../media/image37.wmf"/></Relationships>
</file>

<file path=ppt/drawings/_rels/vmlDrawing7.vml.rels><?xml version="1.0" encoding="UTF-8" standalone="yes"?>
<Relationships xmlns="http://schemas.openxmlformats.org/package/2006/relationships"><Relationship Id="rId2" Type="http://schemas.openxmlformats.org/officeDocument/2006/relationships/image" Target="../media/image31.wmf"/><Relationship Id="rId1" Type="http://schemas.openxmlformats.org/officeDocument/2006/relationships/image" Target="../media/image39.w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40.png"/></Relationships>
</file>

<file path=ppt/drawings/_rels/vmlDrawing9.vml.rels><?xml version="1.0" encoding="UTF-8" standalone="yes"?>
<Relationships xmlns="http://schemas.openxmlformats.org/package/2006/relationships"><Relationship Id="rId3" Type="http://schemas.openxmlformats.org/officeDocument/2006/relationships/image" Target="../media/image44.wmf"/><Relationship Id="rId2" Type="http://schemas.openxmlformats.org/officeDocument/2006/relationships/image" Target="../media/image43.wmf"/><Relationship Id="rId1" Type="http://schemas.openxmlformats.org/officeDocument/2006/relationships/image" Target="../media/image42.png"/><Relationship Id="rId4" Type="http://schemas.openxmlformats.org/officeDocument/2006/relationships/image" Target="../media/image45.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5538" name="Rectangle 2"/>
          <p:cNvSpPr>
            <a:spLocks noGrp="1" noChangeArrowheads="1"/>
          </p:cNvSpPr>
          <p:nvPr>
            <p:ph type="hdr" sz="quarter"/>
          </p:nvPr>
        </p:nvSpPr>
        <p:spPr bwMode="auto">
          <a:xfrm>
            <a:off x="0" y="0"/>
            <a:ext cx="2773680" cy="434340"/>
          </a:xfrm>
          <a:prstGeom prst="rect">
            <a:avLst/>
          </a:prstGeom>
          <a:noFill/>
          <a:ln w="9525">
            <a:noFill/>
            <a:miter lim="800000"/>
            <a:headEnd/>
            <a:tailEnd/>
          </a:ln>
          <a:effectLst/>
        </p:spPr>
        <p:txBody>
          <a:bodyPr vert="horz" wrap="square" lIns="86210" tIns="43105" rIns="86210" bIns="43105" numCol="1" anchor="t" anchorCtr="0" compatLnSpc="1">
            <a:prstTxWarp prst="textNoShape">
              <a:avLst/>
            </a:prstTxWarp>
          </a:bodyPr>
          <a:lstStyle>
            <a:lvl1pPr>
              <a:defRPr sz="1100"/>
            </a:lvl1pPr>
          </a:lstStyle>
          <a:p>
            <a:pPr>
              <a:defRPr/>
            </a:pPr>
            <a:endParaRPr lang="en-US" altLang="zh-CN"/>
          </a:p>
        </p:txBody>
      </p:sp>
      <p:sp>
        <p:nvSpPr>
          <p:cNvPr id="65539" name="Rectangle 3"/>
          <p:cNvSpPr>
            <a:spLocks noGrp="1" noChangeArrowheads="1"/>
          </p:cNvSpPr>
          <p:nvPr>
            <p:ph type="dt" idx="1"/>
          </p:nvPr>
        </p:nvSpPr>
        <p:spPr bwMode="auto">
          <a:xfrm>
            <a:off x="3625639" y="0"/>
            <a:ext cx="2773680" cy="434340"/>
          </a:xfrm>
          <a:prstGeom prst="rect">
            <a:avLst/>
          </a:prstGeom>
          <a:noFill/>
          <a:ln w="9525">
            <a:noFill/>
            <a:miter lim="800000"/>
            <a:headEnd/>
            <a:tailEnd/>
          </a:ln>
          <a:effectLst/>
        </p:spPr>
        <p:txBody>
          <a:bodyPr vert="horz" wrap="square" lIns="86210" tIns="43105" rIns="86210" bIns="43105" numCol="1" anchor="t" anchorCtr="0" compatLnSpc="1">
            <a:prstTxWarp prst="textNoShape">
              <a:avLst/>
            </a:prstTxWarp>
          </a:bodyPr>
          <a:lstStyle>
            <a:lvl1pPr algn="r">
              <a:defRPr sz="1100"/>
            </a:lvl1pPr>
          </a:lstStyle>
          <a:p>
            <a:pPr>
              <a:defRPr/>
            </a:pPr>
            <a:endParaRPr lang="en-US" altLang="zh-CN"/>
          </a:p>
        </p:txBody>
      </p:sp>
      <p:sp>
        <p:nvSpPr>
          <p:cNvPr id="32772" name="Rectangle 4"/>
          <p:cNvSpPr>
            <a:spLocks noGrp="1" noRot="1" noChangeAspect="1" noChangeArrowheads="1" noTextEdit="1"/>
          </p:cNvSpPr>
          <p:nvPr>
            <p:ph type="sldImg" idx="2"/>
          </p:nvPr>
        </p:nvSpPr>
        <p:spPr bwMode="auto">
          <a:xfrm>
            <a:off x="1028700" y="650875"/>
            <a:ext cx="4343400" cy="3257550"/>
          </a:xfrm>
          <a:prstGeom prst="rect">
            <a:avLst/>
          </a:prstGeom>
          <a:noFill/>
          <a:ln w="9525">
            <a:solidFill>
              <a:srgbClr val="000000"/>
            </a:solidFill>
            <a:miter lim="800000"/>
            <a:headEnd/>
            <a:tailEnd/>
          </a:ln>
        </p:spPr>
      </p:sp>
      <p:sp>
        <p:nvSpPr>
          <p:cNvPr id="65541" name="Rectangle 5"/>
          <p:cNvSpPr>
            <a:spLocks noGrp="1" noChangeArrowheads="1"/>
          </p:cNvSpPr>
          <p:nvPr>
            <p:ph type="body" sz="quarter" idx="3"/>
          </p:nvPr>
        </p:nvSpPr>
        <p:spPr bwMode="auto">
          <a:xfrm>
            <a:off x="640080" y="4126230"/>
            <a:ext cx="5120640" cy="3909060"/>
          </a:xfrm>
          <a:prstGeom prst="rect">
            <a:avLst/>
          </a:prstGeom>
          <a:noFill/>
          <a:ln w="9525">
            <a:noFill/>
            <a:miter lim="800000"/>
            <a:headEnd/>
            <a:tailEnd/>
          </a:ln>
          <a:effectLst/>
        </p:spPr>
        <p:txBody>
          <a:bodyPr vert="horz" wrap="square" lIns="86210" tIns="43105" rIns="86210" bIns="43105" numCol="1" anchor="t" anchorCtr="0" compatLnSpc="1">
            <a:prstTxWarp prst="textNoShape">
              <a:avLst/>
            </a:prstTxWarp>
          </a:bodyPr>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5542" name="Rectangle 6"/>
          <p:cNvSpPr>
            <a:spLocks noGrp="1" noChangeArrowheads="1"/>
          </p:cNvSpPr>
          <p:nvPr>
            <p:ph type="ftr" sz="quarter" idx="4"/>
          </p:nvPr>
        </p:nvSpPr>
        <p:spPr bwMode="auto">
          <a:xfrm>
            <a:off x="0" y="8250952"/>
            <a:ext cx="2773680" cy="434340"/>
          </a:xfrm>
          <a:prstGeom prst="rect">
            <a:avLst/>
          </a:prstGeom>
          <a:noFill/>
          <a:ln w="9525">
            <a:noFill/>
            <a:miter lim="800000"/>
            <a:headEnd/>
            <a:tailEnd/>
          </a:ln>
          <a:effectLst/>
        </p:spPr>
        <p:txBody>
          <a:bodyPr vert="horz" wrap="square" lIns="86210" tIns="43105" rIns="86210" bIns="43105" numCol="1" anchor="b" anchorCtr="0" compatLnSpc="1">
            <a:prstTxWarp prst="textNoShape">
              <a:avLst/>
            </a:prstTxWarp>
          </a:bodyPr>
          <a:lstStyle>
            <a:lvl1pPr>
              <a:defRPr sz="1100"/>
            </a:lvl1pPr>
          </a:lstStyle>
          <a:p>
            <a:pPr>
              <a:defRPr/>
            </a:pPr>
            <a:endParaRPr lang="en-US" altLang="zh-CN"/>
          </a:p>
        </p:txBody>
      </p:sp>
      <p:sp>
        <p:nvSpPr>
          <p:cNvPr id="65543" name="Rectangle 7"/>
          <p:cNvSpPr>
            <a:spLocks noGrp="1" noChangeArrowheads="1"/>
          </p:cNvSpPr>
          <p:nvPr>
            <p:ph type="sldNum" sz="quarter" idx="5"/>
          </p:nvPr>
        </p:nvSpPr>
        <p:spPr bwMode="auto">
          <a:xfrm>
            <a:off x="3625639" y="8250952"/>
            <a:ext cx="2773680" cy="434340"/>
          </a:xfrm>
          <a:prstGeom prst="rect">
            <a:avLst/>
          </a:prstGeom>
          <a:noFill/>
          <a:ln w="9525">
            <a:noFill/>
            <a:miter lim="800000"/>
            <a:headEnd/>
            <a:tailEnd/>
          </a:ln>
          <a:effectLst/>
        </p:spPr>
        <p:txBody>
          <a:bodyPr vert="horz" wrap="square" lIns="86210" tIns="43105" rIns="86210" bIns="43105" numCol="1" anchor="b" anchorCtr="0" compatLnSpc="1">
            <a:prstTxWarp prst="textNoShape">
              <a:avLst/>
            </a:prstTxWarp>
          </a:bodyPr>
          <a:lstStyle>
            <a:lvl1pPr algn="r">
              <a:defRPr sz="1100"/>
            </a:lvl1pPr>
          </a:lstStyle>
          <a:p>
            <a:pPr>
              <a:defRPr/>
            </a:pPr>
            <a:fld id="{82A020EF-7963-4D87-9F90-EDE239DA3E02}" type="slidenum">
              <a:rPr lang="en-US" altLang="zh-CN"/>
              <a:pPr>
                <a:defRPr/>
              </a:pPr>
              <a:t>‹#›</a:t>
            </a:fld>
            <a:endParaRPr lang="en-US" altLang="zh-CN"/>
          </a:p>
        </p:txBody>
      </p:sp>
    </p:spTree>
    <p:extLst>
      <p:ext uri="{BB962C8B-B14F-4D97-AF65-F5344CB8AC3E}">
        <p14:creationId xmlns:p14="http://schemas.microsoft.com/office/powerpoint/2010/main" val="3940956037"/>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宋体" pitchFamily="2" charset="-122"/>
        <a:cs typeface="+mn-cs"/>
      </a:defRPr>
    </a:lvl1pPr>
    <a:lvl2pPr marL="457200" algn="l" rtl="0" eaLnBrk="0" fontAlgn="base" hangingPunct="0">
      <a:spcBef>
        <a:spcPct val="30000"/>
      </a:spcBef>
      <a:spcAft>
        <a:spcPct val="0"/>
      </a:spcAft>
      <a:defRPr sz="1200" kern="1200">
        <a:solidFill>
          <a:schemeClr val="tx1"/>
        </a:solidFill>
        <a:latin typeface="Arial" charset="0"/>
        <a:ea typeface="宋体" pitchFamily="2" charset="-122"/>
        <a:cs typeface="+mn-cs"/>
      </a:defRPr>
    </a:lvl2pPr>
    <a:lvl3pPr marL="914400" algn="l" rtl="0" eaLnBrk="0" fontAlgn="base" hangingPunct="0">
      <a:spcBef>
        <a:spcPct val="30000"/>
      </a:spcBef>
      <a:spcAft>
        <a:spcPct val="0"/>
      </a:spcAft>
      <a:defRPr sz="1200" kern="1200">
        <a:solidFill>
          <a:schemeClr val="tx1"/>
        </a:solidFill>
        <a:latin typeface="Arial" charset="0"/>
        <a:ea typeface="宋体" pitchFamily="2" charset="-122"/>
        <a:cs typeface="+mn-cs"/>
      </a:defRPr>
    </a:lvl3pPr>
    <a:lvl4pPr marL="1371600" algn="l" rtl="0" eaLnBrk="0" fontAlgn="base" hangingPunct="0">
      <a:spcBef>
        <a:spcPct val="30000"/>
      </a:spcBef>
      <a:spcAft>
        <a:spcPct val="0"/>
      </a:spcAft>
      <a:defRPr sz="1200" kern="1200">
        <a:solidFill>
          <a:schemeClr val="tx1"/>
        </a:solidFill>
        <a:latin typeface="Arial" charset="0"/>
        <a:ea typeface="宋体" pitchFamily="2" charset="-122"/>
        <a:cs typeface="+mn-cs"/>
      </a:defRPr>
    </a:lvl4pPr>
    <a:lvl5pPr marL="1828800" algn="l" rtl="0" eaLnBrk="0" fontAlgn="base" hangingPunct="0">
      <a:spcBef>
        <a:spcPct val="30000"/>
      </a:spcBef>
      <a:spcAft>
        <a:spcPct val="0"/>
      </a:spcAft>
      <a:defRPr sz="1200" kern="1200">
        <a:solidFill>
          <a:schemeClr val="tx1"/>
        </a:solidFill>
        <a:latin typeface="Arial"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7"/>
          <p:cNvSpPr>
            <a:spLocks noGrp="1" noChangeArrowheads="1"/>
          </p:cNvSpPr>
          <p:nvPr>
            <p:ph type="sldNum" sz="quarter" idx="5"/>
          </p:nvPr>
        </p:nvSpPr>
        <p:spPr>
          <a:noFill/>
        </p:spPr>
        <p:txBody>
          <a:bodyPr/>
          <a:lstStyle/>
          <a:p>
            <a:fld id="{1CB426F0-F46C-4DAF-923F-6FC73B698266}" type="slidenum">
              <a:rPr lang="en-US" altLang="zh-CN">
                <a:latin typeface="Arial" pitchFamily="34" charset="0"/>
              </a:rPr>
              <a:pPr/>
              <a:t>2</a:t>
            </a:fld>
            <a:endParaRPr lang="en-US" altLang="zh-CN">
              <a:latin typeface="Arial" pitchFamily="34" charset="0"/>
            </a:endParaRPr>
          </a:p>
        </p:txBody>
      </p:sp>
      <p:sp>
        <p:nvSpPr>
          <p:cNvPr id="99331" name="Rectangle 2"/>
          <p:cNvSpPr>
            <a:spLocks noGrp="1" noRot="1" noChangeAspect="1" noChangeArrowheads="1" noTextEdit="1"/>
          </p:cNvSpPr>
          <p:nvPr>
            <p:ph type="sldImg"/>
          </p:nvPr>
        </p:nvSpPr>
        <p:spPr>
          <a:ln/>
        </p:spPr>
      </p:sp>
      <p:sp>
        <p:nvSpPr>
          <p:cNvPr id="99332" name="Rectangle 3"/>
          <p:cNvSpPr>
            <a:spLocks noGrp="1" noChangeArrowheads="1"/>
          </p:cNvSpPr>
          <p:nvPr>
            <p:ph type="body" idx="1"/>
          </p:nvPr>
        </p:nvSpPr>
        <p:spPr>
          <a:xfrm>
            <a:off x="853440" y="4126230"/>
            <a:ext cx="4693920" cy="3909060"/>
          </a:xfrm>
          <a:noFill/>
          <a:ln/>
        </p:spPr>
        <p:txBody>
          <a:bodyPr/>
          <a:lstStyle/>
          <a:p>
            <a:pPr eaLnBrk="1" hangingPunct="1"/>
            <a:endParaRPr lang="zh-CN" altLang="zh-CN">
              <a:latin typeface="Arial"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7"/>
          <p:cNvSpPr>
            <a:spLocks noGrp="1" noChangeArrowheads="1"/>
          </p:cNvSpPr>
          <p:nvPr>
            <p:ph type="sldNum" sz="quarter" idx="5"/>
          </p:nvPr>
        </p:nvSpPr>
        <p:spPr>
          <a:noFill/>
        </p:spPr>
        <p:txBody>
          <a:bodyPr/>
          <a:lstStyle/>
          <a:p>
            <a:fld id="{D9383884-79F3-461D-A678-1D1FDDBC11E1}" type="slidenum">
              <a:rPr lang="en-US" altLang="zh-CN">
                <a:latin typeface="Arial" pitchFamily="34" charset="0"/>
              </a:rPr>
              <a:pPr/>
              <a:t>51</a:t>
            </a:fld>
            <a:endParaRPr lang="en-US" altLang="zh-CN">
              <a:latin typeface="Arial" pitchFamily="34" charset="0"/>
            </a:endParaRPr>
          </a:p>
        </p:txBody>
      </p:sp>
      <p:sp>
        <p:nvSpPr>
          <p:cNvPr id="108547" name="Rectangle 2"/>
          <p:cNvSpPr>
            <a:spLocks noGrp="1" noRot="1" noChangeAspect="1" noChangeArrowheads="1" noTextEdit="1"/>
          </p:cNvSpPr>
          <p:nvPr>
            <p:ph type="sldImg"/>
          </p:nvPr>
        </p:nvSpPr>
        <p:spPr>
          <a:ln/>
        </p:spPr>
      </p:sp>
      <p:sp>
        <p:nvSpPr>
          <p:cNvPr id="108548" name="Rectangle 3"/>
          <p:cNvSpPr>
            <a:spLocks noGrp="1" noChangeArrowheads="1"/>
          </p:cNvSpPr>
          <p:nvPr>
            <p:ph type="body" idx="1"/>
          </p:nvPr>
        </p:nvSpPr>
        <p:spPr>
          <a:xfrm>
            <a:off x="853440" y="4126230"/>
            <a:ext cx="4693920" cy="3909060"/>
          </a:xfrm>
          <a:noFill/>
          <a:ln/>
        </p:spPr>
        <p:txBody>
          <a:bodyPr/>
          <a:lstStyle/>
          <a:p>
            <a:pPr eaLnBrk="1" hangingPunct="1"/>
            <a:endParaRPr lang="zh-CN" altLang="zh-CN">
              <a:latin typeface="Arial"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7"/>
          <p:cNvSpPr>
            <a:spLocks noGrp="1" noChangeArrowheads="1"/>
          </p:cNvSpPr>
          <p:nvPr>
            <p:ph type="sldNum" sz="quarter" idx="5"/>
          </p:nvPr>
        </p:nvSpPr>
        <p:spPr>
          <a:noFill/>
        </p:spPr>
        <p:txBody>
          <a:bodyPr/>
          <a:lstStyle/>
          <a:p>
            <a:fld id="{9515CEE0-124B-4A42-A9A8-0FC4F09FFA26}" type="slidenum">
              <a:rPr lang="en-US" altLang="zh-CN">
                <a:latin typeface="Arial" pitchFamily="34" charset="0"/>
              </a:rPr>
              <a:pPr/>
              <a:t>52</a:t>
            </a:fld>
            <a:endParaRPr lang="en-US" altLang="zh-CN">
              <a:latin typeface="Arial" pitchFamily="34" charset="0"/>
            </a:endParaRPr>
          </a:p>
        </p:txBody>
      </p:sp>
      <p:sp>
        <p:nvSpPr>
          <p:cNvPr id="109571" name="Rectangle 2"/>
          <p:cNvSpPr>
            <a:spLocks noGrp="1" noRot="1" noChangeAspect="1" noChangeArrowheads="1" noTextEdit="1"/>
          </p:cNvSpPr>
          <p:nvPr>
            <p:ph type="sldImg"/>
          </p:nvPr>
        </p:nvSpPr>
        <p:spPr>
          <a:ln/>
        </p:spPr>
      </p:sp>
      <p:sp>
        <p:nvSpPr>
          <p:cNvPr id="109572" name="Rectangle 3"/>
          <p:cNvSpPr>
            <a:spLocks noGrp="1" noChangeArrowheads="1"/>
          </p:cNvSpPr>
          <p:nvPr>
            <p:ph type="body" idx="1"/>
          </p:nvPr>
        </p:nvSpPr>
        <p:spPr>
          <a:xfrm>
            <a:off x="853440" y="4126230"/>
            <a:ext cx="4693920" cy="3909060"/>
          </a:xfrm>
          <a:noFill/>
          <a:ln/>
        </p:spPr>
        <p:txBody>
          <a:bodyPr/>
          <a:lstStyle/>
          <a:p>
            <a:pPr eaLnBrk="1" hangingPunct="1"/>
            <a:endParaRPr lang="zh-CN" altLang="zh-CN">
              <a:latin typeface="Arial"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7"/>
          <p:cNvSpPr>
            <a:spLocks noGrp="1" noChangeArrowheads="1"/>
          </p:cNvSpPr>
          <p:nvPr>
            <p:ph type="sldNum" sz="quarter" idx="5"/>
          </p:nvPr>
        </p:nvSpPr>
        <p:spPr>
          <a:noFill/>
        </p:spPr>
        <p:txBody>
          <a:bodyPr/>
          <a:lstStyle/>
          <a:p>
            <a:fld id="{005E7635-CD5A-4681-9E91-4C2889E26658}" type="slidenum">
              <a:rPr lang="en-US" altLang="zh-CN">
                <a:latin typeface="Arial" pitchFamily="34" charset="0"/>
              </a:rPr>
              <a:pPr/>
              <a:t>58</a:t>
            </a:fld>
            <a:endParaRPr lang="en-US" altLang="zh-CN">
              <a:latin typeface="Arial" pitchFamily="34" charset="0"/>
            </a:endParaRPr>
          </a:p>
        </p:txBody>
      </p:sp>
      <p:sp>
        <p:nvSpPr>
          <p:cNvPr id="110595" name="Rectangle 2"/>
          <p:cNvSpPr>
            <a:spLocks noGrp="1" noRot="1" noChangeAspect="1" noChangeArrowheads="1" noTextEdit="1"/>
          </p:cNvSpPr>
          <p:nvPr>
            <p:ph type="sldImg"/>
          </p:nvPr>
        </p:nvSpPr>
        <p:spPr>
          <a:ln/>
        </p:spPr>
      </p:sp>
      <p:sp>
        <p:nvSpPr>
          <p:cNvPr id="110596" name="Rectangle 3"/>
          <p:cNvSpPr>
            <a:spLocks noGrp="1" noChangeArrowheads="1"/>
          </p:cNvSpPr>
          <p:nvPr>
            <p:ph type="body" idx="1"/>
          </p:nvPr>
        </p:nvSpPr>
        <p:spPr>
          <a:xfrm>
            <a:off x="853440" y="4126230"/>
            <a:ext cx="4693920" cy="3909060"/>
          </a:xfrm>
          <a:noFill/>
          <a:ln/>
        </p:spPr>
        <p:txBody>
          <a:bodyPr/>
          <a:lstStyle/>
          <a:p>
            <a:pPr eaLnBrk="1" hangingPunct="1"/>
            <a:endParaRPr lang="zh-CN" altLang="zh-CN">
              <a:latin typeface="Arial"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7"/>
          <p:cNvSpPr>
            <a:spLocks noGrp="1" noChangeArrowheads="1"/>
          </p:cNvSpPr>
          <p:nvPr>
            <p:ph type="sldNum" sz="quarter" idx="5"/>
          </p:nvPr>
        </p:nvSpPr>
        <p:spPr>
          <a:noFill/>
        </p:spPr>
        <p:txBody>
          <a:bodyPr/>
          <a:lstStyle/>
          <a:p>
            <a:fld id="{E6058BC0-3F0F-4F1A-A1B8-D644C3314854}" type="slidenum">
              <a:rPr lang="en-US" altLang="zh-CN">
                <a:latin typeface="Arial" pitchFamily="34" charset="0"/>
              </a:rPr>
              <a:pPr/>
              <a:t>4</a:t>
            </a:fld>
            <a:endParaRPr lang="en-US" altLang="zh-CN">
              <a:latin typeface="Arial" pitchFamily="34" charset="0"/>
            </a:endParaRPr>
          </a:p>
        </p:txBody>
      </p:sp>
      <p:sp>
        <p:nvSpPr>
          <p:cNvPr id="100355" name="Rectangle 2"/>
          <p:cNvSpPr>
            <a:spLocks noGrp="1" noRot="1" noChangeAspect="1" noChangeArrowheads="1" noTextEdit="1"/>
          </p:cNvSpPr>
          <p:nvPr>
            <p:ph type="sldImg"/>
          </p:nvPr>
        </p:nvSpPr>
        <p:spPr>
          <a:ln/>
        </p:spPr>
      </p:sp>
      <p:sp>
        <p:nvSpPr>
          <p:cNvPr id="100356" name="Rectangle 3"/>
          <p:cNvSpPr>
            <a:spLocks noGrp="1" noChangeArrowheads="1"/>
          </p:cNvSpPr>
          <p:nvPr>
            <p:ph type="body" idx="1"/>
          </p:nvPr>
        </p:nvSpPr>
        <p:spPr>
          <a:xfrm>
            <a:off x="853440" y="4126230"/>
            <a:ext cx="4693920" cy="3909060"/>
          </a:xfrm>
          <a:noFill/>
          <a:ln/>
        </p:spPr>
        <p:txBody>
          <a:bodyPr/>
          <a:lstStyle/>
          <a:p>
            <a:pPr eaLnBrk="1" hangingPunct="1"/>
            <a:endParaRPr lang="zh-CN" altLang="zh-CN">
              <a:latin typeface="Arial"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a:defRPr/>
            </a:pPr>
            <a:fld id="{82A020EF-7963-4D87-9F90-EDE239DA3E02}" type="slidenum">
              <a:rPr lang="en-US" altLang="zh-CN" smtClean="0"/>
              <a:pPr>
                <a:defRPr/>
              </a:pPr>
              <a:t>7</a:t>
            </a:fld>
            <a:endParaRPr lang="en-US" altLang="zh-CN"/>
          </a:p>
        </p:txBody>
      </p:sp>
    </p:spTree>
    <p:extLst>
      <p:ext uri="{BB962C8B-B14F-4D97-AF65-F5344CB8AC3E}">
        <p14:creationId xmlns:p14="http://schemas.microsoft.com/office/powerpoint/2010/main" val="275927549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7"/>
          <p:cNvSpPr>
            <a:spLocks noGrp="1" noChangeArrowheads="1"/>
          </p:cNvSpPr>
          <p:nvPr>
            <p:ph type="sldNum" sz="quarter" idx="5"/>
          </p:nvPr>
        </p:nvSpPr>
        <p:spPr>
          <a:noFill/>
        </p:spPr>
        <p:txBody>
          <a:bodyPr/>
          <a:lstStyle/>
          <a:p>
            <a:fld id="{89D95C58-C7C5-4E18-88F9-58B6801E1D49}" type="slidenum">
              <a:rPr lang="en-US" altLang="zh-CN">
                <a:latin typeface="Arial" pitchFamily="34" charset="0"/>
              </a:rPr>
              <a:pPr/>
              <a:t>23</a:t>
            </a:fld>
            <a:endParaRPr lang="en-US" altLang="zh-CN">
              <a:latin typeface="Arial" pitchFamily="34" charset="0"/>
            </a:endParaRPr>
          </a:p>
        </p:txBody>
      </p:sp>
      <p:sp>
        <p:nvSpPr>
          <p:cNvPr id="101379" name="Rectangle 2"/>
          <p:cNvSpPr>
            <a:spLocks noGrp="1" noRot="1" noChangeAspect="1" noChangeArrowheads="1" noTextEdit="1"/>
          </p:cNvSpPr>
          <p:nvPr>
            <p:ph type="sldImg"/>
          </p:nvPr>
        </p:nvSpPr>
        <p:spPr>
          <a:ln/>
        </p:spPr>
      </p:sp>
      <p:sp>
        <p:nvSpPr>
          <p:cNvPr id="101380" name="Rectangle 3"/>
          <p:cNvSpPr>
            <a:spLocks noGrp="1" noChangeArrowheads="1"/>
          </p:cNvSpPr>
          <p:nvPr>
            <p:ph type="body" idx="1"/>
          </p:nvPr>
        </p:nvSpPr>
        <p:spPr>
          <a:xfrm>
            <a:off x="853440" y="4126230"/>
            <a:ext cx="4693920" cy="3909060"/>
          </a:xfrm>
          <a:noFill/>
          <a:ln/>
        </p:spPr>
        <p:txBody>
          <a:bodyPr/>
          <a:lstStyle/>
          <a:p>
            <a:pPr eaLnBrk="1" hangingPunct="1"/>
            <a:endParaRPr lang="zh-CN" altLang="zh-CN">
              <a:latin typeface="Arial"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7"/>
          <p:cNvSpPr>
            <a:spLocks noGrp="1" noChangeArrowheads="1"/>
          </p:cNvSpPr>
          <p:nvPr>
            <p:ph type="sldNum" sz="quarter" idx="5"/>
          </p:nvPr>
        </p:nvSpPr>
        <p:spPr>
          <a:noFill/>
        </p:spPr>
        <p:txBody>
          <a:bodyPr/>
          <a:lstStyle/>
          <a:p>
            <a:fld id="{0EF4BEEA-8E7B-4C15-8A32-86A51498D947}" type="slidenum">
              <a:rPr lang="en-US" altLang="zh-CN">
                <a:latin typeface="Arial" pitchFamily="34" charset="0"/>
              </a:rPr>
              <a:pPr/>
              <a:t>24</a:t>
            </a:fld>
            <a:endParaRPr lang="en-US" altLang="zh-CN">
              <a:latin typeface="Arial" pitchFamily="34" charset="0"/>
            </a:endParaRPr>
          </a:p>
        </p:txBody>
      </p:sp>
      <p:sp>
        <p:nvSpPr>
          <p:cNvPr id="102403" name="Rectangle 2"/>
          <p:cNvSpPr>
            <a:spLocks noGrp="1" noRot="1" noChangeAspect="1" noChangeArrowheads="1" noTextEdit="1"/>
          </p:cNvSpPr>
          <p:nvPr>
            <p:ph type="sldImg"/>
          </p:nvPr>
        </p:nvSpPr>
        <p:spPr>
          <a:ln/>
        </p:spPr>
      </p:sp>
      <p:sp>
        <p:nvSpPr>
          <p:cNvPr id="102404" name="Rectangle 3"/>
          <p:cNvSpPr>
            <a:spLocks noGrp="1" noChangeArrowheads="1"/>
          </p:cNvSpPr>
          <p:nvPr>
            <p:ph type="body" idx="1"/>
          </p:nvPr>
        </p:nvSpPr>
        <p:spPr>
          <a:xfrm>
            <a:off x="853440" y="4126230"/>
            <a:ext cx="4693920" cy="3909060"/>
          </a:xfrm>
          <a:noFill/>
          <a:ln/>
        </p:spPr>
        <p:txBody>
          <a:bodyPr/>
          <a:lstStyle/>
          <a:p>
            <a:pPr eaLnBrk="1" hangingPunct="1"/>
            <a:endParaRPr lang="zh-CN" altLang="zh-CN">
              <a:latin typeface="Arial"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7"/>
          <p:cNvSpPr>
            <a:spLocks noGrp="1" noChangeArrowheads="1"/>
          </p:cNvSpPr>
          <p:nvPr>
            <p:ph type="sldNum" sz="quarter" idx="5"/>
          </p:nvPr>
        </p:nvSpPr>
        <p:spPr>
          <a:noFill/>
        </p:spPr>
        <p:txBody>
          <a:bodyPr/>
          <a:lstStyle/>
          <a:p>
            <a:fld id="{69579BF9-EE19-4E5B-A0AD-7B330CB4E2DE}" type="slidenum">
              <a:rPr lang="en-US" altLang="zh-CN">
                <a:latin typeface="Arial" pitchFamily="34" charset="0"/>
              </a:rPr>
              <a:pPr/>
              <a:t>26</a:t>
            </a:fld>
            <a:endParaRPr lang="en-US" altLang="zh-CN">
              <a:latin typeface="Arial" pitchFamily="34" charset="0"/>
            </a:endParaRPr>
          </a:p>
        </p:txBody>
      </p:sp>
      <p:sp>
        <p:nvSpPr>
          <p:cNvPr id="103427" name="Rectangle 2"/>
          <p:cNvSpPr>
            <a:spLocks noGrp="1" noRot="1" noChangeAspect="1" noChangeArrowheads="1" noTextEdit="1"/>
          </p:cNvSpPr>
          <p:nvPr>
            <p:ph type="sldImg"/>
          </p:nvPr>
        </p:nvSpPr>
        <p:spPr>
          <a:ln/>
        </p:spPr>
      </p:sp>
      <p:sp>
        <p:nvSpPr>
          <p:cNvPr id="103428" name="Rectangle 3"/>
          <p:cNvSpPr>
            <a:spLocks noGrp="1" noChangeArrowheads="1"/>
          </p:cNvSpPr>
          <p:nvPr>
            <p:ph type="body" idx="1"/>
          </p:nvPr>
        </p:nvSpPr>
        <p:spPr>
          <a:xfrm>
            <a:off x="853440" y="4126230"/>
            <a:ext cx="4693920" cy="3909060"/>
          </a:xfrm>
          <a:noFill/>
          <a:ln/>
        </p:spPr>
        <p:txBody>
          <a:bodyPr/>
          <a:lstStyle/>
          <a:p>
            <a:pPr eaLnBrk="1" hangingPunct="1"/>
            <a:endParaRPr lang="zh-CN" altLang="zh-CN">
              <a:latin typeface="Arial"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7"/>
          <p:cNvSpPr>
            <a:spLocks noGrp="1" noChangeArrowheads="1"/>
          </p:cNvSpPr>
          <p:nvPr>
            <p:ph type="sldNum" sz="quarter" idx="5"/>
          </p:nvPr>
        </p:nvSpPr>
        <p:spPr>
          <a:noFill/>
        </p:spPr>
        <p:txBody>
          <a:bodyPr/>
          <a:lstStyle/>
          <a:p>
            <a:fld id="{1AB0BF49-C913-45E8-88EC-DA051CEF3D41}" type="slidenum">
              <a:rPr lang="en-US" altLang="zh-CN">
                <a:latin typeface="Arial" pitchFamily="34" charset="0"/>
              </a:rPr>
              <a:pPr/>
              <a:t>33</a:t>
            </a:fld>
            <a:endParaRPr lang="en-US" altLang="zh-CN">
              <a:latin typeface="Arial" pitchFamily="34" charset="0"/>
            </a:endParaRPr>
          </a:p>
        </p:txBody>
      </p:sp>
      <p:sp>
        <p:nvSpPr>
          <p:cNvPr id="104451" name="Rectangle 2"/>
          <p:cNvSpPr>
            <a:spLocks noGrp="1" noRot="1" noChangeAspect="1" noChangeArrowheads="1" noTextEdit="1"/>
          </p:cNvSpPr>
          <p:nvPr>
            <p:ph type="sldImg"/>
          </p:nvPr>
        </p:nvSpPr>
        <p:spPr>
          <a:ln/>
        </p:spPr>
      </p:sp>
      <p:sp>
        <p:nvSpPr>
          <p:cNvPr id="104452" name="Rectangle 3"/>
          <p:cNvSpPr>
            <a:spLocks noGrp="1" noChangeArrowheads="1"/>
          </p:cNvSpPr>
          <p:nvPr>
            <p:ph type="body" idx="1"/>
          </p:nvPr>
        </p:nvSpPr>
        <p:spPr>
          <a:xfrm>
            <a:off x="853440" y="4126230"/>
            <a:ext cx="4693920" cy="3909060"/>
          </a:xfrm>
          <a:noFill/>
          <a:ln/>
        </p:spPr>
        <p:txBody>
          <a:bodyPr/>
          <a:lstStyle/>
          <a:p>
            <a:pPr eaLnBrk="1" hangingPunct="1"/>
            <a:endParaRPr lang="zh-CN" altLang="zh-CN" dirty="0">
              <a:latin typeface="Arial"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7"/>
          <p:cNvSpPr>
            <a:spLocks noGrp="1" noChangeArrowheads="1"/>
          </p:cNvSpPr>
          <p:nvPr>
            <p:ph type="sldNum" sz="quarter" idx="5"/>
          </p:nvPr>
        </p:nvSpPr>
        <p:spPr>
          <a:noFill/>
        </p:spPr>
        <p:txBody>
          <a:bodyPr/>
          <a:lstStyle/>
          <a:p>
            <a:fld id="{6800A800-44E6-4C7E-9369-B61A8E13C61E}" type="slidenum">
              <a:rPr lang="en-US" altLang="zh-CN">
                <a:latin typeface="Arial" pitchFamily="34" charset="0"/>
              </a:rPr>
              <a:pPr/>
              <a:t>36</a:t>
            </a:fld>
            <a:endParaRPr lang="en-US" altLang="zh-CN">
              <a:latin typeface="Arial" pitchFamily="34" charset="0"/>
            </a:endParaRPr>
          </a:p>
        </p:txBody>
      </p:sp>
      <p:sp>
        <p:nvSpPr>
          <p:cNvPr id="105475" name="Rectangle 2"/>
          <p:cNvSpPr>
            <a:spLocks noGrp="1" noRot="1" noChangeAspect="1" noChangeArrowheads="1" noTextEdit="1"/>
          </p:cNvSpPr>
          <p:nvPr>
            <p:ph type="sldImg"/>
          </p:nvPr>
        </p:nvSpPr>
        <p:spPr>
          <a:ln/>
        </p:spPr>
      </p:sp>
      <p:sp>
        <p:nvSpPr>
          <p:cNvPr id="105476" name="Rectangle 3"/>
          <p:cNvSpPr>
            <a:spLocks noGrp="1" noChangeArrowheads="1"/>
          </p:cNvSpPr>
          <p:nvPr>
            <p:ph type="body" idx="1"/>
          </p:nvPr>
        </p:nvSpPr>
        <p:spPr>
          <a:xfrm>
            <a:off x="853440" y="4126230"/>
            <a:ext cx="4693920" cy="3909060"/>
          </a:xfrm>
          <a:noFill/>
          <a:ln/>
        </p:spPr>
        <p:txBody>
          <a:bodyPr/>
          <a:lstStyle/>
          <a:p>
            <a:pPr eaLnBrk="1" hangingPunct="1"/>
            <a:endParaRPr lang="zh-CN" altLang="zh-CN">
              <a:latin typeface="Arial"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7"/>
          <p:cNvSpPr>
            <a:spLocks noGrp="1" noChangeArrowheads="1"/>
          </p:cNvSpPr>
          <p:nvPr>
            <p:ph type="sldNum" sz="quarter" idx="5"/>
          </p:nvPr>
        </p:nvSpPr>
        <p:spPr>
          <a:noFill/>
        </p:spPr>
        <p:txBody>
          <a:bodyPr/>
          <a:lstStyle/>
          <a:p>
            <a:fld id="{539133A5-BF02-44E9-B4B4-82FE4D739010}" type="slidenum">
              <a:rPr lang="en-US" altLang="zh-CN">
                <a:latin typeface="Arial" pitchFamily="34" charset="0"/>
              </a:rPr>
              <a:pPr/>
              <a:t>46</a:t>
            </a:fld>
            <a:endParaRPr lang="en-US" altLang="zh-CN">
              <a:latin typeface="Arial" pitchFamily="34" charset="0"/>
            </a:endParaRPr>
          </a:p>
        </p:txBody>
      </p:sp>
      <p:sp>
        <p:nvSpPr>
          <p:cNvPr id="107523" name="Rectangle 2"/>
          <p:cNvSpPr>
            <a:spLocks noGrp="1" noRot="1" noChangeAspect="1" noChangeArrowheads="1" noTextEdit="1"/>
          </p:cNvSpPr>
          <p:nvPr>
            <p:ph type="sldImg"/>
          </p:nvPr>
        </p:nvSpPr>
        <p:spPr>
          <a:ln/>
        </p:spPr>
      </p:sp>
      <p:sp>
        <p:nvSpPr>
          <p:cNvPr id="107524" name="Rectangle 3"/>
          <p:cNvSpPr>
            <a:spLocks noGrp="1" noChangeArrowheads="1"/>
          </p:cNvSpPr>
          <p:nvPr>
            <p:ph type="body" idx="1"/>
          </p:nvPr>
        </p:nvSpPr>
        <p:spPr>
          <a:xfrm>
            <a:off x="853440" y="4126230"/>
            <a:ext cx="4693920" cy="3909060"/>
          </a:xfrm>
          <a:noFill/>
          <a:ln/>
        </p:spPr>
        <p:txBody>
          <a:bodyPr/>
          <a:lstStyle/>
          <a:p>
            <a:pPr eaLnBrk="1" hangingPunct="1"/>
            <a:endParaRPr lang="zh-CN" altLang="zh-CN">
              <a:latin typeface="Arial"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lvl1pPr>
              <a:defRPr>
                <a:solidFill>
                  <a:srgbClr val="FFC000"/>
                </a:solidFill>
                <a:latin typeface="黑体" pitchFamily="2" charset="-122"/>
                <a:ea typeface="黑体" pitchFamily="2" charset="-122"/>
              </a:defRPr>
            </a:lvl1pPr>
          </a:lstStyle>
          <a:p>
            <a:r>
              <a:rPr lang="zh-CN" altLang="en-US"/>
              <a:t>单击此处编辑母版标题样式</a:t>
            </a:r>
            <a:endParaRPr lang="zh-CN" altLang="en-US" dirty="0"/>
          </a:p>
        </p:txBody>
      </p:sp>
      <p:sp>
        <p:nvSpPr>
          <p:cNvPr id="3" name="副标题 2"/>
          <p:cNvSpPr>
            <a:spLocks noGrp="1"/>
          </p:cNvSpPr>
          <p:nvPr>
            <p:ph type="subTitle" idx="1"/>
          </p:nvPr>
        </p:nvSpPr>
        <p:spPr>
          <a:xfrm>
            <a:off x="1371600" y="3886200"/>
            <a:ext cx="6400800" cy="1752600"/>
          </a:xfrm>
        </p:spPr>
        <p:txBody>
          <a:bodyPr/>
          <a:lstStyle>
            <a:lvl1pPr marL="0" indent="0" algn="just">
              <a:buNone/>
              <a:defRPr>
                <a:solidFill>
                  <a:srgbClr val="FFC000"/>
                </a:solidFill>
                <a:latin typeface="Times New Roman" pitchFamily="18" charset="0"/>
                <a:ea typeface="黑体" pitchFamily="2" charset="-122"/>
                <a:cs typeface="Times New Roman" pitchFamily="18"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endParaRPr lang="zh-CN" altLang="en-US" dirty="0"/>
          </a:p>
        </p:txBody>
      </p:sp>
      <p:sp>
        <p:nvSpPr>
          <p:cNvPr id="4" name="日期占位符 3"/>
          <p:cNvSpPr>
            <a:spLocks noGrp="1"/>
          </p:cNvSpPr>
          <p:nvPr>
            <p:ph type="dt" sz="half" idx="10"/>
          </p:nvPr>
        </p:nvSpPr>
        <p:spPr/>
        <p:txBody>
          <a:bodyPr/>
          <a:lstStyle>
            <a:lvl1pPr>
              <a:defRPr>
                <a:solidFill>
                  <a:srgbClr val="FFC000"/>
                </a:solidFill>
                <a:latin typeface="Calibri" pitchFamily="34" charset="0"/>
                <a:ea typeface="微软雅黑" pitchFamily="34" charset="-122"/>
              </a:defRPr>
            </a:lvl1pPr>
          </a:lstStyle>
          <a:p>
            <a:pPr>
              <a:defRPr/>
            </a:pPr>
            <a:endParaRPr lang="en-US" altLang="zh-C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a:xfrm>
            <a:off x="7010400" y="6492875"/>
            <a:ext cx="2133600" cy="365125"/>
          </a:xfrm>
          <a:prstGeom prst="rect">
            <a:avLst/>
          </a:prstGeom>
        </p:spPr>
        <p:txBody>
          <a:bodyPr/>
          <a:lstStyle>
            <a:lvl1pPr>
              <a:defRPr/>
            </a:lvl1pPr>
          </a:lstStyle>
          <a:p>
            <a:pPr>
              <a:defRPr/>
            </a:pPr>
            <a:fld id="{8F2E6389-8D40-4829-983D-559B2308AF9E}" type="slidenum">
              <a:rPr lang="en-US" altLang="zh-CN"/>
              <a:pPr>
                <a:defRPr/>
              </a:pPr>
              <a:t>‹#›</a:t>
            </a:fld>
            <a:endParaRPr lang="en-US" altLang="zh-C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a:xfrm>
            <a:off x="7010400" y="6492875"/>
            <a:ext cx="2133600" cy="365125"/>
          </a:xfrm>
          <a:prstGeom prst="rect">
            <a:avLst/>
          </a:prstGeom>
        </p:spPr>
        <p:txBody>
          <a:bodyPr/>
          <a:lstStyle>
            <a:lvl1pPr>
              <a:defRPr/>
            </a:lvl1pPr>
          </a:lstStyle>
          <a:p>
            <a:pPr>
              <a:defRPr/>
            </a:pPr>
            <a:fld id="{DE8ED398-C109-4DE4-B498-3E2B054B7959}" type="slidenum">
              <a:rPr lang="en-US" altLang="zh-CN"/>
              <a:pPr>
                <a:defRPr/>
              </a:pPr>
              <a:t>‹#›</a:t>
            </a:fld>
            <a:endParaRPr lang="en-US" altLang="zh-CN"/>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442913" y="103188"/>
            <a:ext cx="8243887" cy="595312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Rectangle 47"/>
          <p:cNvSpPr>
            <a:spLocks noGrp="1" noChangeArrowheads="1"/>
          </p:cNvSpPr>
          <p:nvPr>
            <p:ph type="dt" sz="half" idx="10"/>
          </p:nvPr>
        </p:nvSpPr>
        <p:spPr>
          <a:ln/>
        </p:spPr>
        <p:txBody>
          <a:bodyPr/>
          <a:lstStyle>
            <a:lvl1pPr>
              <a:defRPr/>
            </a:lvl1pPr>
          </a:lstStyle>
          <a:p>
            <a:pPr>
              <a:defRPr/>
            </a:pPr>
            <a:endParaRPr lang="en-US" altLang="zh-CN"/>
          </a:p>
        </p:txBody>
      </p:sp>
      <p:sp>
        <p:nvSpPr>
          <p:cNvPr id="4" name="Rectangle 48"/>
          <p:cNvSpPr>
            <a:spLocks noGrp="1" noChangeArrowheads="1"/>
          </p:cNvSpPr>
          <p:nvPr>
            <p:ph type="ftr" sz="quarter" idx="11"/>
          </p:nvPr>
        </p:nvSpPr>
        <p:spPr>
          <a:ln/>
        </p:spPr>
        <p:txBody>
          <a:bodyPr/>
          <a:lstStyle>
            <a:lvl1pPr>
              <a:defRPr/>
            </a:lvl1pPr>
          </a:lstStyle>
          <a:p>
            <a:pPr>
              <a:defRPr/>
            </a:pPr>
            <a:endParaRPr lang="en-US" altLang="zh-CN"/>
          </a:p>
        </p:txBody>
      </p:sp>
      <p:sp>
        <p:nvSpPr>
          <p:cNvPr id="5" name="Rectangle 49"/>
          <p:cNvSpPr>
            <a:spLocks noGrp="1" noChangeArrowheads="1"/>
          </p:cNvSpPr>
          <p:nvPr>
            <p:ph type="sldNum" sz="quarter" idx="12"/>
          </p:nvPr>
        </p:nvSpPr>
        <p:spPr>
          <a:xfrm>
            <a:off x="6553200" y="6243638"/>
            <a:ext cx="2133600" cy="457200"/>
          </a:xfrm>
          <a:prstGeom prst="rect">
            <a:avLst/>
          </a:prstGeom>
          <a:ln/>
        </p:spPr>
        <p:txBody>
          <a:bodyPr/>
          <a:lstStyle>
            <a:lvl1pPr>
              <a:defRPr/>
            </a:lvl1pPr>
          </a:lstStyle>
          <a:p>
            <a:pPr>
              <a:defRPr/>
            </a:pPr>
            <a:fld id="{DB64C374-447B-4AEB-A8A8-B25CC997FDF2}" type="slidenum">
              <a:rPr lang="en-US" altLang="zh-CN"/>
              <a:pPr>
                <a:defRPr/>
              </a:pPr>
              <a:t>‹#›</a:t>
            </a:fld>
            <a:endParaRPr lang="en-US" altLang="zh-CN"/>
          </a:p>
        </p:txBody>
      </p:sp>
    </p:spTree>
  </p:cSld>
  <p:clrMapOvr>
    <a:masterClrMapping/>
  </p:clrMapOvr>
  <p:transition spd="med">
    <p:split orient="vert"/>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AndTwoObj">
  <p:cSld name="标题，一项大型内容和两项小型内容">
    <p:spTree>
      <p:nvGrpSpPr>
        <p:cNvPr id="1" name=""/>
        <p:cNvGrpSpPr/>
        <p:nvPr/>
      </p:nvGrpSpPr>
      <p:grpSpPr>
        <a:xfrm>
          <a:off x="0" y="0"/>
          <a:ext cx="0" cy="0"/>
          <a:chOff x="0" y="0"/>
          <a:chExt cx="0" cy="0"/>
        </a:xfrm>
      </p:grpSpPr>
      <p:sp>
        <p:nvSpPr>
          <p:cNvPr id="2" name="标题 1"/>
          <p:cNvSpPr>
            <a:spLocks noGrp="1"/>
          </p:cNvSpPr>
          <p:nvPr>
            <p:ph type="title"/>
          </p:nvPr>
        </p:nvSpPr>
        <p:spPr>
          <a:xfrm>
            <a:off x="442913" y="103188"/>
            <a:ext cx="8243887" cy="1314450"/>
          </a:xfrm>
        </p:spPr>
        <p:txBody>
          <a:bodyPr/>
          <a:lstStyle/>
          <a:p>
            <a:r>
              <a:rPr lang="zh-CN" altLang="en-US"/>
              <a:t>单击此处编辑母版标题样式</a:t>
            </a:r>
          </a:p>
        </p:txBody>
      </p:sp>
      <p:sp>
        <p:nvSpPr>
          <p:cNvPr id="3" name="内容占位符 2"/>
          <p:cNvSpPr>
            <a:spLocks noGrp="1"/>
          </p:cNvSpPr>
          <p:nvPr>
            <p:ph sz="half" idx="1"/>
          </p:nvPr>
        </p:nvSpPr>
        <p:spPr>
          <a:xfrm>
            <a:off x="457200" y="1600200"/>
            <a:ext cx="4038600" cy="4456113"/>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quarter" idx="2"/>
          </p:nvPr>
        </p:nvSpPr>
        <p:spPr>
          <a:xfrm>
            <a:off x="4648200" y="1600200"/>
            <a:ext cx="4038600" cy="2151063"/>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内容占位符 4"/>
          <p:cNvSpPr>
            <a:spLocks noGrp="1"/>
          </p:cNvSpPr>
          <p:nvPr>
            <p:ph sz="quarter" idx="3"/>
          </p:nvPr>
        </p:nvSpPr>
        <p:spPr>
          <a:xfrm>
            <a:off x="4648200" y="3903663"/>
            <a:ext cx="4038600" cy="215265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Rectangle 47"/>
          <p:cNvSpPr>
            <a:spLocks noGrp="1" noChangeArrowheads="1"/>
          </p:cNvSpPr>
          <p:nvPr>
            <p:ph type="dt" sz="half" idx="10"/>
          </p:nvPr>
        </p:nvSpPr>
        <p:spPr>
          <a:ln/>
        </p:spPr>
        <p:txBody>
          <a:bodyPr/>
          <a:lstStyle>
            <a:lvl1pPr>
              <a:defRPr/>
            </a:lvl1pPr>
          </a:lstStyle>
          <a:p>
            <a:pPr>
              <a:defRPr/>
            </a:pPr>
            <a:endParaRPr lang="en-US" altLang="zh-CN"/>
          </a:p>
        </p:txBody>
      </p:sp>
      <p:sp>
        <p:nvSpPr>
          <p:cNvPr id="7" name="Rectangle 48"/>
          <p:cNvSpPr>
            <a:spLocks noGrp="1" noChangeArrowheads="1"/>
          </p:cNvSpPr>
          <p:nvPr>
            <p:ph type="ftr" sz="quarter" idx="11"/>
          </p:nvPr>
        </p:nvSpPr>
        <p:spPr>
          <a:ln/>
        </p:spPr>
        <p:txBody>
          <a:bodyPr/>
          <a:lstStyle>
            <a:lvl1pPr>
              <a:defRPr/>
            </a:lvl1pPr>
          </a:lstStyle>
          <a:p>
            <a:pPr>
              <a:defRPr/>
            </a:pPr>
            <a:endParaRPr lang="en-US" altLang="zh-CN"/>
          </a:p>
        </p:txBody>
      </p:sp>
      <p:sp>
        <p:nvSpPr>
          <p:cNvPr id="8" name="Rectangle 49"/>
          <p:cNvSpPr>
            <a:spLocks noGrp="1" noChangeArrowheads="1"/>
          </p:cNvSpPr>
          <p:nvPr>
            <p:ph type="sldNum" sz="quarter" idx="12"/>
          </p:nvPr>
        </p:nvSpPr>
        <p:spPr>
          <a:xfrm>
            <a:off x="6553200" y="6243638"/>
            <a:ext cx="2133600" cy="457200"/>
          </a:xfrm>
          <a:prstGeom prst="rect">
            <a:avLst/>
          </a:prstGeom>
          <a:ln/>
        </p:spPr>
        <p:txBody>
          <a:bodyPr/>
          <a:lstStyle>
            <a:lvl1pPr>
              <a:defRPr/>
            </a:lvl1pPr>
          </a:lstStyle>
          <a:p>
            <a:pPr>
              <a:defRPr/>
            </a:pPr>
            <a:fld id="{5AC4B976-0327-4015-81C0-9DDB34361A07}" type="slidenum">
              <a:rPr lang="en-US" altLang="zh-CN"/>
              <a:pPr>
                <a:defRPr/>
              </a:pPr>
              <a:t>‹#›</a:t>
            </a:fld>
            <a:endParaRPr lang="en-US" altLang="zh-CN"/>
          </a:p>
        </p:txBody>
      </p:sp>
    </p:spTree>
  </p:cSld>
  <p:clrMapOvr>
    <a:masterClrMapping/>
  </p:clrMapOvr>
  <p:transition spd="med">
    <p:split orient="vert"/>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lgn="l">
              <a:defRPr>
                <a:solidFill>
                  <a:srgbClr val="FFC000"/>
                </a:solidFill>
                <a:latin typeface="Times New Roman" pitchFamily="18" charset="0"/>
                <a:cs typeface="Times New Roman" pitchFamily="18" charset="0"/>
              </a:defRPr>
            </a:lvl1pPr>
          </a:lstStyle>
          <a:p>
            <a:r>
              <a:rPr lang="zh-CN" altLang="en-US"/>
              <a:t>单击此处编辑母版标题样式</a:t>
            </a:r>
            <a:endParaRPr lang="zh-CN" altLang="en-US" dirty="0"/>
          </a:p>
        </p:txBody>
      </p:sp>
      <p:sp>
        <p:nvSpPr>
          <p:cNvPr id="3" name="内容占位符 2"/>
          <p:cNvSpPr>
            <a:spLocks noGrp="1"/>
          </p:cNvSpPr>
          <p:nvPr>
            <p:ph idx="1"/>
          </p:nvPr>
        </p:nvSpPr>
        <p:spPr/>
        <p:txBody>
          <a:bodyPr/>
          <a:lstStyle>
            <a:lvl1pPr algn="just">
              <a:buFont typeface="Wingdings" pitchFamily="2" charset="2"/>
              <a:buChar char="Ø"/>
              <a:defRPr>
                <a:solidFill>
                  <a:srgbClr val="FFC000"/>
                </a:solidFill>
                <a:latin typeface="Times New Roman" pitchFamily="18" charset="0"/>
                <a:cs typeface="Times New Roman" pitchFamily="18" charset="0"/>
              </a:defRPr>
            </a:lvl1pPr>
            <a:lvl2pPr algn="just">
              <a:buFont typeface="Wingdings" pitchFamily="2" charset="2"/>
              <a:buChar char="ü"/>
              <a:defRPr>
                <a:solidFill>
                  <a:srgbClr val="FFC000"/>
                </a:solidFill>
                <a:latin typeface="Times New Roman" pitchFamily="18" charset="0"/>
                <a:cs typeface="Times New Roman" pitchFamily="18" charset="0"/>
              </a:defRPr>
            </a:lvl2pPr>
            <a:lvl3pPr algn="just">
              <a:defRPr>
                <a:solidFill>
                  <a:srgbClr val="FFC000"/>
                </a:solidFill>
                <a:latin typeface="Times New Roman" pitchFamily="18" charset="0"/>
                <a:cs typeface="Times New Roman" pitchFamily="18" charset="0"/>
              </a:defRPr>
            </a:lvl3pPr>
            <a:lvl4pPr algn="just">
              <a:defRPr>
                <a:solidFill>
                  <a:srgbClr val="FFC000"/>
                </a:solidFill>
                <a:latin typeface="Times New Roman" pitchFamily="18" charset="0"/>
                <a:cs typeface="Times New Roman" pitchFamily="18" charset="0"/>
              </a:defRPr>
            </a:lvl4pPr>
            <a:lvl5pPr algn="just">
              <a:defRPr>
                <a:solidFill>
                  <a:srgbClr val="FFC000"/>
                </a:solidFill>
                <a:latin typeface="Times New Roman" pitchFamily="18" charset="0"/>
                <a:cs typeface="Times New Roman" pitchFamily="18" charset="0"/>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zh-CN" altLang="en-US" dirty="0"/>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solidFill>
                  <a:srgbClr val="FFC000"/>
                </a:solidFill>
                <a:latin typeface="Times New Roman" pitchFamily="18" charset="0"/>
                <a:cs typeface="Times New Roman" pitchFamily="18" charset="0"/>
              </a:defRPr>
            </a:lvl1pPr>
          </a:lstStyle>
          <a:p>
            <a:r>
              <a:rPr lang="zh-CN" altLang="en-US"/>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rgbClr val="FFC000"/>
                </a:solidFill>
                <a:latin typeface="Times New Roman" pitchFamily="18" charset="0"/>
                <a:cs typeface="Times New Roman" pitchFamily="18" charset="0"/>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lvl1pPr>
              <a:defRPr>
                <a:solidFill>
                  <a:srgbClr val="FFC000"/>
                </a:solidFill>
              </a:defRPr>
            </a:lvl1pPr>
          </a:lstStyle>
          <a:p>
            <a:pPr>
              <a:defRPr/>
            </a:pPr>
            <a:endParaRPr lang="en-US" altLang="zh-CN"/>
          </a:p>
        </p:txBody>
      </p:sp>
      <p:sp>
        <p:nvSpPr>
          <p:cNvPr id="5" name="页脚占位符 4"/>
          <p:cNvSpPr>
            <a:spLocks noGrp="1"/>
          </p:cNvSpPr>
          <p:nvPr>
            <p:ph type="ftr" sz="quarter" idx="11"/>
          </p:nvPr>
        </p:nvSpPr>
        <p:spPr/>
        <p:txBody>
          <a:bodyPr/>
          <a:lstStyle>
            <a:lvl1pPr>
              <a:defRPr>
                <a:solidFill>
                  <a:srgbClr val="FFC000"/>
                </a:solidFill>
              </a:defRPr>
            </a:lvl1pPr>
          </a:lstStyle>
          <a:p>
            <a:pPr>
              <a:defRPr/>
            </a:pPr>
            <a:endParaRPr lang="en-US" altLang="zh-CN"/>
          </a:p>
        </p:txBody>
      </p:sp>
      <p:sp>
        <p:nvSpPr>
          <p:cNvPr id="6" name="灯片编号占位符 5"/>
          <p:cNvSpPr>
            <a:spLocks noGrp="1"/>
          </p:cNvSpPr>
          <p:nvPr>
            <p:ph type="sldNum" sz="quarter" idx="12"/>
          </p:nvPr>
        </p:nvSpPr>
        <p:spPr>
          <a:xfrm>
            <a:off x="7010400" y="6492875"/>
            <a:ext cx="2133600" cy="365125"/>
          </a:xfrm>
          <a:prstGeom prst="rect">
            <a:avLst/>
          </a:prstGeom>
        </p:spPr>
        <p:txBody>
          <a:bodyPr/>
          <a:lstStyle>
            <a:lvl1pPr>
              <a:defRPr smtClean="0">
                <a:solidFill>
                  <a:srgbClr val="FFC000"/>
                </a:solidFill>
              </a:defRPr>
            </a:lvl1pPr>
          </a:lstStyle>
          <a:p>
            <a:pPr>
              <a:defRPr/>
            </a:pPr>
            <a:fld id="{6FDBDE26-9770-4993-B050-F9A1A2CF5D25}" type="slidenum">
              <a:rPr lang="en-US" altLang="zh-CN"/>
              <a:pPr>
                <a:defRPr/>
              </a:pPr>
              <a:t>‹#›</a:t>
            </a:fld>
            <a:endParaRPr lang="en-US" altLang="zh-C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solidFill>
                  <a:srgbClr val="FFC000"/>
                </a:solidFill>
                <a:latin typeface="Times New Roman" pitchFamily="18" charset="0"/>
                <a:cs typeface="Times New Roman" pitchFamily="18" charset="0"/>
              </a:defRPr>
            </a:lvl1pPr>
          </a:lstStyle>
          <a:p>
            <a:r>
              <a:rPr lang="zh-CN" altLang="en-US"/>
              <a:t>单击此处编辑母版标题样式</a:t>
            </a:r>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lvl1pPr>
              <a:defRPr/>
            </a:lvl1pPr>
          </a:lstStyle>
          <a:p>
            <a:pPr>
              <a:defRPr/>
            </a:pPr>
            <a:endParaRPr lang="en-US" altLang="zh-CN"/>
          </a:p>
        </p:txBody>
      </p:sp>
      <p:sp>
        <p:nvSpPr>
          <p:cNvPr id="6" name="页脚占位符 5"/>
          <p:cNvSpPr>
            <a:spLocks noGrp="1"/>
          </p:cNvSpPr>
          <p:nvPr>
            <p:ph type="ftr" sz="quarter" idx="11"/>
          </p:nvPr>
        </p:nvSpPr>
        <p:spPr/>
        <p:txBody>
          <a:bodyPr/>
          <a:lstStyle>
            <a:lvl1pPr>
              <a:defRPr/>
            </a:lvl1pPr>
          </a:lstStyle>
          <a:p>
            <a:pPr>
              <a:defRPr/>
            </a:pPr>
            <a:endParaRPr lang="en-US" altLang="zh-CN"/>
          </a:p>
        </p:txBody>
      </p:sp>
      <p:sp>
        <p:nvSpPr>
          <p:cNvPr id="7" name="灯片编号占位符 6"/>
          <p:cNvSpPr>
            <a:spLocks noGrp="1"/>
          </p:cNvSpPr>
          <p:nvPr>
            <p:ph type="sldNum" sz="quarter" idx="12"/>
          </p:nvPr>
        </p:nvSpPr>
        <p:spPr>
          <a:xfrm>
            <a:off x="7010400" y="6492875"/>
            <a:ext cx="2133600" cy="365125"/>
          </a:xfrm>
          <a:prstGeom prst="rect">
            <a:avLst/>
          </a:prstGeom>
        </p:spPr>
        <p:txBody>
          <a:bodyPr/>
          <a:lstStyle>
            <a:lvl1pPr>
              <a:defRPr/>
            </a:lvl1pPr>
          </a:lstStyle>
          <a:p>
            <a:pPr>
              <a:defRPr/>
            </a:pPr>
            <a:fld id="{D26B3C28-79DD-4BB0-9392-879335D09F71}" type="slidenum">
              <a:rPr lang="en-US" altLang="zh-CN"/>
              <a:pPr>
                <a:defRPr/>
              </a:pPr>
              <a:t>‹#›</a:t>
            </a:fld>
            <a:endParaRPr lang="en-US" alt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lvl1pPr>
              <a:defRPr/>
            </a:lvl1pPr>
          </a:lstStyle>
          <a:p>
            <a:pPr>
              <a:defRPr/>
            </a:pPr>
            <a:endParaRPr lang="en-US" altLang="zh-CN"/>
          </a:p>
        </p:txBody>
      </p:sp>
      <p:sp>
        <p:nvSpPr>
          <p:cNvPr id="8" name="页脚占位符 7"/>
          <p:cNvSpPr>
            <a:spLocks noGrp="1"/>
          </p:cNvSpPr>
          <p:nvPr>
            <p:ph type="ftr" sz="quarter" idx="11"/>
          </p:nvPr>
        </p:nvSpPr>
        <p:spPr/>
        <p:txBody>
          <a:bodyPr/>
          <a:lstStyle>
            <a:lvl1pPr>
              <a:defRPr/>
            </a:lvl1pPr>
          </a:lstStyle>
          <a:p>
            <a:pPr>
              <a:defRPr/>
            </a:pPr>
            <a:endParaRPr lang="en-US" altLang="zh-CN"/>
          </a:p>
        </p:txBody>
      </p:sp>
      <p:sp>
        <p:nvSpPr>
          <p:cNvPr id="9" name="灯片编号占位符 8"/>
          <p:cNvSpPr>
            <a:spLocks noGrp="1"/>
          </p:cNvSpPr>
          <p:nvPr>
            <p:ph type="sldNum" sz="quarter" idx="12"/>
          </p:nvPr>
        </p:nvSpPr>
        <p:spPr>
          <a:xfrm>
            <a:off x="7010400" y="6492875"/>
            <a:ext cx="2133600" cy="365125"/>
          </a:xfrm>
          <a:prstGeom prst="rect">
            <a:avLst/>
          </a:prstGeom>
        </p:spPr>
        <p:txBody>
          <a:bodyPr/>
          <a:lstStyle>
            <a:lvl1pPr>
              <a:defRPr/>
            </a:lvl1pPr>
          </a:lstStyle>
          <a:p>
            <a:pPr>
              <a:defRPr/>
            </a:pPr>
            <a:fld id="{9824D92A-25B9-40BF-B0EC-B5F3BE260C9F}" type="slidenum">
              <a:rPr lang="en-US" altLang="zh-CN"/>
              <a:pPr>
                <a:defRPr/>
              </a:pPr>
              <a:t>‹#›</a:t>
            </a:fld>
            <a:endParaRPr lang="en-US" altLang="zh-C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atin typeface="Times New Roman" pitchFamily="18" charset="0"/>
                <a:cs typeface="Times New Roman" pitchFamily="18" charset="0"/>
              </a:defRPr>
            </a:lvl1pPr>
          </a:lstStyle>
          <a:p>
            <a:r>
              <a:rPr lang="zh-CN" altLang="en-US"/>
              <a:t>单击此处编辑母版标题样式</a:t>
            </a:r>
          </a:p>
        </p:txBody>
      </p:sp>
      <p:sp>
        <p:nvSpPr>
          <p:cNvPr id="3" name="日期占位符 2"/>
          <p:cNvSpPr>
            <a:spLocks noGrp="1"/>
          </p:cNvSpPr>
          <p:nvPr>
            <p:ph type="dt" sz="half" idx="10"/>
          </p:nvPr>
        </p:nvSpPr>
        <p:spPr/>
        <p:txBody>
          <a:bodyPr/>
          <a:lstStyle>
            <a:lvl1pPr>
              <a:defRPr/>
            </a:lvl1pPr>
          </a:lstStyle>
          <a:p>
            <a:pPr>
              <a:defRPr/>
            </a:pPr>
            <a:endParaRPr lang="en-US" altLang="zh-CN"/>
          </a:p>
        </p:txBody>
      </p:sp>
      <p:sp>
        <p:nvSpPr>
          <p:cNvPr id="4" name="页脚占位符 3"/>
          <p:cNvSpPr>
            <a:spLocks noGrp="1"/>
          </p:cNvSpPr>
          <p:nvPr>
            <p:ph type="ftr" sz="quarter" idx="11"/>
          </p:nvPr>
        </p:nvSpPr>
        <p:spPr/>
        <p:txBody>
          <a:bodyPr/>
          <a:lstStyle>
            <a:lvl1pPr>
              <a:defRPr/>
            </a:lvl1pPr>
          </a:lstStyle>
          <a:p>
            <a:pPr>
              <a:defRPr/>
            </a:pPr>
            <a:endParaRPr lang="en-US" altLang="zh-CN"/>
          </a:p>
        </p:txBody>
      </p:sp>
      <p:sp>
        <p:nvSpPr>
          <p:cNvPr id="5" name="灯片编号占位符 4"/>
          <p:cNvSpPr>
            <a:spLocks noGrp="1"/>
          </p:cNvSpPr>
          <p:nvPr>
            <p:ph type="sldNum" sz="quarter" idx="12"/>
          </p:nvPr>
        </p:nvSpPr>
        <p:spPr>
          <a:xfrm>
            <a:off x="7010400" y="6492875"/>
            <a:ext cx="2133600" cy="365125"/>
          </a:xfrm>
          <a:prstGeom prst="rect">
            <a:avLst/>
          </a:prstGeom>
        </p:spPr>
        <p:txBody>
          <a:bodyPr/>
          <a:lstStyle>
            <a:lvl1pPr>
              <a:defRPr/>
            </a:lvl1pPr>
          </a:lstStyle>
          <a:p>
            <a:pPr>
              <a:defRPr/>
            </a:pPr>
            <a:fld id="{CCACD4DC-A919-4815-ABE0-3062171952A0}" type="slidenum">
              <a:rPr lang="en-US" altLang="zh-CN"/>
              <a:pPr>
                <a:defRPr/>
              </a:pPr>
              <a:t>‹#›</a:t>
            </a:fld>
            <a:endParaRPr lang="en-US" alt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pPr>
              <a:defRPr/>
            </a:pPr>
            <a:endParaRPr lang="en-US" altLang="zh-CN"/>
          </a:p>
        </p:txBody>
      </p:sp>
      <p:sp>
        <p:nvSpPr>
          <p:cNvPr id="3" name="页脚占位符 2"/>
          <p:cNvSpPr>
            <a:spLocks noGrp="1"/>
          </p:cNvSpPr>
          <p:nvPr>
            <p:ph type="ftr" sz="quarter" idx="11"/>
          </p:nvPr>
        </p:nvSpPr>
        <p:spPr/>
        <p:txBody>
          <a:bodyPr/>
          <a:lstStyle>
            <a:lvl1pPr>
              <a:defRPr/>
            </a:lvl1pPr>
          </a:lstStyle>
          <a:p>
            <a:pPr>
              <a:defRPr/>
            </a:pPr>
            <a:endParaRPr lang="en-US" altLang="zh-CN"/>
          </a:p>
        </p:txBody>
      </p:sp>
      <p:sp>
        <p:nvSpPr>
          <p:cNvPr id="4" name="灯片编号占位符 3"/>
          <p:cNvSpPr>
            <a:spLocks noGrp="1"/>
          </p:cNvSpPr>
          <p:nvPr>
            <p:ph type="sldNum" sz="quarter" idx="12"/>
          </p:nvPr>
        </p:nvSpPr>
        <p:spPr>
          <a:xfrm>
            <a:off x="7010400" y="6492875"/>
            <a:ext cx="2133600" cy="365125"/>
          </a:xfrm>
          <a:prstGeom prst="rect">
            <a:avLst/>
          </a:prstGeom>
        </p:spPr>
        <p:txBody>
          <a:bodyPr/>
          <a:lstStyle>
            <a:lvl1pPr>
              <a:defRPr/>
            </a:lvl1pPr>
          </a:lstStyle>
          <a:p>
            <a:pPr>
              <a:defRPr/>
            </a:pPr>
            <a:fld id="{6C12B6E7-5C80-48CD-A50A-F7164C1FB21F}" type="slidenum">
              <a:rPr lang="en-US" altLang="zh-CN"/>
              <a:pPr>
                <a:defRPr/>
              </a:pPr>
              <a:t>‹#›</a:t>
            </a:fld>
            <a:endParaRPr lang="en-US" alt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lvl1pPr>
              <a:defRPr/>
            </a:lvl1pPr>
          </a:lstStyle>
          <a:p>
            <a:pPr>
              <a:defRPr/>
            </a:pPr>
            <a:endParaRPr lang="en-US" altLang="zh-CN"/>
          </a:p>
        </p:txBody>
      </p:sp>
      <p:sp>
        <p:nvSpPr>
          <p:cNvPr id="6" name="页脚占位符 5"/>
          <p:cNvSpPr>
            <a:spLocks noGrp="1"/>
          </p:cNvSpPr>
          <p:nvPr>
            <p:ph type="ftr" sz="quarter" idx="11"/>
          </p:nvPr>
        </p:nvSpPr>
        <p:spPr/>
        <p:txBody>
          <a:bodyPr/>
          <a:lstStyle>
            <a:lvl1pPr>
              <a:defRPr/>
            </a:lvl1pPr>
          </a:lstStyle>
          <a:p>
            <a:pPr>
              <a:defRPr/>
            </a:pPr>
            <a:endParaRPr lang="en-US" altLang="zh-CN"/>
          </a:p>
        </p:txBody>
      </p:sp>
      <p:sp>
        <p:nvSpPr>
          <p:cNvPr id="7" name="灯片编号占位符 6"/>
          <p:cNvSpPr>
            <a:spLocks noGrp="1"/>
          </p:cNvSpPr>
          <p:nvPr>
            <p:ph type="sldNum" sz="quarter" idx="12"/>
          </p:nvPr>
        </p:nvSpPr>
        <p:spPr>
          <a:xfrm>
            <a:off x="7010400" y="6492875"/>
            <a:ext cx="2133600" cy="365125"/>
          </a:xfrm>
          <a:prstGeom prst="rect">
            <a:avLst/>
          </a:prstGeom>
        </p:spPr>
        <p:txBody>
          <a:bodyPr/>
          <a:lstStyle>
            <a:lvl1pPr>
              <a:defRPr/>
            </a:lvl1pPr>
          </a:lstStyle>
          <a:p>
            <a:pPr>
              <a:defRPr/>
            </a:pPr>
            <a:fld id="{3A81DD8E-36AA-47E3-8D0A-1AA372EBD0A0}" type="slidenum">
              <a:rPr lang="en-US" altLang="zh-CN"/>
              <a:pPr>
                <a:defRPr/>
              </a:pPr>
              <a:t>‹#›</a:t>
            </a:fld>
            <a:endParaRPr lang="en-US" altLang="zh-C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a:t>单击图标添加图片</a:t>
            </a: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lvl1pPr>
              <a:defRPr/>
            </a:lvl1pPr>
          </a:lstStyle>
          <a:p>
            <a:pPr>
              <a:defRPr/>
            </a:pPr>
            <a:endParaRPr lang="en-US" altLang="zh-CN"/>
          </a:p>
        </p:txBody>
      </p:sp>
      <p:sp>
        <p:nvSpPr>
          <p:cNvPr id="6" name="页脚占位符 5"/>
          <p:cNvSpPr>
            <a:spLocks noGrp="1"/>
          </p:cNvSpPr>
          <p:nvPr>
            <p:ph type="ftr" sz="quarter" idx="11"/>
          </p:nvPr>
        </p:nvSpPr>
        <p:spPr/>
        <p:txBody>
          <a:bodyPr/>
          <a:lstStyle>
            <a:lvl1pPr>
              <a:defRPr/>
            </a:lvl1pPr>
          </a:lstStyle>
          <a:p>
            <a:pPr>
              <a:defRPr/>
            </a:pPr>
            <a:endParaRPr lang="en-US" altLang="zh-CN"/>
          </a:p>
        </p:txBody>
      </p:sp>
      <p:sp>
        <p:nvSpPr>
          <p:cNvPr id="7" name="灯片编号占位符 6"/>
          <p:cNvSpPr>
            <a:spLocks noGrp="1"/>
          </p:cNvSpPr>
          <p:nvPr>
            <p:ph type="sldNum" sz="quarter" idx="12"/>
          </p:nvPr>
        </p:nvSpPr>
        <p:spPr>
          <a:xfrm>
            <a:off x="7010400" y="6492875"/>
            <a:ext cx="2133600" cy="365125"/>
          </a:xfrm>
          <a:prstGeom prst="rect">
            <a:avLst/>
          </a:prstGeom>
        </p:spPr>
        <p:txBody>
          <a:bodyPr/>
          <a:lstStyle>
            <a:lvl1pPr>
              <a:defRPr/>
            </a:lvl1pPr>
          </a:lstStyle>
          <a:p>
            <a:pPr>
              <a:defRPr/>
            </a:pPr>
            <a:fld id="{4A95B35E-3A19-4FDD-89FA-9207D72AA8A1}" type="slidenum">
              <a:rPr lang="en-US" altLang="zh-CN"/>
              <a:pPr>
                <a:defRPr/>
              </a:pPr>
              <a:t>‹#›</a:t>
            </a:fld>
            <a:endParaRPr lang="en-US" altLang="zh-CN"/>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363538"/>
            <a:ext cx="8229600" cy="1143000"/>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3" name="文本占位符 2"/>
          <p:cNvSpPr>
            <a:spLocks noGrp="1"/>
          </p:cNvSpPr>
          <p:nvPr>
            <p:ph type="body" idx="1"/>
          </p:nvPr>
        </p:nvSpPr>
        <p:spPr>
          <a:xfrm>
            <a:off x="457200" y="1689100"/>
            <a:ext cx="8229600" cy="4525963"/>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b="1">
                <a:solidFill>
                  <a:srgbClr val="FFC000"/>
                </a:solidFill>
                <a:effectLst>
                  <a:outerShdw blurRad="38100" dist="38100" dir="2700000" algn="tl">
                    <a:srgbClr val="000000">
                      <a:alpha val="43137"/>
                    </a:srgbClr>
                  </a:outerShdw>
                </a:effectLst>
                <a:latin typeface="微软雅黑" pitchFamily="34" charset="-122"/>
                <a:ea typeface="微软雅黑" pitchFamily="34" charset="-122"/>
              </a:defRPr>
            </a:lvl1pPr>
          </a:lstStyle>
          <a:p>
            <a:pPr>
              <a:defRPr/>
            </a:pPr>
            <a:endParaRPr lang="en-US" altLang="zh-CN"/>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b="1">
                <a:solidFill>
                  <a:srgbClr val="FFC000"/>
                </a:solidFill>
                <a:effectLst>
                  <a:outerShdw blurRad="38100" dist="38100" dir="2700000" algn="tl">
                    <a:srgbClr val="000000">
                      <a:alpha val="43137"/>
                    </a:srgbClr>
                  </a:outerShdw>
                </a:effectLst>
                <a:latin typeface="微软雅黑" pitchFamily="34" charset="-122"/>
                <a:ea typeface="微软雅黑" pitchFamily="34" charset="-122"/>
              </a:defRPr>
            </a:lvl1pPr>
          </a:lstStyle>
          <a:p>
            <a:pPr>
              <a:defRPr/>
            </a:pPr>
            <a:endParaRPr lang="en-US" altLang="zh-CN"/>
          </a:p>
        </p:txBody>
      </p:sp>
      <p:sp>
        <p:nvSpPr>
          <p:cNvPr id="7" name="页脚占位符 4"/>
          <p:cNvSpPr txBox="1">
            <a:spLocks/>
          </p:cNvSpPr>
          <p:nvPr/>
        </p:nvSpPr>
        <p:spPr>
          <a:xfrm>
            <a:off x="0" y="0"/>
            <a:ext cx="6072188" cy="365125"/>
          </a:xfrm>
          <a:prstGeom prst="rect">
            <a:avLst/>
          </a:prstGeom>
        </p:spPr>
        <p:txBody>
          <a:bodyPr lIns="36000" tIns="36000" rIns="36000" bIns="36000"/>
          <a:lstStyle>
            <a:lvl1pPr algn="l">
              <a:defRPr sz="1800" b="1">
                <a:solidFill>
                  <a:schemeClr val="accent1"/>
                </a:solidFill>
                <a:effectLst>
                  <a:outerShdw blurRad="38100" dist="38100" dir="2700000" algn="tl">
                    <a:srgbClr val="000000">
                      <a:alpha val="43137"/>
                    </a:srgbClr>
                  </a:outerShdw>
                </a:effectLst>
              </a:defRPr>
            </a:lvl1pPr>
          </a:lstStyle>
          <a:p>
            <a:pPr>
              <a:spcBef>
                <a:spcPct val="50000"/>
              </a:spcBef>
              <a:defRPr/>
            </a:pPr>
            <a:r>
              <a:rPr lang="zh-CN" altLang="en-US" dirty="0">
                <a:solidFill>
                  <a:srgbClr val="CC00CC"/>
                </a:solidFill>
                <a:latin typeface="黑体" pitchFamily="2" charset="-122"/>
                <a:ea typeface="黑体" pitchFamily="2" charset="-122"/>
              </a:rPr>
              <a:t>水污染生态控制工程</a:t>
            </a:r>
            <a:r>
              <a:rPr lang="en-US" altLang="zh-CN" dirty="0">
                <a:solidFill>
                  <a:srgbClr val="CC00CC"/>
                </a:solidFill>
                <a:latin typeface="黑体" pitchFamily="2" charset="-122"/>
                <a:ea typeface="黑体" pitchFamily="2" charset="-122"/>
              </a:rPr>
              <a:t>——</a:t>
            </a:r>
            <a:r>
              <a:rPr lang="zh-CN" altLang="en-US" dirty="0">
                <a:solidFill>
                  <a:srgbClr val="CC00CC"/>
                </a:solidFill>
                <a:latin typeface="黑体" pitchFamily="2" charset="-122"/>
                <a:ea typeface="黑体" pitchFamily="2" charset="-122"/>
              </a:rPr>
              <a:t>第三章 污水的物理处理</a:t>
            </a:r>
          </a:p>
        </p:txBody>
      </p:sp>
      <p:sp>
        <p:nvSpPr>
          <p:cNvPr id="11" name="矩形 10"/>
          <p:cNvSpPr/>
          <p:nvPr/>
        </p:nvSpPr>
        <p:spPr>
          <a:xfrm>
            <a:off x="6012160" y="6381328"/>
            <a:ext cx="2816079" cy="276999"/>
          </a:xfrm>
          <a:prstGeom prst="rect">
            <a:avLst/>
          </a:prstGeom>
          <a:noFill/>
        </p:spPr>
        <p:txBody>
          <a:bodyPr wrap="square">
            <a:spAutoFit/>
          </a:bodyPr>
          <a:lstStyle/>
          <a:p>
            <a:pPr algn="ctr">
              <a:defRPr/>
            </a:pPr>
            <a:r>
              <a:rPr lang="en-US" altLang="zh-CN" sz="1200" b="1" dirty="0">
                <a:ln w="900" cmpd="sng">
                  <a:solidFill>
                    <a:schemeClr val="accent1">
                      <a:satMod val="190000"/>
                      <a:alpha val="55000"/>
                    </a:schemeClr>
                  </a:solidFill>
                  <a:prstDash val="solid"/>
                </a:ln>
                <a:solidFill>
                  <a:schemeClr val="accent2">
                    <a:lumMod val="50000"/>
                  </a:schemeClr>
                </a:solidFill>
                <a:effectLst>
                  <a:innerShdw blurRad="101600" dist="76200" dir="5400000">
                    <a:schemeClr val="accent1">
                      <a:satMod val="190000"/>
                      <a:tint val="100000"/>
                      <a:alpha val="74000"/>
                    </a:schemeClr>
                  </a:innerShdw>
                </a:effectLst>
                <a:latin typeface="Book Antiqua" pitchFamily="18" charset="0"/>
              </a:rPr>
              <a:t>Shan</a:t>
            </a:r>
            <a:r>
              <a:rPr lang="en-US" altLang="zh-CN" sz="1200" b="1" baseline="0" dirty="0">
                <a:ln w="900" cmpd="sng">
                  <a:solidFill>
                    <a:schemeClr val="accent1">
                      <a:satMod val="190000"/>
                      <a:alpha val="55000"/>
                    </a:schemeClr>
                  </a:solidFill>
                  <a:prstDash val="solid"/>
                </a:ln>
                <a:solidFill>
                  <a:schemeClr val="accent2">
                    <a:lumMod val="50000"/>
                  </a:schemeClr>
                </a:solidFill>
                <a:effectLst>
                  <a:innerShdw blurRad="101600" dist="76200" dir="5400000">
                    <a:schemeClr val="accent1">
                      <a:satMod val="190000"/>
                      <a:tint val="100000"/>
                      <a:alpha val="74000"/>
                    </a:schemeClr>
                  </a:innerShdw>
                </a:effectLst>
                <a:latin typeface="Book Antiqua" pitchFamily="18" charset="0"/>
              </a:rPr>
              <a:t>dong  Agricultural </a:t>
            </a:r>
            <a:r>
              <a:rPr lang="en-US" altLang="zh-CN" sz="1200" b="1" dirty="0">
                <a:ln w="900" cmpd="sng">
                  <a:solidFill>
                    <a:schemeClr val="accent1">
                      <a:satMod val="190000"/>
                      <a:alpha val="55000"/>
                    </a:schemeClr>
                  </a:solidFill>
                  <a:prstDash val="solid"/>
                </a:ln>
                <a:solidFill>
                  <a:schemeClr val="accent2">
                    <a:lumMod val="50000"/>
                  </a:schemeClr>
                </a:solidFill>
                <a:effectLst>
                  <a:innerShdw blurRad="101600" dist="76200" dir="5400000">
                    <a:schemeClr val="accent1">
                      <a:satMod val="190000"/>
                      <a:tint val="100000"/>
                      <a:alpha val="74000"/>
                    </a:schemeClr>
                  </a:innerShdw>
                </a:effectLst>
                <a:latin typeface="Book Antiqua" pitchFamily="18" charset="0"/>
              </a:rPr>
              <a:t>University</a:t>
            </a:r>
            <a:endParaRPr lang="zh-CN" altLang="en-US" sz="1200" b="1" dirty="0">
              <a:ln w="900" cmpd="sng">
                <a:solidFill>
                  <a:schemeClr val="accent1">
                    <a:satMod val="190000"/>
                    <a:alpha val="55000"/>
                  </a:schemeClr>
                </a:solidFill>
                <a:prstDash val="solid"/>
              </a:ln>
              <a:solidFill>
                <a:schemeClr val="accent2">
                  <a:lumMod val="50000"/>
                </a:schemeClr>
              </a:solidFill>
              <a:effectLst>
                <a:innerShdw blurRad="101600" dist="76200" dir="5400000">
                  <a:schemeClr val="accent1">
                    <a:satMod val="190000"/>
                    <a:tint val="100000"/>
                    <a:alpha val="74000"/>
                  </a:schemeClr>
                </a:innerShdw>
              </a:effectLst>
              <a:latin typeface="Book Antiqua" pitchFamily="18" charset="0"/>
            </a:endParaRPr>
          </a:p>
        </p:txBody>
      </p:sp>
      <p:cxnSp>
        <p:nvCxnSpPr>
          <p:cNvPr id="8" name="直接连接符 7"/>
          <p:cNvCxnSpPr/>
          <p:nvPr userDrawn="1"/>
        </p:nvCxnSpPr>
        <p:spPr>
          <a:xfrm>
            <a:off x="0" y="332656"/>
            <a:ext cx="9144000" cy="0"/>
          </a:xfrm>
          <a:prstGeom prst="line">
            <a:avLst/>
          </a:prstGeom>
          <a:ln w="25400">
            <a:solidFill>
              <a:srgbClr val="0BF57A"/>
            </a:solidFill>
          </a:ln>
        </p:spPr>
        <p:style>
          <a:lnRef idx="1">
            <a:schemeClr val="accent1"/>
          </a:lnRef>
          <a:fillRef idx="0">
            <a:schemeClr val="accent1"/>
          </a:fillRef>
          <a:effectRef idx="0">
            <a:schemeClr val="accent1"/>
          </a:effectRef>
          <a:fontRef idx="minor">
            <a:schemeClr val="tx1"/>
          </a:fontRef>
        </p:style>
      </p:cxnSp>
    </p:spTree>
  </p:cSld>
  <p:clrMap bg1="dk1" tx1="lt1" bg2="dk2" tx2="lt2" accent1="accent1" accent2="accent2" accent3="accent3" accent4="accent4" accent5="accent5" accent6="accent6" hlink="hlink" folHlink="folHlink"/>
  <p:sldLayoutIdLst>
    <p:sldLayoutId id="2147483834" r:id="rId1"/>
    <p:sldLayoutId id="2147483833" r:id="rId2"/>
    <p:sldLayoutId id="2147483835" r:id="rId3"/>
    <p:sldLayoutId id="2147483836" r:id="rId4"/>
    <p:sldLayoutId id="2147483837" r:id="rId5"/>
    <p:sldLayoutId id="2147483838" r:id="rId6"/>
    <p:sldLayoutId id="2147483839" r:id="rId7"/>
    <p:sldLayoutId id="2147483840" r:id="rId8"/>
    <p:sldLayoutId id="2147483841" r:id="rId9"/>
    <p:sldLayoutId id="2147483842" r:id="rId10"/>
    <p:sldLayoutId id="2147483843" r:id="rId11"/>
    <p:sldLayoutId id="2147483844" r:id="rId12"/>
    <p:sldLayoutId id="2147483845" r:id="rId13"/>
  </p:sldLayoutIdLst>
  <p:txStyles>
    <p:titleStyle>
      <a:lvl1pPr algn="l" rtl="0" fontAlgn="base">
        <a:spcBef>
          <a:spcPct val="0"/>
        </a:spcBef>
        <a:spcAft>
          <a:spcPct val="0"/>
        </a:spcAft>
        <a:defRPr sz="4400" b="1" kern="1200">
          <a:solidFill>
            <a:srgbClr val="FFC000"/>
          </a:solidFill>
          <a:effectLst>
            <a:outerShdw blurRad="38100" dist="38100" dir="2700000" algn="tl">
              <a:srgbClr val="000000">
                <a:alpha val="43137"/>
              </a:srgbClr>
            </a:outerShdw>
          </a:effectLst>
          <a:latin typeface="+mn-lt"/>
          <a:ea typeface="黑体" pitchFamily="2" charset="-122"/>
          <a:cs typeface="+mj-cs"/>
        </a:defRPr>
      </a:lvl1pPr>
      <a:lvl2pPr algn="l" rtl="0" fontAlgn="base">
        <a:spcBef>
          <a:spcPct val="0"/>
        </a:spcBef>
        <a:spcAft>
          <a:spcPct val="0"/>
        </a:spcAft>
        <a:defRPr sz="4400" b="1">
          <a:solidFill>
            <a:srgbClr val="FFC000"/>
          </a:solidFill>
          <a:latin typeface="Verdana" pitchFamily="34" charset="0"/>
          <a:ea typeface="黑体" pitchFamily="2" charset="-122"/>
        </a:defRPr>
      </a:lvl2pPr>
      <a:lvl3pPr algn="l" rtl="0" fontAlgn="base">
        <a:spcBef>
          <a:spcPct val="0"/>
        </a:spcBef>
        <a:spcAft>
          <a:spcPct val="0"/>
        </a:spcAft>
        <a:defRPr sz="4400" b="1">
          <a:solidFill>
            <a:srgbClr val="FFC000"/>
          </a:solidFill>
          <a:latin typeface="Verdana" pitchFamily="34" charset="0"/>
          <a:ea typeface="黑体" pitchFamily="2" charset="-122"/>
        </a:defRPr>
      </a:lvl3pPr>
      <a:lvl4pPr algn="l" rtl="0" fontAlgn="base">
        <a:spcBef>
          <a:spcPct val="0"/>
        </a:spcBef>
        <a:spcAft>
          <a:spcPct val="0"/>
        </a:spcAft>
        <a:defRPr sz="4400" b="1">
          <a:solidFill>
            <a:srgbClr val="FFC000"/>
          </a:solidFill>
          <a:latin typeface="Verdana" pitchFamily="34" charset="0"/>
          <a:ea typeface="黑体" pitchFamily="2" charset="-122"/>
        </a:defRPr>
      </a:lvl4pPr>
      <a:lvl5pPr algn="l" rtl="0" fontAlgn="base">
        <a:spcBef>
          <a:spcPct val="0"/>
        </a:spcBef>
        <a:spcAft>
          <a:spcPct val="0"/>
        </a:spcAft>
        <a:defRPr sz="4400" b="1">
          <a:solidFill>
            <a:srgbClr val="FFC000"/>
          </a:solidFill>
          <a:latin typeface="Verdana" pitchFamily="34" charset="0"/>
          <a:ea typeface="黑体" pitchFamily="2" charset="-122"/>
        </a:defRPr>
      </a:lvl5pPr>
      <a:lvl6pPr marL="457200" algn="l" rtl="0" fontAlgn="base">
        <a:spcBef>
          <a:spcPct val="0"/>
        </a:spcBef>
        <a:spcAft>
          <a:spcPct val="0"/>
        </a:spcAft>
        <a:defRPr sz="4400" b="1">
          <a:solidFill>
            <a:srgbClr val="FFC000"/>
          </a:solidFill>
          <a:latin typeface="Verdana" pitchFamily="34" charset="0"/>
          <a:ea typeface="黑体" pitchFamily="2" charset="-122"/>
        </a:defRPr>
      </a:lvl6pPr>
      <a:lvl7pPr marL="914400" algn="l" rtl="0" fontAlgn="base">
        <a:spcBef>
          <a:spcPct val="0"/>
        </a:spcBef>
        <a:spcAft>
          <a:spcPct val="0"/>
        </a:spcAft>
        <a:defRPr sz="4400" b="1">
          <a:solidFill>
            <a:srgbClr val="FFC000"/>
          </a:solidFill>
          <a:latin typeface="Verdana" pitchFamily="34" charset="0"/>
          <a:ea typeface="黑体" pitchFamily="2" charset="-122"/>
        </a:defRPr>
      </a:lvl7pPr>
      <a:lvl8pPr marL="1371600" algn="l" rtl="0" fontAlgn="base">
        <a:spcBef>
          <a:spcPct val="0"/>
        </a:spcBef>
        <a:spcAft>
          <a:spcPct val="0"/>
        </a:spcAft>
        <a:defRPr sz="4400" b="1">
          <a:solidFill>
            <a:srgbClr val="FFC000"/>
          </a:solidFill>
          <a:latin typeface="Verdana" pitchFamily="34" charset="0"/>
          <a:ea typeface="黑体" pitchFamily="2" charset="-122"/>
        </a:defRPr>
      </a:lvl8pPr>
      <a:lvl9pPr marL="1828800" algn="l" rtl="0" fontAlgn="base">
        <a:spcBef>
          <a:spcPct val="0"/>
        </a:spcBef>
        <a:spcAft>
          <a:spcPct val="0"/>
        </a:spcAft>
        <a:defRPr sz="4400" b="1">
          <a:solidFill>
            <a:srgbClr val="FFC000"/>
          </a:solidFill>
          <a:latin typeface="Verdana" pitchFamily="34" charset="0"/>
          <a:ea typeface="黑体" pitchFamily="2" charset="-122"/>
        </a:defRPr>
      </a:lvl9pPr>
    </p:titleStyle>
    <p:bodyStyle>
      <a:lvl1pPr marL="342900" indent="-342900" algn="just" rtl="0" fontAlgn="base">
        <a:spcBef>
          <a:spcPct val="20000"/>
        </a:spcBef>
        <a:spcAft>
          <a:spcPct val="0"/>
        </a:spcAft>
        <a:buFont typeface="Wingdings" pitchFamily="2" charset="2"/>
        <a:buChar char="Ø"/>
        <a:defRPr sz="3200" kern="1200">
          <a:solidFill>
            <a:srgbClr val="FFC000"/>
          </a:solidFill>
          <a:effectLst>
            <a:outerShdw blurRad="38100" dist="38100" dir="2700000" algn="tl">
              <a:srgbClr val="000000">
                <a:alpha val="43137"/>
              </a:srgbClr>
            </a:outerShdw>
          </a:effectLst>
          <a:latin typeface="Times New Roman" pitchFamily="18" charset="0"/>
          <a:ea typeface="黑体" pitchFamily="2" charset="-122"/>
          <a:cs typeface="Times New Roman" pitchFamily="18" charset="0"/>
        </a:defRPr>
      </a:lvl1pPr>
      <a:lvl2pPr marL="742950" indent="-285750" algn="just" rtl="0" fontAlgn="base">
        <a:spcBef>
          <a:spcPct val="20000"/>
        </a:spcBef>
        <a:spcAft>
          <a:spcPct val="0"/>
        </a:spcAft>
        <a:buFont typeface="Wingdings" pitchFamily="2" charset="2"/>
        <a:buChar char="ü"/>
        <a:defRPr sz="2800" kern="1200">
          <a:solidFill>
            <a:srgbClr val="FFC000"/>
          </a:solidFill>
          <a:effectLst>
            <a:outerShdw blurRad="38100" dist="38100" dir="2700000" algn="tl">
              <a:srgbClr val="000000">
                <a:alpha val="43137"/>
              </a:srgbClr>
            </a:outerShdw>
          </a:effectLst>
          <a:latin typeface="Times New Roman" pitchFamily="18" charset="0"/>
          <a:ea typeface="黑体" pitchFamily="2" charset="-122"/>
          <a:cs typeface="Times New Roman" pitchFamily="18" charset="0"/>
        </a:defRPr>
      </a:lvl2pPr>
      <a:lvl3pPr marL="1143000" indent="-228600" algn="just" rtl="0" fontAlgn="base">
        <a:spcBef>
          <a:spcPct val="20000"/>
        </a:spcBef>
        <a:spcAft>
          <a:spcPct val="0"/>
        </a:spcAft>
        <a:buFont typeface="Arial" charset="0"/>
        <a:buChar char="•"/>
        <a:defRPr sz="2400" kern="1200">
          <a:solidFill>
            <a:srgbClr val="FFC000"/>
          </a:solidFill>
          <a:effectLst>
            <a:outerShdw blurRad="38100" dist="38100" dir="2700000" algn="tl">
              <a:srgbClr val="000000">
                <a:alpha val="43137"/>
              </a:srgbClr>
            </a:outerShdw>
          </a:effectLst>
          <a:latin typeface="Times New Roman" pitchFamily="18" charset="0"/>
          <a:ea typeface="黑体" pitchFamily="2" charset="-122"/>
          <a:cs typeface="Times New Roman" pitchFamily="18" charset="0"/>
        </a:defRPr>
      </a:lvl3pPr>
      <a:lvl4pPr marL="1600200" indent="-228600" algn="just" rtl="0" fontAlgn="base">
        <a:spcBef>
          <a:spcPct val="20000"/>
        </a:spcBef>
        <a:spcAft>
          <a:spcPct val="0"/>
        </a:spcAft>
        <a:buFont typeface="Arial" charset="0"/>
        <a:buChar char="–"/>
        <a:defRPr sz="2000" kern="1200">
          <a:solidFill>
            <a:srgbClr val="FFC000"/>
          </a:solidFill>
          <a:effectLst>
            <a:outerShdw blurRad="38100" dist="38100" dir="2700000" algn="tl">
              <a:srgbClr val="000000">
                <a:alpha val="43137"/>
              </a:srgbClr>
            </a:outerShdw>
          </a:effectLst>
          <a:latin typeface="Times New Roman" pitchFamily="18" charset="0"/>
          <a:ea typeface="黑体" pitchFamily="2" charset="-122"/>
          <a:cs typeface="Times New Roman" pitchFamily="18" charset="0"/>
        </a:defRPr>
      </a:lvl4pPr>
      <a:lvl5pPr marL="2057400" indent="-228600" algn="just" rtl="0" fontAlgn="base">
        <a:spcBef>
          <a:spcPct val="20000"/>
        </a:spcBef>
        <a:spcAft>
          <a:spcPct val="0"/>
        </a:spcAft>
        <a:buFont typeface="Arial" charset="0"/>
        <a:buChar char="»"/>
        <a:defRPr sz="2000" kern="1200">
          <a:solidFill>
            <a:srgbClr val="FFC000"/>
          </a:solidFill>
          <a:effectLst>
            <a:outerShdw blurRad="38100" dist="38100" dir="2700000" algn="tl">
              <a:srgbClr val="000000">
                <a:alpha val="43137"/>
              </a:srgbClr>
            </a:outerShdw>
          </a:effectLst>
          <a:latin typeface="Times New Roman" pitchFamily="18" charset="0"/>
          <a:ea typeface="黑体" pitchFamily="2" charset="-122"/>
          <a:cs typeface="Times New Roman" pitchFamily="18"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 Target="slide9.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8" Type="http://schemas.openxmlformats.org/officeDocument/2006/relationships/image" Target="../media/image23.wmf"/><Relationship Id="rId3" Type="http://schemas.openxmlformats.org/officeDocument/2006/relationships/oleObject" Target="../embeddings/oleObject20.bin"/><Relationship Id="rId7" Type="http://schemas.openxmlformats.org/officeDocument/2006/relationships/oleObject" Target="../embeddings/oleObject22.bin"/><Relationship Id="rId2" Type="http://schemas.openxmlformats.org/officeDocument/2006/relationships/slideLayout" Target="../slideLayouts/slideLayout2.xml"/><Relationship Id="rId1" Type="http://schemas.openxmlformats.org/officeDocument/2006/relationships/vmlDrawing" Target="../drawings/vmlDrawing4.vml"/><Relationship Id="rId6" Type="http://schemas.openxmlformats.org/officeDocument/2006/relationships/image" Target="../media/image22.wmf"/><Relationship Id="rId5" Type="http://schemas.openxmlformats.org/officeDocument/2006/relationships/oleObject" Target="../embeddings/oleObject21.bin"/><Relationship Id="rId4" Type="http://schemas.openxmlformats.org/officeDocument/2006/relationships/image" Target="../media/image21.wmf"/></Relationships>
</file>

<file path=ppt/slides/_rels/slide13.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slideLayout" Target="../slideLayouts/slideLayout2.xml"/><Relationship Id="rId1" Type="http://schemas.openxmlformats.org/officeDocument/2006/relationships/vmlDrawing" Target="../drawings/vmlDrawing5.vml"/><Relationship Id="rId5" Type="http://schemas.openxmlformats.org/officeDocument/2006/relationships/image" Target="../media/image24.wmf"/><Relationship Id="rId4" Type="http://schemas.openxmlformats.org/officeDocument/2006/relationships/oleObject" Target="../embeddings/oleObject23.bin"/></Relationships>
</file>

<file path=ppt/slides/_rels/slide14.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8" Type="http://schemas.openxmlformats.org/officeDocument/2006/relationships/image" Target="../media/image31.wmf"/><Relationship Id="rId13" Type="http://schemas.openxmlformats.org/officeDocument/2006/relationships/oleObject" Target="../embeddings/oleObject29.bin"/><Relationship Id="rId18" Type="http://schemas.openxmlformats.org/officeDocument/2006/relationships/image" Target="../media/image36.wmf"/><Relationship Id="rId3" Type="http://schemas.openxmlformats.org/officeDocument/2006/relationships/oleObject" Target="../embeddings/oleObject24.bin"/><Relationship Id="rId21" Type="http://schemas.openxmlformats.org/officeDocument/2006/relationships/image" Target="../media/image38.jpeg"/><Relationship Id="rId7" Type="http://schemas.openxmlformats.org/officeDocument/2006/relationships/oleObject" Target="../embeddings/oleObject26.bin"/><Relationship Id="rId12" Type="http://schemas.openxmlformats.org/officeDocument/2006/relationships/image" Target="../media/image33.wmf"/><Relationship Id="rId17" Type="http://schemas.openxmlformats.org/officeDocument/2006/relationships/oleObject" Target="../embeddings/oleObject31.bin"/><Relationship Id="rId2" Type="http://schemas.openxmlformats.org/officeDocument/2006/relationships/slideLayout" Target="../slideLayouts/slideLayout13.xml"/><Relationship Id="rId16" Type="http://schemas.openxmlformats.org/officeDocument/2006/relationships/image" Target="../media/image35.wmf"/><Relationship Id="rId20" Type="http://schemas.openxmlformats.org/officeDocument/2006/relationships/image" Target="../media/image37.wmf"/><Relationship Id="rId1" Type="http://schemas.openxmlformats.org/officeDocument/2006/relationships/vmlDrawing" Target="../drawings/vmlDrawing6.vml"/><Relationship Id="rId6" Type="http://schemas.openxmlformats.org/officeDocument/2006/relationships/image" Target="../media/image30.wmf"/><Relationship Id="rId11" Type="http://schemas.openxmlformats.org/officeDocument/2006/relationships/oleObject" Target="../embeddings/oleObject28.bin"/><Relationship Id="rId5" Type="http://schemas.openxmlformats.org/officeDocument/2006/relationships/oleObject" Target="../embeddings/oleObject25.bin"/><Relationship Id="rId15" Type="http://schemas.openxmlformats.org/officeDocument/2006/relationships/oleObject" Target="../embeddings/oleObject30.bin"/><Relationship Id="rId10" Type="http://schemas.openxmlformats.org/officeDocument/2006/relationships/image" Target="../media/image32.wmf"/><Relationship Id="rId19" Type="http://schemas.openxmlformats.org/officeDocument/2006/relationships/oleObject" Target="../embeddings/oleObject32.bin"/><Relationship Id="rId4" Type="http://schemas.openxmlformats.org/officeDocument/2006/relationships/image" Target="../media/image29.wmf"/><Relationship Id="rId9" Type="http://schemas.openxmlformats.org/officeDocument/2006/relationships/oleObject" Target="../embeddings/oleObject27.bin"/><Relationship Id="rId14" Type="http://schemas.openxmlformats.org/officeDocument/2006/relationships/image" Target="../media/image34.wmf"/></Relationships>
</file>

<file path=ppt/slides/_rels/slide21.xml.rels><?xml version="1.0" encoding="UTF-8" standalone="yes"?>
<Relationships xmlns="http://schemas.openxmlformats.org/package/2006/relationships"><Relationship Id="rId3" Type="http://schemas.openxmlformats.org/officeDocument/2006/relationships/oleObject" Target="../embeddings/oleObject33.bin"/><Relationship Id="rId2" Type="http://schemas.openxmlformats.org/officeDocument/2006/relationships/slideLayout" Target="../slideLayouts/slideLayout4.xml"/><Relationship Id="rId1" Type="http://schemas.openxmlformats.org/officeDocument/2006/relationships/vmlDrawing" Target="../drawings/vmlDrawing7.vml"/><Relationship Id="rId6" Type="http://schemas.openxmlformats.org/officeDocument/2006/relationships/image" Target="../media/image31.wmf"/><Relationship Id="rId5" Type="http://schemas.openxmlformats.org/officeDocument/2006/relationships/oleObject" Target="../embeddings/oleObject34.bin"/><Relationship Id="rId4" Type="http://schemas.openxmlformats.org/officeDocument/2006/relationships/image" Target="../media/image39.wmf"/></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vmlDrawing" Target="../drawings/vmlDrawing8.vml"/><Relationship Id="rId5" Type="http://schemas.openxmlformats.org/officeDocument/2006/relationships/image" Target="../media/image40.png"/><Relationship Id="rId4" Type="http://schemas.openxmlformats.org/officeDocument/2006/relationships/oleObject" Target="../embeddings/oleObject35.bin"/></Relationships>
</file>

<file path=ppt/slides/_rels/slide25.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8" Type="http://schemas.openxmlformats.org/officeDocument/2006/relationships/oleObject" Target="../embeddings/oleObject38.bin"/><Relationship Id="rId3" Type="http://schemas.openxmlformats.org/officeDocument/2006/relationships/notesSlide" Target="../notesSlides/notesSlide6.xml"/><Relationship Id="rId7" Type="http://schemas.openxmlformats.org/officeDocument/2006/relationships/image" Target="../media/image43.wmf"/><Relationship Id="rId2" Type="http://schemas.openxmlformats.org/officeDocument/2006/relationships/slideLayout" Target="../slideLayouts/slideLayout12.xml"/><Relationship Id="rId1" Type="http://schemas.openxmlformats.org/officeDocument/2006/relationships/vmlDrawing" Target="../drawings/vmlDrawing9.vml"/><Relationship Id="rId6" Type="http://schemas.openxmlformats.org/officeDocument/2006/relationships/oleObject" Target="../embeddings/oleObject37.bin"/><Relationship Id="rId11" Type="http://schemas.openxmlformats.org/officeDocument/2006/relationships/image" Target="../media/image45.wmf"/><Relationship Id="rId5" Type="http://schemas.openxmlformats.org/officeDocument/2006/relationships/image" Target="../media/image42.png"/><Relationship Id="rId10" Type="http://schemas.openxmlformats.org/officeDocument/2006/relationships/oleObject" Target="../embeddings/oleObject39.bin"/><Relationship Id="rId4" Type="http://schemas.openxmlformats.org/officeDocument/2006/relationships/oleObject" Target="../embeddings/oleObject36.bin"/><Relationship Id="rId9" Type="http://schemas.openxmlformats.org/officeDocument/2006/relationships/image" Target="../media/image44.wmf"/></Relationships>
</file>

<file path=ppt/slides/_rels/slide27.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8" Type="http://schemas.openxmlformats.org/officeDocument/2006/relationships/oleObject" Target="../embeddings/oleObject42.bin"/><Relationship Id="rId13" Type="http://schemas.openxmlformats.org/officeDocument/2006/relationships/image" Target="../media/image51.wmf"/><Relationship Id="rId18" Type="http://schemas.openxmlformats.org/officeDocument/2006/relationships/oleObject" Target="../embeddings/oleObject47.bin"/><Relationship Id="rId26" Type="http://schemas.openxmlformats.org/officeDocument/2006/relationships/oleObject" Target="../embeddings/oleObject51.bin"/><Relationship Id="rId3" Type="http://schemas.openxmlformats.org/officeDocument/2006/relationships/audio" Target="../media/audio1.wav"/><Relationship Id="rId21" Type="http://schemas.openxmlformats.org/officeDocument/2006/relationships/image" Target="../media/image55.wmf"/><Relationship Id="rId7" Type="http://schemas.openxmlformats.org/officeDocument/2006/relationships/image" Target="../media/image48.wmf"/><Relationship Id="rId12" Type="http://schemas.openxmlformats.org/officeDocument/2006/relationships/oleObject" Target="../embeddings/oleObject44.bin"/><Relationship Id="rId17" Type="http://schemas.openxmlformats.org/officeDocument/2006/relationships/image" Target="../media/image53.wmf"/><Relationship Id="rId25" Type="http://schemas.openxmlformats.org/officeDocument/2006/relationships/image" Target="../media/image57.wmf"/><Relationship Id="rId2" Type="http://schemas.openxmlformats.org/officeDocument/2006/relationships/slideLayout" Target="../slideLayouts/slideLayout12.xml"/><Relationship Id="rId16" Type="http://schemas.openxmlformats.org/officeDocument/2006/relationships/oleObject" Target="../embeddings/oleObject46.bin"/><Relationship Id="rId20" Type="http://schemas.openxmlformats.org/officeDocument/2006/relationships/oleObject" Target="../embeddings/oleObject48.bin"/><Relationship Id="rId1" Type="http://schemas.openxmlformats.org/officeDocument/2006/relationships/vmlDrawing" Target="../drawings/vmlDrawing10.vml"/><Relationship Id="rId6" Type="http://schemas.openxmlformats.org/officeDocument/2006/relationships/oleObject" Target="../embeddings/oleObject41.bin"/><Relationship Id="rId11" Type="http://schemas.openxmlformats.org/officeDocument/2006/relationships/image" Target="../media/image50.wmf"/><Relationship Id="rId24" Type="http://schemas.openxmlformats.org/officeDocument/2006/relationships/oleObject" Target="../embeddings/oleObject50.bin"/><Relationship Id="rId5" Type="http://schemas.openxmlformats.org/officeDocument/2006/relationships/image" Target="../media/image47.wmf"/><Relationship Id="rId15" Type="http://schemas.openxmlformats.org/officeDocument/2006/relationships/image" Target="../media/image52.wmf"/><Relationship Id="rId23" Type="http://schemas.openxmlformats.org/officeDocument/2006/relationships/image" Target="../media/image56.wmf"/><Relationship Id="rId10" Type="http://schemas.openxmlformats.org/officeDocument/2006/relationships/oleObject" Target="../embeddings/oleObject43.bin"/><Relationship Id="rId19" Type="http://schemas.openxmlformats.org/officeDocument/2006/relationships/image" Target="../media/image54.wmf"/><Relationship Id="rId4" Type="http://schemas.openxmlformats.org/officeDocument/2006/relationships/oleObject" Target="../embeddings/oleObject40.bin"/><Relationship Id="rId9" Type="http://schemas.openxmlformats.org/officeDocument/2006/relationships/image" Target="../media/image49.wmf"/><Relationship Id="rId14" Type="http://schemas.openxmlformats.org/officeDocument/2006/relationships/oleObject" Target="../embeddings/oleObject45.bin"/><Relationship Id="rId22" Type="http://schemas.openxmlformats.org/officeDocument/2006/relationships/oleObject" Target="../embeddings/oleObject49.bin"/></Relationships>
</file>

<file path=ppt/slides/_rels/slide29.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Layout" Target="../slideLayouts/slideLayout12.xml"/><Relationship Id="rId1" Type="http://schemas.openxmlformats.org/officeDocument/2006/relationships/vmlDrawing" Target="../drawings/vmlDrawing11.vml"/><Relationship Id="rId5" Type="http://schemas.openxmlformats.org/officeDocument/2006/relationships/image" Target="../media/image58.wmf"/><Relationship Id="rId4" Type="http://schemas.openxmlformats.org/officeDocument/2006/relationships/oleObject" Target="../embeddings/oleObject52.bin"/></Relationships>
</file>

<file path=ppt/slides/_rels/slide3.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8" Type="http://schemas.openxmlformats.org/officeDocument/2006/relationships/oleObject" Target="../embeddings/oleObject55.bin"/><Relationship Id="rId3" Type="http://schemas.openxmlformats.org/officeDocument/2006/relationships/audio" Target="../media/audio1.wav"/><Relationship Id="rId7" Type="http://schemas.openxmlformats.org/officeDocument/2006/relationships/image" Target="../media/image60.wmf"/><Relationship Id="rId2" Type="http://schemas.openxmlformats.org/officeDocument/2006/relationships/slideLayout" Target="../slideLayouts/slideLayout12.xml"/><Relationship Id="rId1" Type="http://schemas.openxmlformats.org/officeDocument/2006/relationships/vmlDrawing" Target="../drawings/vmlDrawing12.vml"/><Relationship Id="rId6" Type="http://schemas.openxmlformats.org/officeDocument/2006/relationships/oleObject" Target="../embeddings/oleObject54.bin"/><Relationship Id="rId5" Type="http://schemas.openxmlformats.org/officeDocument/2006/relationships/image" Target="../media/image59.wmf"/><Relationship Id="rId4" Type="http://schemas.openxmlformats.org/officeDocument/2006/relationships/oleObject" Target="../embeddings/oleObject53.bin"/><Relationship Id="rId9" Type="http://schemas.openxmlformats.org/officeDocument/2006/relationships/image" Target="../media/image61.wmf"/></Relationships>
</file>

<file path=ppt/slides/_rels/slide31.xml.rels><?xml version="1.0" encoding="UTF-8" standalone="yes"?>
<Relationships xmlns="http://schemas.openxmlformats.org/package/2006/relationships"><Relationship Id="rId8" Type="http://schemas.openxmlformats.org/officeDocument/2006/relationships/oleObject" Target="../embeddings/oleObject58.bin"/><Relationship Id="rId13" Type="http://schemas.openxmlformats.org/officeDocument/2006/relationships/image" Target="../media/image66.wmf"/><Relationship Id="rId3" Type="http://schemas.openxmlformats.org/officeDocument/2006/relationships/audio" Target="../media/audio1.wav"/><Relationship Id="rId7" Type="http://schemas.openxmlformats.org/officeDocument/2006/relationships/image" Target="../media/image63.wmf"/><Relationship Id="rId12" Type="http://schemas.openxmlformats.org/officeDocument/2006/relationships/oleObject" Target="../embeddings/oleObject60.bin"/><Relationship Id="rId2" Type="http://schemas.openxmlformats.org/officeDocument/2006/relationships/slideLayout" Target="../slideLayouts/slideLayout12.xml"/><Relationship Id="rId1" Type="http://schemas.openxmlformats.org/officeDocument/2006/relationships/vmlDrawing" Target="../drawings/vmlDrawing13.vml"/><Relationship Id="rId6" Type="http://schemas.openxmlformats.org/officeDocument/2006/relationships/oleObject" Target="../embeddings/oleObject57.bin"/><Relationship Id="rId11" Type="http://schemas.openxmlformats.org/officeDocument/2006/relationships/image" Target="../media/image65.wmf"/><Relationship Id="rId5" Type="http://schemas.openxmlformats.org/officeDocument/2006/relationships/image" Target="../media/image62.wmf"/><Relationship Id="rId10" Type="http://schemas.openxmlformats.org/officeDocument/2006/relationships/oleObject" Target="../embeddings/oleObject59.bin"/><Relationship Id="rId4" Type="http://schemas.openxmlformats.org/officeDocument/2006/relationships/oleObject" Target="../embeddings/oleObject56.bin"/><Relationship Id="rId9" Type="http://schemas.openxmlformats.org/officeDocument/2006/relationships/image" Target="../media/image64.wmf"/></Relationships>
</file>

<file path=ppt/slides/_rels/slide32.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Layout" Target="../slideLayouts/slideLayout12.xml"/><Relationship Id="rId1" Type="http://schemas.openxmlformats.org/officeDocument/2006/relationships/video" Target="file:///E:\&#27700;&#27745;&#26579;&#25511;&#21046;&#32032;&#26448;&#24211;&#19978;\source\&#26333;&#27668;&#27785;&#30722;&#27744;.avi" TargetMode="External"/><Relationship Id="rId6" Type="http://schemas.openxmlformats.org/officeDocument/2006/relationships/image" Target="../media/image69.png"/><Relationship Id="rId5" Type="http://schemas.openxmlformats.org/officeDocument/2006/relationships/image" Target="../media/image68.jpeg"/><Relationship Id="rId4" Type="http://schemas.openxmlformats.org/officeDocument/2006/relationships/image" Target="../media/image67.png"/></Relationships>
</file>

<file path=ppt/slides/_rels/slide33.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slideLayout" Target="../slideLayouts/slideLayout7.xml"/><Relationship Id="rId1" Type="http://schemas.openxmlformats.org/officeDocument/2006/relationships/vmlDrawing" Target="../drawings/vmlDrawing14.vml"/><Relationship Id="rId5" Type="http://schemas.openxmlformats.org/officeDocument/2006/relationships/image" Target="../media/image71.wmf"/><Relationship Id="rId4" Type="http://schemas.openxmlformats.org/officeDocument/2006/relationships/oleObject" Target="../embeddings/oleObject61.bin"/></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72.png"/></Relationships>
</file>

<file path=ppt/slides/_rels/slide37.xml.rels><?xml version="1.0" encoding="UTF-8" standalone="yes"?>
<Relationships xmlns="http://schemas.openxmlformats.org/package/2006/relationships"><Relationship Id="rId2" Type="http://schemas.openxmlformats.org/officeDocument/2006/relationships/image" Target="../media/image73.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3" Type="http://schemas.openxmlformats.org/officeDocument/2006/relationships/image" Target="../media/image74.jpeg"/><Relationship Id="rId2" Type="http://schemas.openxmlformats.org/officeDocument/2006/relationships/slideLayout" Target="../slideLayouts/slideLayout2.xml"/><Relationship Id="rId1" Type="http://schemas.openxmlformats.org/officeDocument/2006/relationships/video" Target="file:///E:\&#27700;&#27745;&#26579;&#25511;&#21046;&#32032;&#26448;&#24211;&#19978;\source\&#24179;&#27969;&#24335;&#27785;&#28096;&#27744;.avi" TargetMode="External"/><Relationship Id="rId4" Type="http://schemas.openxmlformats.org/officeDocument/2006/relationships/image" Target="../media/image75.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77.jpeg"/><Relationship Id="rId2" Type="http://schemas.openxmlformats.org/officeDocument/2006/relationships/image" Target="../media/image76.pn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image" Target="../media/image78.pn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image" Target="../media/image74.jpe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79.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80.jpe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image" Target="../media/image82.png"/><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2" Type="http://schemas.openxmlformats.org/officeDocument/2006/relationships/image" Target="../media/image84.png"/><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2" Type="http://schemas.openxmlformats.org/officeDocument/2006/relationships/image" Target="../media/image85.pn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86.jpeg"/><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89.wmf"/><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90.jpe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91.jpe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92.jpe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93.jpeg"/><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3" Type="http://schemas.openxmlformats.org/officeDocument/2006/relationships/image" Target="../media/image94.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6.xml"/></Relationships>
</file>

<file path=ppt/slides/_rels/slide60.xml.rels><?xml version="1.0" encoding="UTF-8" standalone="yes"?>
<Relationships xmlns="http://schemas.openxmlformats.org/package/2006/relationships"><Relationship Id="rId3" Type="http://schemas.openxmlformats.org/officeDocument/2006/relationships/image" Target="../media/image96.jpeg"/><Relationship Id="rId2" Type="http://schemas.openxmlformats.org/officeDocument/2006/relationships/image" Target="../media/image95.png"/><Relationship Id="rId1" Type="http://schemas.openxmlformats.org/officeDocument/2006/relationships/slideLayout" Target="../slideLayouts/slideLayout2.xml"/><Relationship Id="rId4" Type="http://schemas.openxmlformats.org/officeDocument/2006/relationships/image" Target="../media/image97.png"/></Relationships>
</file>

<file path=ppt/slides/_rels/slide61.xml.rels><?xml version="1.0" encoding="UTF-8" standalone="yes"?>
<Relationships xmlns="http://schemas.openxmlformats.org/package/2006/relationships"><Relationship Id="rId3" Type="http://schemas.openxmlformats.org/officeDocument/2006/relationships/image" Target="../media/image98.png"/><Relationship Id="rId2" Type="http://schemas.openxmlformats.org/officeDocument/2006/relationships/slideLayout" Target="../slideLayouts/slideLayout12.xml"/><Relationship Id="rId1" Type="http://schemas.openxmlformats.org/officeDocument/2006/relationships/video" Target="file:///E:\&#27700;&#27745;&#26579;&#25511;&#21046;&#32032;&#26448;&#24211;&#19978;\source\&#26012;&#26495;(&#31649;)&#27785;&#28096;&#27744;.avi" TargetMode="External"/><Relationship Id="rId4" Type="http://schemas.openxmlformats.org/officeDocument/2006/relationships/image" Target="../media/image99.png"/></Relationships>
</file>

<file path=ppt/slides/_rels/slide62.xml.rels><?xml version="1.0" encoding="UTF-8" standalone="yes"?>
<Relationships xmlns="http://schemas.openxmlformats.org/package/2006/relationships"><Relationship Id="rId8" Type="http://schemas.openxmlformats.org/officeDocument/2006/relationships/oleObject" Target="../embeddings/oleObject64.bin"/><Relationship Id="rId13" Type="http://schemas.openxmlformats.org/officeDocument/2006/relationships/image" Target="../media/image104.wmf"/><Relationship Id="rId3" Type="http://schemas.openxmlformats.org/officeDocument/2006/relationships/audio" Target="../media/audio2.wav"/><Relationship Id="rId7" Type="http://schemas.openxmlformats.org/officeDocument/2006/relationships/image" Target="../media/image101.wmf"/><Relationship Id="rId12" Type="http://schemas.openxmlformats.org/officeDocument/2006/relationships/oleObject" Target="../embeddings/oleObject66.bin"/><Relationship Id="rId2" Type="http://schemas.openxmlformats.org/officeDocument/2006/relationships/slideLayout" Target="../slideLayouts/slideLayout2.xml"/><Relationship Id="rId1" Type="http://schemas.openxmlformats.org/officeDocument/2006/relationships/vmlDrawing" Target="../drawings/vmlDrawing15.vml"/><Relationship Id="rId6" Type="http://schemas.openxmlformats.org/officeDocument/2006/relationships/oleObject" Target="../embeddings/oleObject63.bin"/><Relationship Id="rId11" Type="http://schemas.openxmlformats.org/officeDocument/2006/relationships/image" Target="../media/image103.wmf"/><Relationship Id="rId5" Type="http://schemas.openxmlformats.org/officeDocument/2006/relationships/image" Target="../media/image100.wmf"/><Relationship Id="rId10" Type="http://schemas.openxmlformats.org/officeDocument/2006/relationships/oleObject" Target="../embeddings/oleObject65.bin"/><Relationship Id="rId4" Type="http://schemas.openxmlformats.org/officeDocument/2006/relationships/oleObject" Target="../embeddings/oleObject62.bin"/><Relationship Id="rId9" Type="http://schemas.openxmlformats.org/officeDocument/2006/relationships/image" Target="../media/image102.wmf"/></Relationships>
</file>

<file path=ppt/slides/_rels/slide63.xml.rels><?xml version="1.0" encoding="UTF-8" standalone="yes"?>
<Relationships xmlns="http://schemas.openxmlformats.org/package/2006/relationships"><Relationship Id="rId3" Type="http://schemas.openxmlformats.org/officeDocument/2006/relationships/oleObject" Target="../embeddings/oleObject67.bin"/><Relationship Id="rId2" Type="http://schemas.openxmlformats.org/officeDocument/2006/relationships/slideLayout" Target="../slideLayouts/slideLayout4.xml"/><Relationship Id="rId1" Type="http://schemas.openxmlformats.org/officeDocument/2006/relationships/vmlDrawing" Target="../drawings/vmlDrawing16.vml"/><Relationship Id="rId6" Type="http://schemas.openxmlformats.org/officeDocument/2006/relationships/image" Target="../media/image106.wmf"/><Relationship Id="rId5" Type="http://schemas.openxmlformats.org/officeDocument/2006/relationships/oleObject" Target="../embeddings/oleObject68.bin"/><Relationship Id="rId4" Type="http://schemas.openxmlformats.org/officeDocument/2006/relationships/image" Target="../media/image105.wmf"/></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5.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6.xml"/></Relationships>
</file>

<file path=ppt/slides/_rels/slide66.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6.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6.xml"/></Relationships>
</file>

<file path=ppt/slides/_rels/slide69.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Layout" Target="../slideLayouts/slideLayout6.xml"/><Relationship Id="rId1" Type="http://schemas.openxmlformats.org/officeDocument/2006/relationships/video" Target="file:///E:\&#27700;&#27745;&#26579;&#25511;&#21046;&#32032;&#26448;&#24211;&#19978;\source\&#24179;&#34892;&#26495;&#24335;&#38548;&#27833;&#27744;.avi" TargetMode="External"/><Relationship Id="rId4" Type="http://schemas.openxmlformats.org/officeDocument/2006/relationships/image" Target="../media/image107.png"/></Relationships>
</file>

<file path=ppt/slides/_rels/slide7.xml.rels><?xml version="1.0" encoding="UTF-8" standalone="yes"?>
<Relationships xmlns="http://schemas.openxmlformats.org/package/2006/relationships"><Relationship Id="rId8" Type="http://schemas.openxmlformats.org/officeDocument/2006/relationships/image" Target="../media/image2.wmf"/><Relationship Id="rId13" Type="http://schemas.openxmlformats.org/officeDocument/2006/relationships/oleObject" Target="../embeddings/oleObject5.bin"/><Relationship Id="rId18" Type="http://schemas.openxmlformats.org/officeDocument/2006/relationships/image" Target="../media/image7.wmf"/><Relationship Id="rId3" Type="http://schemas.openxmlformats.org/officeDocument/2006/relationships/notesSlide" Target="../notesSlides/notesSlide3.xml"/><Relationship Id="rId7" Type="http://schemas.openxmlformats.org/officeDocument/2006/relationships/oleObject" Target="../embeddings/oleObject2.bin"/><Relationship Id="rId12" Type="http://schemas.openxmlformats.org/officeDocument/2006/relationships/image" Target="../media/image4.wmf"/><Relationship Id="rId17" Type="http://schemas.openxmlformats.org/officeDocument/2006/relationships/oleObject" Target="../embeddings/oleObject7.bin"/><Relationship Id="rId2" Type="http://schemas.openxmlformats.org/officeDocument/2006/relationships/slideLayout" Target="../slideLayouts/slideLayout2.xml"/><Relationship Id="rId16" Type="http://schemas.openxmlformats.org/officeDocument/2006/relationships/image" Target="../media/image6.wmf"/><Relationship Id="rId1" Type="http://schemas.openxmlformats.org/officeDocument/2006/relationships/vmlDrawing" Target="../drawings/vmlDrawing1.vml"/><Relationship Id="rId6" Type="http://schemas.openxmlformats.org/officeDocument/2006/relationships/image" Target="../media/image1.wmf"/><Relationship Id="rId11" Type="http://schemas.openxmlformats.org/officeDocument/2006/relationships/oleObject" Target="../embeddings/oleObject4.bin"/><Relationship Id="rId5" Type="http://schemas.openxmlformats.org/officeDocument/2006/relationships/oleObject" Target="../embeddings/oleObject1.bin"/><Relationship Id="rId15" Type="http://schemas.openxmlformats.org/officeDocument/2006/relationships/oleObject" Target="../embeddings/oleObject6.bin"/><Relationship Id="rId10" Type="http://schemas.openxmlformats.org/officeDocument/2006/relationships/image" Target="../media/image3.wmf"/><Relationship Id="rId4" Type="http://schemas.openxmlformats.org/officeDocument/2006/relationships/image" Target="../media/image8.jpeg"/><Relationship Id="rId9" Type="http://schemas.openxmlformats.org/officeDocument/2006/relationships/oleObject" Target="../embeddings/oleObject3.bin"/><Relationship Id="rId14" Type="http://schemas.openxmlformats.org/officeDocument/2006/relationships/image" Target="../media/image5.wmf"/></Relationships>
</file>

<file path=ppt/slides/_rels/slide70.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Layout" Target="../slideLayouts/slideLayout6.xml"/><Relationship Id="rId1" Type="http://schemas.openxmlformats.org/officeDocument/2006/relationships/video" Target="file:///E:\&#27700;&#27745;&#26579;&#25511;&#21046;&#32032;&#26448;&#24211;&#19978;\source\&#20542;&#26012;&#26495;&#24335;&#38548;&#27833;&#27744;.avi" TargetMode="External"/><Relationship Id="rId4" Type="http://schemas.openxmlformats.org/officeDocument/2006/relationships/image" Target="../media/image108.png"/></Relationships>
</file>

<file path=ppt/slides/_rels/slide71.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Layout" Target="../slideLayouts/slideLayout6.xml"/><Relationship Id="rId1" Type="http://schemas.openxmlformats.org/officeDocument/2006/relationships/video" Target="file:///E:\&#27700;&#27745;&#26579;&#25511;&#21046;&#32032;&#26448;&#24211;&#19978;\source\&#33258;&#21160;&#25735;&#27833;&#26012;&#26495;&#38548;&#27833;&#27744;.avi" TargetMode="External"/><Relationship Id="rId4" Type="http://schemas.openxmlformats.org/officeDocument/2006/relationships/image" Target="../media/image109.png"/></Relationships>
</file>

<file path=ppt/slides/_rels/slide72.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Layout" Target="../slideLayouts/slideLayout6.xml"/><Relationship Id="rId1" Type="http://schemas.openxmlformats.org/officeDocument/2006/relationships/video" Target="file:///E:\&#27700;&#27745;&#26579;&#25511;&#21046;&#32032;&#26448;&#24211;&#19978;\source\&#27874;&#32441;&#26012;&#26495;&#65288;CPI&#65289;&#38548;&#27833;&#27744;.avi" TargetMode="External"/><Relationship Id="rId4" Type="http://schemas.openxmlformats.org/officeDocument/2006/relationships/image" Target="../media/image110.png"/></Relationships>
</file>

<file path=ppt/slides/_rels/slide73.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Layout" Target="../slideLayouts/slideLayout6.xml"/><Relationship Id="rId1" Type="http://schemas.openxmlformats.org/officeDocument/2006/relationships/video" Target="file:///E:\&#27700;&#27745;&#26579;&#25511;&#21046;&#32032;&#26448;&#24211;&#19978;\source\&#31616;&#26131;&#38548;&#27833;&#20117;.avi" TargetMode="External"/><Relationship Id="rId4" Type="http://schemas.openxmlformats.org/officeDocument/2006/relationships/image" Target="../media/image111.png"/></Relationships>
</file>

<file path=ppt/slides/_rels/slide74.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6.xml"/></Relationships>
</file>

<file path=ppt/slides/_rels/slide75.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6.xml"/></Relationships>
</file>

<file path=ppt/slides/_rels/slide76.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6.xml"/></Relationships>
</file>

<file path=ppt/slides/_rels/slide77.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6.xml"/></Relationships>
</file>

<file path=ppt/slides/_rels/slide78.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6.xml"/></Relationships>
</file>

<file path=ppt/slides/_rels/slide79.xml.rels><?xml version="1.0" encoding="UTF-8" standalone="yes"?>
<Relationships xmlns="http://schemas.openxmlformats.org/package/2006/relationships"><Relationship Id="rId3" Type="http://schemas.openxmlformats.org/officeDocument/2006/relationships/image" Target="../media/image112.png"/><Relationship Id="rId2" Type="http://schemas.openxmlformats.org/officeDocument/2006/relationships/slideLayout" Target="../slideLayouts/slideLayout10.xml"/><Relationship Id="rId1" Type="http://schemas.openxmlformats.org/officeDocument/2006/relationships/video" Target="file:///E:\&#27700;&#27745;&#26579;&#25511;&#21046;&#32032;&#26448;&#24211;&#19978;\source\&#30495;&#31354;&#27668;&#28014;&#35774;&#22791;.avi" TargetMode="External"/></Relationships>
</file>

<file path=ppt/slides/_rels/slide8.xml.rels><?xml version="1.0" encoding="UTF-8" standalone="yes"?>
<Relationships xmlns="http://schemas.openxmlformats.org/package/2006/relationships"><Relationship Id="rId8" Type="http://schemas.openxmlformats.org/officeDocument/2006/relationships/image" Target="../media/image11.wmf"/><Relationship Id="rId13" Type="http://schemas.openxmlformats.org/officeDocument/2006/relationships/oleObject" Target="../embeddings/oleObject13.bin"/><Relationship Id="rId18" Type="http://schemas.openxmlformats.org/officeDocument/2006/relationships/oleObject" Target="../embeddings/oleObject16.bin"/><Relationship Id="rId3" Type="http://schemas.openxmlformats.org/officeDocument/2006/relationships/oleObject" Target="../embeddings/oleObject8.bin"/><Relationship Id="rId21" Type="http://schemas.openxmlformats.org/officeDocument/2006/relationships/oleObject" Target="../embeddings/oleObject18.bin"/><Relationship Id="rId7" Type="http://schemas.openxmlformats.org/officeDocument/2006/relationships/oleObject" Target="../embeddings/oleObject10.bin"/><Relationship Id="rId12" Type="http://schemas.openxmlformats.org/officeDocument/2006/relationships/image" Target="../media/image13.wmf"/><Relationship Id="rId17" Type="http://schemas.openxmlformats.org/officeDocument/2006/relationships/oleObject" Target="../embeddings/oleObject15.bin"/><Relationship Id="rId2" Type="http://schemas.openxmlformats.org/officeDocument/2006/relationships/slideLayout" Target="../slideLayouts/slideLayout2.xml"/><Relationship Id="rId16" Type="http://schemas.openxmlformats.org/officeDocument/2006/relationships/image" Target="../media/image15.wmf"/><Relationship Id="rId20" Type="http://schemas.openxmlformats.org/officeDocument/2006/relationships/oleObject" Target="../embeddings/oleObject17.bin"/><Relationship Id="rId1" Type="http://schemas.openxmlformats.org/officeDocument/2006/relationships/vmlDrawing" Target="../drawings/vmlDrawing2.vml"/><Relationship Id="rId6" Type="http://schemas.openxmlformats.org/officeDocument/2006/relationships/image" Target="../media/image10.wmf"/><Relationship Id="rId11" Type="http://schemas.openxmlformats.org/officeDocument/2006/relationships/oleObject" Target="../embeddings/oleObject12.bin"/><Relationship Id="rId5" Type="http://schemas.openxmlformats.org/officeDocument/2006/relationships/oleObject" Target="../embeddings/oleObject9.bin"/><Relationship Id="rId15" Type="http://schemas.openxmlformats.org/officeDocument/2006/relationships/oleObject" Target="../embeddings/oleObject14.bin"/><Relationship Id="rId10" Type="http://schemas.openxmlformats.org/officeDocument/2006/relationships/image" Target="../media/image12.wmf"/><Relationship Id="rId19" Type="http://schemas.openxmlformats.org/officeDocument/2006/relationships/image" Target="../media/image16.wmf"/><Relationship Id="rId4" Type="http://schemas.openxmlformats.org/officeDocument/2006/relationships/image" Target="../media/image9.wmf"/><Relationship Id="rId9" Type="http://schemas.openxmlformats.org/officeDocument/2006/relationships/oleObject" Target="../embeddings/oleObject11.bin"/><Relationship Id="rId14" Type="http://schemas.openxmlformats.org/officeDocument/2006/relationships/image" Target="../media/image14.wmf"/><Relationship Id="rId22" Type="http://schemas.openxmlformats.org/officeDocument/2006/relationships/image" Target="../media/image17.wmf"/></Relationships>
</file>

<file path=ppt/slides/_rels/slide80.xml.rels><?xml version="1.0" encoding="UTF-8" standalone="yes"?>
<Relationships xmlns="http://schemas.openxmlformats.org/package/2006/relationships"><Relationship Id="rId3" Type="http://schemas.openxmlformats.org/officeDocument/2006/relationships/image" Target="../media/image113.png"/><Relationship Id="rId2" Type="http://schemas.openxmlformats.org/officeDocument/2006/relationships/slideLayout" Target="../slideLayouts/slideLayout10.xml"/><Relationship Id="rId1" Type="http://schemas.openxmlformats.org/officeDocument/2006/relationships/video" Target="file:///E:\&#27700;&#27745;&#26579;&#25511;&#21046;&#32032;&#26448;&#24211;&#19978;\source\&#27668;&#28014;&#27987;&#32553;&#21407;&#29702;.avi" TargetMode="External"/></Relationships>
</file>

<file path=ppt/slides/_rels/slide81.xml.rels><?xml version="1.0" encoding="UTF-8" standalone="yes"?>
<Relationships xmlns="http://schemas.openxmlformats.org/package/2006/relationships"><Relationship Id="rId3" Type="http://schemas.openxmlformats.org/officeDocument/2006/relationships/image" Target="../media/image114.png"/><Relationship Id="rId2" Type="http://schemas.openxmlformats.org/officeDocument/2006/relationships/slideLayout" Target="../slideLayouts/slideLayout10.xml"/><Relationship Id="rId1" Type="http://schemas.openxmlformats.org/officeDocument/2006/relationships/video" Target="file:///E:\&#27700;&#27745;&#26579;&#25511;&#21046;&#32032;&#26448;&#24211;&#19978;\source\&#20840;&#28342;&#27668;&#27668;&#28014;&#24037;&#33402;&#27969;&#31243;.avi" TargetMode="External"/></Relationships>
</file>

<file path=ppt/slides/_rels/slide82.xml.rels><?xml version="1.0" encoding="UTF-8" standalone="yes"?>
<Relationships xmlns="http://schemas.openxmlformats.org/package/2006/relationships"><Relationship Id="rId3" Type="http://schemas.openxmlformats.org/officeDocument/2006/relationships/slideLayout" Target="../slideLayouts/slideLayout10.xml"/><Relationship Id="rId2" Type="http://schemas.openxmlformats.org/officeDocument/2006/relationships/video" Target="file:///E:\&#27700;&#27745;&#26579;&#25511;&#21046;&#32032;&#26448;&#24211;&#19978;\source\&#20840;&#28342;&#27668;&#27668;&#28014;&#24037;&#33402;&#27969;&#31243;.avi" TargetMode="External"/><Relationship Id="rId1" Type="http://schemas.openxmlformats.org/officeDocument/2006/relationships/video" Target="file:///E:\&#27700;&#27745;&#26579;&#25511;&#21046;&#32032;&#26448;&#24211;&#19978;\source\&#27668;&#28014;&#27987;&#32553;&#21407;&#29702;.avi" TargetMode="External"/><Relationship Id="rId5" Type="http://schemas.openxmlformats.org/officeDocument/2006/relationships/image" Target="../media/image114.png"/><Relationship Id="rId4" Type="http://schemas.openxmlformats.org/officeDocument/2006/relationships/image" Target="../media/image113.png"/></Relationships>
</file>

<file path=ppt/slides/_rels/slide83.xml.rels><?xml version="1.0" encoding="UTF-8" standalone="yes"?>
<Relationships xmlns="http://schemas.openxmlformats.org/package/2006/relationships"><Relationship Id="rId3" Type="http://schemas.openxmlformats.org/officeDocument/2006/relationships/image" Target="../media/image115.png"/><Relationship Id="rId2" Type="http://schemas.openxmlformats.org/officeDocument/2006/relationships/slideLayout" Target="../slideLayouts/slideLayout10.xml"/><Relationship Id="rId1" Type="http://schemas.openxmlformats.org/officeDocument/2006/relationships/video" Target="file:///E:\&#27700;&#27745;&#26579;&#25511;&#21046;&#32032;&#26448;&#24211;&#19978;\source\&#30697;&#24418;&#27668;&#28014;&#27744;..avi" TargetMode="External"/></Relationships>
</file>

<file path=ppt/slides/_rels/slide84.xml.rels><?xml version="1.0" encoding="UTF-8" standalone="yes"?>
<Relationships xmlns="http://schemas.openxmlformats.org/package/2006/relationships"><Relationship Id="rId3" Type="http://schemas.openxmlformats.org/officeDocument/2006/relationships/image" Target="../media/image116.png"/><Relationship Id="rId2" Type="http://schemas.openxmlformats.org/officeDocument/2006/relationships/slideLayout" Target="../slideLayouts/slideLayout10.xml"/><Relationship Id="rId1" Type="http://schemas.openxmlformats.org/officeDocument/2006/relationships/video" Target="file:///E:\&#27700;&#27745;&#26579;&#25511;&#21046;&#32032;&#26448;&#24211;&#19978;\source\&#22278;&#24418;&#27668;&#28014;&#27744;.avi" TargetMode="External"/></Relationships>
</file>

<file path=ppt/slides/_rels/slide85.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6.xml"/></Relationships>
</file>

<file path=ppt/slides/_rels/slide86.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slideLayout" Target="../slideLayouts/slideLayout6.xml"/><Relationship Id="rId1" Type="http://schemas.openxmlformats.org/officeDocument/2006/relationships/vmlDrawing" Target="../drawings/vmlDrawing17.vml"/><Relationship Id="rId5" Type="http://schemas.openxmlformats.org/officeDocument/2006/relationships/image" Target="../media/image117.wmf"/><Relationship Id="rId4" Type="http://schemas.openxmlformats.org/officeDocument/2006/relationships/oleObject" Target="../embeddings/oleObject69.bin"/></Relationships>
</file>

<file path=ppt/slides/_rels/slide87.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6.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slideLayout" Target="../slideLayouts/slideLayout12.xml"/><Relationship Id="rId1" Type="http://schemas.openxmlformats.org/officeDocument/2006/relationships/vmlDrawing" Target="../drawings/vmlDrawing3.vml"/><Relationship Id="rId5" Type="http://schemas.openxmlformats.org/officeDocument/2006/relationships/image" Target="../media/image18.wmf"/><Relationship Id="rId4" Type="http://schemas.openxmlformats.org/officeDocument/2006/relationships/oleObject" Target="../embeddings/oleObject19.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Box 3"/>
          <p:cNvSpPr txBox="1">
            <a:spLocks noChangeArrowheads="1"/>
          </p:cNvSpPr>
          <p:nvPr/>
        </p:nvSpPr>
        <p:spPr bwMode="auto">
          <a:xfrm>
            <a:off x="0" y="836712"/>
            <a:ext cx="9144000" cy="641350"/>
          </a:xfrm>
          <a:prstGeom prst="rect">
            <a:avLst/>
          </a:prstGeom>
          <a:noFill/>
          <a:ln w="9525">
            <a:noFill/>
            <a:miter lim="800000"/>
            <a:headEnd/>
            <a:tailEnd/>
          </a:ln>
        </p:spPr>
        <p:txBody>
          <a:bodyPr>
            <a:spAutoFit/>
          </a:bodyPr>
          <a:lstStyle/>
          <a:p>
            <a:pPr algn="ctr">
              <a:spcBef>
                <a:spcPct val="50000"/>
              </a:spcBef>
            </a:pPr>
            <a:r>
              <a:rPr lang="zh-CN" altLang="en-US" sz="3600" b="1" dirty="0">
                <a:solidFill>
                  <a:srgbClr val="FF0000"/>
                </a:solidFill>
                <a:latin typeface="楷体_GB2312" charset="-122"/>
                <a:ea typeface="楷体_GB2312" charset="-122"/>
              </a:rPr>
              <a:t>第</a:t>
            </a:r>
            <a:r>
              <a:rPr lang="en-US" altLang="zh-CN" sz="3600" b="1" dirty="0">
                <a:solidFill>
                  <a:srgbClr val="FF0000"/>
                </a:solidFill>
                <a:latin typeface="楷体_GB2312" charset="-122"/>
                <a:ea typeface="楷体_GB2312" charset="-122"/>
              </a:rPr>
              <a:t>3</a:t>
            </a:r>
            <a:r>
              <a:rPr lang="zh-CN" altLang="en-US" sz="3600" b="1" dirty="0">
                <a:solidFill>
                  <a:srgbClr val="FF0000"/>
                </a:solidFill>
                <a:latin typeface="楷体_GB2312" charset="-122"/>
                <a:ea typeface="楷体_GB2312" charset="-122"/>
              </a:rPr>
              <a:t>章  污水的物理处理</a:t>
            </a:r>
          </a:p>
        </p:txBody>
      </p:sp>
      <p:sp>
        <p:nvSpPr>
          <p:cNvPr id="8" name="Text Box 11"/>
          <p:cNvSpPr txBox="1">
            <a:spLocks noChangeArrowheads="1"/>
          </p:cNvSpPr>
          <p:nvPr/>
        </p:nvSpPr>
        <p:spPr bwMode="auto">
          <a:xfrm>
            <a:off x="1115616" y="1772816"/>
            <a:ext cx="5688012" cy="3954929"/>
          </a:xfrm>
          <a:prstGeom prst="rect">
            <a:avLst/>
          </a:prstGeom>
          <a:noFill/>
          <a:ln w="9525">
            <a:noFill/>
            <a:miter lim="800000"/>
            <a:headEnd/>
            <a:tailEnd/>
          </a:ln>
        </p:spPr>
        <p:txBody>
          <a:bodyPr>
            <a:spAutoFit/>
          </a:bodyPr>
          <a:lstStyle/>
          <a:p>
            <a:pPr algn="l"/>
            <a:endParaRPr lang="en-US" altLang="zh-CN" sz="3200" b="1" dirty="0">
              <a:latin typeface="楷体_GB2312" charset="-122"/>
              <a:ea typeface="楷体_GB2312" charset="-122"/>
            </a:endParaRPr>
          </a:p>
          <a:p>
            <a:r>
              <a:rPr lang="en-US" altLang="zh-CN" sz="3200" b="1" dirty="0">
                <a:solidFill>
                  <a:srgbClr val="FFFF00"/>
                </a:solidFill>
                <a:latin typeface="楷体_GB2312" charset="-122"/>
                <a:ea typeface="楷体_GB2312" charset="-122"/>
              </a:rPr>
              <a:t>3.1  </a:t>
            </a:r>
            <a:r>
              <a:rPr lang="zh-CN" altLang="en-US" sz="3200" b="1" dirty="0">
                <a:solidFill>
                  <a:srgbClr val="FFFF00"/>
                </a:solidFill>
                <a:latin typeface="楷体_GB2312" charset="-122"/>
                <a:ea typeface="楷体_GB2312" charset="-122"/>
              </a:rPr>
              <a:t>沉淀</a:t>
            </a:r>
            <a:endParaRPr lang="en-US" altLang="zh-CN" sz="3200" b="1" dirty="0">
              <a:solidFill>
                <a:srgbClr val="FFFF00"/>
              </a:solidFill>
              <a:latin typeface="楷体_GB2312" charset="-122"/>
              <a:ea typeface="楷体_GB2312" charset="-122"/>
              <a:hlinkClick r:id="rId2" action="ppaction://hlinksldjump">
                <a:extLst>
                  <a:ext uri="{A12FA001-AC4F-418D-AE19-62706E023703}">
                    <ahyp:hlinkClr xmlns:ahyp="http://schemas.microsoft.com/office/drawing/2018/hyperlinkcolor" val="tx"/>
                  </a:ext>
                </a:extLst>
              </a:hlinkClick>
            </a:endParaRPr>
          </a:p>
          <a:p>
            <a:endParaRPr lang="en-US" altLang="zh-CN" sz="3200" b="1" dirty="0">
              <a:latin typeface="楷体_GB2312" charset="-122"/>
              <a:ea typeface="楷体_GB2312" charset="-122"/>
              <a:hlinkClick r:id="rId2" action="ppaction://hlinksldjump">
                <a:extLst>
                  <a:ext uri="{A12FA001-AC4F-418D-AE19-62706E023703}">
                    <ahyp:hlinkClr xmlns:ahyp="http://schemas.microsoft.com/office/drawing/2018/hyperlinkcolor" val="tx"/>
                  </a:ext>
                </a:extLst>
              </a:hlinkClick>
            </a:endParaRPr>
          </a:p>
          <a:p>
            <a:r>
              <a:rPr lang="en-US" altLang="zh-CN" sz="3200" b="1" dirty="0">
                <a:solidFill>
                  <a:srgbClr val="FFFF00"/>
                </a:solidFill>
                <a:latin typeface="楷体_GB2312" charset="-122"/>
                <a:ea typeface="楷体_GB2312" charset="-122"/>
              </a:rPr>
              <a:t>3.2  </a:t>
            </a:r>
            <a:r>
              <a:rPr lang="zh-CN" altLang="en-US" sz="3200" b="1" dirty="0">
                <a:solidFill>
                  <a:srgbClr val="FFFF00"/>
                </a:solidFill>
                <a:latin typeface="楷体_GB2312" charset="-122"/>
                <a:ea typeface="楷体_GB2312" charset="-122"/>
              </a:rPr>
              <a:t>隔油和破乳</a:t>
            </a:r>
            <a:endParaRPr lang="zh-CN" altLang="en-US" sz="3200" b="1" dirty="0">
              <a:solidFill>
                <a:srgbClr val="FFFF00"/>
              </a:solidFill>
              <a:latin typeface="楷体_GB2312" charset="-122"/>
              <a:ea typeface="楷体_GB2312" charset="-122"/>
              <a:hlinkClick r:id="rId2" action="ppaction://hlinksldjump">
                <a:extLst>
                  <a:ext uri="{A12FA001-AC4F-418D-AE19-62706E023703}">
                    <ahyp:hlinkClr xmlns:ahyp="http://schemas.microsoft.com/office/drawing/2018/hyperlinkcolor" val="tx"/>
                  </a:ext>
                </a:extLst>
              </a:hlinkClick>
            </a:endParaRPr>
          </a:p>
          <a:p>
            <a:endParaRPr lang="en-US" altLang="zh-CN" sz="3200" b="1" dirty="0">
              <a:latin typeface="楷体_GB2312" charset="-122"/>
              <a:ea typeface="楷体_GB2312" charset="-122"/>
              <a:hlinkClick r:id="rId2" action="ppaction://hlinksldjump">
                <a:extLst>
                  <a:ext uri="{A12FA001-AC4F-418D-AE19-62706E023703}">
                    <ahyp:hlinkClr xmlns:ahyp="http://schemas.microsoft.com/office/drawing/2018/hyperlinkcolor" val="tx"/>
                  </a:ext>
                </a:extLst>
              </a:hlinkClick>
            </a:endParaRPr>
          </a:p>
          <a:p>
            <a:r>
              <a:rPr lang="en-US" altLang="zh-CN" sz="3200" b="1" dirty="0">
                <a:solidFill>
                  <a:srgbClr val="FFFF00"/>
                </a:solidFill>
                <a:latin typeface="楷体_GB2312" charset="-122"/>
                <a:ea typeface="楷体_GB2312" charset="-122"/>
              </a:rPr>
              <a:t>3.3  </a:t>
            </a:r>
            <a:r>
              <a:rPr lang="zh-CN" altLang="en-US" sz="3200" b="1" dirty="0">
                <a:solidFill>
                  <a:srgbClr val="FFFF00"/>
                </a:solidFill>
                <a:latin typeface="楷体_GB2312" charset="-122"/>
                <a:ea typeface="楷体_GB2312" charset="-122"/>
              </a:rPr>
              <a:t>气浮</a:t>
            </a:r>
            <a:endParaRPr lang="zh-CN" altLang="en-US" sz="3200" b="1" dirty="0">
              <a:solidFill>
                <a:srgbClr val="FFFF00"/>
              </a:solidFill>
              <a:latin typeface="楷体_GB2312" charset="-122"/>
              <a:ea typeface="楷体_GB2312" charset="-122"/>
              <a:hlinkClick r:id="rId2" action="ppaction://hlinksldjump">
                <a:extLst>
                  <a:ext uri="{A12FA001-AC4F-418D-AE19-62706E023703}">
                    <ahyp:hlinkClr xmlns:ahyp="http://schemas.microsoft.com/office/drawing/2018/hyperlinkcolor" val="tx"/>
                  </a:ext>
                </a:extLst>
              </a:hlinkClick>
            </a:endParaRPr>
          </a:p>
          <a:p>
            <a:pPr algn="l"/>
            <a:endParaRPr lang="zh-CN" altLang="en-US" sz="3200" b="1" dirty="0">
              <a:ea typeface="宋体" pitchFamily="2" charset="-122"/>
            </a:endParaRPr>
          </a:p>
          <a:p>
            <a:pPr algn="l">
              <a:spcBef>
                <a:spcPct val="50000"/>
              </a:spcBef>
            </a:pPr>
            <a:endParaRPr lang="en-US" altLang="zh-CN" dirty="0">
              <a:ea typeface="宋体" pitchFamily="2"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59" name="Rectangle 3"/>
          <p:cNvSpPr>
            <a:spLocks noChangeArrowheads="1"/>
          </p:cNvSpPr>
          <p:nvPr/>
        </p:nvSpPr>
        <p:spPr bwMode="auto">
          <a:xfrm>
            <a:off x="539750" y="1891680"/>
            <a:ext cx="7345363" cy="457200"/>
          </a:xfrm>
          <a:prstGeom prst="rect">
            <a:avLst/>
          </a:prstGeom>
          <a:noFill/>
          <a:ln w="9525" algn="ctr">
            <a:noFill/>
            <a:miter lim="800000"/>
            <a:headEnd/>
            <a:tailEnd/>
          </a:ln>
        </p:spPr>
        <p:txBody>
          <a:bodyPr anchor="b">
            <a:spAutoFit/>
          </a:bodyPr>
          <a:lstStyle/>
          <a:p>
            <a:pPr algn="l">
              <a:spcBef>
                <a:spcPct val="20000"/>
              </a:spcBef>
              <a:buClr>
                <a:schemeClr val="folHlink"/>
              </a:buClr>
              <a:buSzPct val="60000"/>
              <a:buFont typeface="Wingdings" pitchFamily="2" charset="2"/>
              <a:buNone/>
            </a:pPr>
            <a:r>
              <a:rPr lang="zh-CN" altLang="en-US" sz="2400" b="1" dirty="0">
                <a:latin typeface="华文楷体" pitchFamily="2" charset="-122"/>
                <a:ea typeface="华文楷体" pitchFamily="2" charset="-122"/>
              </a:rPr>
              <a:t>对于</a:t>
            </a:r>
            <a:r>
              <a:rPr lang="en-US" altLang="zh-CN" sz="2400" b="1" dirty="0">
                <a:solidFill>
                  <a:schemeClr val="hlink"/>
                </a:solidFill>
                <a:latin typeface="华文楷体" pitchFamily="2" charset="-122"/>
                <a:ea typeface="华文楷体" pitchFamily="2" charset="-122"/>
              </a:rPr>
              <a:t>u ≧ </a:t>
            </a:r>
            <a:r>
              <a:rPr lang="en-US" altLang="zh-CN" sz="2400" b="1" dirty="0" err="1">
                <a:solidFill>
                  <a:schemeClr val="hlink"/>
                </a:solidFill>
                <a:latin typeface="华文楷体" pitchFamily="2" charset="-122"/>
                <a:ea typeface="华文楷体" pitchFamily="2" charset="-122"/>
              </a:rPr>
              <a:t>u</a:t>
            </a:r>
            <a:r>
              <a:rPr lang="en-US" altLang="zh-CN" sz="2400" b="1" baseline="-25000" dirty="0" err="1">
                <a:solidFill>
                  <a:schemeClr val="hlink"/>
                </a:solidFill>
                <a:latin typeface="华文楷体" pitchFamily="2" charset="-122"/>
                <a:ea typeface="华文楷体" pitchFamily="2" charset="-122"/>
              </a:rPr>
              <a:t>i</a:t>
            </a:r>
            <a:r>
              <a:rPr lang="zh-CN" altLang="en-US" sz="2400" b="1" dirty="0">
                <a:latin typeface="华文楷体" pitchFamily="2" charset="-122"/>
                <a:ea typeface="华文楷体" pitchFamily="2" charset="-122"/>
              </a:rPr>
              <a:t>的颗粒，可在时间</a:t>
            </a:r>
            <a:r>
              <a:rPr lang="en-US" altLang="zh-CN" sz="2400" b="1" dirty="0" err="1">
                <a:latin typeface="华文楷体" pitchFamily="2" charset="-122"/>
                <a:ea typeface="华文楷体" pitchFamily="2" charset="-122"/>
              </a:rPr>
              <a:t>t</a:t>
            </a:r>
            <a:r>
              <a:rPr lang="en-US" altLang="zh-CN" sz="2400" b="1" baseline="-25000" dirty="0" err="1">
                <a:latin typeface="华文楷体" pitchFamily="2" charset="-122"/>
                <a:ea typeface="华文楷体" pitchFamily="2" charset="-122"/>
              </a:rPr>
              <a:t>i</a:t>
            </a:r>
            <a:r>
              <a:rPr lang="zh-CN" altLang="en-US" sz="2400" b="1" dirty="0">
                <a:latin typeface="华文楷体" pitchFamily="2" charset="-122"/>
                <a:ea typeface="华文楷体" pitchFamily="2" charset="-122"/>
              </a:rPr>
              <a:t>内全部沉淀去除；</a:t>
            </a:r>
          </a:p>
        </p:txBody>
      </p:sp>
      <p:sp>
        <p:nvSpPr>
          <p:cNvPr id="173060" name="Rectangle 4"/>
          <p:cNvSpPr>
            <a:spLocks noChangeArrowheads="1"/>
          </p:cNvSpPr>
          <p:nvPr/>
        </p:nvSpPr>
        <p:spPr bwMode="auto">
          <a:xfrm>
            <a:off x="433710" y="3678123"/>
            <a:ext cx="8386762" cy="830997"/>
          </a:xfrm>
          <a:prstGeom prst="rect">
            <a:avLst/>
          </a:prstGeom>
          <a:noFill/>
          <a:ln w="9525" algn="ctr">
            <a:noFill/>
            <a:miter lim="800000"/>
            <a:headEnd/>
            <a:tailEnd/>
          </a:ln>
        </p:spPr>
        <p:txBody>
          <a:bodyPr anchor="b">
            <a:spAutoFit/>
          </a:bodyPr>
          <a:lstStyle/>
          <a:p>
            <a:pPr>
              <a:spcBef>
                <a:spcPct val="50000"/>
              </a:spcBef>
              <a:buClr>
                <a:schemeClr val="folHlink"/>
              </a:buClr>
              <a:buSzPct val="60000"/>
            </a:pPr>
            <a:r>
              <a:rPr lang="zh-CN" altLang="en-US" sz="2400" b="1" dirty="0">
                <a:latin typeface="华文楷体" pitchFamily="2" charset="-122"/>
                <a:ea typeface="华文楷体" pitchFamily="2" charset="-122"/>
              </a:rPr>
              <a:t>沉降柱修正试验法：试验方法同前，在每根沉降柱上开多个取样口，在</a:t>
            </a:r>
            <a:r>
              <a:rPr lang="en-US" altLang="zh-CN" sz="2400" b="1" dirty="0">
                <a:latin typeface="华文楷体" pitchFamily="2" charset="-122"/>
                <a:ea typeface="华文楷体" pitchFamily="2" charset="-122"/>
              </a:rPr>
              <a:t>H</a:t>
            </a:r>
            <a:r>
              <a:rPr lang="zh-CN" altLang="en-US" sz="2400" b="1" dirty="0">
                <a:latin typeface="华文楷体" pitchFamily="2" charset="-122"/>
                <a:ea typeface="华文楷体" pitchFamily="2" charset="-122"/>
              </a:rPr>
              <a:t>以上所有的取样口取样（</a:t>
            </a:r>
            <a:r>
              <a:rPr lang="zh-CN" altLang="en-US" sz="2400" b="1" dirty="0">
                <a:solidFill>
                  <a:schemeClr val="hlink"/>
                </a:solidFill>
                <a:latin typeface="华文楷体" pitchFamily="2" charset="-122"/>
                <a:ea typeface="华文楷体" pitchFamily="2" charset="-122"/>
              </a:rPr>
              <a:t>从中间</a:t>
            </a:r>
            <a:r>
              <a:rPr lang="en-US" altLang="zh-CN" sz="2400" b="1" dirty="0">
                <a:solidFill>
                  <a:schemeClr val="hlink"/>
                </a:solidFill>
                <a:latin typeface="华文楷体" pitchFamily="2" charset="-122"/>
                <a:ea typeface="华文楷体" pitchFamily="2" charset="-122"/>
              </a:rPr>
              <a:t>0.5H</a:t>
            </a:r>
            <a:r>
              <a:rPr lang="zh-CN" altLang="en-US" sz="2400" b="1" dirty="0">
                <a:solidFill>
                  <a:schemeClr val="hlink"/>
                </a:solidFill>
                <a:latin typeface="华文楷体" pitchFamily="2" charset="-122"/>
                <a:ea typeface="华文楷体" pitchFamily="2" charset="-122"/>
              </a:rPr>
              <a:t>处取样</a:t>
            </a:r>
            <a:r>
              <a:rPr lang="zh-CN" altLang="en-US" sz="2400" b="1" dirty="0">
                <a:latin typeface="华文楷体" pitchFamily="2" charset="-122"/>
                <a:ea typeface="华文楷体" pitchFamily="2" charset="-122"/>
              </a:rPr>
              <a:t>）。</a:t>
            </a:r>
          </a:p>
        </p:txBody>
      </p:sp>
      <p:sp>
        <p:nvSpPr>
          <p:cNvPr id="173063" name="Rectangle 7"/>
          <p:cNvSpPr>
            <a:spLocks noChangeArrowheads="1"/>
          </p:cNvSpPr>
          <p:nvPr/>
        </p:nvSpPr>
        <p:spPr bwMode="auto">
          <a:xfrm>
            <a:off x="468313" y="806475"/>
            <a:ext cx="8280400" cy="822325"/>
          </a:xfrm>
          <a:prstGeom prst="rect">
            <a:avLst/>
          </a:prstGeom>
          <a:noFill/>
          <a:ln w="9525" algn="ctr">
            <a:noFill/>
            <a:miter lim="800000"/>
            <a:headEnd/>
            <a:tailEnd/>
          </a:ln>
        </p:spPr>
        <p:txBody>
          <a:bodyPr anchor="b">
            <a:spAutoFit/>
          </a:bodyPr>
          <a:lstStyle/>
          <a:p>
            <a:pPr algn="l">
              <a:spcBef>
                <a:spcPct val="20000"/>
              </a:spcBef>
              <a:buClr>
                <a:schemeClr val="folHlink"/>
              </a:buClr>
              <a:buSzPct val="60000"/>
              <a:buFont typeface="Wingdings" pitchFamily="2" charset="2"/>
              <a:buNone/>
            </a:pPr>
            <a:r>
              <a:rPr lang="zh-CN" altLang="en-US" sz="2400" b="1" dirty="0">
                <a:solidFill>
                  <a:schemeClr val="hlink"/>
                </a:solidFill>
                <a:latin typeface="华文楷体" pitchFamily="2" charset="-122"/>
                <a:ea typeface="华文楷体" pitchFamily="2" charset="-122"/>
              </a:rPr>
              <a:t>沉速</a:t>
            </a:r>
            <a:r>
              <a:rPr lang="en-US" altLang="zh-CN" sz="2400" b="1" dirty="0" err="1">
                <a:solidFill>
                  <a:schemeClr val="hlink"/>
                </a:solidFill>
                <a:latin typeface="华文楷体" pitchFamily="2" charset="-122"/>
                <a:ea typeface="华文楷体" pitchFamily="2" charset="-122"/>
              </a:rPr>
              <a:t>u</a:t>
            </a:r>
            <a:r>
              <a:rPr lang="en-US" altLang="zh-CN" sz="2400" b="1" baseline="-25000" dirty="0" err="1">
                <a:solidFill>
                  <a:schemeClr val="hlink"/>
                </a:solidFill>
                <a:latin typeface="华文楷体" pitchFamily="2" charset="-122"/>
                <a:ea typeface="华文楷体" pitchFamily="2" charset="-122"/>
              </a:rPr>
              <a:t>i</a:t>
            </a:r>
            <a:r>
              <a:rPr lang="zh-CN" altLang="en-US" sz="2400" b="1" dirty="0">
                <a:latin typeface="华文楷体" pitchFamily="2" charset="-122"/>
                <a:ea typeface="华文楷体" pitchFamily="2" charset="-122"/>
              </a:rPr>
              <a:t>：是指在沉淀时间</a:t>
            </a:r>
            <a:r>
              <a:rPr lang="en-US" altLang="zh-CN" sz="2400" b="1" dirty="0" err="1">
                <a:latin typeface="华文楷体" pitchFamily="2" charset="-122"/>
                <a:ea typeface="华文楷体" pitchFamily="2" charset="-122"/>
              </a:rPr>
              <a:t>t</a:t>
            </a:r>
            <a:r>
              <a:rPr lang="en-US" altLang="zh-CN" sz="2400" b="1" baseline="-25000" dirty="0" err="1">
                <a:latin typeface="华文楷体" pitchFamily="2" charset="-122"/>
                <a:ea typeface="华文楷体" pitchFamily="2" charset="-122"/>
              </a:rPr>
              <a:t>i</a:t>
            </a:r>
            <a:r>
              <a:rPr lang="zh-CN" altLang="en-US" sz="2400" b="1" dirty="0">
                <a:latin typeface="华文楷体" pitchFamily="2" charset="-122"/>
                <a:ea typeface="华文楷体" pitchFamily="2" charset="-122"/>
              </a:rPr>
              <a:t>内能从水面恰好下沉到水深</a:t>
            </a:r>
            <a:r>
              <a:rPr lang="en-US" altLang="zh-CN" sz="2400" b="1" dirty="0">
                <a:latin typeface="华文楷体" pitchFamily="2" charset="-122"/>
                <a:ea typeface="华文楷体" pitchFamily="2" charset="-122"/>
              </a:rPr>
              <a:t>H</a:t>
            </a:r>
            <a:r>
              <a:rPr lang="zh-CN" altLang="en-US" sz="2400" b="1" dirty="0">
                <a:latin typeface="华文楷体" pitchFamily="2" charset="-122"/>
                <a:ea typeface="华文楷体" pitchFamily="2" charset="-122"/>
              </a:rPr>
              <a:t>处的最小颗粒的沉淀速度。</a:t>
            </a:r>
          </a:p>
        </p:txBody>
      </p:sp>
      <p:sp>
        <p:nvSpPr>
          <p:cNvPr id="173064" name="Rectangle 8"/>
          <p:cNvSpPr>
            <a:spLocks noChangeArrowheads="1"/>
          </p:cNvSpPr>
          <p:nvPr/>
        </p:nvSpPr>
        <p:spPr bwMode="auto">
          <a:xfrm>
            <a:off x="468313" y="2606675"/>
            <a:ext cx="8280400" cy="822325"/>
          </a:xfrm>
          <a:prstGeom prst="rect">
            <a:avLst/>
          </a:prstGeom>
          <a:noFill/>
          <a:ln w="9525" algn="ctr">
            <a:noFill/>
            <a:miter lim="800000"/>
            <a:headEnd/>
            <a:tailEnd/>
          </a:ln>
        </p:spPr>
        <p:txBody>
          <a:bodyPr anchor="b">
            <a:spAutoFit/>
          </a:bodyPr>
          <a:lstStyle/>
          <a:p>
            <a:pPr algn="l">
              <a:spcBef>
                <a:spcPct val="20000"/>
              </a:spcBef>
              <a:buClr>
                <a:schemeClr val="folHlink"/>
              </a:buClr>
              <a:buSzPct val="60000"/>
              <a:buFont typeface="Wingdings" pitchFamily="2" charset="2"/>
              <a:buNone/>
            </a:pPr>
            <a:r>
              <a:rPr lang="zh-CN" altLang="en-US" sz="2400" b="1" dirty="0">
                <a:latin typeface="华文楷体" pitchFamily="2" charset="-122"/>
                <a:ea typeface="华文楷体" pitchFamily="2" charset="-122"/>
              </a:rPr>
              <a:t>而对</a:t>
            </a:r>
            <a:r>
              <a:rPr lang="en-US" altLang="zh-CN" sz="2400" b="1" dirty="0">
                <a:solidFill>
                  <a:schemeClr val="hlink"/>
                </a:solidFill>
                <a:latin typeface="华文楷体" pitchFamily="2" charset="-122"/>
                <a:ea typeface="华文楷体" pitchFamily="2" charset="-122"/>
              </a:rPr>
              <a:t>u </a:t>
            </a:r>
            <a:r>
              <a:rPr lang="en-US" altLang="en-US" sz="2400" b="1" dirty="0">
                <a:solidFill>
                  <a:schemeClr val="hlink"/>
                </a:solidFill>
                <a:latin typeface="华文楷体" pitchFamily="2" charset="-122"/>
                <a:ea typeface="华文楷体" pitchFamily="2" charset="-122"/>
              </a:rPr>
              <a:t>＜</a:t>
            </a:r>
            <a:r>
              <a:rPr lang="zh-CN" altLang="en-US" sz="2400" b="1" dirty="0">
                <a:solidFill>
                  <a:schemeClr val="hlink"/>
                </a:solidFill>
                <a:latin typeface="华文楷体" pitchFamily="2" charset="-122"/>
                <a:ea typeface="华文楷体" pitchFamily="2" charset="-122"/>
              </a:rPr>
              <a:t> </a:t>
            </a:r>
            <a:r>
              <a:rPr lang="en-US" altLang="zh-CN" sz="2400" b="1" dirty="0" err="1">
                <a:solidFill>
                  <a:schemeClr val="hlink"/>
                </a:solidFill>
                <a:latin typeface="华文楷体" pitchFamily="2" charset="-122"/>
                <a:ea typeface="华文楷体" pitchFamily="2" charset="-122"/>
              </a:rPr>
              <a:t>u</a:t>
            </a:r>
            <a:r>
              <a:rPr lang="en-US" altLang="zh-CN" sz="2400" b="1" baseline="-25000" dirty="0" err="1">
                <a:solidFill>
                  <a:schemeClr val="hlink"/>
                </a:solidFill>
                <a:latin typeface="华文楷体" pitchFamily="2" charset="-122"/>
                <a:ea typeface="华文楷体" pitchFamily="2" charset="-122"/>
              </a:rPr>
              <a:t>i</a:t>
            </a:r>
            <a:r>
              <a:rPr lang="zh-CN" altLang="en-US" sz="2400" b="1" dirty="0">
                <a:latin typeface="华文楷体" pitchFamily="2" charset="-122"/>
                <a:ea typeface="华文楷体" pitchFamily="2" charset="-122"/>
              </a:rPr>
              <a:t>的颗粒，在时间</a:t>
            </a:r>
            <a:r>
              <a:rPr lang="en-US" altLang="zh-CN" sz="2400" b="1" dirty="0" err="1">
                <a:latin typeface="华文楷体" pitchFamily="2" charset="-122"/>
                <a:ea typeface="华文楷体" pitchFamily="2" charset="-122"/>
              </a:rPr>
              <a:t>t</a:t>
            </a:r>
            <a:r>
              <a:rPr lang="en-US" altLang="zh-CN" sz="2400" b="1" baseline="-25000" dirty="0" err="1">
                <a:latin typeface="华文楷体" pitchFamily="2" charset="-122"/>
                <a:ea typeface="华文楷体" pitchFamily="2" charset="-122"/>
              </a:rPr>
              <a:t>i</a:t>
            </a:r>
            <a:r>
              <a:rPr lang="zh-CN" altLang="en-US" sz="2400" b="1" dirty="0">
                <a:latin typeface="华文楷体" pitchFamily="2" charset="-122"/>
                <a:ea typeface="华文楷体" pitchFamily="2" charset="-122"/>
              </a:rPr>
              <a:t>内能否被沉淀去除取决于颗粒所在位置，因而此方法存在误差。</a:t>
            </a:r>
          </a:p>
        </p:txBody>
      </p:sp>
      <p:sp>
        <p:nvSpPr>
          <p:cNvPr id="173067" name="Rectangle 11"/>
          <p:cNvSpPr>
            <a:spLocks noChangeArrowheads="1"/>
          </p:cNvSpPr>
          <p:nvPr/>
        </p:nvSpPr>
        <p:spPr bwMode="auto">
          <a:xfrm>
            <a:off x="539750" y="4761830"/>
            <a:ext cx="8604250" cy="1187450"/>
          </a:xfrm>
          <a:prstGeom prst="rect">
            <a:avLst/>
          </a:prstGeom>
          <a:noFill/>
          <a:ln w="9525" algn="ctr">
            <a:noFill/>
            <a:miter lim="800000"/>
            <a:headEnd/>
            <a:tailEnd/>
          </a:ln>
        </p:spPr>
        <p:txBody>
          <a:bodyPr anchor="b">
            <a:spAutoFit/>
          </a:bodyPr>
          <a:lstStyle/>
          <a:p>
            <a:pPr algn="l">
              <a:spcBef>
                <a:spcPct val="50000"/>
              </a:spcBef>
              <a:buClr>
                <a:schemeClr val="folHlink"/>
              </a:buClr>
              <a:buSzPct val="60000"/>
              <a:buFont typeface="Wingdings" pitchFamily="2" charset="2"/>
              <a:buNone/>
            </a:pPr>
            <a:r>
              <a:rPr lang="zh-CN" altLang="en-US" sz="2400" b="1" dirty="0">
                <a:latin typeface="华文楷体" pitchFamily="2" charset="-122"/>
                <a:ea typeface="华文楷体" pitchFamily="2" charset="-122"/>
              </a:rPr>
              <a:t>设水样中的</a:t>
            </a:r>
            <a:r>
              <a:rPr lang="en-US" altLang="zh-CN" sz="2400" b="1" dirty="0">
                <a:latin typeface="华文楷体" pitchFamily="2" charset="-122"/>
                <a:ea typeface="华文楷体" pitchFamily="2" charset="-122"/>
              </a:rPr>
              <a:t>SS</a:t>
            </a:r>
            <a:r>
              <a:rPr lang="zh-CN" altLang="en-US" sz="2400" b="1" dirty="0">
                <a:latin typeface="华文楷体" pitchFamily="2" charset="-122"/>
                <a:ea typeface="华文楷体" pitchFamily="2" charset="-122"/>
              </a:rPr>
              <a:t>浓度为</a:t>
            </a:r>
            <a:r>
              <a:rPr lang="en-US" altLang="zh-CN" sz="2400" b="1" dirty="0" err="1">
                <a:latin typeface="华文楷体" pitchFamily="2" charset="-122"/>
                <a:ea typeface="华文楷体" pitchFamily="2" charset="-122"/>
              </a:rPr>
              <a:t>C</a:t>
            </a:r>
            <a:r>
              <a:rPr lang="en-US" altLang="zh-CN" sz="2400" b="1" baseline="-25000" dirty="0" err="1">
                <a:latin typeface="华文楷体" pitchFamily="2" charset="-122"/>
                <a:ea typeface="华文楷体" pitchFamily="2" charset="-122"/>
              </a:rPr>
              <a:t>i</a:t>
            </a:r>
            <a:r>
              <a:rPr lang="en-US" altLang="zh-CN" sz="2400" b="1" baseline="-25000" dirty="0">
                <a:latin typeface="华文楷体" pitchFamily="2" charset="-122"/>
                <a:ea typeface="华文楷体" pitchFamily="2" charset="-122"/>
              </a:rPr>
              <a:t> </a:t>
            </a:r>
            <a:r>
              <a:rPr lang="zh-CN" altLang="en-US" sz="2400" b="1" dirty="0">
                <a:latin typeface="华文楷体" pitchFamily="2" charset="-122"/>
                <a:ea typeface="华文楷体" pitchFamily="2" charset="-122"/>
              </a:rPr>
              <a:t>，则出水中的剩余</a:t>
            </a:r>
            <a:r>
              <a:rPr lang="en-US" altLang="zh-CN" sz="2400" b="1" dirty="0">
                <a:latin typeface="华文楷体" pitchFamily="2" charset="-122"/>
                <a:ea typeface="华文楷体" pitchFamily="2" charset="-122"/>
              </a:rPr>
              <a:t>SS</a:t>
            </a:r>
            <a:r>
              <a:rPr lang="zh-CN" altLang="en-US" sz="2400" b="1" dirty="0">
                <a:latin typeface="华文楷体" pitchFamily="2" charset="-122"/>
                <a:ea typeface="华文楷体" pitchFamily="2" charset="-122"/>
              </a:rPr>
              <a:t>的比例为</a:t>
            </a:r>
            <a:r>
              <a:rPr lang="en-US" altLang="zh-CN" sz="2400" b="1" dirty="0">
                <a:latin typeface="华文楷体" pitchFamily="2" charset="-122"/>
                <a:ea typeface="华文楷体" pitchFamily="2" charset="-122"/>
              </a:rPr>
              <a:t>P</a:t>
            </a:r>
            <a:r>
              <a:rPr lang="en-US" altLang="zh-CN" sz="2400" b="1" baseline="-25000" dirty="0">
                <a:latin typeface="华文楷体" pitchFamily="2" charset="-122"/>
                <a:ea typeface="华文楷体" pitchFamily="2" charset="-122"/>
              </a:rPr>
              <a:t>i</a:t>
            </a:r>
            <a:r>
              <a:rPr lang="en-US" altLang="zh-CN" sz="2400" b="1" dirty="0">
                <a:latin typeface="华文楷体" pitchFamily="2" charset="-122"/>
                <a:ea typeface="华文楷体" pitchFamily="2" charset="-122"/>
              </a:rPr>
              <a:t>=100%</a:t>
            </a:r>
            <a:r>
              <a:rPr lang="en-US" altLang="en-US" b="1" dirty="0">
                <a:latin typeface="华文楷体" pitchFamily="2" charset="-122"/>
                <a:ea typeface="华文楷体" pitchFamily="2" charset="-122"/>
              </a:rPr>
              <a:t>×</a:t>
            </a:r>
            <a:r>
              <a:rPr lang="en-US" altLang="zh-CN" sz="2400" b="1" dirty="0">
                <a:latin typeface="华文楷体" pitchFamily="2" charset="-122"/>
                <a:ea typeface="华文楷体" pitchFamily="2" charset="-122"/>
              </a:rPr>
              <a:t>C</a:t>
            </a:r>
            <a:r>
              <a:rPr lang="en-US" altLang="zh-CN" sz="2400" b="1" baseline="-25000" dirty="0">
                <a:latin typeface="华文楷体" pitchFamily="2" charset="-122"/>
                <a:ea typeface="华文楷体" pitchFamily="2" charset="-122"/>
              </a:rPr>
              <a:t>i</a:t>
            </a:r>
            <a:r>
              <a:rPr lang="en-US" altLang="zh-CN" sz="2400" b="1" dirty="0">
                <a:latin typeface="华文楷体" pitchFamily="2" charset="-122"/>
                <a:ea typeface="华文楷体" pitchFamily="2" charset="-122"/>
              </a:rPr>
              <a:t>/ C</a:t>
            </a:r>
            <a:r>
              <a:rPr lang="en-US" altLang="zh-CN" sz="2400" b="1" baseline="-25000" dirty="0">
                <a:latin typeface="华文楷体" pitchFamily="2" charset="-122"/>
                <a:ea typeface="华文楷体" pitchFamily="2" charset="-122"/>
              </a:rPr>
              <a:t>0</a:t>
            </a:r>
            <a:r>
              <a:rPr lang="en-US" altLang="zh-CN" sz="2400" b="1" dirty="0">
                <a:latin typeface="华文楷体" pitchFamily="2" charset="-122"/>
                <a:ea typeface="华文楷体" pitchFamily="2" charset="-122"/>
              </a:rPr>
              <a:t> </a:t>
            </a:r>
            <a:r>
              <a:rPr lang="zh-CN" altLang="en-US" sz="2400" b="1" dirty="0">
                <a:latin typeface="华文楷体" pitchFamily="2" charset="-122"/>
                <a:ea typeface="华文楷体" pitchFamily="2" charset="-122"/>
              </a:rPr>
              <a:t>，</a:t>
            </a:r>
            <a:r>
              <a:rPr lang="en-US" altLang="zh-CN" sz="2400" b="1" dirty="0">
                <a:latin typeface="华文楷体" pitchFamily="2" charset="-122"/>
                <a:ea typeface="华文楷体" pitchFamily="2" charset="-122"/>
              </a:rPr>
              <a:t>SS</a:t>
            </a:r>
            <a:r>
              <a:rPr lang="zh-CN" altLang="en-US" sz="2400" b="1" dirty="0">
                <a:latin typeface="华文楷体" pitchFamily="2" charset="-122"/>
                <a:ea typeface="华文楷体" pitchFamily="2" charset="-122"/>
              </a:rPr>
              <a:t>实际在</a:t>
            </a:r>
            <a:r>
              <a:rPr lang="en-US" altLang="zh-CN" sz="2400" b="1" dirty="0" err="1">
                <a:latin typeface="华文楷体" pitchFamily="2" charset="-122"/>
                <a:ea typeface="华文楷体" pitchFamily="2" charset="-122"/>
              </a:rPr>
              <a:t>t</a:t>
            </a:r>
            <a:r>
              <a:rPr lang="en-US" altLang="zh-CN" sz="2400" b="1" baseline="-25000" dirty="0" err="1">
                <a:latin typeface="华文楷体" pitchFamily="2" charset="-122"/>
                <a:ea typeface="华文楷体" pitchFamily="2" charset="-122"/>
              </a:rPr>
              <a:t>i</a:t>
            </a:r>
            <a:r>
              <a:rPr lang="zh-CN" altLang="en-US" sz="2400" b="1" dirty="0">
                <a:latin typeface="华文楷体" pitchFamily="2" charset="-122"/>
                <a:ea typeface="华文楷体" pitchFamily="2" charset="-122"/>
              </a:rPr>
              <a:t>时的去除率为</a:t>
            </a:r>
            <a:r>
              <a:rPr lang="en-US" altLang="zh-CN" sz="2400" b="1" dirty="0">
                <a:latin typeface="华文楷体" pitchFamily="2" charset="-122"/>
                <a:ea typeface="华文楷体" pitchFamily="2" charset="-122"/>
              </a:rPr>
              <a:t>1- P</a:t>
            </a:r>
            <a:r>
              <a:rPr lang="en-US" altLang="zh-CN" sz="2400" b="1" baseline="-25000" dirty="0">
                <a:latin typeface="华文楷体" pitchFamily="2" charset="-122"/>
                <a:ea typeface="华文楷体" pitchFamily="2" charset="-122"/>
              </a:rPr>
              <a:t>i</a:t>
            </a:r>
            <a:r>
              <a:rPr lang="zh-CN" altLang="en-US" sz="2400" b="1" dirty="0">
                <a:latin typeface="华文楷体" pitchFamily="2" charset="-122"/>
                <a:ea typeface="华文楷体" pitchFamily="2" charset="-122"/>
              </a:rPr>
              <a:t>，作</a:t>
            </a:r>
            <a:r>
              <a:rPr lang="en-US" altLang="zh-CN" sz="2400" b="1" dirty="0">
                <a:latin typeface="华文楷体" pitchFamily="2" charset="-122"/>
                <a:ea typeface="华文楷体" pitchFamily="2" charset="-122"/>
              </a:rPr>
              <a:t>P</a:t>
            </a:r>
            <a:r>
              <a:rPr lang="en-US" altLang="zh-CN" sz="2400" b="1" baseline="-25000" dirty="0">
                <a:latin typeface="华文楷体" pitchFamily="2" charset="-122"/>
                <a:ea typeface="华文楷体" pitchFamily="2" charset="-122"/>
              </a:rPr>
              <a:t>0</a:t>
            </a:r>
            <a:r>
              <a:rPr lang="en-US" altLang="zh-CN" sz="2400" b="1" dirty="0">
                <a:latin typeface="华文楷体" pitchFamily="2" charset="-122"/>
                <a:ea typeface="华文楷体" pitchFamily="2" charset="-122"/>
              </a:rPr>
              <a:t> </a:t>
            </a:r>
            <a:r>
              <a:rPr lang="zh-CN" altLang="en-US" sz="2400" b="1" dirty="0">
                <a:latin typeface="华文楷体" pitchFamily="2" charset="-122"/>
                <a:ea typeface="华文楷体" pitchFamily="2" charset="-122"/>
              </a:rPr>
              <a:t>～ </a:t>
            </a:r>
            <a:r>
              <a:rPr lang="en-US" altLang="zh-CN" sz="2400" b="1" dirty="0" err="1">
                <a:latin typeface="华文楷体" pitchFamily="2" charset="-122"/>
                <a:ea typeface="华文楷体" pitchFamily="2" charset="-122"/>
              </a:rPr>
              <a:t>u</a:t>
            </a:r>
            <a:r>
              <a:rPr lang="en-US" altLang="zh-CN" sz="2400" b="1" baseline="-25000" dirty="0" err="1">
                <a:latin typeface="华文楷体" pitchFamily="2" charset="-122"/>
                <a:ea typeface="华文楷体" pitchFamily="2" charset="-122"/>
              </a:rPr>
              <a:t>t</a:t>
            </a:r>
            <a:r>
              <a:rPr lang="zh-CN" altLang="en-US" sz="2400" b="1" dirty="0">
                <a:latin typeface="华文楷体" pitchFamily="2" charset="-122"/>
                <a:ea typeface="华文楷体" pitchFamily="2" charset="-122"/>
              </a:rPr>
              <a:t>曲线，</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73063"/>
                                        </p:tgtEl>
                                        <p:attrNameLst>
                                          <p:attrName>style.visibility</p:attrName>
                                        </p:attrNameLst>
                                      </p:cBhvr>
                                      <p:to>
                                        <p:strVal val="visible"/>
                                      </p:to>
                                    </p:set>
                                    <p:anim calcmode="lin" valueType="num">
                                      <p:cBhvr additive="base">
                                        <p:cTn id="7" dur="500" fill="hold"/>
                                        <p:tgtEl>
                                          <p:spTgt spid="173063"/>
                                        </p:tgtEl>
                                        <p:attrNameLst>
                                          <p:attrName>ppt_x</p:attrName>
                                        </p:attrNameLst>
                                      </p:cBhvr>
                                      <p:tavLst>
                                        <p:tav tm="0">
                                          <p:val>
                                            <p:strVal val="#ppt_x"/>
                                          </p:val>
                                        </p:tav>
                                        <p:tav tm="100000">
                                          <p:val>
                                            <p:strVal val="#ppt_x"/>
                                          </p:val>
                                        </p:tav>
                                      </p:tavLst>
                                    </p:anim>
                                    <p:anim calcmode="lin" valueType="num">
                                      <p:cBhvr additive="base">
                                        <p:cTn id="8" dur="500" fill="hold"/>
                                        <p:tgtEl>
                                          <p:spTgt spid="17306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73059"/>
                                        </p:tgtEl>
                                        <p:attrNameLst>
                                          <p:attrName>style.visibility</p:attrName>
                                        </p:attrNameLst>
                                      </p:cBhvr>
                                      <p:to>
                                        <p:strVal val="visible"/>
                                      </p:to>
                                    </p:set>
                                    <p:anim calcmode="lin" valueType="num">
                                      <p:cBhvr additive="base">
                                        <p:cTn id="13" dur="500" fill="hold"/>
                                        <p:tgtEl>
                                          <p:spTgt spid="173059"/>
                                        </p:tgtEl>
                                        <p:attrNameLst>
                                          <p:attrName>ppt_x</p:attrName>
                                        </p:attrNameLst>
                                      </p:cBhvr>
                                      <p:tavLst>
                                        <p:tav tm="0">
                                          <p:val>
                                            <p:strVal val="#ppt_x"/>
                                          </p:val>
                                        </p:tav>
                                        <p:tav tm="100000">
                                          <p:val>
                                            <p:strVal val="#ppt_x"/>
                                          </p:val>
                                        </p:tav>
                                      </p:tavLst>
                                    </p:anim>
                                    <p:anim calcmode="lin" valueType="num">
                                      <p:cBhvr additive="base">
                                        <p:cTn id="14" dur="500" fill="hold"/>
                                        <p:tgtEl>
                                          <p:spTgt spid="173059"/>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73064"/>
                                        </p:tgtEl>
                                        <p:attrNameLst>
                                          <p:attrName>style.visibility</p:attrName>
                                        </p:attrNameLst>
                                      </p:cBhvr>
                                      <p:to>
                                        <p:strVal val="visible"/>
                                      </p:to>
                                    </p:set>
                                    <p:anim calcmode="lin" valueType="num">
                                      <p:cBhvr additive="base">
                                        <p:cTn id="19" dur="500" fill="hold"/>
                                        <p:tgtEl>
                                          <p:spTgt spid="173064"/>
                                        </p:tgtEl>
                                        <p:attrNameLst>
                                          <p:attrName>ppt_x</p:attrName>
                                        </p:attrNameLst>
                                      </p:cBhvr>
                                      <p:tavLst>
                                        <p:tav tm="0">
                                          <p:val>
                                            <p:strVal val="#ppt_x"/>
                                          </p:val>
                                        </p:tav>
                                        <p:tav tm="100000">
                                          <p:val>
                                            <p:strVal val="#ppt_x"/>
                                          </p:val>
                                        </p:tav>
                                      </p:tavLst>
                                    </p:anim>
                                    <p:anim calcmode="lin" valueType="num">
                                      <p:cBhvr additive="base">
                                        <p:cTn id="20" dur="500" fill="hold"/>
                                        <p:tgtEl>
                                          <p:spTgt spid="17306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73060"/>
                                        </p:tgtEl>
                                        <p:attrNameLst>
                                          <p:attrName>style.visibility</p:attrName>
                                        </p:attrNameLst>
                                      </p:cBhvr>
                                      <p:to>
                                        <p:strVal val="visible"/>
                                      </p:to>
                                    </p:set>
                                    <p:anim calcmode="lin" valueType="num">
                                      <p:cBhvr additive="base">
                                        <p:cTn id="25" dur="500" fill="hold"/>
                                        <p:tgtEl>
                                          <p:spTgt spid="173060"/>
                                        </p:tgtEl>
                                        <p:attrNameLst>
                                          <p:attrName>ppt_x</p:attrName>
                                        </p:attrNameLst>
                                      </p:cBhvr>
                                      <p:tavLst>
                                        <p:tav tm="0">
                                          <p:val>
                                            <p:strVal val="#ppt_x"/>
                                          </p:val>
                                        </p:tav>
                                        <p:tav tm="100000">
                                          <p:val>
                                            <p:strVal val="#ppt_x"/>
                                          </p:val>
                                        </p:tav>
                                      </p:tavLst>
                                    </p:anim>
                                    <p:anim calcmode="lin" valueType="num">
                                      <p:cBhvr additive="base">
                                        <p:cTn id="26" dur="500" fill="hold"/>
                                        <p:tgtEl>
                                          <p:spTgt spid="173060"/>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73067"/>
                                        </p:tgtEl>
                                        <p:attrNameLst>
                                          <p:attrName>style.visibility</p:attrName>
                                        </p:attrNameLst>
                                      </p:cBhvr>
                                      <p:to>
                                        <p:strVal val="visible"/>
                                      </p:to>
                                    </p:set>
                                    <p:anim calcmode="lin" valueType="num">
                                      <p:cBhvr additive="base">
                                        <p:cTn id="31" dur="500" fill="hold"/>
                                        <p:tgtEl>
                                          <p:spTgt spid="173067"/>
                                        </p:tgtEl>
                                        <p:attrNameLst>
                                          <p:attrName>ppt_x</p:attrName>
                                        </p:attrNameLst>
                                      </p:cBhvr>
                                      <p:tavLst>
                                        <p:tav tm="0">
                                          <p:val>
                                            <p:strVal val="#ppt_x"/>
                                          </p:val>
                                        </p:tav>
                                        <p:tav tm="100000">
                                          <p:val>
                                            <p:strVal val="#ppt_x"/>
                                          </p:val>
                                        </p:tav>
                                      </p:tavLst>
                                    </p:anim>
                                    <p:anim calcmode="lin" valueType="num">
                                      <p:cBhvr additive="base">
                                        <p:cTn id="32" dur="500" fill="hold"/>
                                        <p:tgtEl>
                                          <p:spTgt spid="17306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3059" grpId="0"/>
      <p:bldP spid="173060" grpId="0"/>
      <p:bldP spid="173063" grpId="0"/>
      <p:bldP spid="173064" grpId="0"/>
      <p:bldP spid="17306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7554" name="Picture 2" descr="剩余量与沉速关系曲线"/>
          <p:cNvPicPr>
            <a:picLocks noChangeAspect="1" noChangeArrowheads="1"/>
          </p:cNvPicPr>
          <p:nvPr/>
        </p:nvPicPr>
        <p:blipFill>
          <a:blip r:embed="rId2" cstate="print"/>
          <a:srcRect b="8102"/>
          <a:stretch>
            <a:fillRect/>
          </a:stretch>
        </p:blipFill>
        <p:spPr bwMode="auto">
          <a:xfrm>
            <a:off x="1116013" y="572368"/>
            <a:ext cx="6553200" cy="4368800"/>
          </a:xfrm>
          <a:prstGeom prst="rect">
            <a:avLst/>
          </a:prstGeom>
          <a:noFill/>
          <a:ln w="9525">
            <a:noFill/>
            <a:miter lim="800000"/>
            <a:headEnd/>
            <a:tailEnd/>
          </a:ln>
        </p:spPr>
      </p:pic>
      <p:sp>
        <p:nvSpPr>
          <p:cNvPr id="407558" name="Rectangle 6"/>
          <p:cNvSpPr>
            <a:spLocks noChangeArrowheads="1"/>
          </p:cNvSpPr>
          <p:nvPr/>
        </p:nvSpPr>
        <p:spPr bwMode="auto">
          <a:xfrm>
            <a:off x="323850" y="5083854"/>
            <a:ext cx="8604250" cy="1081450"/>
          </a:xfrm>
          <a:prstGeom prst="rect">
            <a:avLst/>
          </a:prstGeom>
          <a:noFill/>
          <a:ln w="9525" algn="ctr">
            <a:noFill/>
            <a:miter lim="800000"/>
            <a:headEnd/>
            <a:tailEnd/>
          </a:ln>
        </p:spPr>
        <p:txBody>
          <a:bodyPr anchor="b">
            <a:spAutoFit/>
          </a:bodyPr>
          <a:lstStyle/>
          <a:p>
            <a:pPr algn="just">
              <a:lnSpc>
                <a:spcPct val="145000"/>
              </a:lnSpc>
              <a:spcBef>
                <a:spcPct val="50000"/>
              </a:spcBef>
              <a:buClr>
                <a:schemeClr val="folHlink"/>
              </a:buClr>
              <a:buSzPct val="60000"/>
              <a:buFont typeface="Wingdings" pitchFamily="2" charset="2"/>
              <a:buNone/>
            </a:pPr>
            <a:r>
              <a:rPr lang="zh-CN" altLang="en-US" sz="2400" b="1" dirty="0">
                <a:latin typeface="华文楷体" pitchFamily="2" charset="-122"/>
                <a:ea typeface="华文楷体" pitchFamily="2" charset="-122"/>
              </a:rPr>
              <a:t>凡</a:t>
            </a:r>
            <a:r>
              <a:rPr lang="en-US" altLang="zh-CN" sz="2400" b="1" dirty="0" err="1">
                <a:latin typeface="华文楷体" pitchFamily="2" charset="-122"/>
                <a:ea typeface="华文楷体" pitchFamily="2" charset="-122"/>
              </a:rPr>
              <a:t>u</a:t>
            </a:r>
            <a:r>
              <a:rPr lang="en-US" altLang="zh-CN" sz="2400" b="1" baseline="-25000" dirty="0" err="1">
                <a:latin typeface="华文楷体" pitchFamily="2" charset="-122"/>
                <a:ea typeface="华文楷体" pitchFamily="2" charset="-122"/>
              </a:rPr>
              <a:t>t</a:t>
            </a:r>
            <a:r>
              <a:rPr lang="en-US" altLang="zh-CN" sz="2400" b="1" dirty="0">
                <a:latin typeface="华文楷体" pitchFamily="2" charset="-122"/>
                <a:ea typeface="华文楷体" pitchFamily="2" charset="-122"/>
              </a:rPr>
              <a:t>≧ u</a:t>
            </a:r>
            <a:r>
              <a:rPr lang="en-US" altLang="zh-CN" sz="2400" b="1" baseline="-25000" dirty="0">
                <a:latin typeface="华文楷体" pitchFamily="2" charset="-122"/>
                <a:ea typeface="华文楷体" pitchFamily="2" charset="-122"/>
              </a:rPr>
              <a:t>0</a:t>
            </a:r>
            <a:r>
              <a:rPr lang="zh-CN" altLang="en-US" sz="2400" b="1" dirty="0">
                <a:latin typeface="华文楷体" pitchFamily="2" charset="-122"/>
                <a:ea typeface="华文楷体" pitchFamily="2" charset="-122"/>
              </a:rPr>
              <a:t>＝</a:t>
            </a:r>
            <a:r>
              <a:rPr lang="en-US" altLang="zh-CN" sz="2400" b="1" dirty="0">
                <a:latin typeface="华文楷体" pitchFamily="2" charset="-122"/>
                <a:ea typeface="华文楷体" pitchFamily="2" charset="-122"/>
              </a:rPr>
              <a:t>H/t</a:t>
            </a:r>
            <a:r>
              <a:rPr lang="zh-CN" altLang="en-US" sz="2400" b="1" dirty="0">
                <a:latin typeface="华文楷体" pitchFamily="2" charset="-122"/>
                <a:ea typeface="华文楷体" pitchFamily="2" charset="-122"/>
              </a:rPr>
              <a:t>的所有颗粒都可能去除，其去除率为</a:t>
            </a:r>
            <a:r>
              <a:rPr lang="en-US" altLang="zh-CN" sz="2400" b="1" dirty="0">
                <a:latin typeface="华文楷体" pitchFamily="2" charset="-122"/>
                <a:ea typeface="华文楷体" pitchFamily="2" charset="-122"/>
              </a:rPr>
              <a:t>1</a:t>
            </a:r>
            <a:r>
              <a:rPr lang="zh-CN" altLang="en-US" sz="2400" b="1" dirty="0">
                <a:latin typeface="华文楷体" pitchFamily="2" charset="-122"/>
                <a:ea typeface="华文楷体" pitchFamily="2" charset="-122"/>
              </a:rPr>
              <a:t>－ </a:t>
            </a:r>
            <a:r>
              <a:rPr lang="en-US" altLang="zh-CN" sz="2400" b="1" dirty="0">
                <a:latin typeface="华文楷体" pitchFamily="2" charset="-122"/>
                <a:ea typeface="华文楷体" pitchFamily="2" charset="-122"/>
              </a:rPr>
              <a:t>P</a:t>
            </a:r>
            <a:r>
              <a:rPr lang="en-US" altLang="zh-CN" sz="2400" b="1" baseline="-25000" dirty="0">
                <a:latin typeface="华文楷体" pitchFamily="2" charset="-122"/>
                <a:ea typeface="华文楷体" pitchFamily="2" charset="-122"/>
              </a:rPr>
              <a:t>0</a:t>
            </a:r>
            <a:r>
              <a:rPr lang="en-US" altLang="zh-CN" sz="2400" b="1" dirty="0">
                <a:latin typeface="华文楷体" pitchFamily="2" charset="-122"/>
                <a:ea typeface="华文楷体" pitchFamily="2" charset="-122"/>
              </a:rPr>
              <a:t> </a:t>
            </a:r>
            <a:r>
              <a:rPr lang="zh-CN" altLang="en-US" sz="2400" b="1" dirty="0">
                <a:latin typeface="华文楷体" pitchFamily="2" charset="-122"/>
                <a:ea typeface="华文楷体" pitchFamily="2" charset="-122"/>
              </a:rPr>
              <a:t>；沉速</a:t>
            </a:r>
            <a:r>
              <a:rPr lang="en-US" altLang="zh-CN" sz="2400" b="1" dirty="0" err="1">
                <a:latin typeface="华文楷体" pitchFamily="2" charset="-122"/>
                <a:ea typeface="华文楷体" pitchFamily="2" charset="-122"/>
              </a:rPr>
              <a:t>u</a:t>
            </a:r>
            <a:r>
              <a:rPr lang="en-US" altLang="zh-CN" sz="2400" b="1" baseline="-25000" dirty="0" err="1">
                <a:latin typeface="华文楷体" pitchFamily="2" charset="-122"/>
                <a:ea typeface="华文楷体" pitchFamily="2" charset="-122"/>
              </a:rPr>
              <a:t>t</a:t>
            </a:r>
            <a:r>
              <a:rPr lang="en-US" altLang="zh-CN" sz="2400" b="1" baseline="-25000" dirty="0">
                <a:latin typeface="华文楷体" pitchFamily="2" charset="-122"/>
                <a:ea typeface="华文楷体" pitchFamily="2" charset="-122"/>
              </a:rPr>
              <a:t> </a:t>
            </a:r>
            <a:r>
              <a:rPr lang="en-US" altLang="en-US" sz="2400" b="1" dirty="0">
                <a:solidFill>
                  <a:schemeClr val="hlink"/>
                </a:solidFill>
                <a:latin typeface="华文楷体" pitchFamily="2" charset="-122"/>
                <a:ea typeface="华文楷体" pitchFamily="2" charset="-122"/>
              </a:rPr>
              <a:t>＜</a:t>
            </a:r>
            <a:r>
              <a:rPr lang="zh-CN" altLang="en-US" sz="2400" b="1" baseline="-25000" dirty="0">
                <a:latin typeface="华文楷体" pitchFamily="2" charset="-122"/>
                <a:ea typeface="华文楷体" pitchFamily="2" charset="-122"/>
              </a:rPr>
              <a:t> </a:t>
            </a:r>
            <a:r>
              <a:rPr lang="en-US" altLang="zh-CN" sz="2400" b="1" dirty="0">
                <a:latin typeface="华文楷体" pitchFamily="2" charset="-122"/>
                <a:ea typeface="华文楷体" pitchFamily="2" charset="-122"/>
              </a:rPr>
              <a:t>u</a:t>
            </a:r>
            <a:r>
              <a:rPr lang="en-US" altLang="zh-CN" sz="2400" b="1" baseline="-25000" dirty="0">
                <a:latin typeface="华文楷体" pitchFamily="2" charset="-122"/>
                <a:ea typeface="华文楷体" pitchFamily="2" charset="-122"/>
              </a:rPr>
              <a:t>0</a:t>
            </a:r>
            <a:r>
              <a:rPr lang="zh-CN" altLang="en-US" sz="2400" b="1" dirty="0">
                <a:latin typeface="华文楷体" pitchFamily="2" charset="-122"/>
                <a:ea typeface="华文楷体" pitchFamily="2" charset="-122"/>
              </a:rPr>
              <a:t>＝</a:t>
            </a:r>
            <a:r>
              <a:rPr lang="en-US" altLang="zh-CN" sz="2400" b="1" dirty="0">
                <a:latin typeface="华文楷体" pitchFamily="2" charset="-122"/>
                <a:ea typeface="华文楷体" pitchFamily="2" charset="-122"/>
              </a:rPr>
              <a:t>H/t</a:t>
            </a:r>
            <a:r>
              <a:rPr lang="zh-CN" altLang="en-US" sz="2400" b="1" dirty="0">
                <a:latin typeface="华文楷体" pitchFamily="2" charset="-122"/>
                <a:ea typeface="华文楷体" pitchFamily="2" charset="-122"/>
              </a:rPr>
              <a:t>的颗粒能被去除的数量作如下讨论：</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07554"/>
                                        </p:tgtEl>
                                        <p:attrNameLst>
                                          <p:attrName>style.visibility</p:attrName>
                                        </p:attrNameLst>
                                      </p:cBhvr>
                                      <p:to>
                                        <p:strVal val="visible"/>
                                      </p:to>
                                    </p:set>
                                    <p:anim calcmode="lin" valueType="num">
                                      <p:cBhvr additive="base">
                                        <p:cTn id="7" dur="500" fill="hold"/>
                                        <p:tgtEl>
                                          <p:spTgt spid="407554"/>
                                        </p:tgtEl>
                                        <p:attrNameLst>
                                          <p:attrName>ppt_x</p:attrName>
                                        </p:attrNameLst>
                                      </p:cBhvr>
                                      <p:tavLst>
                                        <p:tav tm="0">
                                          <p:val>
                                            <p:strVal val="#ppt_x"/>
                                          </p:val>
                                        </p:tav>
                                        <p:tav tm="100000">
                                          <p:val>
                                            <p:strVal val="#ppt_x"/>
                                          </p:val>
                                        </p:tav>
                                      </p:tavLst>
                                    </p:anim>
                                    <p:anim calcmode="lin" valueType="num">
                                      <p:cBhvr additive="base">
                                        <p:cTn id="8" dur="500" fill="hold"/>
                                        <p:tgtEl>
                                          <p:spTgt spid="40755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07558"/>
                                        </p:tgtEl>
                                        <p:attrNameLst>
                                          <p:attrName>style.visibility</p:attrName>
                                        </p:attrNameLst>
                                      </p:cBhvr>
                                      <p:to>
                                        <p:strVal val="visible"/>
                                      </p:to>
                                    </p:set>
                                    <p:anim calcmode="lin" valueType="num">
                                      <p:cBhvr additive="base">
                                        <p:cTn id="13" dur="500" fill="hold"/>
                                        <p:tgtEl>
                                          <p:spTgt spid="407558"/>
                                        </p:tgtEl>
                                        <p:attrNameLst>
                                          <p:attrName>ppt_x</p:attrName>
                                        </p:attrNameLst>
                                      </p:cBhvr>
                                      <p:tavLst>
                                        <p:tav tm="0">
                                          <p:val>
                                            <p:strVal val="#ppt_x"/>
                                          </p:val>
                                        </p:tav>
                                        <p:tav tm="100000">
                                          <p:val>
                                            <p:strVal val="#ppt_x"/>
                                          </p:val>
                                        </p:tav>
                                      </p:tavLst>
                                    </p:anim>
                                    <p:anim calcmode="lin" valueType="num">
                                      <p:cBhvr additive="base">
                                        <p:cTn id="14" dur="500" fill="hold"/>
                                        <p:tgtEl>
                                          <p:spTgt spid="40755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755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1"/>
          <p:cNvGrpSpPr>
            <a:grpSpLocks/>
          </p:cNvGrpSpPr>
          <p:nvPr/>
        </p:nvGrpSpPr>
        <p:grpSpPr bwMode="auto">
          <a:xfrm>
            <a:off x="539750" y="549275"/>
            <a:ext cx="7993063" cy="1997075"/>
            <a:chOff x="340" y="346"/>
            <a:chExt cx="5035" cy="1258"/>
          </a:xfrm>
        </p:grpSpPr>
        <p:graphicFrame>
          <p:nvGraphicFramePr>
            <p:cNvPr id="4101" name="Object 3"/>
            <p:cNvGraphicFramePr>
              <a:graphicFrameLocks noChangeAspect="1"/>
            </p:cNvGraphicFramePr>
            <p:nvPr/>
          </p:nvGraphicFramePr>
          <p:xfrm>
            <a:off x="2245" y="1117"/>
            <a:ext cx="559" cy="487"/>
          </p:xfrm>
          <a:graphic>
            <a:graphicData uri="http://schemas.openxmlformats.org/presentationml/2006/ole">
              <mc:AlternateContent xmlns:mc="http://schemas.openxmlformats.org/markup-compatibility/2006">
                <mc:Choice xmlns:v="urn:schemas-microsoft-com:vml" Requires="v">
                  <p:oleObj spid="_x0000_s76932" name="A Equation(公式3.1)" r:id="rId3" imgW="406080" imgH="431640" progId="Equation.3">
                    <p:embed/>
                  </p:oleObj>
                </mc:Choice>
                <mc:Fallback>
                  <p:oleObj name="A Equation(公式3.1)" r:id="rId3" imgW="406080" imgH="431640" progId="Equation.3">
                    <p:embed/>
                    <p:pic>
                      <p:nvPicPr>
                        <p:cNvPr id="0" name="Object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45" y="1117"/>
                          <a:ext cx="559" cy="487"/>
                        </a:xfrm>
                        <a:prstGeom prst="rect">
                          <a:avLst/>
                        </a:prstGeom>
                        <a:gradFill rotWithShape="1">
                          <a:gsLst>
                            <a:gs pos="0">
                              <a:schemeClr val="hlink"/>
                            </a:gs>
                            <a:gs pos="100000">
                              <a:schemeClr val="accent1"/>
                            </a:gs>
                          </a:gsLst>
                          <a:lin ang="5400000" scaled="1"/>
                        </a:gradFill>
                      </p:spPr>
                    </p:pic>
                  </p:oleObj>
                </mc:Fallback>
              </mc:AlternateContent>
            </a:graphicData>
          </a:graphic>
        </p:graphicFrame>
        <p:sp>
          <p:nvSpPr>
            <p:cNvPr id="4108" name="Text Box 7"/>
            <p:cNvSpPr txBox="1">
              <a:spLocks noChangeArrowheads="1"/>
            </p:cNvSpPr>
            <p:nvPr/>
          </p:nvSpPr>
          <p:spPr bwMode="auto">
            <a:xfrm>
              <a:off x="340" y="346"/>
              <a:ext cx="5035" cy="702"/>
            </a:xfrm>
            <a:prstGeom prst="rect">
              <a:avLst/>
            </a:prstGeom>
            <a:noFill/>
            <a:ln w="9525" algn="ctr">
              <a:noFill/>
              <a:miter lim="800000"/>
              <a:headEnd/>
              <a:tailEnd/>
            </a:ln>
          </p:spPr>
          <p:txBody>
            <a:bodyPr anchor="b">
              <a:spAutoFit/>
            </a:bodyPr>
            <a:lstStyle/>
            <a:p>
              <a:pPr algn="l">
                <a:lnSpc>
                  <a:spcPct val="140000"/>
                </a:lnSpc>
                <a:spcBef>
                  <a:spcPct val="50000"/>
                </a:spcBef>
                <a:buClr>
                  <a:schemeClr val="folHlink"/>
                </a:buClr>
                <a:buSzPct val="60000"/>
                <a:buFont typeface="Wingdings" pitchFamily="2" charset="2"/>
                <a:buNone/>
              </a:pPr>
              <a:r>
                <a:rPr lang="en-US" altLang="zh-CN" sz="2400" b="1">
                  <a:latin typeface="华文楷体" pitchFamily="2" charset="-122"/>
                  <a:ea typeface="华文楷体" pitchFamily="2" charset="-122"/>
                </a:rPr>
                <a:t>    </a:t>
              </a:r>
              <a:r>
                <a:rPr lang="zh-CN" altLang="en-US" sz="2400" b="1">
                  <a:latin typeface="华文楷体" pitchFamily="2" charset="-122"/>
                  <a:ea typeface="华文楷体" pitchFamily="2" charset="-122"/>
                </a:rPr>
                <a:t>设其中某特定粒径的颗粒的重量是悬浮物总量的</a:t>
              </a:r>
              <a:r>
                <a:rPr lang="en-US" altLang="zh-CN" sz="2400" b="1">
                  <a:latin typeface="华文楷体" pitchFamily="2" charset="-122"/>
                  <a:ea typeface="华文楷体" pitchFamily="2" charset="-122"/>
                </a:rPr>
                <a:t>dP</a:t>
              </a:r>
              <a:r>
                <a:rPr lang="zh-CN" altLang="en-US" sz="2400" b="1">
                  <a:latin typeface="华文楷体" pitchFamily="2" charset="-122"/>
                  <a:ea typeface="华文楷体" pitchFamily="2" charset="-122"/>
                </a:rPr>
                <a:t>，它能被去除的比值为</a:t>
              </a:r>
              <a:r>
                <a:rPr lang="en-US" altLang="zh-CN" sz="2400" b="1">
                  <a:latin typeface="华文楷体" pitchFamily="2" charset="-122"/>
                  <a:ea typeface="华文楷体" pitchFamily="2" charset="-122"/>
                </a:rPr>
                <a:t>u</a:t>
              </a:r>
              <a:r>
                <a:rPr lang="en-US" altLang="zh-CN" sz="2400" b="1" baseline="-25000">
                  <a:latin typeface="华文楷体" pitchFamily="2" charset="-122"/>
                  <a:ea typeface="华文楷体" pitchFamily="2" charset="-122"/>
                </a:rPr>
                <a:t>t</a:t>
              </a:r>
              <a:r>
                <a:rPr lang="en-US" altLang="zh-CN" sz="2400" b="1">
                  <a:latin typeface="华文楷体" pitchFamily="2" charset="-122"/>
                  <a:ea typeface="华文楷体" pitchFamily="2" charset="-122"/>
                </a:rPr>
                <a:t>/u</a:t>
              </a:r>
              <a:r>
                <a:rPr lang="en-US" altLang="zh-CN" sz="2400" b="1" baseline="-25000">
                  <a:latin typeface="华文楷体" pitchFamily="2" charset="-122"/>
                  <a:ea typeface="华文楷体" pitchFamily="2" charset="-122"/>
                </a:rPr>
                <a:t>0</a:t>
              </a:r>
              <a:r>
                <a:rPr lang="zh-CN" altLang="en-US" sz="2400" b="1" baseline="-25000">
                  <a:latin typeface="华文楷体" pitchFamily="2" charset="-122"/>
                  <a:ea typeface="华文楷体" pitchFamily="2" charset="-122"/>
                </a:rPr>
                <a:t>，</a:t>
              </a:r>
              <a:r>
                <a:rPr lang="zh-CN" altLang="en-US" sz="2400" b="1">
                  <a:latin typeface="华文楷体" pitchFamily="2" charset="-122"/>
                  <a:ea typeface="华文楷体" pitchFamily="2" charset="-122"/>
                </a:rPr>
                <a:t>其在</a:t>
              </a:r>
              <a:r>
                <a:rPr lang="en-US" altLang="zh-CN" sz="2400" b="1">
                  <a:latin typeface="华文楷体" pitchFamily="2" charset="-122"/>
                  <a:ea typeface="华文楷体" pitchFamily="2" charset="-122"/>
                </a:rPr>
                <a:t>t</a:t>
              </a:r>
              <a:r>
                <a:rPr lang="zh-CN" altLang="en-US" sz="2400" b="1">
                  <a:latin typeface="华文楷体" pitchFamily="2" charset="-122"/>
                  <a:ea typeface="华文楷体" pitchFamily="2" charset="-122"/>
                </a:rPr>
                <a:t>时刻去除该颗粒的数量为：</a:t>
              </a:r>
            </a:p>
          </p:txBody>
        </p:sp>
      </p:grpSp>
      <p:grpSp>
        <p:nvGrpSpPr>
          <p:cNvPr id="3" name="Group 12"/>
          <p:cNvGrpSpPr>
            <a:grpSpLocks/>
          </p:cNvGrpSpPr>
          <p:nvPr/>
        </p:nvGrpSpPr>
        <p:grpSpPr bwMode="auto">
          <a:xfrm>
            <a:off x="827088" y="2708275"/>
            <a:ext cx="6769100" cy="944563"/>
            <a:chOff x="521" y="1706"/>
            <a:chExt cx="4264" cy="595"/>
          </a:xfrm>
        </p:grpSpPr>
        <p:graphicFrame>
          <p:nvGraphicFramePr>
            <p:cNvPr id="4100" name="Object 4"/>
            <p:cNvGraphicFramePr>
              <a:graphicFrameLocks noChangeAspect="1"/>
            </p:cNvGraphicFramePr>
            <p:nvPr/>
          </p:nvGraphicFramePr>
          <p:xfrm>
            <a:off x="4014" y="1706"/>
            <a:ext cx="771" cy="595"/>
          </p:xfrm>
          <a:graphic>
            <a:graphicData uri="http://schemas.openxmlformats.org/presentationml/2006/ole">
              <mc:AlternateContent xmlns:mc="http://schemas.openxmlformats.org/markup-compatibility/2006">
                <mc:Choice xmlns:v="urn:schemas-microsoft-com:vml" Requires="v">
                  <p:oleObj spid="_x0000_s76933" name="A Equation(公式3.1)" r:id="rId5" imgW="558720" imgH="431640" progId="Equation.3">
                    <p:embed/>
                  </p:oleObj>
                </mc:Choice>
                <mc:Fallback>
                  <p:oleObj name="A Equation(公式3.1)" r:id="rId5" imgW="558720" imgH="431640" progId="Equation.3">
                    <p:embed/>
                    <p:pic>
                      <p:nvPicPr>
                        <p:cNvPr id="0" name="Object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014" y="1706"/>
                          <a:ext cx="771" cy="595"/>
                        </a:xfrm>
                        <a:prstGeom prst="rect">
                          <a:avLst/>
                        </a:prstGeom>
                        <a:gradFill rotWithShape="1">
                          <a:gsLst>
                            <a:gs pos="0">
                              <a:schemeClr val="hlink"/>
                            </a:gs>
                            <a:gs pos="100000">
                              <a:schemeClr val="accent1"/>
                            </a:gs>
                          </a:gsLst>
                          <a:lin ang="5400000" scaled="1"/>
                        </a:gradFill>
                      </p:spPr>
                    </p:pic>
                  </p:oleObj>
                </mc:Fallback>
              </mc:AlternateContent>
            </a:graphicData>
          </a:graphic>
        </p:graphicFrame>
        <p:sp>
          <p:nvSpPr>
            <p:cNvPr id="4107" name="Text Box 8"/>
            <p:cNvSpPr txBox="1">
              <a:spLocks noChangeArrowheads="1"/>
            </p:cNvSpPr>
            <p:nvPr/>
          </p:nvSpPr>
          <p:spPr bwMode="auto">
            <a:xfrm>
              <a:off x="521" y="1752"/>
              <a:ext cx="3357" cy="380"/>
            </a:xfrm>
            <a:prstGeom prst="rect">
              <a:avLst/>
            </a:prstGeom>
            <a:noFill/>
            <a:ln w="9525" algn="ctr">
              <a:noFill/>
              <a:miter lim="800000"/>
              <a:headEnd/>
              <a:tailEnd/>
            </a:ln>
          </p:spPr>
          <p:txBody>
            <a:bodyPr anchor="b">
              <a:spAutoFit/>
            </a:bodyPr>
            <a:lstStyle/>
            <a:p>
              <a:pPr algn="l">
                <a:lnSpc>
                  <a:spcPct val="140000"/>
                </a:lnSpc>
                <a:spcBef>
                  <a:spcPct val="50000"/>
                </a:spcBef>
                <a:buClr>
                  <a:schemeClr val="folHlink"/>
                </a:buClr>
                <a:buSzPct val="60000"/>
                <a:buFont typeface="Wingdings" pitchFamily="2" charset="2"/>
                <a:buNone/>
              </a:pPr>
              <a:r>
                <a:rPr lang="zh-CN" altLang="en-US" sz="2400" b="1">
                  <a:latin typeface="华文楷体" pitchFamily="2" charset="-122"/>
                  <a:ea typeface="华文楷体" pitchFamily="2" charset="-122"/>
                </a:rPr>
                <a:t>可见</a:t>
              </a:r>
              <a:r>
                <a:rPr lang="en-US" altLang="zh-CN" sz="2400" b="1">
                  <a:latin typeface="华文楷体" pitchFamily="2" charset="-122"/>
                  <a:ea typeface="华文楷体" pitchFamily="2" charset="-122"/>
                </a:rPr>
                <a:t>u</a:t>
              </a:r>
              <a:r>
                <a:rPr lang="en-US" altLang="zh-CN" sz="2400" b="1" baseline="-25000">
                  <a:latin typeface="华文楷体" pitchFamily="2" charset="-122"/>
                  <a:ea typeface="华文楷体" pitchFamily="2" charset="-122"/>
                </a:rPr>
                <a:t>t </a:t>
              </a:r>
              <a:r>
                <a:rPr lang="en-US" altLang="en-US" sz="2400" b="1">
                  <a:solidFill>
                    <a:schemeClr val="hlink"/>
                  </a:solidFill>
                  <a:latin typeface="华文楷体" pitchFamily="2" charset="-122"/>
                  <a:ea typeface="华文楷体" pitchFamily="2" charset="-122"/>
                </a:rPr>
                <a:t>＜</a:t>
              </a:r>
              <a:r>
                <a:rPr lang="zh-CN" altLang="en-US" sz="2400" b="1" baseline="-25000">
                  <a:latin typeface="华文楷体" pitchFamily="2" charset="-122"/>
                  <a:ea typeface="华文楷体" pitchFamily="2" charset="-122"/>
                </a:rPr>
                <a:t> </a:t>
              </a:r>
              <a:r>
                <a:rPr lang="en-US" altLang="zh-CN" sz="2400" b="1">
                  <a:latin typeface="华文楷体" pitchFamily="2" charset="-122"/>
                  <a:ea typeface="华文楷体" pitchFamily="2" charset="-122"/>
                </a:rPr>
                <a:t>u</a:t>
              </a:r>
              <a:r>
                <a:rPr lang="en-US" altLang="zh-CN" sz="2400" b="1" baseline="-25000">
                  <a:latin typeface="华文楷体" pitchFamily="2" charset="-122"/>
                  <a:ea typeface="华文楷体" pitchFamily="2" charset="-122"/>
                </a:rPr>
                <a:t>0</a:t>
              </a:r>
              <a:r>
                <a:rPr lang="zh-CN" altLang="en-US" sz="2400" b="1">
                  <a:latin typeface="华文楷体" pitchFamily="2" charset="-122"/>
                  <a:ea typeface="华文楷体" pitchFamily="2" charset="-122"/>
                </a:rPr>
                <a:t>的颗粒能被去除的数量为：</a:t>
              </a:r>
            </a:p>
          </p:txBody>
        </p:sp>
      </p:grpSp>
      <p:grpSp>
        <p:nvGrpSpPr>
          <p:cNvPr id="4" name="Group 13"/>
          <p:cNvGrpSpPr>
            <a:grpSpLocks/>
          </p:cNvGrpSpPr>
          <p:nvPr/>
        </p:nvGrpSpPr>
        <p:grpSpPr bwMode="auto">
          <a:xfrm>
            <a:off x="611188" y="3644903"/>
            <a:ext cx="5341938" cy="2019301"/>
            <a:chOff x="385" y="2296"/>
            <a:chExt cx="3365" cy="1272"/>
          </a:xfrm>
        </p:grpSpPr>
        <p:graphicFrame>
          <p:nvGraphicFramePr>
            <p:cNvPr id="4099" name="Object 6"/>
            <p:cNvGraphicFramePr>
              <a:graphicFrameLocks noChangeAspect="1"/>
            </p:cNvGraphicFramePr>
            <p:nvPr/>
          </p:nvGraphicFramePr>
          <p:xfrm>
            <a:off x="1202" y="2931"/>
            <a:ext cx="2548" cy="637"/>
          </p:xfrm>
          <a:graphic>
            <a:graphicData uri="http://schemas.openxmlformats.org/presentationml/2006/ole">
              <mc:AlternateContent xmlns:mc="http://schemas.openxmlformats.org/markup-compatibility/2006">
                <mc:Choice xmlns:v="urn:schemas-microsoft-com:vml" Requires="v">
                  <p:oleObj spid="_x0000_s76934" name="A Equation(公式3.1)" r:id="rId7" imgW="1726920" imgH="431640" progId="Equation.3">
                    <p:embed/>
                  </p:oleObj>
                </mc:Choice>
                <mc:Fallback>
                  <p:oleObj name="A Equation(公式3.1)" r:id="rId7" imgW="1726920" imgH="431640" progId="Equation.3">
                    <p:embed/>
                    <p:pic>
                      <p:nvPicPr>
                        <p:cNvPr id="0" name="Object 6"/>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202" y="2931"/>
                          <a:ext cx="2548" cy="637"/>
                        </a:xfrm>
                        <a:prstGeom prst="rect">
                          <a:avLst/>
                        </a:prstGeom>
                        <a:gradFill rotWithShape="1">
                          <a:gsLst>
                            <a:gs pos="0">
                              <a:schemeClr val="hlink"/>
                            </a:gs>
                            <a:gs pos="100000">
                              <a:schemeClr val="accent1"/>
                            </a:gs>
                          </a:gsLst>
                          <a:lin ang="5400000" scaled="1"/>
                        </a:gradFill>
                      </p:spPr>
                    </p:pic>
                  </p:oleObj>
                </mc:Fallback>
              </mc:AlternateContent>
            </a:graphicData>
          </a:graphic>
        </p:graphicFrame>
        <p:sp>
          <p:nvSpPr>
            <p:cNvPr id="4106" name="Text Box 9"/>
            <p:cNvSpPr txBox="1">
              <a:spLocks noChangeArrowheads="1"/>
            </p:cNvSpPr>
            <p:nvPr/>
          </p:nvSpPr>
          <p:spPr bwMode="auto">
            <a:xfrm>
              <a:off x="385" y="2296"/>
              <a:ext cx="1633" cy="380"/>
            </a:xfrm>
            <a:prstGeom prst="rect">
              <a:avLst/>
            </a:prstGeom>
            <a:noFill/>
            <a:ln w="9525" algn="ctr">
              <a:noFill/>
              <a:miter lim="800000"/>
              <a:headEnd/>
              <a:tailEnd/>
            </a:ln>
          </p:spPr>
          <p:txBody>
            <a:bodyPr anchor="b">
              <a:spAutoFit/>
            </a:bodyPr>
            <a:lstStyle/>
            <a:p>
              <a:pPr algn="l">
                <a:lnSpc>
                  <a:spcPct val="140000"/>
                </a:lnSpc>
                <a:spcBef>
                  <a:spcPct val="50000"/>
                </a:spcBef>
                <a:buClr>
                  <a:schemeClr val="folHlink"/>
                </a:buClr>
                <a:buSzPct val="60000"/>
                <a:buFont typeface="Wingdings" pitchFamily="2" charset="2"/>
                <a:buNone/>
              </a:pPr>
              <a:r>
                <a:rPr lang="zh-CN" altLang="en-US" sz="2400" b="1" dirty="0">
                  <a:latin typeface="华文楷体" pitchFamily="2" charset="-122"/>
                  <a:ea typeface="华文楷体" pitchFamily="2" charset="-122"/>
                </a:rPr>
                <a:t>总去除量为：</a:t>
              </a:r>
            </a:p>
          </p:txBody>
        </p:sp>
      </p:grpSp>
    </p:spTree>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5107" name="Picture 3" descr="剩余量与沉速关系曲线"/>
          <p:cNvPicPr>
            <a:picLocks noChangeAspect="1" noChangeArrowheads="1"/>
          </p:cNvPicPr>
          <p:nvPr/>
        </p:nvPicPr>
        <p:blipFill>
          <a:blip r:embed="rId3" cstate="print"/>
          <a:srcRect b="8102"/>
          <a:stretch>
            <a:fillRect/>
          </a:stretch>
        </p:blipFill>
        <p:spPr bwMode="auto">
          <a:xfrm>
            <a:off x="755650" y="1484313"/>
            <a:ext cx="6553200" cy="4368800"/>
          </a:xfrm>
          <a:prstGeom prst="rect">
            <a:avLst/>
          </a:prstGeom>
          <a:noFill/>
          <a:ln w="9525">
            <a:noFill/>
            <a:miter lim="800000"/>
            <a:headEnd/>
            <a:tailEnd/>
          </a:ln>
        </p:spPr>
      </p:pic>
      <p:grpSp>
        <p:nvGrpSpPr>
          <p:cNvPr id="2" name="Group 9"/>
          <p:cNvGrpSpPr>
            <a:grpSpLocks/>
          </p:cNvGrpSpPr>
          <p:nvPr/>
        </p:nvGrpSpPr>
        <p:grpSpPr bwMode="auto">
          <a:xfrm>
            <a:off x="1908175" y="404813"/>
            <a:ext cx="3671888" cy="922337"/>
            <a:chOff x="1066" y="210"/>
            <a:chExt cx="2313" cy="581"/>
          </a:xfrm>
        </p:grpSpPr>
        <p:graphicFrame>
          <p:nvGraphicFramePr>
            <p:cNvPr id="5122" name="Object 4"/>
            <p:cNvGraphicFramePr>
              <a:graphicFrameLocks noChangeAspect="1"/>
            </p:cNvGraphicFramePr>
            <p:nvPr/>
          </p:nvGraphicFramePr>
          <p:xfrm>
            <a:off x="1066" y="210"/>
            <a:ext cx="815" cy="581"/>
          </p:xfrm>
          <a:graphic>
            <a:graphicData uri="http://schemas.openxmlformats.org/presentationml/2006/ole">
              <mc:AlternateContent xmlns:mc="http://schemas.openxmlformats.org/markup-compatibility/2006">
                <mc:Choice xmlns:v="urn:schemas-microsoft-com:vml" Requires="v">
                  <p:oleObj spid="_x0000_s77869" name="A Equation(公式3.1)" r:id="rId4" imgW="507960" imgH="330120" progId="Equation.3">
                    <p:embed/>
                  </p:oleObj>
                </mc:Choice>
                <mc:Fallback>
                  <p:oleObj name="A Equation(公式3.1)" r:id="rId4" imgW="507960" imgH="330120" progId="Equation.3">
                    <p:embed/>
                    <p:pic>
                      <p:nvPicPr>
                        <p:cNvPr id="0" name="Object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66" y="210"/>
                          <a:ext cx="815" cy="581"/>
                        </a:xfrm>
                        <a:prstGeom prst="rect">
                          <a:avLst/>
                        </a:prstGeom>
                        <a:gradFill rotWithShape="1">
                          <a:gsLst>
                            <a:gs pos="0">
                              <a:schemeClr val="hlink"/>
                            </a:gs>
                            <a:gs pos="100000">
                              <a:schemeClr val="accent1"/>
                            </a:gs>
                          </a:gsLst>
                          <a:lin ang="5400000" scaled="1"/>
                        </a:gradFill>
                      </p:spPr>
                    </p:pic>
                  </p:oleObj>
                </mc:Fallback>
              </mc:AlternateContent>
            </a:graphicData>
          </a:graphic>
        </p:graphicFrame>
        <p:sp>
          <p:nvSpPr>
            <p:cNvPr id="5126" name="Text Box 8"/>
            <p:cNvSpPr txBox="1">
              <a:spLocks noChangeArrowheads="1"/>
            </p:cNvSpPr>
            <p:nvPr/>
          </p:nvSpPr>
          <p:spPr bwMode="auto">
            <a:xfrm>
              <a:off x="2018" y="346"/>
              <a:ext cx="1361" cy="380"/>
            </a:xfrm>
            <a:prstGeom prst="rect">
              <a:avLst/>
            </a:prstGeom>
            <a:noFill/>
            <a:ln w="9525" algn="ctr">
              <a:noFill/>
              <a:miter lim="800000"/>
              <a:headEnd/>
              <a:tailEnd/>
            </a:ln>
          </p:spPr>
          <p:txBody>
            <a:bodyPr anchor="b">
              <a:spAutoFit/>
            </a:bodyPr>
            <a:lstStyle/>
            <a:p>
              <a:pPr algn="l">
                <a:lnSpc>
                  <a:spcPct val="140000"/>
                </a:lnSpc>
                <a:spcBef>
                  <a:spcPct val="50000"/>
                </a:spcBef>
                <a:buClr>
                  <a:schemeClr val="folHlink"/>
                </a:buClr>
                <a:buSzPct val="60000"/>
                <a:buFont typeface="Wingdings" pitchFamily="2" charset="2"/>
                <a:buNone/>
              </a:pPr>
              <a:r>
                <a:rPr lang="zh-CN" altLang="en-US" sz="2400" b="1" dirty="0">
                  <a:latin typeface="华文楷体" pitchFamily="2" charset="-122"/>
                  <a:ea typeface="华文楷体" pitchFamily="2" charset="-122"/>
                </a:rPr>
                <a:t>的计算：</a:t>
              </a: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75107"/>
                                        </p:tgtEl>
                                        <p:attrNameLst>
                                          <p:attrName>style.visibility</p:attrName>
                                        </p:attrNameLst>
                                      </p:cBhvr>
                                      <p:to>
                                        <p:strVal val="visible"/>
                                      </p:to>
                                    </p:set>
                                    <p:anim calcmode="lin" valueType="num">
                                      <p:cBhvr additive="base">
                                        <p:cTn id="13" dur="500" fill="hold"/>
                                        <p:tgtEl>
                                          <p:spTgt spid="175107"/>
                                        </p:tgtEl>
                                        <p:attrNameLst>
                                          <p:attrName>ppt_x</p:attrName>
                                        </p:attrNameLst>
                                      </p:cBhvr>
                                      <p:tavLst>
                                        <p:tav tm="0">
                                          <p:val>
                                            <p:strVal val="#ppt_x"/>
                                          </p:val>
                                        </p:tav>
                                        <p:tav tm="100000">
                                          <p:val>
                                            <p:strVal val="#ppt_x"/>
                                          </p:val>
                                        </p:tav>
                                      </p:tavLst>
                                    </p:anim>
                                    <p:anim calcmode="lin" valueType="num">
                                      <p:cBhvr additive="base">
                                        <p:cTn id="14" dur="500" fill="hold"/>
                                        <p:tgtEl>
                                          <p:spTgt spid="17510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3" descr="12"/>
          <p:cNvPicPr>
            <a:picLocks noChangeAspect="1" noChangeArrowheads="1"/>
          </p:cNvPicPr>
          <p:nvPr/>
        </p:nvPicPr>
        <p:blipFill>
          <a:blip r:embed="rId2" cstate="print"/>
          <a:srcRect l="4526" r="6381" b="84219"/>
          <a:stretch>
            <a:fillRect/>
          </a:stretch>
        </p:blipFill>
        <p:spPr bwMode="auto">
          <a:xfrm>
            <a:off x="250825" y="1412875"/>
            <a:ext cx="8893175" cy="1338263"/>
          </a:xfrm>
          <a:prstGeom prst="rect">
            <a:avLst/>
          </a:prstGeom>
          <a:noFill/>
          <a:ln w="9525">
            <a:noFill/>
            <a:miter lim="800000"/>
            <a:headEnd/>
            <a:tailEnd/>
          </a:ln>
        </p:spPr>
      </p:pic>
      <p:pic>
        <p:nvPicPr>
          <p:cNvPr id="32771" name="Picture 4" descr="沉淀实验记录"/>
          <p:cNvPicPr>
            <a:picLocks noChangeAspect="1" noChangeArrowheads="1"/>
          </p:cNvPicPr>
          <p:nvPr/>
        </p:nvPicPr>
        <p:blipFill>
          <a:blip r:embed="rId3" cstate="print"/>
          <a:srcRect/>
          <a:stretch>
            <a:fillRect/>
          </a:stretch>
        </p:blipFill>
        <p:spPr bwMode="auto">
          <a:xfrm>
            <a:off x="250825" y="2708275"/>
            <a:ext cx="8893175" cy="3540125"/>
          </a:xfrm>
          <a:prstGeom prst="rect">
            <a:avLst/>
          </a:prstGeom>
          <a:noFill/>
          <a:ln w="9525">
            <a:noFill/>
            <a:miter lim="800000"/>
            <a:headEnd/>
            <a:tailEnd/>
          </a:ln>
        </p:spPr>
      </p:pic>
      <p:sp>
        <p:nvSpPr>
          <p:cNvPr id="178181" name="Rectangle 5"/>
          <p:cNvSpPr>
            <a:spLocks noChangeArrowheads="1"/>
          </p:cNvSpPr>
          <p:nvPr/>
        </p:nvSpPr>
        <p:spPr bwMode="auto">
          <a:xfrm>
            <a:off x="2771800" y="620688"/>
            <a:ext cx="3455988" cy="609600"/>
          </a:xfrm>
          <a:prstGeom prst="rect">
            <a:avLst/>
          </a:prstGeom>
          <a:solidFill>
            <a:schemeClr val="accent1"/>
          </a:solidFill>
          <a:ln w="9525">
            <a:noFill/>
            <a:miter lim="800000"/>
            <a:headEnd/>
            <a:tailEnd/>
          </a:ln>
          <a:effectLst/>
        </p:spPr>
        <p:txBody>
          <a:bodyPr anchor="ctr"/>
          <a:lstStyle/>
          <a:p>
            <a:pPr algn="ctr">
              <a:lnSpc>
                <a:spcPct val="90000"/>
              </a:lnSpc>
              <a:defRPr/>
            </a:pPr>
            <a:r>
              <a:rPr lang="zh-CN" altLang="en-US" sz="2800" b="1" dirty="0">
                <a:solidFill>
                  <a:srgbClr val="FFFF00"/>
                </a:solidFill>
                <a:effectLst>
                  <a:outerShdw blurRad="38100" dist="38100" dir="2700000" algn="tl">
                    <a:srgbClr val="000000"/>
                  </a:outerShdw>
                </a:effectLst>
                <a:latin typeface="华文楷体" pitchFamily="2" charset="-122"/>
                <a:ea typeface="华文楷体" pitchFamily="2" charset="-122"/>
              </a:rPr>
              <a:t>实验数据处理举例</a:t>
            </a:r>
          </a:p>
        </p:txBody>
      </p:sp>
    </p:spTree>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Picture 3" descr="12"/>
          <p:cNvPicPr>
            <a:picLocks noChangeAspect="1" noChangeArrowheads="1"/>
          </p:cNvPicPr>
          <p:nvPr/>
        </p:nvPicPr>
        <p:blipFill>
          <a:blip r:embed="rId2" cstate="print"/>
          <a:srcRect l="7310" t="14326" r="6325" b="74193"/>
          <a:stretch>
            <a:fillRect/>
          </a:stretch>
        </p:blipFill>
        <p:spPr bwMode="auto">
          <a:xfrm>
            <a:off x="539750" y="549746"/>
            <a:ext cx="8281988" cy="935038"/>
          </a:xfrm>
          <a:prstGeom prst="rect">
            <a:avLst/>
          </a:prstGeom>
          <a:noFill/>
          <a:ln w="9525">
            <a:noFill/>
            <a:miter lim="800000"/>
            <a:headEnd/>
            <a:tailEnd/>
          </a:ln>
        </p:spPr>
      </p:pic>
      <p:pic>
        <p:nvPicPr>
          <p:cNvPr id="33795" name="Picture 4" descr="剩余量与沉速关系曲线"/>
          <p:cNvPicPr>
            <a:picLocks noChangeAspect="1" noChangeArrowheads="1"/>
          </p:cNvPicPr>
          <p:nvPr/>
        </p:nvPicPr>
        <p:blipFill>
          <a:blip r:embed="rId3" cstate="print"/>
          <a:srcRect b="8102"/>
          <a:stretch>
            <a:fillRect/>
          </a:stretch>
        </p:blipFill>
        <p:spPr bwMode="auto">
          <a:xfrm>
            <a:off x="755576" y="2132856"/>
            <a:ext cx="7416824" cy="3960440"/>
          </a:xfrm>
          <a:prstGeom prst="rect">
            <a:avLst/>
          </a:prstGeom>
          <a:noFill/>
          <a:ln w="9525">
            <a:noFill/>
            <a:miter lim="800000"/>
            <a:headEnd/>
            <a:tailEnd/>
          </a:ln>
        </p:spPr>
      </p:pic>
    </p:spTree>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8" name="Picture 3" descr="12"/>
          <p:cNvPicPr>
            <a:picLocks noChangeAspect="1" noChangeArrowheads="1"/>
          </p:cNvPicPr>
          <p:nvPr/>
        </p:nvPicPr>
        <p:blipFill>
          <a:blip r:embed="rId2" cstate="print"/>
          <a:srcRect l="3654" t="25807" r="7364" b="36874"/>
          <a:stretch>
            <a:fillRect/>
          </a:stretch>
        </p:blipFill>
        <p:spPr bwMode="auto">
          <a:xfrm>
            <a:off x="323528" y="1484784"/>
            <a:ext cx="8640763" cy="3943846"/>
          </a:xfrm>
          <a:prstGeom prst="rect">
            <a:avLst/>
          </a:prstGeom>
          <a:noFill/>
          <a:ln w="9525">
            <a:noFill/>
            <a:miter lim="800000"/>
            <a:headEnd/>
            <a:tailEnd/>
          </a:ln>
        </p:spPr>
      </p:pic>
    </p:spTree>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7" descr="13"/>
          <p:cNvPicPr>
            <a:picLocks noChangeAspect="1" noChangeArrowheads="1"/>
          </p:cNvPicPr>
          <p:nvPr/>
        </p:nvPicPr>
        <p:blipFill>
          <a:blip r:embed="rId2" cstate="print"/>
          <a:srcRect/>
          <a:stretch>
            <a:fillRect/>
          </a:stretch>
        </p:blipFill>
        <p:spPr bwMode="auto">
          <a:xfrm>
            <a:off x="251520" y="3861048"/>
            <a:ext cx="8640960" cy="1698625"/>
          </a:xfrm>
          <a:prstGeom prst="rect">
            <a:avLst/>
          </a:prstGeom>
          <a:noFill/>
          <a:ln w="9525">
            <a:noFill/>
            <a:miter lim="800000"/>
            <a:headEnd/>
            <a:tailEnd/>
          </a:ln>
        </p:spPr>
      </p:pic>
      <p:pic>
        <p:nvPicPr>
          <p:cNvPr id="5" name="Picture 4" descr="12"/>
          <p:cNvPicPr>
            <a:picLocks noChangeAspect="1" noChangeArrowheads="1"/>
          </p:cNvPicPr>
          <p:nvPr/>
        </p:nvPicPr>
        <p:blipFill>
          <a:blip r:embed="rId3" cstate="print"/>
          <a:srcRect l="3654" t="63124" r="6128" b="2467"/>
          <a:stretch>
            <a:fillRect/>
          </a:stretch>
        </p:blipFill>
        <p:spPr bwMode="auto">
          <a:xfrm>
            <a:off x="251520" y="1052736"/>
            <a:ext cx="8641209" cy="2847975"/>
          </a:xfrm>
          <a:prstGeom prst="rect">
            <a:avLst/>
          </a:prstGeom>
          <a:noFill/>
          <a:ln w="9525">
            <a:noFill/>
            <a:miter lim="800000"/>
            <a:headEnd/>
            <a:tailEnd/>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习题</a:t>
            </a:r>
          </a:p>
        </p:txBody>
      </p:sp>
      <p:sp>
        <p:nvSpPr>
          <p:cNvPr id="3" name="内容占位符 2"/>
          <p:cNvSpPr>
            <a:spLocks noGrp="1"/>
          </p:cNvSpPr>
          <p:nvPr>
            <p:ph idx="1"/>
          </p:nvPr>
        </p:nvSpPr>
        <p:spPr>
          <a:xfrm>
            <a:off x="457200" y="1196752"/>
            <a:ext cx="8229600" cy="4525963"/>
          </a:xfrm>
        </p:spPr>
        <p:txBody>
          <a:bodyPr>
            <a:normAutofit/>
          </a:bodyPr>
          <a:lstStyle/>
          <a:p>
            <a:pPr indent="342900">
              <a:spcBef>
                <a:spcPts val="0"/>
              </a:spcBef>
              <a:buNone/>
            </a:pPr>
            <a:r>
              <a:rPr lang="zh-CN" altLang="en-US" sz="2400" dirty="0"/>
              <a:t>某污水静置沉淀试验数据见下表。假设有效水深</a:t>
            </a:r>
            <a:r>
              <a:rPr lang="en-US" altLang="zh-CN" sz="2400" dirty="0"/>
              <a:t>H=1.5m</a:t>
            </a:r>
            <a:r>
              <a:rPr lang="zh-CN" altLang="en-US" sz="2400" dirty="0"/>
              <a:t>，初始</a:t>
            </a:r>
            <a:r>
              <a:rPr lang="en-US" altLang="zh-CN" sz="2400" dirty="0"/>
              <a:t>SS</a:t>
            </a:r>
            <a:r>
              <a:rPr lang="zh-CN" altLang="en-US" sz="2400" dirty="0"/>
              <a:t>浓度为</a:t>
            </a:r>
            <a:r>
              <a:rPr lang="en-US" altLang="zh-CN" sz="2400" dirty="0"/>
              <a:t>600mg/L</a:t>
            </a:r>
            <a:r>
              <a:rPr lang="zh-CN" altLang="en-US" sz="2400" dirty="0"/>
              <a:t>。计算在</a:t>
            </a:r>
            <a:r>
              <a:rPr lang="en-US" altLang="zh-CN" sz="2400" dirty="0"/>
              <a:t>90min</a:t>
            </a:r>
            <a:r>
              <a:rPr lang="zh-CN" altLang="en-US" sz="2400" dirty="0"/>
              <a:t>时的总沉淀率</a:t>
            </a:r>
          </a:p>
        </p:txBody>
      </p:sp>
      <p:graphicFrame>
        <p:nvGraphicFramePr>
          <p:cNvPr id="4" name="表格 3"/>
          <p:cNvGraphicFramePr>
            <a:graphicFrameLocks noGrp="1"/>
          </p:cNvGraphicFramePr>
          <p:nvPr/>
        </p:nvGraphicFramePr>
        <p:xfrm>
          <a:off x="1979712" y="2564904"/>
          <a:ext cx="5184576" cy="3789207"/>
        </p:xfrm>
        <a:graphic>
          <a:graphicData uri="http://schemas.openxmlformats.org/drawingml/2006/table">
            <a:tbl>
              <a:tblPr firstRow="1" bandRow="1">
                <a:tableStyleId>{5C22544A-7EE6-4342-B048-85BDC9FD1C3A}</a:tableStyleId>
              </a:tblPr>
              <a:tblGrid>
                <a:gridCol w="2592288">
                  <a:extLst>
                    <a:ext uri="{9D8B030D-6E8A-4147-A177-3AD203B41FA5}">
                      <a16:colId xmlns:a16="http://schemas.microsoft.com/office/drawing/2014/main" val="20000"/>
                    </a:ext>
                  </a:extLst>
                </a:gridCol>
                <a:gridCol w="2592288">
                  <a:extLst>
                    <a:ext uri="{9D8B030D-6E8A-4147-A177-3AD203B41FA5}">
                      <a16:colId xmlns:a16="http://schemas.microsoft.com/office/drawing/2014/main" val="20001"/>
                    </a:ext>
                  </a:extLst>
                </a:gridCol>
              </a:tblGrid>
              <a:tr h="846525">
                <a:tc>
                  <a:txBody>
                    <a:bodyPr/>
                    <a:lstStyle/>
                    <a:p>
                      <a:r>
                        <a:rPr lang="zh-CN" altLang="en-US" dirty="0"/>
                        <a:t>沉淀时间</a:t>
                      </a:r>
                      <a:r>
                        <a:rPr lang="en-US" altLang="zh-CN" dirty="0"/>
                        <a:t>min</a:t>
                      </a:r>
                      <a:endParaRPr lang="zh-CN" altLang="en-US" dirty="0"/>
                    </a:p>
                  </a:txBody>
                  <a:tcPr/>
                </a:tc>
                <a:tc>
                  <a:txBody>
                    <a:bodyPr/>
                    <a:lstStyle/>
                    <a:p>
                      <a:r>
                        <a:rPr lang="zh-CN" altLang="en-US" dirty="0"/>
                        <a:t>悬浮浓度</a:t>
                      </a:r>
                      <a:endParaRPr lang="en-US" altLang="zh-CN" dirty="0"/>
                    </a:p>
                    <a:p>
                      <a:r>
                        <a:rPr lang="en-US" altLang="zh-CN" dirty="0"/>
                        <a:t>Mg/L</a:t>
                      </a:r>
                      <a:endParaRPr lang="zh-CN" altLang="en-US" dirty="0"/>
                    </a:p>
                  </a:txBody>
                  <a:tcPr/>
                </a:tc>
                <a:extLst>
                  <a:ext uri="{0D108BD9-81ED-4DB2-BD59-A6C34878D82A}">
                    <a16:rowId xmlns:a16="http://schemas.microsoft.com/office/drawing/2014/main" val="10000"/>
                  </a:ext>
                </a:extLst>
              </a:tr>
              <a:tr h="490447">
                <a:tc>
                  <a:txBody>
                    <a:bodyPr/>
                    <a:lstStyle/>
                    <a:p>
                      <a:r>
                        <a:rPr lang="en-US" altLang="zh-CN" dirty="0"/>
                        <a:t>0</a:t>
                      </a:r>
                      <a:endParaRPr lang="zh-CN" altLang="en-US" dirty="0"/>
                    </a:p>
                  </a:txBody>
                  <a:tcPr/>
                </a:tc>
                <a:tc>
                  <a:txBody>
                    <a:bodyPr/>
                    <a:lstStyle/>
                    <a:p>
                      <a:endParaRPr lang="zh-CN" altLang="en-US" dirty="0"/>
                    </a:p>
                  </a:txBody>
                  <a:tcPr/>
                </a:tc>
                <a:extLst>
                  <a:ext uri="{0D108BD9-81ED-4DB2-BD59-A6C34878D82A}">
                    <a16:rowId xmlns:a16="http://schemas.microsoft.com/office/drawing/2014/main" val="10001"/>
                  </a:ext>
                </a:extLst>
              </a:tr>
              <a:tr h="490447">
                <a:tc>
                  <a:txBody>
                    <a:bodyPr/>
                    <a:lstStyle/>
                    <a:p>
                      <a:r>
                        <a:rPr lang="en-US" altLang="zh-CN" dirty="0"/>
                        <a:t>20</a:t>
                      </a:r>
                      <a:endParaRPr lang="zh-CN" altLang="en-US" dirty="0"/>
                    </a:p>
                  </a:txBody>
                  <a:tcPr/>
                </a:tc>
                <a:tc>
                  <a:txBody>
                    <a:bodyPr/>
                    <a:lstStyle/>
                    <a:p>
                      <a:r>
                        <a:rPr lang="en-US" altLang="zh-CN" dirty="0"/>
                        <a:t>400</a:t>
                      </a:r>
                      <a:endParaRPr lang="zh-CN" altLang="en-US" dirty="0"/>
                    </a:p>
                  </a:txBody>
                  <a:tcPr/>
                </a:tc>
                <a:extLst>
                  <a:ext uri="{0D108BD9-81ED-4DB2-BD59-A6C34878D82A}">
                    <a16:rowId xmlns:a16="http://schemas.microsoft.com/office/drawing/2014/main" val="10002"/>
                  </a:ext>
                </a:extLst>
              </a:tr>
              <a:tr h="490447">
                <a:tc>
                  <a:txBody>
                    <a:bodyPr/>
                    <a:lstStyle/>
                    <a:p>
                      <a:r>
                        <a:rPr lang="en-US" altLang="zh-CN" dirty="0"/>
                        <a:t>40</a:t>
                      </a:r>
                      <a:endParaRPr lang="zh-CN" altLang="en-US" dirty="0"/>
                    </a:p>
                  </a:txBody>
                  <a:tcPr/>
                </a:tc>
                <a:tc>
                  <a:txBody>
                    <a:bodyPr/>
                    <a:lstStyle/>
                    <a:p>
                      <a:r>
                        <a:rPr lang="en-US" altLang="zh-CN" dirty="0"/>
                        <a:t>308</a:t>
                      </a:r>
                      <a:endParaRPr lang="zh-CN" altLang="en-US" dirty="0"/>
                    </a:p>
                  </a:txBody>
                  <a:tcPr/>
                </a:tc>
                <a:extLst>
                  <a:ext uri="{0D108BD9-81ED-4DB2-BD59-A6C34878D82A}">
                    <a16:rowId xmlns:a16="http://schemas.microsoft.com/office/drawing/2014/main" val="10003"/>
                  </a:ext>
                </a:extLst>
              </a:tr>
              <a:tr h="490447">
                <a:tc>
                  <a:txBody>
                    <a:bodyPr/>
                    <a:lstStyle/>
                    <a:p>
                      <a:r>
                        <a:rPr lang="en-US" altLang="zh-CN" dirty="0"/>
                        <a:t>60</a:t>
                      </a:r>
                      <a:endParaRPr lang="zh-CN" altLang="en-US" dirty="0"/>
                    </a:p>
                  </a:txBody>
                  <a:tcPr/>
                </a:tc>
                <a:tc>
                  <a:txBody>
                    <a:bodyPr/>
                    <a:lstStyle/>
                    <a:p>
                      <a:r>
                        <a:rPr lang="en-US" altLang="zh-CN" dirty="0"/>
                        <a:t>266</a:t>
                      </a:r>
                      <a:endParaRPr lang="zh-CN" altLang="en-US" dirty="0"/>
                    </a:p>
                  </a:txBody>
                  <a:tcPr/>
                </a:tc>
                <a:extLst>
                  <a:ext uri="{0D108BD9-81ED-4DB2-BD59-A6C34878D82A}">
                    <a16:rowId xmlns:a16="http://schemas.microsoft.com/office/drawing/2014/main" val="10004"/>
                  </a:ext>
                </a:extLst>
              </a:tr>
              <a:tr h="490447">
                <a:tc>
                  <a:txBody>
                    <a:bodyPr/>
                    <a:lstStyle/>
                    <a:p>
                      <a:r>
                        <a:rPr lang="en-US" altLang="zh-CN" dirty="0"/>
                        <a:t>80</a:t>
                      </a:r>
                      <a:endParaRPr lang="zh-CN" altLang="en-US" dirty="0"/>
                    </a:p>
                  </a:txBody>
                  <a:tcPr/>
                </a:tc>
                <a:tc>
                  <a:txBody>
                    <a:bodyPr/>
                    <a:lstStyle/>
                    <a:p>
                      <a:r>
                        <a:rPr lang="en-US" altLang="zh-CN" dirty="0"/>
                        <a:t>200</a:t>
                      </a:r>
                      <a:endParaRPr lang="zh-CN" altLang="en-US" dirty="0"/>
                    </a:p>
                  </a:txBody>
                  <a:tcPr/>
                </a:tc>
                <a:extLst>
                  <a:ext uri="{0D108BD9-81ED-4DB2-BD59-A6C34878D82A}">
                    <a16:rowId xmlns:a16="http://schemas.microsoft.com/office/drawing/2014/main" val="10005"/>
                  </a:ext>
                </a:extLst>
              </a:tr>
              <a:tr h="490447">
                <a:tc>
                  <a:txBody>
                    <a:bodyPr/>
                    <a:lstStyle/>
                    <a:p>
                      <a:r>
                        <a:rPr lang="en-US" altLang="zh-CN" dirty="0"/>
                        <a:t>100</a:t>
                      </a:r>
                      <a:endParaRPr lang="zh-CN" altLang="en-US" dirty="0"/>
                    </a:p>
                  </a:txBody>
                  <a:tcPr/>
                </a:tc>
                <a:tc>
                  <a:txBody>
                    <a:bodyPr/>
                    <a:lstStyle/>
                    <a:p>
                      <a:r>
                        <a:rPr lang="en-US" altLang="zh-CN" dirty="0"/>
                        <a:t>168</a:t>
                      </a:r>
                      <a:endParaRPr lang="zh-CN" altLang="en-US" dirty="0"/>
                    </a:p>
                  </a:txBody>
                  <a:tcPr/>
                </a:tc>
                <a:extLst>
                  <a:ext uri="{0D108BD9-81ED-4DB2-BD59-A6C34878D82A}">
                    <a16:rowId xmlns:a16="http://schemas.microsoft.com/office/drawing/2014/main" val="10006"/>
                  </a:ext>
                </a:extLst>
              </a:tr>
            </a:tbl>
          </a:graphicData>
        </a:graphic>
      </p:graphicFrame>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ext Box 5"/>
          <p:cNvSpPr txBox="1">
            <a:spLocks noChangeArrowheads="1"/>
          </p:cNvSpPr>
          <p:nvPr/>
        </p:nvSpPr>
        <p:spPr bwMode="auto">
          <a:xfrm>
            <a:off x="0" y="1700808"/>
            <a:ext cx="8820150" cy="923330"/>
          </a:xfrm>
          <a:prstGeom prst="rect">
            <a:avLst/>
          </a:prstGeom>
          <a:noFill/>
          <a:ln w="9525">
            <a:noFill/>
            <a:miter lim="800000"/>
            <a:headEnd/>
            <a:tailEnd/>
          </a:ln>
        </p:spPr>
        <p:txBody>
          <a:bodyPr>
            <a:spAutoFit/>
          </a:bodyPr>
          <a:lstStyle/>
          <a:p>
            <a:pPr algn="just">
              <a:spcBef>
                <a:spcPct val="50000"/>
              </a:spcBef>
            </a:pPr>
            <a:r>
              <a:rPr kumimoji="1" lang="zh-CN" altLang="en-US" sz="2400" b="1" dirty="0">
                <a:latin typeface="华文楷体" pitchFamily="2" charset="-122"/>
                <a:ea typeface="华文楷体" pitchFamily="2" charset="-122"/>
                <a:cs typeface="Times New Roman" pitchFamily="18" charset="0"/>
              </a:rPr>
              <a:t>（</a:t>
            </a:r>
            <a:r>
              <a:rPr kumimoji="1" lang="en-US" altLang="zh-CN" sz="2000" b="1" dirty="0">
                <a:latin typeface="华文楷体" pitchFamily="2" charset="-122"/>
                <a:ea typeface="华文楷体" pitchFamily="2" charset="-122"/>
                <a:cs typeface="Times New Roman" pitchFamily="18" charset="0"/>
              </a:rPr>
              <a:t>1</a:t>
            </a:r>
            <a:r>
              <a:rPr kumimoji="1" lang="zh-CN" altLang="en-US" sz="2000" b="1" dirty="0">
                <a:latin typeface="华文楷体" pitchFamily="2" charset="-122"/>
                <a:ea typeface="华文楷体" pitchFamily="2" charset="-122"/>
                <a:cs typeface="Times New Roman" pitchFamily="18" charset="0"/>
              </a:rPr>
              <a:t>）沉淀区过水断面上各点的水流速度均相同</a:t>
            </a:r>
            <a:r>
              <a:rPr kumimoji="1" lang="en-US" altLang="zh-CN" sz="2000" b="1" dirty="0">
                <a:latin typeface="华文楷体" pitchFamily="2" charset="-122"/>
                <a:ea typeface="华文楷体" pitchFamily="2" charset="-122"/>
                <a:cs typeface="Times New Roman" pitchFamily="18" charset="0"/>
              </a:rPr>
              <a:t>,</a:t>
            </a:r>
            <a:r>
              <a:rPr kumimoji="1" lang="zh-CN" altLang="en-US" sz="2000" b="1" dirty="0">
                <a:latin typeface="华文楷体" pitchFamily="2" charset="-122"/>
                <a:ea typeface="华文楷体" pitchFamily="2" charset="-122"/>
                <a:cs typeface="Times New Roman" pitchFamily="18" charset="0"/>
              </a:rPr>
              <a:t>水平流速为</a:t>
            </a:r>
            <a:r>
              <a:rPr kumimoji="1" lang="en-US" altLang="zh-CN" sz="2000" b="1" dirty="0">
                <a:latin typeface="华文楷体" pitchFamily="2" charset="-122"/>
                <a:ea typeface="华文楷体" pitchFamily="2" charset="-122"/>
                <a:cs typeface="Times New Roman" pitchFamily="18" charset="0"/>
              </a:rPr>
              <a:t>V;</a:t>
            </a:r>
          </a:p>
          <a:p>
            <a:pPr algn="just">
              <a:spcBef>
                <a:spcPct val="50000"/>
              </a:spcBef>
            </a:pPr>
            <a:r>
              <a:rPr kumimoji="1" lang="zh-CN" altLang="en-US" sz="2000" b="1" dirty="0">
                <a:latin typeface="华文楷体" pitchFamily="2" charset="-122"/>
                <a:ea typeface="华文楷体" pitchFamily="2" charset="-122"/>
                <a:cs typeface="Times New Roman" pitchFamily="18" charset="0"/>
              </a:rPr>
              <a:t>（</a:t>
            </a:r>
            <a:r>
              <a:rPr kumimoji="1" lang="en-US" altLang="zh-CN" sz="2000" b="1" dirty="0">
                <a:latin typeface="华文楷体" pitchFamily="2" charset="-122"/>
                <a:ea typeface="华文楷体" pitchFamily="2" charset="-122"/>
                <a:cs typeface="Times New Roman" pitchFamily="18" charset="0"/>
              </a:rPr>
              <a:t>2</a:t>
            </a:r>
            <a:r>
              <a:rPr kumimoji="1" lang="zh-CN" altLang="en-US" sz="2000" b="1" dirty="0">
                <a:latin typeface="华文楷体" pitchFamily="2" charset="-122"/>
                <a:ea typeface="华文楷体" pitchFamily="2" charset="-122"/>
                <a:cs typeface="Times New Roman" pitchFamily="18" charset="0"/>
              </a:rPr>
              <a:t>）悬浮颗粒在沉淀区等速下沉</a:t>
            </a:r>
            <a:r>
              <a:rPr kumimoji="1" lang="en-US" altLang="zh-CN" sz="2000" b="1" dirty="0">
                <a:latin typeface="华文楷体" pitchFamily="2" charset="-122"/>
                <a:ea typeface="华文楷体" pitchFamily="2" charset="-122"/>
                <a:cs typeface="Times New Roman" pitchFamily="18" charset="0"/>
              </a:rPr>
              <a:t>,</a:t>
            </a:r>
            <a:r>
              <a:rPr kumimoji="1" lang="zh-CN" altLang="en-US" sz="2000" b="1" dirty="0">
                <a:latin typeface="华文楷体" pitchFamily="2" charset="-122"/>
                <a:ea typeface="华文楷体" pitchFamily="2" charset="-122"/>
                <a:cs typeface="Times New Roman" pitchFamily="18" charset="0"/>
              </a:rPr>
              <a:t>下沉速度为</a:t>
            </a:r>
            <a:r>
              <a:rPr kumimoji="1" lang="en-US" altLang="zh-CN" sz="2000" b="1" dirty="0">
                <a:latin typeface="华文楷体" pitchFamily="2" charset="-122"/>
                <a:ea typeface="华文楷体" pitchFamily="2" charset="-122"/>
                <a:cs typeface="Times New Roman" pitchFamily="18" charset="0"/>
              </a:rPr>
              <a:t>u;</a:t>
            </a:r>
          </a:p>
        </p:txBody>
      </p:sp>
      <p:sp>
        <p:nvSpPr>
          <p:cNvPr id="35843" name="Rectangle 6"/>
          <p:cNvSpPr>
            <a:spLocks noChangeArrowheads="1"/>
          </p:cNvSpPr>
          <p:nvPr/>
        </p:nvSpPr>
        <p:spPr bwMode="auto">
          <a:xfrm>
            <a:off x="395536" y="620688"/>
            <a:ext cx="3887788" cy="579437"/>
          </a:xfrm>
          <a:prstGeom prst="rect">
            <a:avLst/>
          </a:prstGeom>
          <a:solidFill>
            <a:schemeClr val="accent1"/>
          </a:solidFill>
          <a:ln w="9525">
            <a:noFill/>
            <a:miter lim="800000"/>
            <a:headEnd/>
            <a:tailEnd/>
          </a:ln>
        </p:spPr>
        <p:txBody>
          <a:bodyPr>
            <a:spAutoFit/>
          </a:bodyPr>
          <a:lstStyle/>
          <a:p>
            <a:r>
              <a:rPr lang="en-US" altLang="zh-CN" sz="3200" b="1" dirty="0">
                <a:solidFill>
                  <a:srgbClr val="FFFF00"/>
                </a:solidFill>
                <a:latin typeface="华文楷体" pitchFamily="2" charset="-122"/>
                <a:ea typeface="华文楷体" pitchFamily="2" charset="-122"/>
              </a:rPr>
              <a:t>4.</a:t>
            </a:r>
            <a:r>
              <a:rPr lang="zh-CN" altLang="en-US" sz="3200" b="1" dirty="0">
                <a:solidFill>
                  <a:srgbClr val="FFFF00"/>
                </a:solidFill>
                <a:latin typeface="华文楷体" pitchFamily="2" charset="-122"/>
                <a:ea typeface="华文楷体" pitchFamily="2" charset="-122"/>
              </a:rPr>
              <a:t>理想沉淀池原理</a:t>
            </a:r>
          </a:p>
        </p:txBody>
      </p:sp>
      <p:sp>
        <p:nvSpPr>
          <p:cNvPr id="35844" name="Text Box 9"/>
          <p:cNvSpPr txBox="1">
            <a:spLocks noChangeArrowheads="1"/>
          </p:cNvSpPr>
          <p:nvPr/>
        </p:nvSpPr>
        <p:spPr bwMode="auto">
          <a:xfrm>
            <a:off x="323850" y="1268760"/>
            <a:ext cx="8153400" cy="457200"/>
          </a:xfrm>
          <a:prstGeom prst="rect">
            <a:avLst/>
          </a:prstGeom>
          <a:noFill/>
          <a:ln w="9525">
            <a:noFill/>
            <a:miter lim="800000"/>
            <a:headEnd/>
            <a:tailEnd/>
          </a:ln>
        </p:spPr>
        <p:txBody>
          <a:bodyPr>
            <a:spAutoFit/>
          </a:bodyPr>
          <a:lstStyle/>
          <a:p>
            <a:pPr algn="just">
              <a:spcBef>
                <a:spcPct val="50000"/>
              </a:spcBef>
            </a:pPr>
            <a:r>
              <a:rPr kumimoji="1" lang="en-US" altLang="zh-CN" sz="2400" b="1" dirty="0">
                <a:latin typeface="华文楷体" pitchFamily="2" charset="-122"/>
                <a:ea typeface="华文楷体" pitchFamily="2" charset="-122"/>
              </a:rPr>
              <a:t> </a:t>
            </a:r>
            <a:r>
              <a:rPr kumimoji="1" lang="zh-CN" altLang="en-US" sz="2400" b="1" dirty="0">
                <a:latin typeface="华文楷体" pitchFamily="2" charset="-122"/>
                <a:ea typeface="华文楷体" pitchFamily="2" charset="-122"/>
              </a:rPr>
              <a:t>理想沉淀池的四点假设：</a:t>
            </a:r>
          </a:p>
        </p:txBody>
      </p:sp>
      <p:pic>
        <p:nvPicPr>
          <p:cNvPr id="35845" name="Picture 11" descr="015"/>
          <p:cNvPicPr>
            <a:picLocks noChangeAspect="1" noChangeArrowheads="1"/>
          </p:cNvPicPr>
          <p:nvPr/>
        </p:nvPicPr>
        <p:blipFill>
          <a:blip r:embed="rId2" cstate="print"/>
          <a:srcRect/>
          <a:stretch>
            <a:fillRect/>
          </a:stretch>
        </p:blipFill>
        <p:spPr bwMode="auto">
          <a:xfrm>
            <a:off x="1296193" y="3645024"/>
            <a:ext cx="5580063" cy="2832100"/>
          </a:xfrm>
          <a:prstGeom prst="rect">
            <a:avLst/>
          </a:prstGeom>
          <a:noFill/>
          <a:ln w="9525">
            <a:noFill/>
            <a:miter lim="800000"/>
            <a:headEnd/>
            <a:tailEnd/>
          </a:ln>
        </p:spPr>
      </p:pic>
      <p:sp>
        <p:nvSpPr>
          <p:cNvPr id="35846" name="Text Box 12"/>
          <p:cNvSpPr txBox="1">
            <a:spLocks noChangeArrowheads="1"/>
          </p:cNvSpPr>
          <p:nvPr/>
        </p:nvSpPr>
        <p:spPr bwMode="auto">
          <a:xfrm>
            <a:off x="0" y="2564904"/>
            <a:ext cx="8892480" cy="943528"/>
          </a:xfrm>
          <a:prstGeom prst="rect">
            <a:avLst/>
          </a:prstGeom>
          <a:noFill/>
          <a:ln w="9525">
            <a:noFill/>
            <a:miter lim="800000"/>
            <a:headEnd/>
            <a:tailEnd/>
          </a:ln>
        </p:spPr>
        <p:txBody>
          <a:bodyPr wrap="square">
            <a:spAutoFit/>
          </a:bodyPr>
          <a:lstStyle/>
          <a:p>
            <a:pPr algn="just">
              <a:lnSpc>
                <a:spcPct val="150000"/>
              </a:lnSpc>
              <a:spcBef>
                <a:spcPct val="50000"/>
              </a:spcBef>
            </a:pPr>
            <a:r>
              <a:rPr kumimoji="1" lang="zh-CN" altLang="en-US" sz="2000" b="1" dirty="0">
                <a:latin typeface="华文楷体" pitchFamily="2" charset="-122"/>
                <a:ea typeface="华文楷体" pitchFamily="2" charset="-122"/>
              </a:rPr>
              <a:t>（</a:t>
            </a:r>
            <a:r>
              <a:rPr kumimoji="1" lang="en-US" altLang="zh-CN" sz="2000" b="1" dirty="0">
                <a:latin typeface="华文楷体" pitchFamily="2" charset="-122"/>
                <a:ea typeface="华文楷体" pitchFamily="2" charset="-122"/>
              </a:rPr>
              <a:t>3</a:t>
            </a:r>
            <a:r>
              <a:rPr kumimoji="1" lang="zh-CN" altLang="en-US" sz="2000" b="1" dirty="0">
                <a:latin typeface="华文楷体" pitchFamily="2" charset="-122"/>
                <a:ea typeface="华文楷体" pitchFamily="2" charset="-122"/>
              </a:rPr>
              <a:t>）在沉淀池的进口区域</a:t>
            </a:r>
            <a:r>
              <a:rPr kumimoji="1" lang="en-US" altLang="zh-CN" sz="2000" b="1" dirty="0">
                <a:latin typeface="华文楷体" pitchFamily="2" charset="-122"/>
                <a:ea typeface="华文楷体" pitchFamily="2" charset="-122"/>
              </a:rPr>
              <a:t>,</a:t>
            </a:r>
            <a:r>
              <a:rPr kumimoji="1" lang="zh-CN" altLang="en-US" sz="2000" b="1" dirty="0">
                <a:latin typeface="华文楷体" pitchFamily="2" charset="-122"/>
                <a:ea typeface="华文楷体" pitchFamily="2" charset="-122"/>
              </a:rPr>
              <a:t>水流中的悬浮颗粒均匀分布在整个过水断面；</a:t>
            </a:r>
          </a:p>
          <a:p>
            <a:pPr algn="just">
              <a:lnSpc>
                <a:spcPct val="150000"/>
              </a:lnSpc>
              <a:spcBef>
                <a:spcPts val="0"/>
              </a:spcBef>
            </a:pPr>
            <a:r>
              <a:rPr kumimoji="1" lang="zh-CN" altLang="en-US" sz="2000" b="1" dirty="0">
                <a:latin typeface="华文楷体" pitchFamily="2" charset="-122"/>
                <a:ea typeface="华文楷体" pitchFamily="2" charset="-122"/>
              </a:rPr>
              <a:t>（</a:t>
            </a:r>
            <a:r>
              <a:rPr kumimoji="1" lang="en-US" altLang="zh-CN" sz="2000" b="1" dirty="0">
                <a:latin typeface="华文楷体" pitchFamily="2" charset="-122"/>
                <a:ea typeface="华文楷体" pitchFamily="2" charset="-122"/>
              </a:rPr>
              <a:t>4</a:t>
            </a:r>
            <a:r>
              <a:rPr kumimoji="1" lang="zh-CN" altLang="en-US" sz="2000" b="1" dirty="0">
                <a:latin typeface="华文楷体" pitchFamily="2" charset="-122"/>
                <a:ea typeface="华文楷体" pitchFamily="2" charset="-122"/>
              </a:rPr>
              <a:t>）颗粒一经沉到池底</a:t>
            </a:r>
            <a:r>
              <a:rPr kumimoji="1" lang="en-US" altLang="zh-CN" sz="2000" b="1" dirty="0">
                <a:latin typeface="华文楷体" pitchFamily="2" charset="-122"/>
                <a:ea typeface="华文楷体" pitchFamily="2" charset="-122"/>
              </a:rPr>
              <a:t>,</a:t>
            </a:r>
            <a:r>
              <a:rPr kumimoji="1" lang="zh-CN" altLang="en-US" sz="2000" b="1" dirty="0">
                <a:latin typeface="华文楷体" pitchFamily="2" charset="-122"/>
                <a:ea typeface="华文楷体" pitchFamily="2" charset="-122"/>
              </a:rPr>
              <a:t>就认为已被去除。</a:t>
            </a:r>
          </a:p>
        </p:txBody>
      </p:sp>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6" name="Rectangle 2"/>
          <p:cNvSpPr>
            <a:spLocks noGrp="1" noChangeArrowheads="1"/>
          </p:cNvSpPr>
          <p:nvPr>
            <p:ph type="title"/>
          </p:nvPr>
        </p:nvSpPr>
        <p:spPr>
          <a:xfrm>
            <a:off x="395536" y="822350"/>
            <a:ext cx="5006975" cy="806450"/>
          </a:xfrm>
        </p:spPr>
        <p:txBody>
          <a:bodyPr>
            <a:normAutofit/>
          </a:bodyPr>
          <a:lstStyle/>
          <a:p>
            <a:pPr algn="ctr" eaLnBrk="1" hangingPunct="1">
              <a:defRPr/>
            </a:pPr>
            <a:r>
              <a:rPr lang="en-US" altLang="zh-CN" sz="3600" dirty="0">
                <a:solidFill>
                  <a:srgbClr val="FFFF00"/>
                </a:solidFill>
                <a:latin typeface="华文楷体" pitchFamily="2" charset="-122"/>
                <a:ea typeface="华文楷体" pitchFamily="2" charset="-122"/>
              </a:rPr>
              <a:t>3.1    </a:t>
            </a:r>
            <a:r>
              <a:rPr lang="zh-CN" altLang="en-US" sz="3600" dirty="0">
                <a:solidFill>
                  <a:srgbClr val="FFFF00"/>
                </a:solidFill>
                <a:latin typeface="华文楷体" pitchFamily="2" charset="-122"/>
                <a:ea typeface="华文楷体" pitchFamily="2" charset="-122"/>
              </a:rPr>
              <a:t>沉淀</a:t>
            </a:r>
          </a:p>
        </p:txBody>
      </p:sp>
      <p:sp>
        <p:nvSpPr>
          <p:cNvPr id="25603" name="Rectangle 3"/>
          <p:cNvSpPr>
            <a:spLocks noGrp="1" noChangeArrowheads="1"/>
          </p:cNvSpPr>
          <p:nvPr>
            <p:ph type="body" idx="1"/>
          </p:nvPr>
        </p:nvSpPr>
        <p:spPr>
          <a:xfrm>
            <a:off x="1547664" y="2033761"/>
            <a:ext cx="5203825" cy="2619375"/>
          </a:xfrm>
        </p:spPr>
        <p:txBody>
          <a:bodyPr>
            <a:normAutofit lnSpcReduction="10000"/>
          </a:bodyPr>
          <a:lstStyle/>
          <a:p>
            <a:pPr eaLnBrk="1" hangingPunct="1">
              <a:lnSpc>
                <a:spcPct val="90000"/>
              </a:lnSpc>
              <a:buFontTx/>
              <a:buNone/>
            </a:pPr>
            <a:r>
              <a:rPr lang="en-US" altLang="zh-CN" b="1" dirty="0">
                <a:solidFill>
                  <a:srgbClr val="FF0000"/>
                </a:solidFill>
                <a:latin typeface="华文楷体" pitchFamily="2" charset="-122"/>
                <a:ea typeface="华文楷体" pitchFamily="2" charset="-122"/>
              </a:rPr>
              <a:t>3.1.1   </a:t>
            </a:r>
            <a:r>
              <a:rPr lang="zh-CN" altLang="en-US" b="1" dirty="0">
                <a:solidFill>
                  <a:srgbClr val="FFFF00"/>
                </a:solidFill>
                <a:latin typeface="华文楷体" pitchFamily="2" charset="-122"/>
                <a:ea typeface="华文楷体" pitchFamily="2" charset="-122"/>
              </a:rPr>
              <a:t>沉淀的基础理论</a:t>
            </a:r>
          </a:p>
          <a:p>
            <a:pPr eaLnBrk="1" hangingPunct="1">
              <a:lnSpc>
                <a:spcPct val="90000"/>
              </a:lnSpc>
              <a:buFontTx/>
              <a:buNone/>
            </a:pPr>
            <a:endParaRPr lang="zh-CN" altLang="en-US" b="1" dirty="0">
              <a:solidFill>
                <a:srgbClr val="FF0000"/>
              </a:solidFill>
              <a:latin typeface="华文楷体" pitchFamily="2" charset="-122"/>
              <a:ea typeface="华文楷体" pitchFamily="2" charset="-122"/>
            </a:endParaRPr>
          </a:p>
          <a:p>
            <a:pPr eaLnBrk="1" hangingPunct="1">
              <a:lnSpc>
                <a:spcPct val="90000"/>
              </a:lnSpc>
              <a:buFontTx/>
              <a:buNone/>
            </a:pPr>
            <a:r>
              <a:rPr lang="en-US" altLang="zh-CN" b="1" dirty="0">
                <a:solidFill>
                  <a:srgbClr val="FF0000"/>
                </a:solidFill>
                <a:latin typeface="华文楷体" pitchFamily="2" charset="-122"/>
                <a:ea typeface="华文楷体" pitchFamily="2" charset="-122"/>
              </a:rPr>
              <a:t>3.1.2   </a:t>
            </a:r>
            <a:r>
              <a:rPr lang="zh-CN" altLang="en-US" b="1" dirty="0">
                <a:solidFill>
                  <a:srgbClr val="FFFF00"/>
                </a:solidFill>
                <a:latin typeface="华文楷体" pitchFamily="2" charset="-122"/>
                <a:ea typeface="华文楷体" pitchFamily="2" charset="-122"/>
              </a:rPr>
              <a:t>沉砂池</a:t>
            </a:r>
          </a:p>
          <a:p>
            <a:pPr eaLnBrk="1" hangingPunct="1">
              <a:lnSpc>
                <a:spcPct val="90000"/>
              </a:lnSpc>
              <a:buFontTx/>
              <a:buNone/>
            </a:pPr>
            <a:endParaRPr lang="zh-CN" altLang="en-US" b="1" dirty="0">
              <a:solidFill>
                <a:srgbClr val="FF0000"/>
              </a:solidFill>
              <a:latin typeface="华文楷体" pitchFamily="2" charset="-122"/>
              <a:ea typeface="华文楷体" pitchFamily="2" charset="-122"/>
            </a:endParaRPr>
          </a:p>
          <a:p>
            <a:pPr eaLnBrk="1" hangingPunct="1">
              <a:lnSpc>
                <a:spcPct val="90000"/>
              </a:lnSpc>
              <a:buFontTx/>
              <a:buNone/>
            </a:pPr>
            <a:r>
              <a:rPr lang="en-US" altLang="zh-CN" b="1" dirty="0">
                <a:solidFill>
                  <a:srgbClr val="FF0000"/>
                </a:solidFill>
                <a:latin typeface="华文楷体" pitchFamily="2" charset="-122"/>
                <a:ea typeface="华文楷体" pitchFamily="2" charset="-122"/>
              </a:rPr>
              <a:t>3.1.3   </a:t>
            </a:r>
            <a:r>
              <a:rPr lang="zh-CN" altLang="en-US" b="1" dirty="0">
                <a:solidFill>
                  <a:srgbClr val="FFFF00"/>
                </a:solidFill>
                <a:latin typeface="华文楷体" pitchFamily="2" charset="-122"/>
                <a:ea typeface="华文楷体" pitchFamily="2" charset="-122"/>
              </a:rPr>
              <a:t>沉淀池</a:t>
            </a:r>
          </a:p>
        </p:txBody>
      </p:sp>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83299" name="Object 3"/>
          <p:cNvGraphicFramePr>
            <a:graphicFrameLocks noGrp="1" noChangeAspect="1"/>
          </p:cNvGraphicFramePr>
          <p:nvPr>
            <p:ph sz="half" idx="1"/>
          </p:nvPr>
        </p:nvGraphicFramePr>
        <p:xfrm>
          <a:off x="6372200" y="1340768"/>
          <a:ext cx="874713" cy="544513"/>
        </p:xfrm>
        <a:graphic>
          <a:graphicData uri="http://schemas.openxmlformats.org/presentationml/2006/ole">
            <mc:AlternateContent xmlns:mc="http://schemas.openxmlformats.org/markup-compatibility/2006">
              <mc:Choice xmlns:v="urn:schemas-microsoft-com:vml" Requires="v">
                <p:oleObj spid="_x0000_s79237" name="A Equation(公式3.1)" r:id="rId3" imgW="520560" imgH="393480" progId="Equation.3">
                  <p:embed/>
                </p:oleObj>
              </mc:Choice>
              <mc:Fallback>
                <p:oleObj name="A Equation(公式3.1)" r:id="rId3" imgW="520560" imgH="393480" progId="Equation.3">
                  <p:embed/>
                  <p:pic>
                    <p:nvPicPr>
                      <p:cNvPr id="0" name="Object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72200" y="1340768"/>
                        <a:ext cx="874713" cy="544513"/>
                      </a:xfrm>
                      <a:prstGeom prst="rect">
                        <a:avLst/>
                      </a:prstGeom>
                      <a:gradFill rotWithShape="1">
                        <a:gsLst>
                          <a:gs pos="0">
                            <a:schemeClr val="hlink"/>
                          </a:gs>
                          <a:gs pos="100000">
                            <a:schemeClr val="accent1"/>
                          </a:gs>
                        </a:gsLst>
                        <a:lin ang="5400000" scaled="1"/>
                      </a:gradFill>
                    </p:spPr>
                  </p:pic>
                </p:oleObj>
              </mc:Fallback>
            </mc:AlternateContent>
          </a:graphicData>
        </a:graphic>
      </p:graphicFrame>
      <p:graphicFrame>
        <p:nvGraphicFramePr>
          <p:cNvPr id="183300" name="Object 4"/>
          <p:cNvGraphicFramePr>
            <a:graphicFrameLocks noGrp="1" noChangeAspect="1"/>
          </p:cNvGraphicFramePr>
          <p:nvPr>
            <p:ph sz="quarter" idx="2"/>
          </p:nvPr>
        </p:nvGraphicFramePr>
        <p:xfrm>
          <a:off x="6588224" y="2996952"/>
          <a:ext cx="1295400" cy="819150"/>
        </p:xfrm>
        <a:graphic>
          <a:graphicData uri="http://schemas.openxmlformats.org/presentationml/2006/ole">
            <mc:AlternateContent xmlns:mc="http://schemas.openxmlformats.org/markup-compatibility/2006">
              <mc:Choice xmlns:v="urn:schemas-microsoft-com:vml" Requires="v">
                <p:oleObj spid="_x0000_s79238" name="A Equation(公式3.1)" r:id="rId5" imgW="698400" imgH="431640" progId="Equation.3">
                  <p:embed/>
                </p:oleObj>
              </mc:Choice>
              <mc:Fallback>
                <p:oleObj name="A Equation(公式3.1)" r:id="rId5" imgW="698400" imgH="431640" progId="Equation.3">
                  <p:embed/>
                  <p:pic>
                    <p:nvPicPr>
                      <p:cNvPr id="0" name="Object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588224" y="2996952"/>
                        <a:ext cx="1295400" cy="819150"/>
                      </a:xfrm>
                      <a:prstGeom prst="rect">
                        <a:avLst/>
                      </a:prstGeom>
                      <a:solidFill>
                        <a:srgbClr val="FF6600"/>
                      </a:solidFill>
                    </p:spPr>
                  </p:pic>
                </p:oleObj>
              </mc:Fallback>
            </mc:AlternateContent>
          </a:graphicData>
        </a:graphic>
      </p:graphicFrame>
      <p:sp>
        <p:nvSpPr>
          <p:cNvPr id="183301" name="Rectangle 5"/>
          <p:cNvSpPr>
            <a:spLocks noChangeArrowheads="1"/>
          </p:cNvSpPr>
          <p:nvPr/>
        </p:nvSpPr>
        <p:spPr bwMode="auto">
          <a:xfrm>
            <a:off x="395288" y="620713"/>
            <a:ext cx="3384550" cy="457200"/>
          </a:xfrm>
          <a:prstGeom prst="rect">
            <a:avLst/>
          </a:prstGeom>
          <a:solidFill>
            <a:srgbClr val="FF0000"/>
          </a:solidFill>
          <a:ln w="9525" algn="ctr">
            <a:noFill/>
            <a:miter lim="800000"/>
            <a:headEnd/>
            <a:tailEnd/>
          </a:ln>
        </p:spPr>
        <p:txBody>
          <a:bodyPr anchor="b">
            <a:spAutoFit/>
          </a:bodyPr>
          <a:lstStyle/>
          <a:p>
            <a:pPr algn="l">
              <a:spcBef>
                <a:spcPct val="50000"/>
              </a:spcBef>
              <a:buClr>
                <a:schemeClr val="folHlink"/>
              </a:buClr>
              <a:buSzPct val="60000"/>
              <a:buFont typeface="Wingdings" pitchFamily="2" charset="2"/>
              <a:buNone/>
            </a:pPr>
            <a:r>
              <a:rPr lang="en-US" altLang="zh-CN" sz="2400" b="1" dirty="0">
                <a:solidFill>
                  <a:srgbClr val="FFFF00"/>
                </a:solidFill>
                <a:latin typeface="华文楷体" pitchFamily="2" charset="-122"/>
                <a:ea typeface="华文楷体" pitchFamily="2" charset="-122"/>
              </a:rPr>
              <a:t>1</a:t>
            </a:r>
            <a:r>
              <a:rPr lang="zh-CN" altLang="en-US" sz="2400" b="1" dirty="0">
                <a:solidFill>
                  <a:srgbClr val="FFFF00"/>
                </a:solidFill>
                <a:latin typeface="华文楷体" pitchFamily="2" charset="-122"/>
                <a:ea typeface="华文楷体" pitchFamily="2" charset="-122"/>
              </a:rPr>
              <a:t>）平流式理想沉淀池</a:t>
            </a:r>
          </a:p>
        </p:txBody>
      </p:sp>
      <p:sp>
        <p:nvSpPr>
          <p:cNvPr id="183303" name="Rectangle 7"/>
          <p:cNvSpPr>
            <a:spLocks noChangeArrowheads="1"/>
          </p:cNvSpPr>
          <p:nvPr/>
        </p:nvSpPr>
        <p:spPr bwMode="auto">
          <a:xfrm>
            <a:off x="5795963" y="765175"/>
            <a:ext cx="3348037" cy="457200"/>
          </a:xfrm>
          <a:prstGeom prst="rect">
            <a:avLst/>
          </a:prstGeom>
          <a:noFill/>
          <a:ln w="9525" algn="ctr">
            <a:noFill/>
            <a:miter lim="800000"/>
            <a:headEnd/>
            <a:tailEnd/>
          </a:ln>
        </p:spPr>
        <p:txBody>
          <a:bodyPr anchor="b">
            <a:spAutoFit/>
          </a:bodyPr>
          <a:lstStyle/>
          <a:p>
            <a:pPr algn="l">
              <a:spcBef>
                <a:spcPct val="50000"/>
              </a:spcBef>
              <a:buClr>
                <a:schemeClr val="folHlink"/>
              </a:buClr>
              <a:buSzPct val="60000"/>
              <a:buFont typeface="Wingdings" pitchFamily="2" charset="2"/>
              <a:buNone/>
            </a:pPr>
            <a:r>
              <a:rPr lang="en-US" altLang="zh-CN" sz="2400" b="1">
                <a:latin typeface="华文楷体" pitchFamily="2" charset="-122"/>
                <a:ea typeface="华文楷体" pitchFamily="2" charset="-122"/>
              </a:rPr>
              <a:t>①</a:t>
            </a:r>
            <a:r>
              <a:rPr lang="zh-CN" altLang="en-US" sz="2400" b="1">
                <a:latin typeface="华文楷体" pitchFamily="2" charset="-122"/>
                <a:ea typeface="华文楷体" pitchFamily="2" charset="-122"/>
              </a:rPr>
              <a:t>根据几何相似原理</a:t>
            </a:r>
          </a:p>
        </p:txBody>
      </p:sp>
      <p:graphicFrame>
        <p:nvGraphicFramePr>
          <p:cNvPr id="183304" name="Object 8"/>
          <p:cNvGraphicFramePr>
            <a:graphicFrameLocks noGrp="1" noChangeAspect="1"/>
          </p:cNvGraphicFramePr>
          <p:nvPr>
            <p:ph sz="quarter" idx="3"/>
          </p:nvPr>
        </p:nvGraphicFramePr>
        <p:xfrm>
          <a:off x="6156176" y="4221088"/>
          <a:ext cx="2345630" cy="596658"/>
        </p:xfrm>
        <a:graphic>
          <a:graphicData uri="http://schemas.openxmlformats.org/presentationml/2006/ole">
            <mc:AlternateContent xmlns:mc="http://schemas.openxmlformats.org/markup-compatibility/2006">
              <mc:Choice xmlns:v="urn:schemas-microsoft-com:vml" Requires="v">
                <p:oleObj spid="_x0000_s79239" name="公式" r:id="rId7" imgW="1726920" imgH="431640" progId="Equation.3">
                  <p:embed/>
                </p:oleObj>
              </mc:Choice>
              <mc:Fallback>
                <p:oleObj name="公式" r:id="rId7" imgW="1726920" imgH="431640" progId="Equation.3">
                  <p:embed/>
                  <p:pic>
                    <p:nvPicPr>
                      <p:cNvPr id="0" name="Object 8"/>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156176" y="4221088"/>
                        <a:ext cx="2345630" cy="596658"/>
                      </a:xfrm>
                      <a:prstGeom prst="rect">
                        <a:avLst/>
                      </a:prstGeom>
                      <a:solidFill>
                        <a:schemeClr val="accent1"/>
                      </a:solidFill>
                    </p:spPr>
                  </p:pic>
                </p:oleObj>
              </mc:Fallback>
            </mc:AlternateContent>
          </a:graphicData>
        </a:graphic>
      </p:graphicFrame>
      <p:graphicFrame>
        <p:nvGraphicFramePr>
          <p:cNvPr id="183305" name="Object 9"/>
          <p:cNvGraphicFramePr>
            <a:graphicFrameLocks noChangeAspect="1"/>
          </p:cNvGraphicFramePr>
          <p:nvPr/>
        </p:nvGraphicFramePr>
        <p:xfrm>
          <a:off x="7236297" y="1340768"/>
          <a:ext cx="1223100" cy="543600"/>
        </p:xfrm>
        <a:graphic>
          <a:graphicData uri="http://schemas.openxmlformats.org/presentationml/2006/ole">
            <mc:AlternateContent xmlns:mc="http://schemas.openxmlformats.org/markup-compatibility/2006">
              <mc:Choice xmlns:v="urn:schemas-microsoft-com:vml" Requires="v">
                <p:oleObj spid="_x0000_s79240" name="A Equation(公式3.1)" r:id="rId9" imgW="774360" imgH="393480" progId="Equation.3">
                  <p:embed/>
                </p:oleObj>
              </mc:Choice>
              <mc:Fallback>
                <p:oleObj name="A Equation(公式3.1)" r:id="rId9" imgW="774360" imgH="393480" progId="Equation.3">
                  <p:embed/>
                  <p:pic>
                    <p:nvPicPr>
                      <p:cNvPr id="0" name="Object 9"/>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236297" y="1340768"/>
                        <a:ext cx="1223100" cy="543600"/>
                      </a:xfrm>
                      <a:prstGeom prst="rect">
                        <a:avLst/>
                      </a:prstGeom>
                      <a:gradFill rotWithShape="1">
                        <a:gsLst>
                          <a:gs pos="0">
                            <a:schemeClr val="hlink"/>
                          </a:gs>
                          <a:gs pos="100000">
                            <a:schemeClr val="accent1"/>
                          </a:gs>
                        </a:gsLst>
                        <a:lin ang="5400000" scaled="1"/>
                      </a:gradFill>
                    </p:spPr>
                  </p:pic>
                </p:oleObj>
              </mc:Fallback>
            </mc:AlternateContent>
          </a:graphicData>
        </a:graphic>
      </p:graphicFrame>
      <p:sp>
        <p:nvSpPr>
          <p:cNvPr id="183306" name="Text Box 10"/>
          <p:cNvSpPr txBox="1">
            <a:spLocks noChangeArrowheads="1"/>
          </p:cNvSpPr>
          <p:nvPr/>
        </p:nvSpPr>
        <p:spPr bwMode="auto">
          <a:xfrm>
            <a:off x="5867400" y="2133600"/>
            <a:ext cx="2952750" cy="822325"/>
          </a:xfrm>
          <a:prstGeom prst="rect">
            <a:avLst/>
          </a:prstGeom>
          <a:noFill/>
          <a:ln w="9525" algn="ctr">
            <a:noFill/>
            <a:miter lim="800000"/>
            <a:headEnd/>
            <a:tailEnd/>
          </a:ln>
        </p:spPr>
        <p:txBody>
          <a:bodyPr anchor="b">
            <a:spAutoFit/>
          </a:bodyPr>
          <a:lstStyle/>
          <a:p>
            <a:pPr algn="l">
              <a:spcBef>
                <a:spcPct val="50000"/>
              </a:spcBef>
              <a:buClr>
                <a:schemeClr val="folHlink"/>
              </a:buClr>
              <a:buSzPct val="60000"/>
              <a:buFont typeface="Wingdings" pitchFamily="2" charset="2"/>
              <a:buNone/>
            </a:pPr>
            <a:r>
              <a:rPr lang="zh-CN" altLang="en-US" sz="2400" b="1" dirty="0">
                <a:latin typeface="华文楷体" pitchFamily="2" charset="-122"/>
                <a:ea typeface="华文楷体" pitchFamily="2" charset="-122"/>
              </a:rPr>
              <a:t>可见</a:t>
            </a:r>
            <a:r>
              <a:rPr lang="en-US" altLang="zh-CN" sz="2400" b="1" dirty="0" err="1">
                <a:latin typeface="华文楷体" pitchFamily="2" charset="-122"/>
                <a:ea typeface="华文楷体" pitchFamily="2" charset="-122"/>
              </a:rPr>
              <a:t>u</a:t>
            </a:r>
            <a:r>
              <a:rPr lang="en-US" altLang="zh-CN" sz="2400" b="1" baseline="-25000" dirty="0" err="1">
                <a:latin typeface="华文楷体" pitchFamily="2" charset="-122"/>
                <a:ea typeface="华文楷体" pitchFamily="2" charset="-122"/>
              </a:rPr>
              <a:t>t</a:t>
            </a:r>
            <a:r>
              <a:rPr lang="en-US" altLang="zh-CN" sz="2400" b="1" baseline="-25000" dirty="0">
                <a:latin typeface="华文楷体" pitchFamily="2" charset="-122"/>
                <a:ea typeface="华文楷体" pitchFamily="2" charset="-122"/>
              </a:rPr>
              <a:t> </a:t>
            </a:r>
            <a:r>
              <a:rPr lang="en-US" altLang="en-US" sz="2400" b="1" dirty="0">
                <a:solidFill>
                  <a:schemeClr val="hlink"/>
                </a:solidFill>
                <a:latin typeface="华文楷体" pitchFamily="2" charset="-122"/>
                <a:ea typeface="华文楷体" pitchFamily="2" charset="-122"/>
              </a:rPr>
              <a:t>＜</a:t>
            </a:r>
            <a:r>
              <a:rPr lang="zh-CN" altLang="en-US" sz="2400" b="1" baseline="-25000" dirty="0">
                <a:latin typeface="华文楷体" pitchFamily="2" charset="-122"/>
                <a:ea typeface="华文楷体" pitchFamily="2" charset="-122"/>
              </a:rPr>
              <a:t> </a:t>
            </a:r>
            <a:r>
              <a:rPr lang="en-US" altLang="zh-CN" sz="2400" b="1" dirty="0">
                <a:latin typeface="华文楷体" pitchFamily="2" charset="-122"/>
                <a:ea typeface="华文楷体" pitchFamily="2" charset="-122"/>
              </a:rPr>
              <a:t>u</a:t>
            </a:r>
            <a:r>
              <a:rPr lang="en-US" altLang="zh-CN" sz="2400" b="1" baseline="-25000" dirty="0">
                <a:latin typeface="华文楷体" pitchFamily="2" charset="-122"/>
                <a:ea typeface="华文楷体" pitchFamily="2" charset="-122"/>
              </a:rPr>
              <a:t>0</a:t>
            </a:r>
            <a:r>
              <a:rPr lang="zh-CN" altLang="en-US" sz="2400" b="1" dirty="0">
                <a:latin typeface="华文楷体" pitchFamily="2" charset="-122"/>
                <a:ea typeface="华文楷体" pitchFamily="2" charset="-122"/>
              </a:rPr>
              <a:t>的颗粒能被去除的数量为：</a:t>
            </a:r>
          </a:p>
        </p:txBody>
      </p:sp>
      <p:sp>
        <p:nvSpPr>
          <p:cNvPr id="183307" name="Rectangle 11"/>
          <p:cNvSpPr>
            <a:spLocks noChangeArrowheads="1"/>
          </p:cNvSpPr>
          <p:nvPr/>
        </p:nvSpPr>
        <p:spPr bwMode="auto">
          <a:xfrm>
            <a:off x="323528" y="3861048"/>
            <a:ext cx="4535488" cy="1187450"/>
          </a:xfrm>
          <a:prstGeom prst="rect">
            <a:avLst/>
          </a:prstGeom>
          <a:noFill/>
          <a:ln w="9525" algn="ctr">
            <a:noFill/>
            <a:miter lim="800000"/>
            <a:headEnd/>
            <a:tailEnd/>
          </a:ln>
        </p:spPr>
        <p:txBody>
          <a:bodyPr anchor="b">
            <a:spAutoFit/>
          </a:bodyPr>
          <a:lstStyle/>
          <a:p>
            <a:pPr algn="l">
              <a:spcBef>
                <a:spcPct val="50000"/>
              </a:spcBef>
              <a:buClr>
                <a:schemeClr val="folHlink"/>
              </a:buClr>
              <a:buSzPct val="60000"/>
              <a:buFont typeface="Wingdings" pitchFamily="2" charset="2"/>
              <a:buNone/>
            </a:pPr>
            <a:r>
              <a:rPr lang="en-US" altLang="zh-CN" sz="2400" b="1" dirty="0">
                <a:latin typeface="华文楷体" pitchFamily="2" charset="-122"/>
                <a:ea typeface="华文楷体" pitchFamily="2" charset="-122"/>
              </a:rPr>
              <a:t>②</a:t>
            </a:r>
            <a:r>
              <a:rPr lang="zh-CN" altLang="en-US" sz="2400" b="1" dirty="0">
                <a:latin typeface="华文楷体" pitchFamily="2" charset="-122"/>
                <a:ea typeface="华文楷体" pitchFamily="2" charset="-122"/>
              </a:rPr>
              <a:t>将实际数据 </a:t>
            </a:r>
            <a:r>
              <a:rPr lang="en-US" altLang="zh-CN" sz="2400" b="1" dirty="0">
                <a:latin typeface="华文楷体" pitchFamily="2" charset="-122"/>
                <a:ea typeface="华文楷体" pitchFamily="2" charset="-122"/>
              </a:rPr>
              <a:t>Q</a:t>
            </a:r>
            <a:r>
              <a:rPr lang="zh-CN" altLang="en-US" sz="2400" b="1" dirty="0">
                <a:latin typeface="华文楷体" pitchFamily="2" charset="-122"/>
                <a:ea typeface="华文楷体" pitchFamily="2" charset="-122"/>
              </a:rPr>
              <a:t>、</a:t>
            </a:r>
            <a:r>
              <a:rPr lang="en-US" altLang="zh-CN" sz="2400" b="1" dirty="0">
                <a:latin typeface="华文楷体" pitchFamily="2" charset="-122"/>
                <a:ea typeface="华文楷体" pitchFamily="2" charset="-122"/>
              </a:rPr>
              <a:t>L</a:t>
            </a:r>
            <a:r>
              <a:rPr lang="zh-CN" altLang="en-US" sz="2400" b="1" dirty="0">
                <a:latin typeface="华文楷体" pitchFamily="2" charset="-122"/>
                <a:ea typeface="华文楷体" pitchFamily="2" charset="-122"/>
              </a:rPr>
              <a:t>、</a:t>
            </a:r>
            <a:r>
              <a:rPr lang="en-US" altLang="zh-CN" sz="2400" b="1" dirty="0">
                <a:latin typeface="华文楷体" pitchFamily="2" charset="-122"/>
                <a:ea typeface="华文楷体" pitchFamily="2" charset="-122"/>
              </a:rPr>
              <a:t>B</a:t>
            </a:r>
            <a:r>
              <a:rPr lang="zh-CN" altLang="en-US" sz="2400" b="1" dirty="0">
                <a:latin typeface="华文楷体" pitchFamily="2" charset="-122"/>
                <a:ea typeface="华文楷体" pitchFamily="2" charset="-122"/>
              </a:rPr>
              <a:t>、</a:t>
            </a:r>
            <a:r>
              <a:rPr lang="en-US" altLang="zh-CN" sz="2400" b="1" dirty="0">
                <a:latin typeface="华文楷体" pitchFamily="2" charset="-122"/>
                <a:ea typeface="华文楷体" pitchFamily="2" charset="-122"/>
              </a:rPr>
              <a:t>H</a:t>
            </a:r>
            <a:r>
              <a:rPr lang="zh-CN" altLang="en-US" sz="2400" b="1" dirty="0">
                <a:latin typeface="华文楷体" pitchFamily="2" charset="-122"/>
                <a:ea typeface="华文楷体" pitchFamily="2" charset="-122"/>
              </a:rPr>
              <a:t>带入，则颗粒在池内最长沉淀时间为：</a:t>
            </a:r>
          </a:p>
        </p:txBody>
      </p:sp>
      <p:graphicFrame>
        <p:nvGraphicFramePr>
          <p:cNvPr id="183308" name="Object 12"/>
          <p:cNvGraphicFramePr>
            <a:graphicFrameLocks noChangeAspect="1"/>
          </p:cNvGraphicFramePr>
          <p:nvPr/>
        </p:nvGraphicFramePr>
        <p:xfrm>
          <a:off x="1691680" y="5085184"/>
          <a:ext cx="1179512" cy="757237"/>
        </p:xfrm>
        <a:graphic>
          <a:graphicData uri="http://schemas.openxmlformats.org/presentationml/2006/ole">
            <mc:AlternateContent xmlns:mc="http://schemas.openxmlformats.org/markup-compatibility/2006">
              <mc:Choice xmlns:v="urn:schemas-microsoft-com:vml" Requires="v">
                <p:oleObj spid="_x0000_s79241" name="A Equation(公式3.1)" r:id="rId11" imgW="672840" imgH="431640" progId="Equation.3">
                  <p:embed/>
                </p:oleObj>
              </mc:Choice>
              <mc:Fallback>
                <p:oleObj name="A Equation(公式3.1)" r:id="rId11" imgW="672840" imgH="431640" progId="Equation.3">
                  <p:embed/>
                  <p:pic>
                    <p:nvPicPr>
                      <p:cNvPr id="0" name="Object 12"/>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691680" y="5085184"/>
                        <a:ext cx="1179512" cy="757237"/>
                      </a:xfrm>
                      <a:prstGeom prst="rect">
                        <a:avLst/>
                      </a:prstGeom>
                      <a:gradFill rotWithShape="1">
                        <a:gsLst>
                          <a:gs pos="0">
                            <a:schemeClr val="hlink"/>
                          </a:gs>
                          <a:gs pos="100000">
                            <a:schemeClr val="accent1"/>
                          </a:gs>
                        </a:gsLst>
                        <a:lin ang="5400000" scaled="1"/>
                      </a:gradFill>
                    </p:spPr>
                  </p:pic>
                </p:oleObj>
              </mc:Fallback>
            </mc:AlternateContent>
          </a:graphicData>
        </a:graphic>
      </p:graphicFrame>
      <p:graphicFrame>
        <p:nvGraphicFramePr>
          <p:cNvPr id="183309" name="Object 13"/>
          <p:cNvGraphicFramePr>
            <a:graphicFrameLocks noChangeAspect="1"/>
          </p:cNvGraphicFramePr>
          <p:nvPr/>
        </p:nvGraphicFramePr>
        <p:xfrm>
          <a:off x="3995936" y="5949320"/>
          <a:ext cx="2302770" cy="576024"/>
        </p:xfrm>
        <a:graphic>
          <a:graphicData uri="http://schemas.openxmlformats.org/presentationml/2006/ole">
            <mc:AlternateContent xmlns:mc="http://schemas.openxmlformats.org/markup-compatibility/2006">
              <mc:Choice xmlns:v="urn:schemas-microsoft-com:vml" Requires="v">
                <p:oleObj spid="_x0000_s79242" name="A Equation(公式3.1)" r:id="rId13" imgW="1574640" imgH="393480" progId="Equation.3">
                  <p:embed/>
                </p:oleObj>
              </mc:Choice>
              <mc:Fallback>
                <p:oleObj name="A Equation(公式3.1)" r:id="rId13" imgW="1574640" imgH="393480" progId="Equation.3">
                  <p:embed/>
                  <p:pic>
                    <p:nvPicPr>
                      <p:cNvPr id="0" name="Object 13"/>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3995936" y="5949320"/>
                        <a:ext cx="2302770" cy="576024"/>
                      </a:xfrm>
                      <a:prstGeom prst="rect">
                        <a:avLst/>
                      </a:prstGeom>
                      <a:gradFill rotWithShape="1">
                        <a:gsLst>
                          <a:gs pos="0">
                            <a:schemeClr val="hlink"/>
                          </a:gs>
                          <a:gs pos="100000">
                            <a:schemeClr val="accent1"/>
                          </a:gs>
                        </a:gsLst>
                        <a:lin ang="5400000" scaled="1"/>
                      </a:gradFill>
                    </p:spPr>
                  </p:pic>
                </p:oleObj>
              </mc:Fallback>
            </mc:AlternateContent>
          </a:graphicData>
        </a:graphic>
      </p:graphicFrame>
      <p:graphicFrame>
        <p:nvGraphicFramePr>
          <p:cNvPr id="183310" name="Object 14"/>
          <p:cNvGraphicFramePr>
            <a:graphicFrameLocks noChangeAspect="1"/>
          </p:cNvGraphicFramePr>
          <p:nvPr/>
        </p:nvGraphicFramePr>
        <p:xfrm>
          <a:off x="1691680" y="5949280"/>
          <a:ext cx="2304256" cy="576064"/>
        </p:xfrm>
        <a:graphic>
          <a:graphicData uri="http://schemas.openxmlformats.org/presentationml/2006/ole">
            <mc:AlternateContent xmlns:mc="http://schemas.openxmlformats.org/markup-compatibility/2006">
              <mc:Choice xmlns:v="urn:schemas-microsoft-com:vml" Requires="v">
                <p:oleObj spid="_x0000_s79243" name="A Equation(公式3.1)" r:id="rId15" imgW="914400" imgH="203040" progId="Equation.3">
                  <p:embed/>
                </p:oleObj>
              </mc:Choice>
              <mc:Fallback>
                <p:oleObj name="A Equation(公式3.1)" r:id="rId15" imgW="914400" imgH="203040" progId="Equation.3">
                  <p:embed/>
                  <p:pic>
                    <p:nvPicPr>
                      <p:cNvPr id="0" name="Object 14"/>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1691680" y="5949280"/>
                        <a:ext cx="2304256" cy="576064"/>
                      </a:xfrm>
                      <a:prstGeom prst="rect">
                        <a:avLst/>
                      </a:prstGeom>
                      <a:gradFill rotWithShape="1">
                        <a:gsLst>
                          <a:gs pos="0">
                            <a:schemeClr val="hlink"/>
                          </a:gs>
                          <a:gs pos="100000">
                            <a:schemeClr val="accent1"/>
                          </a:gs>
                        </a:gsLst>
                        <a:lin ang="5400000" scaled="1"/>
                      </a:gradFill>
                    </p:spPr>
                  </p:pic>
                </p:oleObj>
              </mc:Fallback>
            </mc:AlternateContent>
          </a:graphicData>
        </a:graphic>
      </p:graphicFrame>
      <p:graphicFrame>
        <p:nvGraphicFramePr>
          <p:cNvPr id="183311" name="Object 15"/>
          <p:cNvGraphicFramePr>
            <a:graphicFrameLocks noChangeAspect="1"/>
          </p:cNvGraphicFramePr>
          <p:nvPr/>
        </p:nvGraphicFramePr>
        <p:xfrm>
          <a:off x="6300192" y="5949280"/>
          <a:ext cx="1136650" cy="576064"/>
        </p:xfrm>
        <a:graphic>
          <a:graphicData uri="http://schemas.openxmlformats.org/presentationml/2006/ole">
            <mc:AlternateContent xmlns:mc="http://schemas.openxmlformats.org/markup-compatibility/2006">
              <mc:Choice xmlns:v="urn:schemas-microsoft-com:vml" Requires="v">
                <p:oleObj spid="_x0000_s79244" name="A Equation(公式3.1)" r:id="rId17" imgW="647640" imgH="393480" progId="Equation.3">
                  <p:embed/>
                </p:oleObj>
              </mc:Choice>
              <mc:Fallback>
                <p:oleObj name="A Equation(公式3.1)" r:id="rId17" imgW="647640" imgH="393480" progId="Equation.3">
                  <p:embed/>
                  <p:pic>
                    <p:nvPicPr>
                      <p:cNvPr id="0" name="Object 15"/>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6300192" y="5949280"/>
                        <a:ext cx="1136650" cy="576064"/>
                      </a:xfrm>
                      <a:prstGeom prst="rect">
                        <a:avLst/>
                      </a:prstGeom>
                      <a:gradFill rotWithShape="1">
                        <a:gsLst>
                          <a:gs pos="0">
                            <a:schemeClr val="hlink"/>
                          </a:gs>
                          <a:gs pos="100000">
                            <a:schemeClr val="accent1"/>
                          </a:gs>
                        </a:gsLst>
                        <a:lin ang="5400000" scaled="1"/>
                      </a:gradFill>
                    </p:spPr>
                  </p:pic>
                </p:oleObj>
              </mc:Fallback>
            </mc:AlternateContent>
          </a:graphicData>
        </a:graphic>
      </p:graphicFrame>
      <p:sp>
        <p:nvSpPr>
          <p:cNvPr id="183312" name="Rectangle 16"/>
          <p:cNvSpPr>
            <a:spLocks noChangeArrowheads="1"/>
          </p:cNvSpPr>
          <p:nvPr/>
        </p:nvSpPr>
        <p:spPr bwMode="auto">
          <a:xfrm>
            <a:off x="0" y="5949950"/>
            <a:ext cx="1708150" cy="457200"/>
          </a:xfrm>
          <a:prstGeom prst="rect">
            <a:avLst/>
          </a:prstGeom>
          <a:noFill/>
          <a:ln w="9525" algn="ctr">
            <a:noFill/>
            <a:miter lim="800000"/>
            <a:headEnd/>
            <a:tailEnd/>
          </a:ln>
        </p:spPr>
        <p:txBody>
          <a:bodyPr wrap="none" anchor="b">
            <a:spAutoFit/>
          </a:bodyPr>
          <a:lstStyle/>
          <a:p>
            <a:pPr algn="l">
              <a:spcBef>
                <a:spcPct val="20000"/>
              </a:spcBef>
              <a:buClr>
                <a:schemeClr val="folHlink"/>
              </a:buClr>
              <a:buSzPct val="60000"/>
              <a:buFont typeface="Wingdings" pitchFamily="2" charset="2"/>
              <a:buNone/>
            </a:pPr>
            <a:r>
              <a:rPr lang="zh-CN" altLang="en-US" sz="2400" b="1">
                <a:latin typeface="华文楷体" pitchFamily="2" charset="-122"/>
                <a:ea typeface="华文楷体" pitchFamily="2" charset="-122"/>
              </a:rPr>
              <a:t>沉淀池容积</a:t>
            </a:r>
          </a:p>
        </p:txBody>
      </p:sp>
      <p:graphicFrame>
        <p:nvGraphicFramePr>
          <p:cNvPr id="183313" name="Object 17"/>
          <p:cNvGraphicFramePr>
            <a:graphicFrameLocks noChangeAspect="1"/>
          </p:cNvGraphicFramePr>
          <p:nvPr/>
        </p:nvGraphicFramePr>
        <p:xfrm>
          <a:off x="3635896" y="5085184"/>
          <a:ext cx="825500" cy="690562"/>
        </p:xfrm>
        <a:graphic>
          <a:graphicData uri="http://schemas.openxmlformats.org/presentationml/2006/ole">
            <mc:AlternateContent xmlns:mc="http://schemas.openxmlformats.org/markup-compatibility/2006">
              <mc:Choice xmlns:v="urn:schemas-microsoft-com:vml" Requires="v">
                <p:oleObj spid="_x0000_s79245" name="公式" r:id="rId19" imgW="469800" imgH="393480" progId="Equation.3">
                  <p:embed/>
                </p:oleObj>
              </mc:Choice>
              <mc:Fallback>
                <p:oleObj name="公式" r:id="rId19" imgW="469800" imgH="393480" progId="Equation.3">
                  <p:embed/>
                  <p:pic>
                    <p:nvPicPr>
                      <p:cNvPr id="0" name="Object 17"/>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3635896" y="5085184"/>
                        <a:ext cx="825500" cy="690562"/>
                      </a:xfrm>
                      <a:prstGeom prst="rect">
                        <a:avLst/>
                      </a:prstGeom>
                      <a:solidFill>
                        <a:schemeClr val="hlink"/>
                      </a:solidFill>
                    </p:spPr>
                  </p:pic>
                </p:oleObj>
              </mc:Fallback>
            </mc:AlternateContent>
          </a:graphicData>
        </a:graphic>
      </p:graphicFrame>
      <p:pic>
        <p:nvPicPr>
          <p:cNvPr id="183314" name="Picture 18" descr="理想沉淀池总剖面示意图"/>
          <p:cNvPicPr>
            <a:picLocks noChangeAspect="1" noChangeArrowheads="1"/>
          </p:cNvPicPr>
          <p:nvPr/>
        </p:nvPicPr>
        <p:blipFill>
          <a:blip r:embed="rId21" cstate="print"/>
          <a:srcRect/>
          <a:stretch>
            <a:fillRect/>
          </a:stretch>
        </p:blipFill>
        <p:spPr bwMode="auto">
          <a:xfrm>
            <a:off x="0" y="1268413"/>
            <a:ext cx="5473700" cy="2443162"/>
          </a:xfrm>
          <a:prstGeom prst="rect">
            <a:avLst/>
          </a:prstGeom>
          <a:noFill/>
          <a:ln w="9525">
            <a:noFill/>
            <a:miter lim="800000"/>
            <a:headEnd/>
            <a:tailEnd/>
          </a:ln>
        </p:spPr>
      </p:pic>
    </p:spTree>
  </p:cSld>
  <p:clrMapOvr>
    <a:masterClrMapping/>
  </p:clrMapOvr>
  <p:transition spd="med">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83314"/>
                                        </p:tgtEl>
                                        <p:attrNameLst>
                                          <p:attrName>style.visibility</p:attrName>
                                        </p:attrNameLst>
                                      </p:cBhvr>
                                      <p:to>
                                        <p:strVal val="visible"/>
                                      </p:to>
                                    </p:set>
                                    <p:anim calcmode="lin" valueType="num">
                                      <p:cBhvr additive="base">
                                        <p:cTn id="7" dur="500" fill="hold"/>
                                        <p:tgtEl>
                                          <p:spTgt spid="183314"/>
                                        </p:tgtEl>
                                        <p:attrNameLst>
                                          <p:attrName>ppt_x</p:attrName>
                                        </p:attrNameLst>
                                      </p:cBhvr>
                                      <p:tavLst>
                                        <p:tav tm="0">
                                          <p:val>
                                            <p:strVal val="#ppt_x"/>
                                          </p:val>
                                        </p:tav>
                                        <p:tav tm="100000">
                                          <p:val>
                                            <p:strVal val="#ppt_x"/>
                                          </p:val>
                                        </p:tav>
                                      </p:tavLst>
                                    </p:anim>
                                    <p:anim calcmode="lin" valueType="num">
                                      <p:cBhvr additive="base">
                                        <p:cTn id="8" dur="500" fill="hold"/>
                                        <p:tgtEl>
                                          <p:spTgt spid="18331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83301"/>
                                        </p:tgtEl>
                                        <p:attrNameLst>
                                          <p:attrName>style.visibility</p:attrName>
                                        </p:attrNameLst>
                                      </p:cBhvr>
                                      <p:to>
                                        <p:strVal val="visible"/>
                                      </p:to>
                                    </p:set>
                                    <p:anim calcmode="lin" valueType="num">
                                      <p:cBhvr additive="base">
                                        <p:cTn id="13" dur="500" fill="hold"/>
                                        <p:tgtEl>
                                          <p:spTgt spid="183301"/>
                                        </p:tgtEl>
                                        <p:attrNameLst>
                                          <p:attrName>ppt_x</p:attrName>
                                        </p:attrNameLst>
                                      </p:cBhvr>
                                      <p:tavLst>
                                        <p:tav tm="0">
                                          <p:val>
                                            <p:strVal val="#ppt_x"/>
                                          </p:val>
                                        </p:tav>
                                        <p:tav tm="100000">
                                          <p:val>
                                            <p:strVal val="#ppt_x"/>
                                          </p:val>
                                        </p:tav>
                                      </p:tavLst>
                                    </p:anim>
                                    <p:anim calcmode="lin" valueType="num">
                                      <p:cBhvr additive="base">
                                        <p:cTn id="14" dur="500" fill="hold"/>
                                        <p:tgtEl>
                                          <p:spTgt spid="183301"/>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83303"/>
                                        </p:tgtEl>
                                        <p:attrNameLst>
                                          <p:attrName>style.visibility</p:attrName>
                                        </p:attrNameLst>
                                      </p:cBhvr>
                                      <p:to>
                                        <p:strVal val="visible"/>
                                      </p:to>
                                    </p:set>
                                    <p:anim calcmode="lin" valueType="num">
                                      <p:cBhvr additive="base">
                                        <p:cTn id="19" dur="500" fill="hold"/>
                                        <p:tgtEl>
                                          <p:spTgt spid="183303"/>
                                        </p:tgtEl>
                                        <p:attrNameLst>
                                          <p:attrName>ppt_x</p:attrName>
                                        </p:attrNameLst>
                                      </p:cBhvr>
                                      <p:tavLst>
                                        <p:tav tm="0">
                                          <p:val>
                                            <p:strVal val="#ppt_x"/>
                                          </p:val>
                                        </p:tav>
                                        <p:tav tm="100000">
                                          <p:val>
                                            <p:strVal val="#ppt_x"/>
                                          </p:val>
                                        </p:tav>
                                      </p:tavLst>
                                    </p:anim>
                                    <p:anim calcmode="lin" valueType="num">
                                      <p:cBhvr additive="base">
                                        <p:cTn id="20" dur="500" fill="hold"/>
                                        <p:tgtEl>
                                          <p:spTgt spid="18330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83299"/>
                                        </p:tgtEl>
                                        <p:attrNameLst>
                                          <p:attrName>style.visibility</p:attrName>
                                        </p:attrNameLst>
                                      </p:cBhvr>
                                      <p:to>
                                        <p:strVal val="visible"/>
                                      </p:to>
                                    </p:set>
                                    <p:anim calcmode="lin" valueType="num">
                                      <p:cBhvr additive="base">
                                        <p:cTn id="25" dur="500" fill="hold"/>
                                        <p:tgtEl>
                                          <p:spTgt spid="183299"/>
                                        </p:tgtEl>
                                        <p:attrNameLst>
                                          <p:attrName>ppt_x</p:attrName>
                                        </p:attrNameLst>
                                      </p:cBhvr>
                                      <p:tavLst>
                                        <p:tav tm="0">
                                          <p:val>
                                            <p:strVal val="#ppt_x"/>
                                          </p:val>
                                        </p:tav>
                                        <p:tav tm="100000">
                                          <p:val>
                                            <p:strVal val="#ppt_x"/>
                                          </p:val>
                                        </p:tav>
                                      </p:tavLst>
                                    </p:anim>
                                    <p:anim calcmode="lin" valueType="num">
                                      <p:cBhvr additive="base">
                                        <p:cTn id="26" dur="500" fill="hold"/>
                                        <p:tgtEl>
                                          <p:spTgt spid="183299"/>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183305"/>
                                        </p:tgtEl>
                                        <p:attrNameLst>
                                          <p:attrName>style.visibility</p:attrName>
                                        </p:attrNameLst>
                                      </p:cBhvr>
                                      <p:to>
                                        <p:strVal val="visible"/>
                                      </p:to>
                                    </p:set>
                                    <p:anim calcmode="lin" valueType="num">
                                      <p:cBhvr additive="base">
                                        <p:cTn id="31" dur="500" fill="hold"/>
                                        <p:tgtEl>
                                          <p:spTgt spid="183305"/>
                                        </p:tgtEl>
                                        <p:attrNameLst>
                                          <p:attrName>ppt_x</p:attrName>
                                        </p:attrNameLst>
                                      </p:cBhvr>
                                      <p:tavLst>
                                        <p:tav tm="0">
                                          <p:val>
                                            <p:strVal val="#ppt_x"/>
                                          </p:val>
                                        </p:tav>
                                        <p:tav tm="100000">
                                          <p:val>
                                            <p:strVal val="#ppt_x"/>
                                          </p:val>
                                        </p:tav>
                                      </p:tavLst>
                                    </p:anim>
                                    <p:anim calcmode="lin" valueType="num">
                                      <p:cBhvr additive="base">
                                        <p:cTn id="32" dur="500" fill="hold"/>
                                        <p:tgtEl>
                                          <p:spTgt spid="183305"/>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83306"/>
                                        </p:tgtEl>
                                        <p:attrNameLst>
                                          <p:attrName>style.visibility</p:attrName>
                                        </p:attrNameLst>
                                      </p:cBhvr>
                                      <p:to>
                                        <p:strVal val="visible"/>
                                      </p:to>
                                    </p:set>
                                    <p:anim calcmode="lin" valueType="num">
                                      <p:cBhvr additive="base">
                                        <p:cTn id="37" dur="500" fill="hold"/>
                                        <p:tgtEl>
                                          <p:spTgt spid="183306"/>
                                        </p:tgtEl>
                                        <p:attrNameLst>
                                          <p:attrName>ppt_x</p:attrName>
                                        </p:attrNameLst>
                                      </p:cBhvr>
                                      <p:tavLst>
                                        <p:tav tm="0">
                                          <p:val>
                                            <p:strVal val="#ppt_x"/>
                                          </p:val>
                                        </p:tav>
                                        <p:tav tm="100000">
                                          <p:val>
                                            <p:strVal val="#ppt_x"/>
                                          </p:val>
                                        </p:tav>
                                      </p:tavLst>
                                    </p:anim>
                                    <p:anim calcmode="lin" valueType="num">
                                      <p:cBhvr additive="base">
                                        <p:cTn id="38" dur="500" fill="hold"/>
                                        <p:tgtEl>
                                          <p:spTgt spid="183306"/>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183300"/>
                                        </p:tgtEl>
                                        <p:attrNameLst>
                                          <p:attrName>style.visibility</p:attrName>
                                        </p:attrNameLst>
                                      </p:cBhvr>
                                      <p:to>
                                        <p:strVal val="visible"/>
                                      </p:to>
                                    </p:set>
                                    <p:anim calcmode="lin" valueType="num">
                                      <p:cBhvr additive="base">
                                        <p:cTn id="43" dur="500" fill="hold"/>
                                        <p:tgtEl>
                                          <p:spTgt spid="183300"/>
                                        </p:tgtEl>
                                        <p:attrNameLst>
                                          <p:attrName>ppt_x</p:attrName>
                                        </p:attrNameLst>
                                      </p:cBhvr>
                                      <p:tavLst>
                                        <p:tav tm="0">
                                          <p:val>
                                            <p:strVal val="#ppt_x"/>
                                          </p:val>
                                        </p:tav>
                                        <p:tav tm="100000">
                                          <p:val>
                                            <p:strVal val="#ppt_x"/>
                                          </p:val>
                                        </p:tav>
                                      </p:tavLst>
                                    </p:anim>
                                    <p:anim calcmode="lin" valueType="num">
                                      <p:cBhvr additive="base">
                                        <p:cTn id="44" dur="500" fill="hold"/>
                                        <p:tgtEl>
                                          <p:spTgt spid="183300"/>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183304"/>
                                        </p:tgtEl>
                                        <p:attrNameLst>
                                          <p:attrName>style.visibility</p:attrName>
                                        </p:attrNameLst>
                                      </p:cBhvr>
                                      <p:to>
                                        <p:strVal val="visible"/>
                                      </p:to>
                                    </p:set>
                                    <p:anim calcmode="lin" valueType="num">
                                      <p:cBhvr additive="base">
                                        <p:cTn id="49" dur="500" fill="hold"/>
                                        <p:tgtEl>
                                          <p:spTgt spid="183304"/>
                                        </p:tgtEl>
                                        <p:attrNameLst>
                                          <p:attrName>ppt_x</p:attrName>
                                        </p:attrNameLst>
                                      </p:cBhvr>
                                      <p:tavLst>
                                        <p:tav tm="0">
                                          <p:val>
                                            <p:strVal val="#ppt_x"/>
                                          </p:val>
                                        </p:tav>
                                        <p:tav tm="100000">
                                          <p:val>
                                            <p:strVal val="#ppt_x"/>
                                          </p:val>
                                        </p:tav>
                                      </p:tavLst>
                                    </p:anim>
                                    <p:anim calcmode="lin" valueType="num">
                                      <p:cBhvr additive="base">
                                        <p:cTn id="50" dur="500" fill="hold"/>
                                        <p:tgtEl>
                                          <p:spTgt spid="183304"/>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183307"/>
                                        </p:tgtEl>
                                        <p:attrNameLst>
                                          <p:attrName>style.visibility</p:attrName>
                                        </p:attrNameLst>
                                      </p:cBhvr>
                                      <p:to>
                                        <p:strVal val="visible"/>
                                      </p:to>
                                    </p:set>
                                    <p:anim calcmode="lin" valueType="num">
                                      <p:cBhvr additive="base">
                                        <p:cTn id="55" dur="500" fill="hold"/>
                                        <p:tgtEl>
                                          <p:spTgt spid="183307"/>
                                        </p:tgtEl>
                                        <p:attrNameLst>
                                          <p:attrName>ppt_x</p:attrName>
                                        </p:attrNameLst>
                                      </p:cBhvr>
                                      <p:tavLst>
                                        <p:tav tm="0">
                                          <p:val>
                                            <p:strVal val="#ppt_x"/>
                                          </p:val>
                                        </p:tav>
                                        <p:tav tm="100000">
                                          <p:val>
                                            <p:strVal val="#ppt_x"/>
                                          </p:val>
                                        </p:tav>
                                      </p:tavLst>
                                    </p:anim>
                                    <p:anim calcmode="lin" valueType="num">
                                      <p:cBhvr additive="base">
                                        <p:cTn id="56" dur="500" fill="hold"/>
                                        <p:tgtEl>
                                          <p:spTgt spid="183307"/>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nodeType="clickEffect">
                                  <p:stCondLst>
                                    <p:cond delay="0"/>
                                  </p:stCondLst>
                                  <p:childTnLst>
                                    <p:set>
                                      <p:cBhvr>
                                        <p:cTn id="60" dur="1" fill="hold">
                                          <p:stCondLst>
                                            <p:cond delay="0"/>
                                          </p:stCondLst>
                                        </p:cTn>
                                        <p:tgtEl>
                                          <p:spTgt spid="183308"/>
                                        </p:tgtEl>
                                        <p:attrNameLst>
                                          <p:attrName>style.visibility</p:attrName>
                                        </p:attrNameLst>
                                      </p:cBhvr>
                                      <p:to>
                                        <p:strVal val="visible"/>
                                      </p:to>
                                    </p:set>
                                    <p:anim calcmode="lin" valueType="num">
                                      <p:cBhvr additive="base">
                                        <p:cTn id="61" dur="500" fill="hold"/>
                                        <p:tgtEl>
                                          <p:spTgt spid="183308"/>
                                        </p:tgtEl>
                                        <p:attrNameLst>
                                          <p:attrName>ppt_x</p:attrName>
                                        </p:attrNameLst>
                                      </p:cBhvr>
                                      <p:tavLst>
                                        <p:tav tm="0">
                                          <p:val>
                                            <p:strVal val="#ppt_x"/>
                                          </p:val>
                                        </p:tav>
                                        <p:tav tm="100000">
                                          <p:val>
                                            <p:strVal val="#ppt_x"/>
                                          </p:val>
                                        </p:tav>
                                      </p:tavLst>
                                    </p:anim>
                                    <p:anim calcmode="lin" valueType="num">
                                      <p:cBhvr additive="base">
                                        <p:cTn id="62" dur="500" fill="hold"/>
                                        <p:tgtEl>
                                          <p:spTgt spid="183308"/>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183312"/>
                                        </p:tgtEl>
                                        <p:attrNameLst>
                                          <p:attrName>style.visibility</p:attrName>
                                        </p:attrNameLst>
                                      </p:cBhvr>
                                      <p:to>
                                        <p:strVal val="visible"/>
                                      </p:to>
                                    </p:set>
                                    <p:anim calcmode="lin" valueType="num">
                                      <p:cBhvr additive="base">
                                        <p:cTn id="67" dur="500" fill="hold"/>
                                        <p:tgtEl>
                                          <p:spTgt spid="183312"/>
                                        </p:tgtEl>
                                        <p:attrNameLst>
                                          <p:attrName>ppt_x</p:attrName>
                                        </p:attrNameLst>
                                      </p:cBhvr>
                                      <p:tavLst>
                                        <p:tav tm="0">
                                          <p:val>
                                            <p:strVal val="#ppt_x"/>
                                          </p:val>
                                        </p:tav>
                                        <p:tav tm="100000">
                                          <p:val>
                                            <p:strVal val="#ppt_x"/>
                                          </p:val>
                                        </p:tav>
                                      </p:tavLst>
                                    </p:anim>
                                    <p:anim calcmode="lin" valueType="num">
                                      <p:cBhvr additive="base">
                                        <p:cTn id="68" dur="500" fill="hold"/>
                                        <p:tgtEl>
                                          <p:spTgt spid="183312"/>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4" fill="hold" nodeType="clickEffect">
                                  <p:stCondLst>
                                    <p:cond delay="0"/>
                                  </p:stCondLst>
                                  <p:childTnLst>
                                    <p:set>
                                      <p:cBhvr>
                                        <p:cTn id="72" dur="1" fill="hold">
                                          <p:stCondLst>
                                            <p:cond delay="0"/>
                                          </p:stCondLst>
                                        </p:cTn>
                                        <p:tgtEl>
                                          <p:spTgt spid="183310"/>
                                        </p:tgtEl>
                                        <p:attrNameLst>
                                          <p:attrName>style.visibility</p:attrName>
                                        </p:attrNameLst>
                                      </p:cBhvr>
                                      <p:to>
                                        <p:strVal val="visible"/>
                                      </p:to>
                                    </p:set>
                                    <p:anim calcmode="lin" valueType="num">
                                      <p:cBhvr additive="base">
                                        <p:cTn id="73" dur="500" fill="hold"/>
                                        <p:tgtEl>
                                          <p:spTgt spid="183310"/>
                                        </p:tgtEl>
                                        <p:attrNameLst>
                                          <p:attrName>ppt_x</p:attrName>
                                        </p:attrNameLst>
                                      </p:cBhvr>
                                      <p:tavLst>
                                        <p:tav tm="0">
                                          <p:val>
                                            <p:strVal val="#ppt_x"/>
                                          </p:val>
                                        </p:tav>
                                        <p:tav tm="100000">
                                          <p:val>
                                            <p:strVal val="#ppt_x"/>
                                          </p:val>
                                        </p:tav>
                                      </p:tavLst>
                                    </p:anim>
                                    <p:anim calcmode="lin" valueType="num">
                                      <p:cBhvr additive="base">
                                        <p:cTn id="74" dur="500" fill="hold"/>
                                        <p:tgtEl>
                                          <p:spTgt spid="183310"/>
                                        </p:tgtEl>
                                        <p:attrNameLst>
                                          <p:attrName>ppt_y</p:attrName>
                                        </p:attrNameLst>
                                      </p:cBhvr>
                                      <p:tavLst>
                                        <p:tav tm="0">
                                          <p:val>
                                            <p:strVal val="1+#ppt_h/2"/>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2" presetClass="entr" presetSubtype="4" fill="hold" nodeType="clickEffect">
                                  <p:stCondLst>
                                    <p:cond delay="0"/>
                                  </p:stCondLst>
                                  <p:childTnLst>
                                    <p:set>
                                      <p:cBhvr>
                                        <p:cTn id="78" dur="1" fill="hold">
                                          <p:stCondLst>
                                            <p:cond delay="0"/>
                                          </p:stCondLst>
                                        </p:cTn>
                                        <p:tgtEl>
                                          <p:spTgt spid="183309"/>
                                        </p:tgtEl>
                                        <p:attrNameLst>
                                          <p:attrName>style.visibility</p:attrName>
                                        </p:attrNameLst>
                                      </p:cBhvr>
                                      <p:to>
                                        <p:strVal val="visible"/>
                                      </p:to>
                                    </p:set>
                                    <p:anim calcmode="lin" valueType="num">
                                      <p:cBhvr additive="base">
                                        <p:cTn id="79" dur="500" fill="hold"/>
                                        <p:tgtEl>
                                          <p:spTgt spid="183309"/>
                                        </p:tgtEl>
                                        <p:attrNameLst>
                                          <p:attrName>ppt_x</p:attrName>
                                        </p:attrNameLst>
                                      </p:cBhvr>
                                      <p:tavLst>
                                        <p:tav tm="0">
                                          <p:val>
                                            <p:strVal val="#ppt_x"/>
                                          </p:val>
                                        </p:tav>
                                        <p:tav tm="100000">
                                          <p:val>
                                            <p:strVal val="#ppt_x"/>
                                          </p:val>
                                        </p:tav>
                                      </p:tavLst>
                                    </p:anim>
                                    <p:anim calcmode="lin" valueType="num">
                                      <p:cBhvr additive="base">
                                        <p:cTn id="80" dur="500" fill="hold"/>
                                        <p:tgtEl>
                                          <p:spTgt spid="183309"/>
                                        </p:tgtEl>
                                        <p:attrNameLst>
                                          <p:attrName>ppt_y</p:attrName>
                                        </p:attrNameLst>
                                      </p:cBhvr>
                                      <p:tavLst>
                                        <p:tav tm="0">
                                          <p:val>
                                            <p:strVal val="1+#ppt_h/2"/>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2" presetClass="entr" presetSubtype="4" fill="hold" nodeType="clickEffect">
                                  <p:stCondLst>
                                    <p:cond delay="0"/>
                                  </p:stCondLst>
                                  <p:childTnLst>
                                    <p:set>
                                      <p:cBhvr>
                                        <p:cTn id="84" dur="1" fill="hold">
                                          <p:stCondLst>
                                            <p:cond delay="0"/>
                                          </p:stCondLst>
                                        </p:cTn>
                                        <p:tgtEl>
                                          <p:spTgt spid="183311"/>
                                        </p:tgtEl>
                                        <p:attrNameLst>
                                          <p:attrName>style.visibility</p:attrName>
                                        </p:attrNameLst>
                                      </p:cBhvr>
                                      <p:to>
                                        <p:strVal val="visible"/>
                                      </p:to>
                                    </p:set>
                                    <p:anim calcmode="lin" valueType="num">
                                      <p:cBhvr additive="base">
                                        <p:cTn id="85" dur="500" fill="hold"/>
                                        <p:tgtEl>
                                          <p:spTgt spid="183311"/>
                                        </p:tgtEl>
                                        <p:attrNameLst>
                                          <p:attrName>ppt_x</p:attrName>
                                        </p:attrNameLst>
                                      </p:cBhvr>
                                      <p:tavLst>
                                        <p:tav tm="0">
                                          <p:val>
                                            <p:strVal val="#ppt_x"/>
                                          </p:val>
                                        </p:tav>
                                        <p:tav tm="100000">
                                          <p:val>
                                            <p:strVal val="#ppt_x"/>
                                          </p:val>
                                        </p:tav>
                                      </p:tavLst>
                                    </p:anim>
                                    <p:anim calcmode="lin" valueType="num">
                                      <p:cBhvr additive="base">
                                        <p:cTn id="86" dur="500" fill="hold"/>
                                        <p:tgtEl>
                                          <p:spTgt spid="183311"/>
                                        </p:tgtEl>
                                        <p:attrNameLst>
                                          <p:attrName>ppt_y</p:attrName>
                                        </p:attrNameLst>
                                      </p:cBhvr>
                                      <p:tavLst>
                                        <p:tav tm="0">
                                          <p:val>
                                            <p:strVal val="1+#ppt_h/2"/>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2" presetClass="entr" presetSubtype="4" fill="hold" nodeType="clickEffect">
                                  <p:stCondLst>
                                    <p:cond delay="0"/>
                                  </p:stCondLst>
                                  <p:childTnLst>
                                    <p:set>
                                      <p:cBhvr>
                                        <p:cTn id="90" dur="1" fill="hold">
                                          <p:stCondLst>
                                            <p:cond delay="0"/>
                                          </p:stCondLst>
                                        </p:cTn>
                                        <p:tgtEl>
                                          <p:spTgt spid="183313"/>
                                        </p:tgtEl>
                                        <p:attrNameLst>
                                          <p:attrName>style.visibility</p:attrName>
                                        </p:attrNameLst>
                                      </p:cBhvr>
                                      <p:to>
                                        <p:strVal val="visible"/>
                                      </p:to>
                                    </p:set>
                                    <p:anim calcmode="lin" valueType="num">
                                      <p:cBhvr additive="base">
                                        <p:cTn id="91" dur="500" fill="hold"/>
                                        <p:tgtEl>
                                          <p:spTgt spid="183313"/>
                                        </p:tgtEl>
                                        <p:attrNameLst>
                                          <p:attrName>ppt_x</p:attrName>
                                        </p:attrNameLst>
                                      </p:cBhvr>
                                      <p:tavLst>
                                        <p:tav tm="0">
                                          <p:val>
                                            <p:strVal val="#ppt_x"/>
                                          </p:val>
                                        </p:tav>
                                        <p:tav tm="100000">
                                          <p:val>
                                            <p:strVal val="#ppt_x"/>
                                          </p:val>
                                        </p:tav>
                                      </p:tavLst>
                                    </p:anim>
                                    <p:anim calcmode="lin" valueType="num">
                                      <p:cBhvr additive="base">
                                        <p:cTn id="92" dur="500" fill="hold"/>
                                        <p:tgtEl>
                                          <p:spTgt spid="1833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3301" grpId="0" animBg="1"/>
      <p:bldP spid="183303" grpId="0"/>
      <p:bldP spid="183306" grpId="0"/>
      <p:bldP spid="183307" grpId="0"/>
      <p:bldP spid="18331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84330" name="Object 10"/>
          <p:cNvGraphicFramePr>
            <a:graphicFrameLocks noGrp="1" noChangeAspect="1"/>
          </p:cNvGraphicFramePr>
          <p:nvPr>
            <p:ph sz="half" idx="1"/>
          </p:nvPr>
        </p:nvGraphicFramePr>
        <p:xfrm>
          <a:off x="6300192" y="2752279"/>
          <a:ext cx="1155091" cy="964753"/>
        </p:xfrm>
        <a:graphic>
          <a:graphicData uri="http://schemas.openxmlformats.org/presentationml/2006/ole">
            <mc:AlternateContent xmlns:mc="http://schemas.openxmlformats.org/markup-compatibility/2006">
              <mc:Choice xmlns:v="urn:schemas-microsoft-com:vml" Requires="v">
                <p:oleObj spid="_x0000_s79960" name="公式" r:id="rId3" imgW="419040" imgH="393480" progId="Equation.3">
                  <p:embed/>
                </p:oleObj>
              </mc:Choice>
              <mc:Fallback>
                <p:oleObj name="公式" r:id="rId3" imgW="419040" imgH="393480" progId="Equation.3">
                  <p:embed/>
                  <p:pic>
                    <p:nvPicPr>
                      <p:cNvPr id="0" name="Object 1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00192" y="2752279"/>
                        <a:ext cx="1155091" cy="964753"/>
                      </a:xfrm>
                      <a:prstGeom prst="rect">
                        <a:avLst/>
                      </a:prstGeom>
                      <a:solidFill>
                        <a:srgbClr val="FF0000"/>
                      </a:solidFill>
                    </p:spPr>
                  </p:pic>
                </p:oleObj>
              </mc:Fallback>
            </mc:AlternateContent>
          </a:graphicData>
        </a:graphic>
      </p:graphicFrame>
      <p:sp>
        <p:nvSpPr>
          <p:cNvPr id="7173" name="Rectangle 3"/>
          <p:cNvSpPr>
            <a:spLocks noChangeArrowheads="1"/>
          </p:cNvSpPr>
          <p:nvPr/>
        </p:nvSpPr>
        <p:spPr bwMode="auto">
          <a:xfrm>
            <a:off x="323850" y="902330"/>
            <a:ext cx="8208963" cy="1446550"/>
          </a:xfrm>
          <a:prstGeom prst="rect">
            <a:avLst/>
          </a:prstGeom>
          <a:noFill/>
          <a:ln w="9525" algn="ctr">
            <a:noFill/>
            <a:miter lim="800000"/>
            <a:headEnd/>
            <a:tailEnd/>
          </a:ln>
        </p:spPr>
        <p:txBody>
          <a:bodyPr anchor="b">
            <a:spAutoFit/>
          </a:bodyPr>
          <a:lstStyle/>
          <a:p>
            <a:pPr algn="just">
              <a:spcBef>
                <a:spcPct val="50000"/>
              </a:spcBef>
              <a:buClr>
                <a:schemeClr val="folHlink"/>
              </a:buClr>
              <a:buSzPct val="60000"/>
              <a:buFont typeface="Wingdings" pitchFamily="2" charset="2"/>
              <a:buNone/>
            </a:pPr>
            <a:r>
              <a:rPr lang="en-US" altLang="zh-CN" sz="2400" b="1" dirty="0">
                <a:latin typeface="华文楷体" pitchFamily="2" charset="-122"/>
                <a:ea typeface="华文楷体" pitchFamily="2" charset="-122"/>
              </a:rPr>
              <a:t>Q/A</a:t>
            </a:r>
            <a:r>
              <a:rPr lang="zh-CN" altLang="en-US" sz="2400" b="1" dirty="0">
                <a:latin typeface="华文楷体" pitchFamily="2" charset="-122"/>
                <a:ea typeface="华文楷体" pitchFamily="2" charset="-122"/>
              </a:rPr>
              <a:t>的物理意义：在单位时间内通过沉淀池单位表面积的流量，即表面负荷率或溢流率，用</a:t>
            </a:r>
            <a:r>
              <a:rPr lang="en-US" altLang="zh-CN" sz="2400" b="1" dirty="0">
                <a:latin typeface="华文楷体" pitchFamily="2" charset="-122"/>
                <a:ea typeface="华文楷体" pitchFamily="2" charset="-122"/>
              </a:rPr>
              <a:t>q</a:t>
            </a:r>
            <a:r>
              <a:rPr lang="zh-CN" altLang="en-US" sz="2400" b="1" dirty="0">
                <a:latin typeface="华文楷体" pitchFamily="2" charset="-122"/>
                <a:ea typeface="华文楷体" pitchFamily="2" charset="-122"/>
              </a:rPr>
              <a:t>表示</a:t>
            </a:r>
            <a:r>
              <a:rPr lang="en-US" altLang="zh-CN" sz="2400" b="1" dirty="0">
                <a:latin typeface="华文楷体" pitchFamily="2" charset="-122"/>
                <a:ea typeface="华文楷体" pitchFamily="2" charset="-122"/>
              </a:rPr>
              <a:t>( m</a:t>
            </a:r>
            <a:r>
              <a:rPr lang="en-US" altLang="zh-CN" sz="2400" b="1" baseline="30000" dirty="0">
                <a:latin typeface="华文楷体" pitchFamily="2" charset="-122"/>
                <a:ea typeface="华文楷体" pitchFamily="2" charset="-122"/>
              </a:rPr>
              <a:t>3</a:t>
            </a:r>
            <a:r>
              <a:rPr lang="en-US" altLang="zh-CN" sz="2400" b="1" dirty="0">
                <a:latin typeface="华文楷体" pitchFamily="2" charset="-122"/>
                <a:ea typeface="华文楷体" pitchFamily="2" charset="-122"/>
              </a:rPr>
              <a:t>/(m</a:t>
            </a:r>
            <a:r>
              <a:rPr lang="en-US" altLang="zh-CN" sz="2400" b="1" baseline="30000" dirty="0">
                <a:latin typeface="华文楷体" pitchFamily="2" charset="-122"/>
                <a:ea typeface="华文楷体" pitchFamily="2" charset="-122"/>
              </a:rPr>
              <a:t>2</a:t>
            </a:r>
            <a:r>
              <a:rPr lang="en-US" altLang="zh-CN" sz="3200" b="1" dirty="0">
                <a:latin typeface="华文楷体" pitchFamily="2" charset="-122"/>
                <a:ea typeface="华文楷体" pitchFamily="2" charset="-122"/>
              </a:rPr>
              <a:t>﹒</a:t>
            </a:r>
            <a:r>
              <a:rPr lang="en-US" altLang="zh-CN" sz="2400" b="1" dirty="0">
                <a:latin typeface="华文楷体" pitchFamily="2" charset="-122"/>
                <a:ea typeface="华文楷体" pitchFamily="2" charset="-122"/>
              </a:rPr>
              <a:t>s))</a:t>
            </a:r>
            <a:r>
              <a:rPr lang="zh-CN" altLang="en-US" sz="2400" b="1" dirty="0">
                <a:latin typeface="华文楷体" pitchFamily="2" charset="-122"/>
                <a:ea typeface="华文楷体" pitchFamily="2" charset="-122"/>
              </a:rPr>
              <a:t>或</a:t>
            </a:r>
            <a:r>
              <a:rPr lang="en-US" altLang="zh-CN" sz="2400" b="1" dirty="0">
                <a:latin typeface="华文楷体" pitchFamily="2" charset="-122"/>
                <a:ea typeface="华文楷体" pitchFamily="2" charset="-122"/>
              </a:rPr>
              <a:t>m</a:t>
            </a:r>
            <a:r>
              <a:rPr lang="en-US" altLang="zh-CN" sz="2400" b="1" baseline="30000" dirty="0">
                <a:latin typeface="华文楷体" pitchFamily="2" charset="-122"/>
                <a:ea typeface="华文楷体" pitchFamily="2" charset="-122"/>
              </a:rPr>
              <a:t>3</a:t>
            </a:r>
            <a:r>
              <a:rPr lang="en-US" altLang="zh-CN" sz="2400" b="1" dirty="0">
                <a:latin typeface="华文楷体" pitchFamily="2" charset="-122"/>
                <a:ea typeface="华文楷体" pitchFamily="2" charset="-122"/>
              </a:rPr>
              <a:t>/m</a:t>
            </a:r>
            <a:r>
              <a:rPr lang="en-US" altLang="zh-CN" sz="2400" b="1" baseline="30000" dirty="0">
                <a:latin typeface="华文楷体" pitchFamily="2" charset="-122"/>
                <a:ea typeface="华文楷体" pitchFamily="2" charset="-122"/>
              </a:rPr>
              <a:t>2</a:t>
            </a:r>
            <a:r>
              <a:rPr lang="en-US" altLang="zh-CN" sz="3200" b="1" dirty="0">
                <a:latin typeface="华文楷体" pitchFamily="2" charset="-122"/>
                <a:ea typeface="华文楷体" pitchFamily="2" charset="-122"/>
              </a:rPr>
              <a:t>﹒</a:t>
            </a:r>
            <a:r>
              <a:rPr lang="en-US" altLang="zh-CN" sz="2400" b="1" dirty="0">
                <a:latin typeface="华文楷体" pitchFamily="2" charset="-122"/>
                <a:ea typeface="华文楷体" pitchFamily="2" charset="-122"/>
              </a:rPr>
              <a:t>h)</a:t>
            </a:r>
            <a:r>
              <a:rPr lang="zh-CN" altLang="en-US" sz="2400" b="1" dirty="0">
                <a:latin typeface="华文楷体" pitchFamily="2" charset="-122"/>
                <a:ea typeface="华文楷体" pitchFamily="2" charset="-122"/>
              </a:rPr>
              <a:t>。表面负荷</a:t>
            </a:r>
            <a:r>
              <a:rPr lang="en-US" altLang="zh-CN" sz="2400" b="1" dirty="0">
                <a:latin typeface="华文楷体" pitchFamily="2" charset="-122"/>
                <a:ea typeface="华文楷体" pitchFamily="2" charset="-122"/>
              </a:rPr>
              <a:t>q</a:t>
            </a:r>
            <a:r>
              <a:rPr lang="zh-CN" altLang="en-US" sz="2400" b="1" dirty="0">
                <a:latin typeface="华文楷体" pitchFamily="2" charset="-122"/>
                <a:ea typeface="华文楷体" pitchFamily="2" charset="-122"/>
              </a:rPr>
              <a:t>的数值等于颗粒沉速</a:t>
            </a:r>
            <a:r>
              <a:rPr lang="en-US" altLang="zh-CN" sz="2400" b="1" dirty="0">
                <a:latin typeface="华文楷体" pitchFamily="2" charset="-122"/>
                <a:ea typeface="华文楷体" pitchFamily="2" charset="-122"/>
              </a:rPr>
              <a:t>u</a:t>
            </a:r>
            <a:r>
              <a:rPr lang="en-US" altLang="zh-CN" sz="2400" b="1" baseline="-25000" dirty="0">
                <a:latin typeface="华文楷体" pitchFamily="2" charset="-122"/>
                <a:ea typeface="华文楷体" pitchFamily="2" charset="-122"/>
              </a:rPr>
              <a:t>0</a:t>
            </a:r>
            <a:r>
              <a:rPr lang="en-US" altLang="zh-CN" sz="2400" b="1" dirty="0">
                <a:latin typeface="华文楷体" pitchFamily="2" charset="-122"/>
                <a:ea typeface="华文楷体" pitchFamily="2" charset="-122"/>
              </a:rPr>
              <a:t> </a:t>
            </a:r>
            <a:r>
              <a:rPr lang="zh-CN" altLang="en-US" sz="2400" b="1" dirty="0">
                <a:latin typeface="华文楷体" pitchFamily="2" charset="-122"/>
                <a:ea typeface="华文楷体" pitchFamily="2" charset="-122"/>
              </a:rPr>
              <a:t>。</a:t>
            </a:r>
          </a:p>
        </p:txBody>
      </p:sp>
      <p:sp>
        <p:nvSpPr>
          <p:cNvPr id="7174" name="Rectangle 8"/>
          <p:cNvSpPr>
            <a:spLocks noChangeArrowheads="1"/>
          </p:cNvSpPr>
          <p:nvPr/>
        </p:nvSpPr>
        <p:spPr bwMode="auto">
          <a:xfrm>
            <a:off x="250825" y="4365104"/>
            <a:ext cx="8208963" cy="946150"/>
          </a:xfrm>
          <a:prstGeom prst="rect">
            <a:avLst/>
          </a:prstGeom>
          <a:noFill/>
          <a:ln w="9525" algn="ctr">
            <a:noFill/>
            <a:miter lim="800000"/>
            <a:headEnd/>
            <a:tailEnd/>
          </a:ln>
        </p:spPr>
        <p:txBody>
          <a:bodyPr anchor="b">
            <a:spAutoFit/>
          </a:bodyPr>
          <a:lstStyle/>
          <a:p>
            <a:pPr algn="l">
              <a:spcBef>
                <a:spcPct val="20000"/>
              </a:spcBef>
              <a:buClr>
                <a:schemeClr val="folHlink"/>
              </a:buClr>
              <a:buSzPct val="60000"/>
              <a:buFont typeface="Wingdings" pitchFamily="2" charset="2"/>
              <a:buNone/>
            </a:pPr>
            <a:r>
              <a:rPr lang="zh-CN" altLang="en-US" sz="2800" b="1" dirty="0">
                <a:latin typeface="楷体_GB2312" pitchFamily="49" charset="-122"/>
                <a:ea typeface="华文楷体" pitchFamily="2" charset="-122"/>
              </a:rPr>
              <a:t>所以，平流式理想沉淀池的去除率取决于沉淀池的表面积，而与池深无关。</a:t>
            </a:r>
          </a:p>
        </p:txBody>
      </p:sp>
      <p:graphicFrame>
        <p:nvGraphicFramePr>
          <p:cNvPr id="184332" name="Object 12"/>
          <p:cNvGraphicFramePr>
            <a:graphicFrameLocks noGrp="1" noChangeAspect="1"/>
          </p:cNvGraphicFramePr>
          <p:nvPr>
            <p:ph sz="half" idx="2"/>
          </p:nvPr>
        </p:nvGraphicFramePr>
        <p:xfrm>
          <a:off x="1187624" y="2739132"/>
          <a:ext cx="4405313" cy="977900"/>
        </p:xfrm>
        <a:graphic>
          <a:graphicData uri="http://schemas.openxmlformats.org/presentationml/2006/ole">
            <mc:AlternateContent xmlns:mc="http://schemas.openxmlformats.org/markup-compatibility/2006">
              <mc:Choice xmlns:v="urn:schemas-microsoft-com:vml" Requires="v">
                <p:oleObj spid="_x0000_s79961" name="A Equation(公式3.1)" r:id="rId5" imgW="1726920" imgH="431640" progId="Equation.3">
                  <p:embed/>
                </p:oleObj>
              </mc:Choice>
              <mc:Fallback>
                <p:oleObj name="A Equation(公式3.1)" r:id="rId5" imgW="1726920" imgH="431640" progId="Equation.3">
                  <p:embed/>
                  <p:pic>
                    <p:nvPicPr>
                      <p:cNvPr id="0" name="Object 1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87624" y="2739132"/>
                        <a:ext cx="4405313" cy="977900"/>
                      </a:xfrm>
                      <a:prstGeom prst="rect">
                        <a:avLst/>
                      </a:prstGeom>
                      <a:gradFill rotWithShape="1">
                        <a:gsLst>
                          <a:gs pos="0">
                            <a:schemeClr val="hlink">
                              <a:alpha val="98000"/>
                            </a:schemeClr>
                          </a:gs>
                          <a:gs pos="100000">
                            <a:schemeClr val="accent1"/>
                          </a:gs>
                        </a:gsLst>
                        <a:lin ang="5400000" scaled="1"/>
                      </a:gradFill>
                    </p:spPr>
                  </p:pic>
                </p:oleObj>
              </mc:Fallback>
            </mc:AlternateContent>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84330"/>
                                        </p:tgtEl>
                                        <p:attrNameLst>
                                          <p:attrName>style.visibility</p:attrName>
                                        </p:attrNameLst>
                                      </p:cBhvr>
                                      <p:to>
                                        <p:strVal val="visible"/>
                                      </p:to>
                                    </p:set>
                                    <p:anim calcmode="lin" valueType="num">
                                      <p:cBhvr additive="base">
                                        <p:cTn id="7" dur="500" fill="hold"/>
                                        <p:tgtEl>
                                          <p:spTgt spid="184330"/>
                                        </p:tgtEl>
                                        <p:attrNameLst>
                                          <p:attrName>ppt_x</p:attrName>
                                        </p:attrNameLst>
                                      </p:cBhvr>
                                      <p:tavLst>
                                        <p:tav tm="0">
                                          <p:val>
                                            <p:strVal val="#ppt_x"/>
                                          </p:val>
                                        </p:tav>
                                        <p:tav tm="100000">
                                          <p:val>
                                            <p:strVal val="#ppt_x"/>
                                          </p:val>
                                        </p:tav>
                                      </p:tavLst>
                                    </p:anim>
                                    <p:anim calcmode="lin" valueType="num">
                                      <p:cBhvr additive="base">
                                        <p:cTn id="8" dur="500" fill="hold"/>
                                        <p:tgtEl>
                                          <p:spTgt spid="18433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84332"/>
                                        </p:tgtEl>
                                        <p:attrNameLst>
                                          <p:attrName>style.visibility</p:attrName>
                                        </p:attrNameLst>
                                      </p:cBhvr>
                                      <p:to>
                                        <p:strVal val="visible"/>
                                      </p:to>
                                    </p:set>
                                    <p:anim calcmode="lin" valueType="num">
                                      <p:cBhvr additive="base">
                                        <p:cTn id="13" dur="500" fill="hold"/>
                                        <p:tgtEl>
                                          <p:spTgt spid="184332"/>
                                        </p:tgtEl>
                                        <p:attrNameLst>
                                          <p:attrName>ppt_x</p:attrName>
                                        </p:attrNameLst>
                                      </p:cBhvr>
                                      <p:tavLst>
                                        <p:tav tm="0">
                                          <p:val>
                                            <p:strVal val="#ppt_x"/>
                                          </p:val>
                                        </p:tav>
                                        <p:tav tm="100000">
                                          <p:val>
                                            <p:strVal val="#ppt_x"/>
                                          </p:val>
                                        </p:tav>
                                      </p:tavLst>
                                    </p:anim>
                                    <p:anim calcmode="lin" valueType="num">
                                      <p:cBhvr additive="base">
                                        <p:cTn id="14" dur="500" fill="hold"/>
                                        <p:tgtEl>
                                          <p:spTgt spid="18433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7" name="Rectangle 3"/>
          <p:cNvSpPr>
            <a:spLocks noChangeArrowheads="1"/>
          </p:cNvSpPr>
          <p:nvPr/>
        </p:nvSpPr>
        <p:spPr bwMode="auto">
          <a:xfrm>
            <a:off x="395536" y="908720"/>
            <a:ext cx="8137525" cy="4619625"/>
          </a:xfrm>
          <a:prstGeom prst="rect">
            <a:avLst/>
          </a:prstGeom>
          <a:noFill/>
          <a:ln w="9525" algn="ctr">
            <a:noFill/>
            <a:miter lim="800000"/>
            <a:headEnd/>
            <a:tailEnd/>
          </a:ln>
        </p:spPr>
        <p:txBody>
          <a:bodyPr anchor="b">
            <a:spAutoFit/>
          </a:bodyPr>
          <a:lstStyle/>
          <a:p>
            <a:pPr algn="just">
              <a:lnSpc>
                <a:spcPct val="130000"/>
              </a:lnSpc>
              <a:spcBef>
                <a:spcPct val="50000"/>
              </a:spcBef>
              <a:buClr>
                <a:schemeClr val="folHlink"/>
              </a:buClr>
              <a:buSzPct val="60000"/>
              <a:buFont typeface="Wingdings" pitchFamily="2" charset="2"/>
              <a:buNone/>
            </a:pPr>
            <a:r>
              <a:rPr lang="en-US" altLang="zh-CN" sz="2400" b="1" dirty="0">
                <a:latin typeface="华文楷体" pitchFamily="2" charset="-122"/>
                <a:ea typeface="华文楷体" pitchFamily="2" charset="-122"/>
              </a:rPr>
              <a:t>③</a:t>
            </a:r>
            <a:r>
              <a:rPr lang="zh-CN" altLang="en-US" sz="2400" b="1" dirty="0">
                <a:solidFill>
                  <a:srgbClr val="FFFF00"/>
                </a:solidFill>
                <a:latin typeface="华文楷体" pitchFamily="2" charset="-122"/>
                <a:ea typeface="华文楷体" pitchFamily="2" charset="-122"/>
              </a:rPr>
              <a:t>竖流式理想沉淀池</a:t>
            </a:r>
            <a:r>
              <a:rPr lang="zh-CN" altLang="en-US" sz="2400" b="1" dirty="0">
                <a:latin typeface="华文楷体" pitchFamily="2" charset="-122"/>
                <a:ea typeface="华文楷体" pitchFamily="2" charset="-122"/>
              </a:rPr>
              <a:t>（自学。分析方法同前，但结果有差距，</a:t>
            </a:r>
            <a:r>
              <a:rPr lang="en-US" altLang="zh-CN" sz="2400" b="1" dirty="0">
                <a:latin typeface="华文楷体" pitchFamily="2" charset="-122"/>
                <a:ea typeface="华文楷体" pitchFamily="2" charset="-122"/>
              </a:rPr>
              <a:t>p</a:t>
            </a:r>
            <a:r>
              <a:rPr lang="zh-CN" altLang="en-US" sz="2400" b="1" dirty="0">
                <a:latin typeface="华文楷体" pitchFamily="2" charset="-122"/>
                <a:ea typeface="华文楷体" pitchFamily="2" charset="-122"/>
              </a:rPr>
              <a:t>＝</a:t>
            </a:r>
            <a:r>
              <a:rPr lang="en-US" altLang="zh-CN" sz="2400" b="1" dirty="0">
                <a:latin typeface="华文楷体" pitchFamily="2" charset="-122"/>
                <a:ea typeface="华文楷体" pitchFamily="2" charset="-122"/>
              </a:rPr>
              <a:t>100</a:t>
            </a:r>
            <a:r>
              <a:rPr lang="zh-CN" altLang="en-US" sz="2400" b="1" dirty="0">
                <a:latin typeface="华文楷体" pitchFamily="2" charset="-122"/>
                <a:ea typeface="华文楷体" pitchFamily="2" charset="-122"/>
              </a:rPr>
              <a:t>－</a:t>
            </a:r>
            <a:r>
              <a:rPr lang="en-US" altLang="zh-CN" sz="2400" b="1" dirty="0">
                <a:latin typeface="华文楷体" pitchFamily="2" charset="-122"/>
                <a:ea typeface="华文楷体" pitchFamily="2" charset="-122"/>
              </a:rPr>
              <a:t>p</a:t>
            </a:r>
            <a:r>
              <a:rPr lang="en-US" altLang="zh-CN" sz="2400" b="1" baseline="-25000" dirty="0">
                <a:latin typeface="华文楷体" pitchFamily="2" charset="-122"/>
                <a:ea typeface="华文楷体" pitchFamily="2" charset="-122"/>
              </a:rPr>
              <a:t>0</a:t>
            </a:r>
            <a:r>
              <a:rPr lang="en-US" altLang="zh-CN" sz="2400" b="1" dirty="0">
                <a:latin typeface="华文楷体" pitchFamily="2" charset="-122"/>
                <a:ea typeface="华文楷体" pitchFamily="2" charset="-122"/>
              </a:rPr>
              <a:t> </a:t>
            </a:r>
            <a:r>
              <a:rPr lang="zh-CN" altLang="en-US" sz="2400" b="1" dirty="0">
                <a:latin typeface="华文楷体" pitchFamily="2" charset="-122"/>
                <a:ea typeface="华文楷体" pitchFamily="2" charset="-122"/>
              </a:rPr>
              <a:t>）。</a:t>
            </a:r>
          </a:p>
          <a:p>
            <a:pPr algn="just">
              <a:lnSpc>
                <a:spcPct val="130000"/>
              </a:lnSpc>
              <a:spcBef>
                <a:spcPct val="50000"/>
              </a:spcBef>
              <a:buClr>
                <a:schemeClr val="folHlink"/>
              </a:buClr>
              <a:buSzPct val="60000"/>
              <a:buFont typeface="Wingdings" pitchFamily="2" charset="2"/>
              <a:buNone/>
            </a:pPr>
            <a:r>
              <a:rPr lang="zh-CN" altLang="en-US" sz="2400" b="1" dirty="0">
                <a:latin typeface="华文楷体" pitchFamily="2" charset="-122"/>
                <a:ea typeface="华文楷体" pitchFamily="2" charset="-122"/>
              </a:rPr>
              <a:t>④</a:t>
            </a:r>
            <a:r>
              <a:rPr lang="zh-CN" altLang="en-US" sz="2400" b="1" dirty="0">
                <a:solidFill>
                  <a:srgbClr val="FFFF00"/>
                </a:solidFill>
                <a:latin typeface="华文楷体" pitchFamily="2" charset="-122"/>
                <a:ea typeface="华文楷体" pitchFamily="2" charset="-122"/>
              </a:rPr>
              <a:t>实际沉淀池与理想沉淀池之间的差距</a:t>
            </a:r>
            <a:r>
              <a:rPr lang="zh-CN" altLang="en-US" sz="2400" b="1" dirty="0">
                <a:latin typeface="华文楷体" pitchFamily="2" charset="-122"/>
                <a:ea typeface="华文楷体" pitchFamily="2" charset="-122"/>
              </a:rPr>
              <a:t>（自学）</a:t>
            </a:r>
          </a:p>
          <a:p>
            <a:pPr algn="just">
              <a:lnSpc>
                <a:spcPct val="130000"/>
              </a:lnSpc>
              <a:spcBef>
                <a:spcPct val="50000"/>
              </a:spcBef>
              <a:buClr>
                <a:schemeClr val="folHlink"/>
              </a:buClr>
              <a:buSzPct val="60000"/>
              <a:buFont typeface="Wingdings" pitchFamily="2" charset="2"/>
              <a:buNone/>
            </a:pPr>
            <a:r>
              <a:rPr lang="zh-CN" altLang="en-US" sz="2400" b="1" dirty="0">
                <a:latin typeface="华文楷体" pitchFamily="2" charset="-122"/>
                <a:ea typeface="华文楷体" pitchFamily="2" charset="-122"/>
              </a:rPr>
              <a:t>   </a:t>
            </a:r>
            <a:r>
              <a:rPr lang="en-US" altLang="zh-CN" sz="2400" b="1" dirty="0">
                <a:latin typeface="华文楷体" pitchFamily="2" charset="-122"/>
                <a:ea typeface="华文楷体" pitchFamily="2" charset="-122"/>
              </a:rPr>
              <a:t>a.</a:t>
            </a:r>
            <a:r>
              <a:rPr lang="zh-CN" altLang="en-US" sz="2400" b="1" dirty="0">
                <a:latin typeface="华文楷体" pitchFamily="2" charset="-122"/>
                <a:ea typeface="华文楷体" pitchFamily="2" charset="-122"/>
              </a:rPr>
              <a:t>深度方向水流速度分布不均匀对去除率没有影响。</a:t>
            </a:r>
          </a:p>
          <a:p>
            <a:pPr algn="just">
              <a:lnSpc>
                <a:spcPct val="130000"/>
              </a:lnSpc>
              <a:spcBef>
                <a:spcPct val="50000"/>
              </a:spcBef>
              <a:buClr>
                <a:schemeClr val="folHlink"/>
              </a:buClr>
              <a:buSzPct val="60000"/>
              <a:buFont typeface="Wingdings" pitchFamily="2" charset="2"/>
              <a:buNone/>
            </a:pPr>
            <a:r>
              <a:rPr lang="zh-CN" altLang="en-US" sz="2400" b="1" dirty="0">
                <a:latin typeface="华文楷体" pitchFamily="2" charset="-122"/>
                <a:ea typeface="华文楷体" pitchFamily="2" charset="-122"/>
              </a:rPr>
              <a:t>   </a:t>
            </a:r>
            <a:r>
              <a:rPr lang="en-US" altLang="zh-CN" sz="2400" b="1" dirty="0">
                <a:latin typeface="华文楷体" pitchFamily="2" charset="-122"/>
                <a:ea typeface="华文楷体" pitchFamily="2" charset="-122"/>
              </a:rPr>
              <a:t>b.</a:t>
            </a:r>
            <a:r>
              <a:rPr lang="zh-CN" altLang="en-US" sz="2400" b="1" dirty="0">
                <a:latin typeface="华文楷体" pitchFamily="2" charset="-122"/>
                <a:ea typeface="华文楷体" pitchFamily="2" charset="-122"/>
              </a:rPr>
              <a:t>宽度方向水流速度分布不均匀是降低沉淀池去除率的主要原因。</a:t>
            </a:r>
          </a:p>
          <a:p>
            <a:pPr algn="just">
              <a:lnSpc>
                <a:spcPct val="130000"/>
              </a:lnSpc>
              <a:spcBef>
                <a:spcPct val="50000"/>
              </a:spcBef>
              <a:buClr>
                <a:schemeClr val="folHlink"/>
              </a:buClr>
              <a:buSzPct val="60000"/>
              <a:buFont typeface="Wingdings" pitchFamily="2" charset="2"/>
              <a:buNone/>
            </a:pPr>
            <a:r>
              <a:rPr lang="zh-CN" altLang="en-US" sz="2400" b="1" dirty="0">
                <a:latin typeface="华文楷体" pitchFamily="2" charset="-122"/>
                <a:ea typeface="华文楷体" pitchFamily="2" charset="-122"/>
              </a:rPr>
              <a:t>   </a:t>
            </a:r>
            <a:r>
              <a:rPr lang="en-US" altLang="zh-CN" sz="2400" b="1" dirty="0">
                <a:latin typeface="华文楷体" pitchFamily="2" charset="-122"/>
                <a:ea typeface="华文楷体" pitchFamily="2" charset="-122"/>
              </a:rPr>
              <a:t>c.</a:t>
            </a:r>
            <a:r>
              <a:rPr lang="zh-CN" altLang="en-US" sz="2400" b="1" dirty="0">
                <a:latin typeface="华文楷体" pitchFamily="2" charset="-122"/>
                <a:ea typeface="华文楷体" pitchFamily="2" charset="-122"/>
              </a:rPr>
              <a:t>紊流对去除率的影响：减慢沉速，降低去除率；扰动底部沉淀物，降低去除率。</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85347"/>
                                        </p:tgtEl>
                                        <p:attrNameLst>
                                          <p:attrName>style.visibility</p:attrName>
                                        </p:attrNameLst>
                                      </p:cBhvr>
                                      <p:to>
                                        <p:strVal val="visible"/>
                                      </p:to>
                                    </p:set>
                                    <p:anim calcmode="lin" valueType="num">
                                      <p:cBhvr additive="base">
                                        <p:cTn id="7" dur="500" fill="hold"/>
                                        <p:tgtEl>
                                          <p:spTgt spid="185347"/>
                                        </p:tgtEl>
                                        <p:attrNameLst>
                                          <p:attrName>ppt_x</p:attrName>
                                        </p:attrNameLst>
                                      </p:cBhvr>
                                      <p:tavLst>
                                        <p:tav tm="0">
                                          <p:val>
                                            <p:strVal val="#ppt_x"/>
                                          </p:val>
                                        </p:tav>
                                        <p:tav tm="100000">
                                          <p:val>
                                            <p:strVal val="#ppt_x"/>
                                          </p:val>
                                        </p:tav>
                                      </p:tavLst>
                                    </p:anim>
                                    <p:anim calcmode="lin" valueType="num">
                                      <p:cBhvr additive="base">
                                        <p:cTn id="8" dur="500" fill="hold"/>
                                        <p:tgtEl>
                                          <p:spTgt spid="18534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5347"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ChangeArrowheads="1"/>
          </p:cNvSpPr>
          <p:nvPr/>
        </p:nvSpPr>
        <p:spPr bwMode="auto">
          <a:xfrm>
            <a:off x="2343150" y="833438"/>
            <a:ext cx="9144000" cy="0"/>
          </a:xfrm>
          <a:prstGeom prst="rect">
            <a:avLst/>
          </a:prstGeom>
          <a:noFill/>
          <a:ln w="9525">
            <a:noFill/>
            <a:miter lim="800000"/>
            <a:headEnd/>
            <a:tailEnd/>
          </a:ln>
        </p:spPr>
        <p:txBody>
          <a:bodyPr>
            <a:spAutoFit/>
          </a:bodyPr>
          <a:lstStyle/>
          <a:p>
            <a:endParaRPr lang="zh-CN" altLang="en-US"/>
          </a:p>
        </p:txBody>
      </p:sp>
      <p:sp>
        <p:nvSpPr>
          <p:cNvPr id="37891" name="Rectangle 3"/>
          <p:cNvSpPr>
            <a:spLocks noChangeArrowheads="1"/>
          </p:cNvSpPr>
          <p:nvPr/>
        </p:nvSpPr>
        <p:spPr bwMode="auto">
          <a:xfrm>
            <a:off x="2123728" y="1231242"/>
            <a:ext cx="9144000" cy="461665"/>
          </a:xfrm>
          <a:prstGeom prst="rect">
            <a:avLst/>
          </a:prstGeom>
          <a:noFill/>
          <a:ln w="9525">
            <a:noFill/>
            <a:miter lim="800000"/>
            <a:headEnd/>
            <a:tailEnd/>
          </a:ln>
        </p:spPr>
        <p:txBody>
          <a:bodyPr>
            <a:spAutoFit/>
          </a:bodyPr>
          <a:lstStyle/>
          <a:p>
            <a:r>
              <a:rPr lang="zh-CN" altLang="en-US" sz="2400" b="1" dirty="0">
                <a:latin typeface="华文楷体" pitchFamily="2" charset="-122"/>
                <a:ea typeface="华文楷体" pitchFamily="2" charset="-122"/>
              </a:rPr>
              <a:t>泵站、沉淀池之前；</a:t>
            </a:r>
          </a:p>
        </p:txBody>
      </p:sp>
      <p:sp>
        <p:nvSpPr>
          <p:cNvPr id="37892" name="Rectangle 4"/>
          <p:cNvSpPr>
            <a:spLocks noChangeArrowheads="1"/>
          </p:cNvSpPr>
          <p:nvPr/>
        </p:nvSpPr>
        <p:spPr bwMode="auto">
          <a:xfrm>
            <a:off x="2657475" y="1457325"/>
            <a:ext cx="9144000" cy="0"/>
          </a:xfrm>
          <a:prstGeom prst="rect">
            <a:avLst/>
          </a:prstGeom>
          <a:noFill/>
          <a:ln w="9525">
            <a:noFill/>
            <a:miter lim="800000"/>
            <a:headEnd/>
            <a:tailEnd/>
          </a:ln>
        </p:spPr>
        <p:txBody>
          <a:bodyPr>
            <a:spAutoFit/>
          </a:bodyPr>
          <a:lstStyle/>
          <a:p>
            <a:endParaRPr lang="zh-CN" altLang="en-US"/>
          </a:p>
        </p:txBody>
      </p:sp>
      <p:sp>
        <p:nvSpPr>
          <p:cNvPr id="37893" name="Rectangle 5"/>
          <p:cNvSpPr>
            <a:spLocks noChangeArrowheads="1"/>
          </p:cNvSpPr>
          <p:nvPr/>
        </p:nvSpPr>
        <p:spPr bwMode="auto">
          <a:xfrm>
            <a:off x="1895475" y="2128838"/>
            <a:ext cx="9144000" cy="0"/>
          </a:xfrm>
          <a:prstGeom prst="rect">
            <a:avLst/>
          </a:prstGeom>
          <a:noFill/>
          <a:ln w="9525">
            <a:noFill/>
            <a:miter lim="800000"/>
            <a:headEnd/>
            <a:tailEnd/>
          </a:ln>
        </p:spPr>
        <p:txBody>
          <a:bodyPr>
            <a:spAutoFit/>
          </a:bodyPr>
          <a:lstStyle/>
          <a:p>
            <a:endParaRPr lang="zh-CN" altLang="en-US"/>
          </a:p>
        </p:txBody>
      </p:sp>
      <p:sp>
        <p:nvSpPr>
          <p:cNvPr id="186376" name="Rectangle 8"/>
          <p:cNvSpPr>
            <a:spLocks noGrp="1" noChangeArrowheads="1"/>
          </p:cNvSpPr>
          <p:nvPr>
            <p:ph type="title"/>
          </p:nvPr>
        </p:nvSpPr>
        <p:spPr>
          <a:xfrm>
            <a:off x="900113" y="515144"/>
            <a:ext cx="5638800" cy="609600"/>
          </a:xfrm>
        </p:spPr>
        <p:txBody>
          <a:bodyPr>
            <a:normAutofit fontScale="90000"/>
          </a:bodyPr>
          <a:lstStyle/>
          <a:p>
            <a:pPr eaLnBrk="1" hangingPunct="1">
              <a:defRPr/>
            </a:pPr>
            <a:r>
              <a:rPr lang="en-US" altLang="zh-CN" sz="3600" dirty="0">
                <a:solidFill>
                  <a:srgbClr val="FF0000"/>
                </a:solidFill>
                <a:latin typeface="+mn-ea"/>
                <a:ea typeface="+mn-ea"/>
              </a:rPr>
              <a:t>3.1.2   </a:t>
            </a:r>
            <a:r>
              <a:rPr lang="zh-CN" altLang="en-US" sz="3600" dirty="0">
                <a:solidFill>
                  <a:srgbClr val="FF0000"/>
                </a:solidFill>
                <a:latin typeface="+mn-ea"/>
                <a:ea typeface="+mn-ea"/>
              </a:rPr>
              <a:t>沉砂池</a:t>
            </a:r>
          </a:p>
        </p:txBody>
      </p:sp>
      <p:sp>
        <p:nvSpPr>
          <p:cNvPr id="186377" name="Text Box 9"/>
          <p:cNvSpPr txBox="1">
            <a:spLocks noChangeArrowheads="1"/>
          </p:cNvSpPr>
          <p:nvPr/>
        </p:nvSpPr>
        <p:spPr bwMode="auto">
          <a:xfrm>
            <a:off x="900113" y="2420938"/>
            <a:ext cx="8058150" cy="1113766"/>
          </a:xfrm>
          <a:prstGeom prst="rect">
            <a:avLst/>
          </a:prstGeom>
          <a:noFill/>
          <a:ln w="9525">
            <a:noFill/>
            <a:miter lim="800000"/>
            <a:headEnd/>
            <a:tailEnd/>
          </a:ln>
        </p:spPr>
        <p:txBody>
          <a:bodyPr>
            <a:spAutoFit/>
          </a:bodyPr>
          <a:lstStyle/>
          <a:p>
            <a:pPr marL="457200" indent="-457200" algn="l">
              <a:lnSpc>
                <a:spcPct val="150000"/>
              </a:lnSpc>
              <a:spcBef>
                <a:spcPct val="50000"/>
              </a:spcBef>
            </a:pPr>
            <a:r>
              <a:rPr lang="zh-CN" altLang="en-US" sz="2400" b="1" dirty="0">
                <a:latin typeface="华文楷体" pitchFamily="2" charset="-122"/>
                <a:ea typeface="华文楷体" pitchFamily="2" charset="-122"/>
                <a:sym typeface="Wingdings" pitchFamily="2" charset="2"/>
              </a:rPr>
              <a:t>（</a:t>
            </a:r>
            <a:r>
              <a:rPr lang="en-US" altLang="zh-CN" sz="2400" b="1" dirty="0">
                <a:latin typeface="华文楷体" pitchFamily="2" charset="-122"/>
                <a:ea typeface="华文楷体" pitchFamily="2" charset="-122"/>
                <a:sym typeface="Wingdings" pitchFamily="2" charset="2"/>
              </a:rPr>
              <a:t>1</a:t>
            </a:r>
            <a:r>
              <a:rPr lang="zh-CN" altLang="en-US" sz="2400" b="1" dirty="0">
                <a:latin typeface="华文楷体" pitchFamily="2" charset="-122"/>
                <a:ea typeface="华文楷体" pitchFamily="2" charset="-122"/>
                <a:sym typeface="Wingdings" pitchFamily="2" charset="2"/>
              </a:rPr>
              <a:t>）</a:t>
            </a:r>
            <a:r>
              <a:rPr lang="zh-CN" altLang="en-US" sz="2400" b="1" dirty="0">
                <a:latin typeface="华文楷体" pitchFamily="2" charset="-122"/>
                <a:ea typeface="华文楷体" pitchFamily="2" charset="-122"/>
              </a:rPr>
              <a:t>分离密度为大于</a:t>
            </a:r>
            <a:r>
              <a:rPr lang="en-US" altLang="zh-CN" sz="2400" b="1" dirty="0">
                <a:solidFill>
                  <a:schemeClr val="hlink"/>
                </a:solidFill>
                <a:latin typeface="华文楷体" pitchFamily="2" charset="-122"/>
                <a:ea typeface="华文楷体" pitchFamily="2" charset="-122"/>
                <a:cs typeface="Arial Unicode MS" pitchFamily="34" charset="-122"/>
              </a:rPr>
              <a:t>2.65</a:t>
            </a:r>
            <a:r>
              <a:rPr lang="zh-CN" altLang="en-US" sz="2400" b="1" dirty="0">
                <a:latin typeface="华文楷体" pitchFamily="2" charset="-122"/>
                <a:ea typeface="华文楷体" pitchFamily="2" charset="-122"/>
              </a:rPr>
              <a:t>、粒径大于</a:t>
            </a:r>
            <a:r>
              <a:rPr lang="en-US" altLang="zh-CN" sz="2400" b="1" dirty="0">
                <a:solidFill>
                  <a:schemeClr val="hlink"/>
                </a:solidFill>
                <a:latin typeface="华文楷体" pitchFamily="2" charset="-122"/>
                <a:ea typeface="华文楷体" pitchFamily="2" charset="-122"/>
              </a:rPr>
              <a:t>0.2mm</a:t>
            </a:r>
            <a:r>
              <a:rPr lang="zh-CN" altLang="en-US" sz="2400" b="1" dirty="0">
                <a:latin typeface="华文楷体" pitchFamily="2" charset="-122"/>
                <a:ea typeface="华文楷体" pitchFamily="2" charset="-122"/>
              </a:rPr>
              <a:t>的砂粒、灰渣  等无机固体颗粒；</a:t>
            </a:r>
          </a:p>
        </p:txBody>
      </p:sp>
      <p:sp>
        <p:nvSpPr>
          <p:cNvPr id="186378" name="Rectangle 10"/>
          <p:cNvSpPr>
            <a:spLocks noChangeArrowheads="1"/>
          </p:cNvSpPr>
          <p:nvPr/>
        </p:nvSpPr>
        <p:spPr bwMode="auto">
          <a:xfrm>
            <a:off x="971551" y="1243310"/>
            <a:ext cx="1224186" cy="461665"/>
          </a:xfrm>
          <a:prstGeom prst="rect">
            <a:avLst/>
          </a:prstGeom>
          <a:noFill/>
          <a:ln w="9525" algn="ctr">
            <a:noFill/>
            <a:miter lim="800000"/>
            <a:headEnd/>
            <a:tailEnd/>
          </a:ln>
        </p:spPr>
        <p:txBody>
          <a:bodyPr wrap="square" anchor="b">
            <a:spAutoFit/>
          </a:bodyPr>
          <a:lstStyle/>
          <a:p>
            <a:pPr algn="l">
              <a:spcBef>
                <a:spcPct val="20000"/>
              </a:spcBef>
              <a:buClr>
                <a:schemeClr val="folHlink"/>
              </a:buClr>
              <a:buSzPct val="60000"/>
              <a:buFont typeface="Wingdings" pitchFamily="2" charset="2"/>
              <a:buNone/>
            </a:pPr>
            <a:r>
              <a:rPr lang="en-US" altLang="zh-CN" sz="2400" b="1" dirty="0">
                <a:solidFill>
                  <a:srgbClr val="FFFF00"/>
                </a:solidFill>
                <a:latin typeface="华文楷体" pitchFamily="2" charset="-122"/>
                <a:ea typeface="华文楷体" pitchFamily="2" charset="-122"/>
              </a:rPr>
              <a:t>1. </a:t>
            </a:r>
            <a:r>
              <a:rPr lang="zh-CN" altLang="en-US" sz="2400" b="1" dirty="0">
                <a:solidFill>
                  <a:srgbClr val="FFFF00"/>
                </a:solidFill>
                <a:latin typeface="华文楷体" pitchFamily="2" charset="-122"/>
                <a:ea typeface="华文楷体" pitchFamily="2" charset="-122"/>
              </a:rPr>
              <a:t>位置</a:t>
            </a:r>
            <a:r>
              <a:rPr lang="zh-CN" altLang="en-US" sz="2400" b="1" dirty="0">
                <a:latin typeface="华文楷体" pitchFamily="2" charset="-122"/>
                <a:ea typeface="华文楷体" pitchFamily="2" charset="-122"/>
              </a:rPr>
              <a:t>：</a:t>
            </a:r>
            <a:endParaRPr lang="zh-CN" altLang="en-US" sz="3200" b="1" dirty="0">
              <a:latin typeface="华文楷体" pitchFamily="2" charset="-122"/>
              <a:ea typeface="华文楷体" pitchFamily="2" charset="-122"/>
            </a:endParaRPr>
          </a:p>
        </p:txBody>
      </p:sp>
      <p:sp>
        <p:nvSpPr>
          <p:cNvPr id="186379" name="Rectangle 11"/>
          <p:cNvSpPr>
            <a:spLocks noChangeArrowheads="1"/>
          </p:cNvSpPr>
          <p:nvPr/>
        </p:nvSpPr>
        <p:spPr bwMode="auto">
          <a:xfrm>
            <a:off x="971550" y="1773238"/>
            <a:ext cx="2808288" cy="457200"/>
          </a:xfrm>
          <a:prstGeom prst="rect">
            <a:avLst/>
          </a:prstGeom>
          <a:noFill/>
          <a:ln w="9525" algn="ctr">
            <a:noFill/>
            <a:miter lim="800000"/>
            <a:headEnd/>
            <a:tailEnd/>
          </a:ln>
        </p:spPr>
        <p:txBody>
          <a:bodyPr anchor="b">
            <a:spAutoFit/>
          </a:bodyPr>
          <a:lstStyle/>
          <a:p>
            <a:pPr algn="l">
              <a:spcBef>
                <a:spcPct val="20000"/>
              </a:spcBef>
              <a:buClr>
                <a:schemeClr val="folHlink"/>
              </a:buClr>
              <a:buSzPct val="60000"/>
              <a:buFont typeface="Wingdings" pitchFamily="2" charset="2"/>
              <a:buNone/>
            </a:pPr>
            <a:r>
              <a:rPr lang="en-US" altLang="zh-CN" sz="2400" b="1" dirty="0">
                <a:solidFill>
                  <a:srgbClr val="FFFF00"/>
                </a:solidFill>
                <a:latin typeface="华文楷体" pitchFamily="2" charset="-122"/>
                <a:ea typeface="华文楷体" pitchFamily="2" charset="-122"/>
              </a:rPr>
              <a:t>2. </a:t>
            </a:r>
            <a:r>
              <a:rPr lang="zh-CN" altLang="en-US" sz="2400" b="1" dirty="0">
                <a:solidFill>
                  <a:srgbClr val="FFFF00"/>
                </a:solidFill>
                <a:latin typeface="华文楷体" pitchFamily="2" charset="-122"/>
                <a:ea typeface="华文楷体" pitchFamily="2" charset="-122"/>
              </a:rPr>
              <a:t>作用</a:t>
            </a:r>
            <a:r>
              <a:rPr lang="zh-CN" altLang="en-US" sz="2400" b="1" dirty="0">
                <a:latin typeface="华文楷体" pitchFamily="2" charset="-122"/>
                <a:ea typeface="华文楷体" pitchFamily="2" charset="-122"/>
              </a:rPr>
              <a:t>：</a:t>
            </a:r>
          </a:p>
        </p:txBody>
      </p:sp>
      <p:sp>
        <p:nvSpPr>
          <p:cNvPr id="186380" name="Rectangle 12"/>
          <p:cNvSpPr>
            <a:spLocks noChangeArrowheads="1"/>
          </p:cNvSpPr>
          <p:nvPr/>
        </p:nvSpPr>
        <p:spPr bwMode="auto">
          <a:xfrm>
            <a:off x="900113" y="3619872"/>
            <a:ext cx="5329237" cy="457200"/>
          </a:xfrm>
          <a:prstGeom prst="rect">
            <a:avLst/>
          </a:prstGeom>
          <a:noFill/>
          <a:ln w="9525" algn="ctr">
            <a:noFill/>
            <a:miter lim="800000"/>
            <a:headEnd/>
            <a:tailEnd/>
          </a:ln>
        </p:spPr>
        <p:txBody>
          <a:bodyPr anchor="b">
            <a:spAutoFit/>
          </a:bodyPr>
          <a:lstStyle/>
          <a:p>
            <a:pPr algn="l">
              <a:spcBef>
                <a:spcPct val="20000"/>
              </a:spcBef>
              <a:buClr>
                <a:schemeClr val="folHlink"/>
              </a:buClr>
              <a:buSzPct val="60000"/>
              <a:buFont typeface="Wingdings" pitchFamily="2" charset="2"/>
              <a:buNone/>
            </a:pPr>
            <a:r>
              <a:rPr lang="zh-CN" altLang="en-US" sz="2400" b="1">
                <a:latin typeface="华文楷体" pitchFamily="2" charset="-122"/>
                <a:ea typeface="华文楷体" pitchFamily="2" charset="-122"/>
              </a:rPr>
              <a:t>（</a:t>
            </a:r>
            <a:r>
              <a:rPr lang="en-US" altLang="zh-CN" sz="2400" b="1">
                <a:latin typeface="华文楷体" pitchFamily="2" charset="-122"/>
                <a:ea typeface="华文楷体" pitchFamily="2" charset="-122"/>
              </a:rPr>
              <a:t>2</a:t>
            </a:r>
            <a:r>
              <a:rPr lang="zh-CN" altLang="en-US" sz="2400" b="1">
                <a:latin typeface="华文楷体" pitchFamily="2" charset="-122"/>
                <a:ea typeface="华文楷体" pitchFamily="2" charset="-122"/>
              </a:rPr>
              <a:t>）使水泵和管道免受磨损和阻塞；</a:t>
            </a:r>
          </a:p>
        </p:txBody>
      </p:sp>
      <p:sp>
        <p:nvSpPr>
          <p:cNvPr id="186381" name="Rectangle 13"/>
          <p:cNvSpPr>
            <a:spLocks noChangeArrowheads="1"/>
          </p:cNvSpPr>
          <p:nvPr/>
        </p:nvSpPr>
        <p:spPr bwMode="auto">
          <a:xfrm>
            <a:off x="900113" y="4195936"/>
            <a:ext cx="4906962" cy="457200"/>
          </a:xfrm>
          <a:prstGeom prst="rect">
            <a:avLst/>
          </a:prstGeom>
          <a:noFill/>
          <a:ln w="9525" algn="ctr">
            <a:noFill/>
            <a:miter lim="800000"/>
            <a:headEnd/>
            <a:tailEnd/>
          </a:ln>
        </p:spPr>
        <p:txBody>
          <a:bodyPr anchor="b">
            <a:spAutoFit/>
          </a:bodyPr>
          <a:lstStyle/>
          <a:p>
            <a:pPr algn="l">
              <a:spcBef>
                <a:spcPct val="20000"/>
              </a:spcBef>
              <a:buClr>
                <a:schemeClr val="folHlink"/>
              </a:buClr>
              <a:buSzPct val="60000"/>
              <a:buFont typeface="Wingdings" pitchFamily="2" charset="2"/>
              <a:buNone/>
            </a:pPr>
            <a:r>
              <a:rPr lang="zh-CN" altLang="en-US" sz="2400" b="1" dirty="0">
                <a:latin typeface="华文楷体" pitchFamily="2" charset="-122"/>
                <a:ea typeface="华文楷体" pitchFamily="2" charset="-122"/>
              </a:rPr>
              <a:t>（</a:t>
            </a:r>
            <a:r>
              <a:rPr lang="en-US" altLang="zh-CN" sz="2400" b="1" dirty="0">
                <a:latin typeface="华文楷体" pitchFamily="2" charset="-122"/>
                <a:ea typeface="华文楷体" pitchFamily="2" charset="-122"/>
              </a:rPr>
              <a:t>3</a:t>
            </a:r>
            <a:r>
              <a:rPr lang="zh-CN" altLang="en-US" sz="2400" b="1" dirty="0">
                <a:latin typeface="华文楷体" pitchFamily="2" charset="-122"/>
                <a:ea typeface="华文楷体" pitchFamily="2" charset="-122"/>
              </a:rPr>
              <a:t>）减轻沉淀池的无机负荷；</a:t>
            </a:r>
          </a:p>
        </p:txBody>
      </p:sp>
      <p:sp>
        <p:nvSpPr>
          <p:cNvPr id="186382" name="Rectangle 14"/>
          <p:cNvSpPr>
            <a:spLocks noChangeArrowheads="1"/>
          </p:cNvSpPr>
          <p:nvPr/>
        </p:nvSpPr>
        <p:spPr bwMode="auto">
          <a:xfrm>
            <a:off x="900113" y="4724400"/>
            <a:ext cx="7488237" cy="457200"/>
          </a:xfrm>
          <a:prstGeom prst="rect">
            <a:avLst/>
          </a:prstGeom>
          <a:noFill/>
          <a:ln w="9525" algn="ctr">
            <a:noFill/>
            <a:miter lim="800000"/>
            <a:headEnd/>
            <a:tailEnd/>
          </a:ln>
        </p:spPr>
        <p:txBody>
          <a:bodyPr anchor="b">
            <a:spAutoFit/>
          </a:bodyPr>
          <a:lstStyle/>
          <a:p>
            <a:pPr algn="l">
              <a:spcBef>
                <a:spcPct val="20000"/>
              </a:spcBef>
              <a:buClr>
                <a:schemeClr val="folHlink"/>
              </a:buClr>
              <a:buSzPct val="60000"/>
              <a:buFont typeface="Wingdings" pitchFamily="2" charset="2"/>
              <a:buNone/>
            </a:pPr>
            <a:r>
              <a:rPr lang="zh-CN" altLang="en-US" sz="2400" b="1" dirty="0">
                <a:latin typeface="华文楷体" pitchFamily="2" charset="-122"/>
                <a:ea typeface="华文楷体" pitchFamily="2" charset="-122"/>
              </a:rPr>
              <a:t>（</a:t>
            </a:r>
            <a:r>
              <a:rPr lang="en-US" altLang="zh-CN" sz="2400" b="1" dirty="0">
                <a:latin typeface="华文楷体" pitchFamily="2" charset="-122"/>
                <a:ea typeface="华文楷体" pitchFamily="2" charset="-122"/>
              </a:rPr>
              <a:t>4</a:t>
            </a:r>
            <a:r>
              <a:rPr lang="zh-CN" altLang="en-US" sz="2400" b="1" dirty="0">
                <a:latin typeface="华文楷体" pitchFamily="2" charset="-122"/>
                <a:ea typeface="华文楷体" pitchFamily="2" charset="-122"/>
              </a:rPr>
              <a:t>）污泥具有良好的流动性，便于排放输送。</a:t>
            </a:r>
          </a:p>
        </p:txBody>
      </p:sp>
      <p:sp>
        <p:nvSpPr>
          <p:cNvPr id="186383" name="Rectangle 15"/>
          <p:cNvSpPr>
            <a:spLocks noChangeArrowheads="1"/>
          </p:cNvSpPr>
          <p:nvPr/>
        </p:nvSpPr>
        <p:spPr bwMode="auto">
          <a:xfrm>
            <a:off x="2339752" y="5301208"/>
            <a:ext cx="4824413" cy="457200"/>
          </a:xfrm>
          <a:prstGeom prst="rect">
            <a:avLst/>
          </a:prstGeom>
          <a:noFill/>
          <a:ln w="9525" algn="ctr">
            <a:noFill/>
            <a:miter lim="800000"/>
            <a:headEnd/>
            <a:tailEnd/>
          </a:ln>
        </p:spPr>
        <p:txBody>
          <a:bodyPr anchor="b">
            <a:spAutoFit/>
          </a:bodyPr>
          <a:lstStyle/>
          <a:p>
            <a:pPr algn="l">
              <a:spcBef>
                <a:spcPct val="20000"/>
              </a:spcBef>
              <a:buClr>
                <a:schemeClr val="folHlink"/>
              </a:buClr>
              <a:buSzPct val="60000"/>
              <a:buFont typeface="Wingdings" pitchFamily="2" charset="2"/>
              <a:buNone/>
            </a:pPr>
            <a:r>
              <a:rPr lang="zh-CN" altLang="en-US" sz="2400" b="1" dirty="0">
                <a:latin typeface="华文楷体" pitchFamily="2" charset="-122"/>
                <a:ea typeface="华文楷体" pitchFamily="2" charset="-122"/>
              </a:rPr>
              <a:t>平流式、曝气式、钟式</a:t>
            </a:r>
          </a:p>
        </p:txBody>
      </p:sp>
      <p:sp>
        <p:nvSpPr>
          <p:cNvPr id="186384" name="Rectangle 16"/>
          <p:cNvSpPr>
            <a:spLocks noChangeArrowheads="1"/>
          </p:cNvSpPr>
          <p:nvPr/>
        </p:nvSpPr>
        <p:spPr bwMode="auto">
          <a:xfrm>
            <a:off x="1042988" y="5300663"/>
            <a:ext cx="1943100" cy="457200"/>
          </a:xfrm>
          <a:prstGeom prst="rect">
            <a:avLst/>
          </a:prstGeom>
          <a:noFill/>
          <a:ln w="9525" algn="ctr">
            <a:noFill/>
            <a:miter lim="800000"/>
            <a:headEnd/>
            <a:tailEnd/>
          </a:ln>
        </p:spPr>
        <p:txBody>
          <a:bodyPr anchor="b">
            <a:spAutoFit/>
          </a:bodyPr>
          <a:lstStyle/>
          <a:p>
            <a:pPr algn="l">
              <a:spcBef>
                <a:spcPct val="20000"/>
              </a:spcBef>
              <a:buClr>
                <a:schemeClr val="folHlink"/>
              </a:buClr>
              <a:buSzPct val="60000"/>
              <a:buFont typeface="Wingdings" pitchFamily="2" charset="2"/>
              <a:buNone/>
            </a:pPr>
            <a:r>
              <a:rPr lang="en-US" altLang="zh-CN" sz="2400" b="1" dirty="0">
                <a:solidFill>
                  <a:srgbClr val="FFFF00"/>
                </a:solidFill>
                <a:latin typeface="华文楷体" pitchFamily="2" charset="-122"/>
                <a:ea typeface="华文楷体" pitchFamily="2" charset="-122"/>
              </a:rPr>
              <a:t>3. </a:t>
            </a:r>
            <a:r>
              <a:rPr lang="zh-CN" altLang="en-US" sz="2400" b="1" dirty="0">
                <a:solidFill>
                  <a:srgbClr val="FFFF00"/>
                </a:solidFill>
                <a:latin typeface="华文楷体" pitchFamily="2" charset="-122"/>
                <a:ea typeface="华文楷体" pitchFamily="2" charset="-122"/>
              </a:rPr>
              <a:t>类型</a:t>
            </a:r>
            <a:r>
              <a:rPr lang="zh-CN" altLang="en-US" sz="2400" b="1" dirty="0">
                <a:latin typeface="华文楷体" pitchFamily="2" charset="-122"/>
                <a:ea typeface="华文楷体" pitchFamily="2" charset="-122"/>
              </a:rPr>
              <a:t>： </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86376"/>
                                        </p:tgtEl>
                                        <p:attrNameLst>
                                          <p:attrName>style.visibility</p:attrName>
                                        </p:attrNameLst>
                                      </p:cBhvr>
                                      <p:to>
                                        <p:strVal val="visible"/>
                                      </p:to>
                                    </p:set>
                                    <p:anim calcmode="lin" valueType="num">
                                      <p:cBhvr additive="base">
                                        <p:cTn id="7" dur="500" fill="hold"/>
                                        <p:tgtEl>
                                          <p:spTgt spid="186376"/>
                                        </p:tgtEl>
                                        <p:attrNameLst>
                                          <p:attrName>ppt_x</p:attrName>
                                        </p:attrNameLst>
                                      </p:cBhvr>
                                      <p:tavLst>
                                        <p:tav tm="0">
                                          <p:val>
                                            <p:strVal val="#ppt_x"/>
                                          </p:val>
                                        </p:tav>
                                        <p:tav tm="100000">
                                          <p:val>
                                            <p:strVal val="#ppt_x"/>
                                          </p:val>
                                        </p:tav>
                                      </p:tavLst>
                                    </p:anim>
                                    <p:anim calcmode="lin" valueType="num">
                                      <p:cBhvr additive="base">
                                        <p:cTn id="8" dur="500" fill="hold"/>
                                        <p:tgtEl>
                                          <p:spTgt spid="18637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86378"/>
                                        </p:tgtEl>
                                        <p:attrNameLst>
                                          <p:attrName>style.visibility</p:attrName>
                                        </p:attrNameLst>
                                      </p:cBhvr>
                                      <p:to>
                                        <p:strVal val="visible"/>
                                      </p:to>
                                    </p:set>
                                    <p:anim calcmode="lin" valueType="num">
                                      <p:cBhvr additive="base">
                                        <p:cTn id="13" dur="500" fill="hold"/>
                                        <p:tgtEl>
                                          <p:spTgt spid="186378"/>
                                        </p:tgtEl>
                                        <p:attrNameLst>
                                          <p:attrName>ppt_x</p:attrName>
                                        </p:attrNameLst>
                                      </p:cBhvr>
                                      <p:tavLst>
                                        <p:tav tm="0">
                                          <p:val>
                                            <p:strVal val="#ppt_x"/>
                                          </p:val>
                                        </p:tav>
                                        <p:tav tm="100000">
                                          <p:val>
                                            <p:strVal val="#ppt_x"/>
                                          </p:val>
                                        </p:tav>
                                      </p:tavLst>
                                    </p:anim>
                                    <p:anim calcmode="lin" valueType="num">
                                      <p:cBhvr additive="base">
                                        <p:cTn id="14" dur="500" fill="hold"/>
                                        <p:tgtEl>
                                          <p:spTgt spid="18637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7891"/>
                                        </p:tgtEl>
                                        <p:attrNameLst>
                                          <p:attrName>style.visibility</p:attrName>
                                        </p:attrNameLst>
                                      </p:cBhvr>
                                      <p:to>
                                        <p:strVal val="visible"/>
                                      </p:to>
                                    </p:set>
                                    <p:anim calcmode="lin" valueType="num">
                                      <p:cBhvr additive="base">
                                        <p:cTn id="19" dur="500" fill="hold"/>
                                        <p:tgtEl>
                                          <p:spTgt spid="37891"/>
                                        </p:tgtEl>
                                        <p:attrNameLst>
                                          <p:attrName>ppt_x</p:attrName>
                                        </p:attrNameLst>
                                      </p:cBhvr>
                                      <p:tavLst>
                                        <p:tav tm="0">
                                          <p:val>
                                            <p:strVal val="#ppt_x"/>
                                          </p:val>
                                        </p:tav>
                                        <p:tav tm="100000">
                                          <p:val>
                                            <p:strVal val="#ppt_x"/>
                                          </p:val>
                                        </p:tav>
                                      </p:tavLst>
                                    </p:anim>
                                    <p:anim calcmode="lin" valueType="num">
                                      <p:cBhvr additive="base">
                                        <p:cTn id="20" dur="500" fill="hold"/>
                                        <p:tgtEl>
                                          <p:spTgt spid="37891"/>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86379"/>
                                        </p:tgtEl>
                                        <p:attrNameLst>
                                          <p:attrName>style.visibility</p:attrName>
                                        </p:attrNameLst>
                                      </p:cBhvr>
                                      <p:to>
                                        <p:strVal val="visible"/>
                                      </p:to>
                                    </p:set>
                                    <p:anim calcmode="lin" valueType="num">
                                      <p:cBhvr additive="base">
                                        <p:cTn id="25" dur="500" fill="hold"/>
                                        <p:tgtEl>
                                          <p:spTgt spid="186379"/>
                                        </p:tgtEl>
                                        <p:attrNameLst>
                                          <p:attrName>ppt_x</p:attrName>
                                        </p:attrNameLst>
                                      </p:cBhvr>
                                      <p:tavLst>
                                        <p:tav tm="0">
                                          <p:val>
                                            <p:strVal val="#ppt_x"/>
                                          </p:val>
                                        </p:tav>
                                        <p:tav tm="100000">
                                          <p:val>
                                            <p:strVal val="#ppt_x"/>
                                          </p:val>
                                        </p:tav>
                                      </p:tavLst>
                                    </p:anim>
                                    <p:anim calcmode="lin" valueType="num">
                                      <p:cBhvr additive="base">
                                        <p:cTn id="26" dur="500" fill="hold"/>
                                        <p:tgtEl>
                                          <p:spTgt spid="186379"/>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86377"/>
                                        </p:tgtEl>
                                        <p:attrNameLst>
                                          <p:attrName>style.visibility</p:attrName>
                                        </p:attrNameLst>
                                      </p:cBhvr>
                                      <p:to>
                                        <p:strVal val="visible"/>
                                      </p:to>
                                    </p:set>
                                    <p:anim calcmode="lin" valueType="num">
                                      <p:cBhvr additive="base">
                                        <p:cTn id="31" dur="500" fill="hold"/>
                                        <p:tgtEl>
                                          <p:spTgt spid="186377"/>
                                        </p:tgtEl>
                                        <p:attrNameLst>
                                          <p:attrName>ppt_x</p:attrName>
                                        </p:attrNameLst>
                                      </p:cBhvr>
                                      <p:tavLst>
                                        <p:tav tm="0">
                                          <p:val>
                                            <p:strVal val="#ppt_x"/>
                                          </p:val>
                                        </p:tav>
                                        <p:tav tm="100000">
                                          <p:val>
                                            <p:strVal val="#ppt_x"/>
                                          </p:val>
                                        </p:tav>
                                      </p:tavLst>
                                    </p:anim>
                                    <p:anim calcmode="lin" valueType="num">
                                      <p:cBhvr additive="base">
                                        <p:cTn id="32" dur="500" fill="hold"/>
                                        <p:tgtEl>
                                          <p:spTgt spid="186377"/>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86380"/>
                                        </p:tgtEl>
                                        <p:attrNameLst>
                                          <p:attrName>style.visibility</p:attrName>
                                        </p:attrNameLst>
                                      </p:cBhvr>
                                      <p:to>
                                        <p:strVal val="visible"/>
                                      </p:to>
                                    </p:set>
                                    <p:anim calcmode="lin" valueType="num">
                                      <p:cBhvr additive="base">
                                        <p:cTn id="37" dur="500" fill="hold"/>
                                        <p:tgtEl>
                                          <p:spTgt spid="186380"/>
                                        </p:tgtEl>
                                        <p:attrNameLst>
                                          <p:attrName>ppt_x</p:attrName>
                                        </p:attrNameLst>
                                      </p:cBhvr>
                                      <p:tavLst>
                                        <p:tav tm="0">
                                          <p:val>
                                            <p:strVal val="#ppt_x"/>
                                          </p:val>
                                        </p:tav>
                                        <p:tav tm="100000">
                                          <p:val>
                                            <p:strVal val="#ppt_x"/>
                                          </p:val>
                                        </p:tav>
                                      </p:tavLst>
                                    </p:anim>
                                    <p:anim calcmode="lin" valueType="num">
                                      <p:cBhvr additive="base">
                                        <p:cTn id="38" dur="500" fill="hold"/>
                                        <p:tgtEl>
                                          <p:spTgt spid="186380"/>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86381"/>
                                        </p:tgtEl>
                                        <p:attrNameLst>
                                          <p:attrName>style.visibility</p:attrName>
                                        </p:attrNameLst>
                                      </p:cBhvr>
                                      <p:to>
                                        <p:strVal val="visible"/>
                                      </p:to>
                                    </p:set>
                                    <p:anim calcmode="lin" valueType="num">
                                      <p:cBhvr additive="base">
                                        <p:cTn id="43" dur="500" fill="hold"/>
                                        <p:tgtEl>
                                          <p:spTgt spid="186381"/>
                                        </p:tgtEl>
                                        <p:attrNameLst>
                                          <p:attrName>ppt_x</p:attrName>
                                        </p:attrNameLst>
                                      </p:cBhvr>
                                      <p:tavLst>
                                        <p:tav tm="0">
                                          <p:val>
                                            <p:strVal val="#ppt_x"/>
                                          </p:val>
                                        </p:tav>
                                        <p:tav tm="100000">
                                          <p:val>
                                            <p:strVal val="#ppt_x"/>
                                          </p:val>
                                        </p:tav>
                                      </p:tavLst>
                                    </p:anim>
                                    <p:anim calcmode="lin" valueType="num">
                                      <p:cBhvr additive="base">
                                        <p:cTn id="44" dur="500" fill="hold"/>
                                        <p:tgtEl>
                                          <p:spTgt spid="186381"/>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86382"/>
                                        </p:tgtEl>
                                        <p:attrNameLst>
                                          <p:attrName>style.visibility</p:attrName>
                                        </p:attrNameLst>
                                      </p:cBhvr>
                                      <p:to>
                                        <p:strVal val="visible"/>
                                      </p:to>
                                    </p:set>
                                    <p:anim calcmode="lin" valueType="num">
                                      <p:cBhvr additive="base">
                                        <p:cTn id="49" dur="500" fill="hold"/>
                                        <p:tgtEl>
                                          <p:spTgt spid="186382"/>
                                        </p:tgtEl>
                                        <p:attrNameLst>
                                          <p:attrName>ppt_x</p:attrName>
                                        </p:attrNameLst>
                                      </p:cBhvr>
                                      <p:tavLst>
                                        <p:tav tm="0">
                                          <p:val>
                                            <p:strVal val="#ppt_x"/>
                                          </p:val>
                                        </p:tav>
                                        <p:tav tm="100000">
                                          <p:val>
                                            <p:strVal val="#ppt_x"/>
                                          </p:val>
                                        </p:tav>
                                      </p:tavLst>
                                    </p:anim>
                                    <p:anim calcmode="lin" valueType="num">
                                      <p:cBhvr additive="base">
                                        <p:cTn id="50" dur="500" fill="hold"/>
                                        <p:tgtEl>
                                          <p:spTgt spid="186382"/>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186384"/>
                                        </p:tgtEl>
                                        <p:attrNameLst>
                                          <p:attrName>style.visibility</p:attrName>
                                        </p:attrNameLst>
                                      </p:cBhvr>
                                      <p:to>
                                        <p:strVal val="visible"/>
                                      </p:to>
                                    </p:set>
                                    <p:anim calcmode="lin" valueType="num">
                                      <p:cBhvr additive="base">
                                        <p:cTn id="55" dur="500" fill="hold"/>
                                        <p:tgtEl>
                                          <p:spTgt spid="186384"/>
                                        </p:tgtEl>
                                        <p:attrNameLst>
                                          <p:attrName>ppt_x</p:attrName>
                                        </p:attrNameLst>
                                      </p:cBhvr>
                                      <p:tavLst>
                                        <p:tav tm="0">
                                          <p:val>
                                            <p:strVal val="#ppt_x"/>
                                          </p:val>
                                        </p:tav>
                                        <p:tav tm="100000">
                                          <p:val>
                                            <p:strVal val="#ppt_x"/>
                                          </p:val>
                                        </p:tav>
                                      </p:tavLst>
                                    </p:anim>
                                    <p:anim calcmode="lin" valueType="num">
                                      <p:cBhvr additive="base">
                                        <p:cTn id="56" dur="500" fill="hold"/>
                                        <p:tgtEl>
                                          <p:spTgt spid="186384"/>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186383"/>
                                        </p:tgtEl>
                                        <p:attrNameLst>
                                          <p:attrName>style.visibility</p:attrName>
                                        </p:attrNameLst>
                                      </p:cBhvr>
                                      <p:to>
                                        <p:strVal val="visible"/>
                                      </p:to>
                                    </p:set>
                                    <p:anim calcmode="lin" valueType="num">
                                      <p:cBhvr additive="base">
                                        <p:cTn id="61" dur="500" fill="hold"/>
                                        <p:tgtEl>
                                          <p:spTgt spid="186383"/>
                                        </p:tgtEl>
                                        <p:attrNameLst>
                                          <p:attrName>ppt_x</p:attrName>
                                        </p:attrNameLst>
                                      </p:cBhvr>
                                      <p:tavLst>
                                        <p:tav tm="0">
                                          <p:val>
                                            <p:strVal val="#ppt_x"/>
                                          </p:val>
                                        </p:tav>
                                        <p:tav tm="100000">
                                          <p:val>
                                            <p:strVal val="#ppt_x"/>
                                          </p:val>
                                        </p:tav>
                                      </p:tavLst>
                                    </p:anim>
                                    <p:anim calcmode="lin" valueType="num">
                                      <p:cBhvr additive="base">
                                        <p:cTn id="62" dur="500" fill="hold"/>
                                        <p:tgtEl>
                                          <p:spTgt spid="18638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91" grpId="0"/>
      <p:bldP spid="186376" grpId="0"/>
      <p:bldP spid="186377" grpId="0"/>
      <p:bldP spid="186378" grpId="0"/>
      <p:bldP spid="186379" grpId="0"/>
      <p:bldP spid="186380" grpId="0"/>
      <p:bldP spid="186381" grpId="0"/>
      <p:bldP spid="186382" grpId="0"/>
      <p:bldP spid="186383" grpId="0"/>
      <p:bldP spid="18638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2"/>
          <p:cNvSpPr>
            <a:spLocks noChangeArrowheads="1"/>
          </p:cNvSpPr>
          <p:nvPr/>
        </p:nvSpPr>
        <p:spPr bwMode="auto">
          <a:xfrm>
            <a:off x="2343150" y="833438"/>
            <a:ext cx="9144000" cy="0"/>
          </a:xfrm>
          <a:prstGeom prst="rect">
            <a:avLst/>
          </a:prstGeom>
          <a:noFill/>
          <a:ln w="9525">
            <a:noFill/>
            <a:miter lim="800000"/>
            <a:headEnd/>
            <a:tailEnd/>
          </a:ln>
        </p:spPr>
        <p:txBody>
          <a:bodyPr>
            <a:spAutoFit/>
          </a:bodyPr>
          <a:lstStyle/>
          <a:p>
            <a:endParaRPr lang="zh-CN" altLang="en-US"/>
          </a:p>
        </p:txBody>
      </p:sp>
      <p:sp>
        <p:nvSpPr>
          <p:cNvPr id="8196" name="Rectangle 3"/>
          <p:cNvSpPr>
            <a:spLocks noChangeArrowheads="1"/>
          </p:cNvSpPr>
          <p:nvPr/>
        </p:nvSpPr>
        <p:spPr bwMode="auto">
          <a:xfrm>
            <a:off x="2676525" y="1423988"/>
            <a:ext cx="9144000" cy="0"/>
          </a:xfrm>
          <a:prstGeom prst="rect">
            <a:avLst/>
          </a:prstGeom>
          <a:noFill/>
          <a:ln w="9525">
            <a:noFill/>
            <a:miter lim="800000"/>
            <a:headEnd/>
            <a:tailEnd/>
          </a:ln>
        </p:spPr>
        <p:txBody>
          <a:bodyPr>
            <a:spAutoFit/>
          </a:bodyPr>
          <a:lstStyle/>
          <a:p>
            <a:endParaRPr lang="zh-CN" altLang="en-US"/>
          </a:p>
        </p:txBody>
      </p:sp>
      <p:sp>
        <p:nvSpPr>
          <p:cNvPr id="8197" name="Rectangle 4"/>
          <p:cNvSpPr>
            <a:spLocks noChangeArrowheads="1"/>
          </p:cNvSpPr>
          <p:nvPr/>
        </p:nvSpPr>
        <p:spPr bwMode="auto">
          <a:xfrm>
            <a:off x="2657475" y="1457325"/>
            <a:ext cx="9144000" cy="0"/>
          </a:xfrm>
          <a:prstGeom prst="rect">
            <a:avLst/>
          </a:prstGeom>
          <a:noFill/>
          <a:ln w="9525">
            <a:noFill/>
            <a:miter lim="800000"/>
            <a:headEnd/>
            <a:tailEnd/>
          </a:ln>
        </p:spPr>
        <p:txBody>
          <a:bodyPr>
            <a:spAutoFit/>
          </a:bodyPr>
          <a:lstStyle/>
          <a:p>
            <a:endParaRPr lang="zh-CN" altLang="en-US"/>
          </a:p>
        </p:txBody>
      </p:sp>
      <p:sp>
        <p:nvSpPr>
          <p:cNvPr id="8198" name="Rectangle 5"/>
          <p:cNvSpPr>
            <a:spLocks noChangeArrowheads="1"/>
          </p:cNvSpPr>
          <p:nvPr/>
        </p:nvSpPr>
        <p:spPr bwMode="auto">
          <a:xfrm>
            <a:off x="1895475" y="2128838"/>
            <a:ext cx="9144000" cy="0"/>
          </a:xfrm>
          <a:prstGeom prst="rect">
            <a:avLst/>
          </a:prstGeom>
          <a:noFill/>
          <a:ln w="9525">
            <a:noFill/>
            <a:miter lim="800000"/>
            <a:headEnd/>
            <a:tailEnd/>
          </a:ln>
        </p:spPr>
        <p:txBody>
          <a:bodyPr>
            <a:spAutoFit/>
          </a:bodyPr>
          <a:lstStyle/>
          <a:p>
            <a:endParaRPr lang="zh-CN" altLang="en-US"/>
          </a:p>
        </p:txBody>
      </p:sp>
      <p:sp>
        <p:nvSpPr>
          <p:cNvPr id="8199" name="Rectangle 6"/>
          <p:cNvSpPr>
            <a:spLocks noChangeArrowheads="1"/>
          </p:cNvSpPr>
          <p:nvPr/>
        </p:nvSpPr>
        <p:spPr bwMode="auto">
          <a:xfrm>
            <a:off x="2419350" y="2147888"/>
            <a:ext cx="9144000" cy="0"/>
          </a:xfrm>
          <a:prstGeom prst="rect">
            <a:avLst/>
          </a:prstGeom>
          <a:noFill/>
          <a:ln w="9525">
            <a:noFill/>
            <a:miter lim="800000"/>
            <a:headEnd/>
            <a:tailEnd/>
          </a:ln>
        </p:spPr>
        <p:txBody>
          <a:bodyPr>
            <a:spAutoFit/>
          </a:bodyPr>
          <a:lstStyle/>
          <a:p>
            <a:endParaRPr lang="zh-CN" altLang="en-US"/>
          </a:p>
        </p:txBody>
      </p:sp>
      <p:sp>
        <p:nvSpPr>
          <p:cNvPr id="8200" name="Rectangle 7"/>
          <p:cNvSpPr>
            <a:spLocks noChangeArrowheads="1"/>
          </p:cNvSpPr>
          <p:nvPr/>
        </p:nvSpPr>
        <p:spPr bwMode="auto">
          <a:xfrm>
            <a:off x="2562225" y="2247900"/>
            <a:ext cx="9144000" cy="0"/>
          </a:xfrm>
          <a:prstGeom prst="rect">
            <a:avLst/>
          </a:prstGeom>
          <a:noFill/>
          <a:ln w="9525">
            <a:noFill/>
            <a:miter lim="800000"/>
            <a:headEnd/>
            <a:tailEnd/>
          </a:ln>
        </p:spPr>
        <p:txBody>
          <a:bodyPr>
            <a:spAutoFit/>
          </a:bodyPr>
          <a:lstStyle/>
          <a:p>
            <a:endParaRPr lang="zh-CN" altLang="en-US"/>
          </a:p>
        </p:txBody>
      </p:sp>
      <p:sp>
        <p:nvSpPr>
          <p:cNvPr id="8201" name="Text Box 8"/>
          <p:cNvSpPr txBox="1">
            <a:spLocks noChangeArrowheads="1"/>
          </p:cNvSpPr>
          <p:nvPr/>
        </p:nvSpPr>
        <p:spPr bwMode="auto">
          <a:xfrm>
            <a:off x="539750" y="1099592"/>
            <a:ext cx="8058150" cy="457200"/>
          </a:xfrm>
          <a:prstGeom prst="rect">
            <a:avLst/>
          </a:prstGeom>
          <a:noFill/>
          <a:ln w="9525">
            <a:noFill/>
            <a:miter lim="800000"/>
            <a:headEnd/>
            <a:tailEnd/>
          </a:ln>
        </p:spPr>
        <p:txBody>
          <a:bodyPr>
            <a:spAutoFit/>
          </a:bodyPr>
          <a:lstStyle/>
          <a:p>
            <a:pPr marL="457200" indent="-457200" algn="l">
              <a:spcBef>
                <a:spcPct val="50000"/>
              </a:spcBef>
            </a:pPr>
            <a:r>
              <a:rPr lang="zh-CN" altLang="en-US" sz="2400" b="1" dirty="0">
                <a:solidFill>
                  <a:srgbClr val="FF0000"/>
                </a:solidFill>
                <a:latin typeface="华文楷体" pitchFamily="2" charset="-122"/>
                <a:ea typeface="华文楷体" pitchFamily="2" charset="-122"/>
              </a:rPr>
              <a:t>沉砂池的去除对象</a:t>
            </a:r>
            <a:r>
              <a:rPr lang="en-US" altLang="zh-CN" sz="2400" b="1" dirty="0">
                <a:solidFill>
                  <a:srgbClr val="FF0000"/>
                </a:solidFill>
                <a:latin typeface="华文楷体" pitchFamily="2" charset="-122"/>
                <a:ea typeface="华文楷体" pitchFamily="2" charset="-122"/>
              </a:rPr>
              <a:t>:</a:t>
            </a:r>
            <a:r>
              <a:rPr lang="zh-CN" altLang="en-US" sz="2400" b="1" dirty="0">
                <a:solidFill>
                  <a:srgbClr val="FFFF00"/>
                </a:solidFill>
                <a:latin typeface="华文楷体" pitchFamily="2" charset="-122"/>
                <a:ea typeface="华文楷体" pitchFamily="2" charset="-122"/>
              </a:rPr>
              <a:t>砂粒、比重为</a:t>
            </a:r>
            <a:r>
              <a:rPr lang="en-US" altLang="zh-CN" sz="2400" b="1" dirty="0">
                <a:solidFill>
                  <a:srgbClr val="FFFF00"/>
                </a:solidFill>
                <a:latin typeface="华文楷体" pitchFamily="2" charset="-122"/>
                <a:ea typeface="华文楷体" pitchFamily="2" charset="-122"/>
                <a:cs typeface="Arial Unicode MS" pitchFamily="34" charset="-122"/>
              </a:rPr>
              <a:t>2.65</a:t>
            </a:r>
            <a:r>
              <a:rPr lang="zh-CN" altLang="en-US" sz="2400" b="1" dirty="0">
                <a:solidFill>
                  <a:srgbClr val="FFFF00"/>
                </a:solidFill>
                <a:latin typeface="华文楷体" pitchFamily="2" charset="-122"/>
                <a:ea typeface="华文楷体" pitchFamily="2" charset="-122"/>
              </a:rPr>
              <a:t>、粒径</a:t>
            </a:r>
            <a:r>
              <a:rPr lang="en-US" altLang="zh-CN" sz="2400" b="1" dirty="0">
                <a:solidFill>
                  <a:srgbClr val="FFFF00"/>
                </a:solidFill>
                <a:latin typeface="华文楷体" pitchFamily="2" charset="-122"/>
                <a:ea typeface="华文楷体" pitchFamily="2" charset="-122"/>
              </a:rPr>
              <a:t>0.2mm</a:t>
            </a:r>
            <a:r>
              <a:rPr lang="zh-CN" altLang="en-US" sz="2400" b="1" dirty="0">
                <a:solidFill>
                  <a:srgbClr val="FFFF00"/>
                </a:solidFill>
                <a:latin typeface="华文楷体" pitchFamily="2" charset="-122"/>
                <a:ea typeface="华文楷体" pitchFamily="2" charset="-122"/>
              </a:rPr>
              <a:t>以上。</a:t>
            </a:r>
          </a:p>
        </p:txBody>
      </p:sp>
      <p:graphicFrame>
        <p:nvGraphicFramePr>
          <p:cNvPr id="8194" name="Object 9"/>
          <p:cNvGraphicFramePr>
            <a:graphicFrameLocks noChangeAspect="1"/>
          </p:cNvGraphicFramePr>
          <p:nvPr/>
        </p:nvGraphicFramePr>
        <p:xfrm>
          <a:off x="755029" y="2006575"/>
          <a:ext cx="7345363" cy="3222625"/>
        </p:xfrm>
        <a:graphic>
          <a:graphicData uri="http://schemas.openxmlformats.org/presentationml/2006/ole">
            <mc:AlternateContent xmlns:mc="http://schemas.openxmlformats.org/markup-compatibility/2006">
              <mc:Choice xmlns:v="urn:schemas-microsoft-com:vml" Requires="v">
                <p:oleObj spid="_x0000_s80941" r:id="rId4" imgW="1814742" imgH="667429" progId="">
                  <p:embed/>
                </p:oleObj>
              </mc:Choice>
              <mc:Fallback>
                <p:oleObj r:id="rId4" imgW="1814742" imgH="667429" progId="">
                  <p:embed/>
                  <p:pic>
                    <p:nvPicPr>
                      <p:cNvPr id="0" name="Object 9"/>
                      <p:cNvPicPr>
                        <a:picLocks noChangeAspect="1" noChangeArrowheads="1"/>
                      </p:cNvPicPr>
                      <p:nvPr/>
                    </p:nvPicPr>
                    <p:blipFill>
                      <a:blip r:embed="rId5">
                        <a:extLst>
                          <a:ext uri="{28A0092B-C50C-407E-A947-70E740481C1C}">
                            <a14:useLocalDpi xmlns:a14="http://schemas.microsoft.com/office/drawing/2010/main" val="0"/>
                          </a:ext>
                        </a:extLst>
                      </a:blip>
                      <a:srcRect l="10728" t="10017" r="4449"/>
                      <a:stretch>
                        <a:fillRect/>
                      </a:stretch>
                    </p:blipFill>
                    <p:spPr bwMode="auto">
                      <a:xfrm>
                        <a:off x="755029" y="2006575"/>
                        <a:ext cx="7345363" cy="32226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4" name="Picture 3" descr="003"/>
          <p:cNvPicPr>
            <a:picLocks noChangeAspect="1" noChangeArrowheads="1"/>
          </p:cNvPicPr>
          <p:nvPr/>
        </p:nvPicPr>
        <p:blipFill>
          <a:blip r:embed="rId2" cstate="print"/>
          <a:srcRect/>
          <a:stretch>
            <a:fillRect/>
          </a:stretch>
        </p:blipFill>
        <p:spPr bwMode="auto">
          <a:xfrm>
            <a:off x="107504" y="1484784"/>
            <a:ext cx="4994275" cy="4492625"/>
          </a:xfrm>
          <a:prstGeom prst="rect">
            <a:avLst/>
          </a:prstGeom>
          <a:noFill/>
          <a:ln w="9525">
            <a:noFill/>
            <a:miter lim="800000"/>
            <a:headEnd/>
            <a:tailEnd/>
          </a:ln>
        </p:spPr>
      </p:pic>
      <p:sp>
        <p:nvSpPr>
          <p:cNvPr id="38915" name="Text Box 4"/>
          <p:cNvSpPr txBox="1">
            <a:spLocks noChangeArrowheads="1"/>
          </p:cNvSpPr>
          <p:nvPr/>
        </p:nvSpPr>
        <p:spPr bwMode="auto">
          <a:xfrm>
            <a:off x="2699792" y="692696"/>
            <a:ext cx="4320827" cy="523220"/>
          </a:xfrm>
          <a:prstGeom prst="rect">
            <a:avLst/>
          </a:prstGeom>
          <a:noFill/>
          <a:ln w="9525">
            <a:noFill/>
            <a:miter lim="800000"/>
            <a:headEnd/>
            <a:tailEnd/>
          </a:ln>
        </p:spPr>
        <p:txBody>
          <a:bodyPr wrap="square">
            <a:spAutoFit/>
          </a:bodyPr>
          <a:lstStyle/>
          <a:p>
            <a:pPr algn="l">
              <a:spcBef>
                <a:spcPct val="50000"/>
              </a:spcBef>
            </a:pPr>
            <a:r>
              <a:rPr kumimoji="1" lang="en-US" altLang="zh-CN" sz="2800" b="1" dirty="0">
                <a:solidFill>
                  <a:srgbClr val="FFFF00"/>
                </a:solidFill>
                <a:latin typeface="华文楷体" pitchFamily="2" charset="-122"/>
                <a:ea typeface="华文楷体" pitchFamily="2" charset="-122"/>
              </a:rPr>
              <a:t>(1)  </a:t>
            </a:r>
            <a:r>
              <a:rPr kumimoji="1" lang="zh-CN" altLang="en-US" sz="2800" b="1" dirty="0">
                <a:solidFill>
                  <a:srgbClr val="FFFF00"/>
                </a:solidFill>
                <a:latin typeface="华文楷体" pitchFamily="2" charset="-122"/>
                <a:ea typeface="华文楷体" pitchFamily="2" charset="-122"/>
              </a:rPr>
              <a:t>平流式沉砂池</a:t>
            </a:r>
            <a:r>
              <a:rPr kumimoji="1" lang="zh-CN" altLang="en-US" sz="2800" dirty="0">
                <a:solidFill>
                  <a:srgbClr val="FFFF00"/>
                </a:solidFill>
                <a:latin typeface="华文楷体" pitchFamily="2" charset="-122"/>
                <a:ea typeface="华文楷体" pitchFamily="2" charset="-122"/>
              </a:rPr>
              <a:t> </a:t>
            </a:r>
          </a:p>
        </p:txBody>
      </p:sp>
      <p:sp>
        <p:nvSpPr>
          <p:cNvPr id="4" name="Text Box 4">
            <a:extLst>
              <a:ext uri="{FF2B5EF4-FFF2-40B4-BE49-F238E27FC236}">
                <a16:creationId xmlns:a16="http://schemas.microsoft.com/office/drawing/2014/main" id="{137BE2CC-EBC3-4622-BF4B-F6594852BF1C}"/>
              </a:ext>
            </a:extLst>
          </p:cNvPr>
          <p:cNvSpPr txBox="1">
            <a:spLocks noChangeArrowheads="1"/>
          </p:cNvSpPr>
          <p:nvPr/>
        </p:nvSpPr>
        <p:spPr bwMode="auto">
          <a:xfrm>
            <a:off x="5211475" y="1844824"/>
            <a:ext cx="3790701" cy="3539430"/>
          </a:xfrm>
          <a:prstGeom prst="rect">
            <a:avLst/>
          </a:prstGeom>
          <a:noFill/>
          <a:ln w="9525">
            <a:noFill/>
            <a:miter lim="800000"/>
            <a:headEnd/>
            <a:tailEnd/>
          </a:ln>
        </p:spPr>
        <p:txBody>
          <a:bodyPr wrap="square">
            <a:spAutoFit/>
          </a:bodyPr>
          <a:lstStyle/>
          <a:p>
            <a:pPr indent="457200" algn="just">
              <a:spcBef>
                <a:spcPct val="50000"/>
              </a:spcBef>
            </a:pPr>
            <a:r>
              <a:rPr kumimoji="1" lang="zh-CN" altLang="en-US" sz="2400" b="1" dirty="0">
                <a:latin typeface="华文楷体" pitchFamily="2" charset="-122"/>
                <a:ea typeface="华文楷体" pitchFamily="2" charset="-122"/>
              </a:rPr>
              <a:t>平流矩形沉砂池是最常用的一种沉砂池，其过水部分是一条加宽加深的明渠，由入流渠、沉砂区、出流渠、沉砂斗等部分组成，两端用闸板控制水流。渠底一般设两个贮沙池，下接排砂管，或者</a:t>
            </a:r>
            <a:r>
              <a:rPr kumimoji="1" lang="zh-CN" altLang="en-US" sz="2800" b="1" dirty="0">
                <a:latin typeface="华文楷体" pitchFamily="2" charset="-122"/>
                <a:ea typeface="华文楷体" pitchFamily="2" charset="-122"/>
              </a:rPr>
              <a:t>用射流泵和螺旋泵排砂。</a:t>
            </a:r>
            <a:endParaRPr kumimoji="1" lang="zh-CN" altLang="en-US" sz="2800" dirty="0">
              <a:latin typeface="华文楷体" pitchFamily="2" charset="-122"/>
              <a:ea typeface="华文楷体" pitchFamily="2" charset="-122"/>
            </a:endParaRPr>
          </a:p>
        </p:txBody>
      </p:sp>
    </p:spTree>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23" name="Rectangle 2"/>
          <p:cNvSpPr>
            <a:spLocks noChangeArrowheads="1"/>
          </p:cNvSpPr>
          <p:nvPr/>
        </p:nvSpPr>
        <p:spPr bwMode="auto">
          <a:xfrm>
            <a:off x="2343150" y="833438"/>
            <a:ext cx="9144000" cy="0"/>
          </a:xfrm>
          <a:prstGeom prst="rect">
            <a:avLst/>
          </a:prstGeom>
          <a:noFill/>
          <a:ln w="9525">
            <a:noFill/>
            <a:miter lim="800000"/>
            <a:headEnd/>
            <a:tailEnd/>
          </a:ln>
        </p:spPr>
        <p:txBody>
          <a:bodyPr>
            <a:spAutoFit/>
          </a:bodyPr>
          <a:lstStyle/>
          <a:p>
            <a:endParaRPr lang="zh-CN" altLang="en-US"/>
          </a:p>
        </p:txBody>
      </p:sp>
      <p:sp>
        <p:nvSpPr>
          <p:cNvPr id="9224" name="Rectangle 3"/>
          <p:cNvSpPr>
            <a:spLocks noChangeArrowheads="1"/>
          </p:cNvSpPr>
          <p:nvPr/>
        </p:nvSpPr>
        <p:spPr bwMode="auto">
          <a:xfrm>
            <a:off x="2676525" y="1423988"/>
            <a:ext cx="9144000" cy="0"/>
          </a:xfrm>
          <a:prstGeom prst="rect">
            <a:avLst/>
          </a:prstGeom>
          <a:noFill/>
          <a:ln w="9525">
            <a:noFill/>
            <a:miter lim="800000"/>
            <a:headEnd/>
            <a:tailEnd/>
          </a:ln>
        </p:spPr>
        <p:txBody>
          <a:bodyPr>
            <a:spAutoFit/>
          </a:bodyPr>
          <a:lstStyle/>
          <a:p>
            <a:endParaRPr lang="zh-CN" altLang="en-US"/>
          </a:p>
        </p:txBody>
      </p:sp>
      <p:sp>
        <p:nvSpPr>
          <p:cNvPr id="9225" name="Rectangle 4"/>
          <p:cNvSpPr>
            <a:spLocks noChangeArrowheads="1"/>
          </p:cNvSpPr>
          <p:nvPr/>
        </p:nvSpPr>
        <p:spPr bwMode="auto">
          <a:xfrm>
            <a:off x="2657475" y="1457325"/>
            <a:ext cx="9144000" cy="0"/>
          </a:xfrm>
          <a:prstGeom prst="rect">
            <a:avLst/>
          </a:prstGeom>
          <a:noFill/>
          <a:ln w="9525">
            <a:noFill/>
            <a:miter lim="800000"/>
            <a:headEnd/>
            <a:tailEnd/>
          </a:ln>
        </p:spPr>
        <p:txBody>
          <a:bodyPr>
            <a:spAutoFit/>
          </a:bodyPr>
          <a:lstStyle/>
          <a:p>
            <a:endParaRPr lang="zh-CN" altLang="en-US"/>
          </a:p>
        </p:txBody>
      </p:sp>
      <p:sp>
        <p:nvSpPr>
          <p:cNvPr id="9226" name="Rectangle 5"/>
          <p:cNvSpPr>
            <a:spLocks noChangeArrowheads="1"/>
          </p:cNvSpPr>
          <p:nvPr/>
        </p:nvSpPr>
        <p:spPr bwMode="auto">
          <a:xfrm>
            <a:off x="1895475" y="2128838"/>
            <a:ext cx="9144000" cy="0"/>
          </a:xfrm>
          <a:prstGeom prst="rect">
            <a:avLst/>
          </a:prstGeom>
          <a:noFill/>
          <a:ln w="9525">
            <a:noFill/>
            <a:miter lim="800000"/>
            <a:headEnd/>
            <a:tailEnd/>
          </a:ln>
        </p:spPr>
        <p:txBody>
          <a:bodyPr>
            <a:spAutoFit/>
          </a:bodyPr>
          <a:lstStyle/>
          <a:p>
            <a:endParaRPr lang="zh-CN" altLang="en-US"/>
          </a:p>
        </p:txBody>
      </p:sp>
      <p:sp>
        <p:nvSpPr>
          <p:cNvPr id="9227" name="Rectangle 6"/>
          <p:cNvSpPr>
            <a:spLocks noChangeArrowheads="1"/>
          </p:cNvSpPr>
          <p:nvPr/>
        </p:nvSpPr>
        <p:spPr bwMode="auto">
          <a:xfrm>
            <a:off x="2419350" y="2147888"/>
            <a:ext cx="9144000" cy="0"/>
          </a:xfrm>
          <a:prstGeom prst="rect">
            <a:avLst/>
          </a:prstGeom>
          <a:noFill/>
          <a:ln w="9525">
            <a:noFill/>
            <a:miter lim="800000"/>
            <a:headEnd/>
            <a:tailEnd/>
          </a:ln>
        </p:spPr>
        <p:txBody>
          <a:bodyPr>
            <a:spAutoFit/>
          </a:bodyPr>
          <a:lstStyle/>
          <a:p>
            <a:endParaRPr lang="zh-CN" altLang="en-US"/>
          </a:p>
        </p:txBody>
      </p:sp>
      <p:sp>
        <p:nvSpPr>
          <p:cNvPr id="9228" name="Rectangle 7"/>
          <p:cNvSpPr>
            <a:spLocks noChangeArrowheads="1"/>
          </p:cNvSpPr>
          <p:nvPr/>
        </p:nvSpPr>
        <p:spPr bwMode="auto">
          <a:xfrm>
            <a:off x="2562225" y="2247900"/>
            <a:ext cx="9144000" cy="0"/>
          </a:xfrm>
          <a:prstGeom prst="rect">
            <a:avLst/>
          </a:prstGeom>
          <a:noFill/>
          <a:ln w="9525">
            <a:noFill/>
            <a:miter lim="800000"/>
            <a:headEnd/>
            <a:tailEnd/>
          </a:ln>
        </p:spPr>
        <p:txBody>
          <a:bodyPr>
            <a:spAutoFit/>
          </a:bodyPr>
          <a:lstStyle/>
          <a:p>
            <a:endParaRPr lang="zh-CN" altLang="en-US"/>
          </a:p>
        </p:txBody>
      </p:sp>
      <p:graphicFrame>
        <p:nvGraphicFramePr>
          <p:cNvPr id="9218" name="Object 8"/>
          <p:cNvGraphicFramePr>
            <a:graphicFrameLocks noChangeAspect="1"/>
          </p:cNvGraphicFramePr>
          <p:nvPr/>
        </p:nvGraphicFramePr>
        <p:xfrm>
          <a:off x="0" y="549275"/>
          <a:ext cx="4038600" cy="5424488"/>
        </p:xfrm>
        <a:graphic>
          <a:graphicData uri="http://schemas.openxmlformats.org/presentationml/2006/ole">
            <mc:AlternateContent xmlns:mc="http://schemas.openxmlformats.org/markup-compatibility/2006">
              <mc:Choice xmlns:v="urn:schemas-microsoft-com:vml" Requires="v">
                <p:oleObj spid="_x0000_s82094" name="Image" r:id="rId4" imgW="1775887" imgH="1817258" progId="">
                  <p:embed/>
                </p:oleObj>
              </mc:Choice>
              <mc:Fallback>
                <p:oleObj name="Image" r:id="rId4" imgW="1775887" imgH="1817258" progId="">
                  <p:embed/>
                  <p:pic>
                    <p:nvPicPr>
                      <p:cNvPr id="0" name="Object 8"/>
                      <p:cNvPicPr>
                        <a:picLocks noChangeAspect="1" noChangeArrowheads="1"/>
                      </p:cNvPicPr>
                      <p:nvPr/>
                    </p:nvPicPr>
                    <p:blipFill>
                      <a:blip r:embed="rId5">
                        <a:extLst>
                          <a:ext uri="{28A0092B-C50C-407E-A947-70E740481C1C}">
                            <a14:useLocalDpi xmlns:a14="http://schemas.microsoft.com/office/drawing/2010/main" val="0"/>
                          </a:ext>
                        </a:extLst>
                      </a:blip>
                      <a:srcRect b="7549"/>
                      <a:stretch>
                        <a:fillRect/>
                      </a:stretch>
                    </p:blipFill>
                    <p:spPr bwMode="auto">
                      <a:xfrm>
                        <a:off x="0" y="549275"/>
                        <a:ext cx="4038600" cy="54244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01737" name="Text Box 9"/>
          <p:cNvSpPr txBox="1">
            <a:spLocks noChangeArrowheads="1"/>
          </p:cNvSpPr>
          <p:nvPr/>
        </p:nvSpPr>
        <p:spPr bwMode="auto">
          <a:xfrm>
            <a:off x="3995936" y="5013325"/>
            <a:ext cx="4724400" cy="1006475"/>
          </a:xfrm>
          <a:prstGeom prst="rect">
            <a:avLst/>
          </a:prstGeom>
          <a:noFill/>
          <a:ln w="9525">
            <a:noFill/>
            <a:miter lim="800000"/>
            <a:headEnd/>
            <a:tailEnd/>
          </a:ln>
        </p:spPr>
        <p:txBody>
          <a:bodyPr>
            <a:spAutoFit/>
          </a:bodyPr>
          <a:lstStyle/>
          <a:p>
            <a:pPr algn="l">
              <a:spcBef>
                <a:spcPct val="50000"/>
              </a:spcBef>
            </a:pPr>
            <a:r>
              <a:rPr lang="en-US" altLang="zh-CN" b="1" dirty="0"/>
              <a:t>⑦ </a:t>
            </a:r>
            <a:r>
              <a:rPr lang="zh-CN" altLang="en-US" sz="2000" b="1" dirty="0">
                <a:solidFill>
                  <a:srgbClr val="FFFF00"/>
                </a:solidFill>
                <a:latin typeface="宋体" pitchFamily="2" charset="-122"/>
              </a:rPr>
              <a:t>贮砂斗</a:t>
            </a:r>
            <a:r>
              <a:rPr lang="zh-CN" altLang="en-US" sz="2000" b="1" dirty="0">
                <a:solidFill>
                  <a:schemeClr val="folHlink"/>
                </a:solidFill>
                <a:latin typeface="宋体" pitchFamily="2" charset="-122"/>
              </a:rPr>
              <a:t> </a:t>
            </a:r>
            <a:r>
              <a:rPr lang="zh-CN" altLang="en-US" sz="2000" b="1" dirty="0">
                <a:latin typeface="宋体" pitchFamily="2" charset="-122"/>
              </a:rPr>
              <a:t>一般按</a:t>
            </a:r>
            <a:r>
              <a:rPr lang="en-US" altLang="zh-CN" sz="2000" b="1" dirty="0">
                <a:latin typeface="宋体" pitchFamily="2" charset="-122"/>
                <a:cs typeface="Times New Roman" pitchFamily="18" charset="0"/>
              </a:rPr>
              <a:t>2</a:t>
            </a:r>
            <a:r>
              <a:rPr lang="zh-CN" altLang="en-US" sz="2000" b="1" dirty="0">
                <a:latin typeface="宋体" pitchFamily="2" charset="-122"/>
              </a:rPr>
              <a:t>日以内的沉砂量设计，斗壁倾角不小于</a:t>
            </a:r>
            <a:r>
              <a:rPr lang="en-US" altLang="zh-CN" sz="2000" b="1" dirty="0">
                <a:latin typeface="宋体" pitchFamily="2" charset="-122"/>
                <a:cs typeface="Times New Roman" pitchFamily="18" charset="0"/>
              </a:rPr>
              <a:t>55</a:t>
            </a:r>
            <a:r>
              <a:rPr lang="zh-CN" altLang="en-US" sz="2000" b="1" baseline="30000" dirty="0">
                <a:latin typeface="宋体" pitchFamily="2" charset="-122"/>
              </a:rPr>
              <a:t>０</a:t>
            </a:r>
            <a:r>
              <a:rPr lang="zh-CN" altLang="en-US" sz="2000" b="1" dirty="0">
                <a:latin typeface="宋体" pitchFamily="2" charset="-122"/>
              </a:rPr>
              <a:t>；池底以</a:t>
            </a:r>
            <a:r>
              <a:rPr lang="en-US" altLang="zh-CN" sz="2000" b="1" dirty="0">
                <a:latin typeface="宋体" pitchFamily="2" charset="-122"/>
                <a:cs typeface="Times New Roman" pitchFamily="18" charset="0"/>
              </a:rPr>
              <a:t>0.01</a:t>
            </a:r>
            <a:r>
              <a:rPr lang="zh-CN" altLang="en-US" sz="2000" b="1" dirty="0">
                <a:latin typeface="宋体" pitchFamily="2" charset="-122"/>
              </a:rPr>
              <a:t>～</a:t>
            </a:r>
            <a:r>
              <a:rPr lang="en-US" altLang="zh-CN" sz="2000" b="1" dirty="0">
                <a:latin typeface="宋体" pitchFamily="2" charset="-122"/>
                <a:cs typeface="Times New Roman" pitchFamily="18" charset="0"/>
              </a:rPr>
              <a:t>0.02</a:t>
            </a:r>
            <a:r>
              <a:rPr lang="zh-CN" altLang="en-US" sz="2000" b="1" dirty="0">
                <a:latin typeface="宋体" pitchFamily="2" charset="-122"/>
              </a:rPr>
              <a:t>的坡度坡向砂斗。</a:t>
            </a:r>
            <a:r>
              <a:rPr lang="zh-CN" altLang="en-US" dirty="0">
                <a:latin typeface="宋体" pitchFamily="2" charset="-122"/>
              </a:rPr>
              <a:t> </a:t>
            </a:r>
          </a:p>
        </p:txBody>
      </p:sp>
      <p:sp>
        <p:nvSpPr>
          <p:cNvPr id="201738" name="Rectangle 10"/>
          <p:cNvSpPr>
            <a:spLocks noChangeArrowheads="1"/>
          </p:cNvSpPr>
          <p:nvPr/>
        </p:nvSpPr>
        <p:spPr bwMode="auto">
          <a:xfrm>
            <a:off x="4104332" y="447055"/>
            <a:ext cx="4716140" cy="461665"/>
          </a:xfrm>
          <a:prstGeom prst="rect">
            <a:avLst/>
          </a:prstGeom>
          <a:solidFill>
            <a:schemeClr val="accent1"/>
          </a:solidFill>
          <a:ln w="76200" cmpd="tri" algn="ctr">
            <a:solidFill>
              <a:schemeClr val="tx1"/>
            </a:solidFill>
            <a:miter lim="800000"/>
            <a:headEnd/>
            <a:tailEnd/>
          </a:ln>
        </p:spPr>
        <p:txBody>
          <a:bodyPr wrap="square" anchor="b">
            <a:spAutoFit/>
          </a:bodyPr>
          <a:lstStyle/>
          <a:p>
            <a:pPr algn="l">
              <a:spcBef>
                <a:spcPct val="20000"/>
              </a:spcBef>
              <a:buClr>
                <a:schemeClr val="folHlink"/>
              </a:buClr>
              <a:buSzPct val="60000"/>
              <a:buFont typeface="Wingdings" pitchFamily="2" charset="2"/>
              <a:buNone/>
            </a:pPr>
            <a:r>
              <a:rPr lang="zh-CN" altLang="en-US" sz="2400" b="1" dirty="0">
                <a:latin typeface="宋体" pitchFamily="2" charset="-122"/>
              </a:rPr>
              <a:t>平流沉砂池的主要设计参数如下：</a:t>
            </a:r>
          </a:p>
        </p:txBody>
      </p:sp>
      <p:sp>
        <p:nvSpPr>
          <p:cNvPr id="201739" name="Rectangle 11"/>
          <p:cNvSpPr>
            <a:spLocks noChangeArrowheads="1"/>
          </p:cNvSpPr>
          <p:nvPr/>
        </p:nvSpPr>
        <p:spPr bwMode="auto">
          <a:xfrm>
            <a:off x="3997325" y="1035050"/>
            <a:ext cx="4895850" cy="1006475"/>
          </a:xfrm>
          <a:prstGeom prst="rect">
            <a:avLst/>
          </a:prstGeom>
          <a:noFill/>
          <a:ln w="9525" algn="ctr">
            <a:noFill/>
            <a:miter lim="800000"/>
            <a:headEnd/>
            <a:tailEnd/>
          </a:ln>
        </p:spPr>
        <p:txBody>
          <a:bodyPr anchor="b">
            <a:spAutoFit/>
          </a:bodyPr>
          <a:lstStyle/>
          <a:p>
            <a:pPr algn="l">
              <a:spcBef>
                <a:spcPct val="20000"/>
              </a:spcBef>
              <a:buClr>
                <a:schemeClr val="folHlink"/>
              </a:buClr>
              <a:buSzPct val="60000"/>
              <a:buFont typeface="Wingdings" pitchFamily="2" charset="2"/>
              <a:buNone/>
            </a:pPr>
            <a:r>
              <a:rPr lang="en-US" altLang="zh-CN" b="1" dirty="0"/>
              <a:t>① </a:t>
            </a:r>
            <a:r>
              <a:rPr lang="zh-CN" altLang="en-US" sz="2000" b="1" dirty="0">
                <a:solidFill>
                  <a:srgbClr val="FFFF00"/>
                </a:solidFill>
                <a:latin typeface="Tahoma" pitchFamily="34" charset="0"/>
                <a:ea typeface="楷体_GB2312" pitchFamily="49" charset="-122"/>
              </a:rPr>
              <a:t>流量</a:t>
            </a:r>
            <a:r>
              <a:rPr lang="zh-CN" altLang="en-US" sz="2000" b="1" dirty="0">
                <a:cs typeface="Times New Roman" pitchFamily="18" charset="0"/>
              </a:rPr>
              <a:t> </a:t>
            </a:r>
            <a:r>
              <a:rPr lang="zh-CN" altLang="en-US" sz="2000" b="1" dirty="0">
                <a:latin typeface="Times New Roman" pitchFamily="18" charset="0"/>
                <a:cs typeface="Times New Roman" pitchFamily="18" charset="0"/>
              </a:rPr>
              <a:t> </a:t>
            </a:r>
            <a:r>
              <a:rPr lang="zh-CN" altLang="en-US" sz="2000" b="1" dirty="0">
                <a:latin typeface="宋体" pitchFamily="2" charset="-122"/>
              </a:rPr>
              <a:t>当废水以自流方式进入时</a:t>
            </a:r>
            <a:r>
              <a:rPr lang="en-US" altLang="zh-CN" sz="2000" b="1" dirty="0">
                <a:latin typeface="Times New Roman" pitchFamily="18" charset="0"/>
                <a:cs typeface="Times New Roman" pitchFamily="18" charset="0"/>
              </a:rPr>
              <a:t>,</a:t>
            </a:r>
            <a:r>
              <a:rPr lang="zh-CN" altLang="en-US" sz="2000" b="1" dirty="0">
                <a:latin typeface="宋体" pitchFamily="2" charset="-122"/>
              </a:rPr>
              <a:t>应取最大小时流量</a:t>
            </a:r>
            <a:r>
              <a:rPr lang="en-US" altLang="zh-CN" sz="2000" b="1" dirty="0">
                <a:latin typeface="Times New Roman" pitchFamily="18" charset="0"/>
                <a:cs typeface="Times New Roman" pitchFamily="18" charset="0"/>
              </a:rPr>
              <a:t>;</a:t>
            </a:r>
            <a:r>
              <a:rPr lang="zh-CN" altLang="en-US" sz="2000" b="1" dirty="0">
                <a:latin typeface="宋体" pitchFamily="2" charset="-122"/>
              </a:rPr>
              <a:t>当用泵送入时，应取工作水泵的最大组合流量。</a:t>
            </a:r>
          </a:p>
        </p:txBody>
      </p:sp>
      <p:sp>
        <p:nvSpPr>
          <p:cNvPr id="201740" name="Rectangle 12"/>
          <p:cNvSpPr>
            <a:spLocks noChangeArrowheads="1"/>
          </p:cNvSpPr>
          <p:nvPr/>
        </p:nvSpPr>
        <p:spPr bwMode="auto">
          <a:xfrm>
            <a:off x="3952875" y="2060575"/>
            <a:ext cx="4867275" cy="396875"/>
          </a:xfrm>
          <a:prstGeom prst="rect">
            <a:avLst/>
          </a:prstGeom>
          <a:noFill/>
          <a:ln w="9525" algn="ctr">
            <a:noFill/>
            <a:miter lim="800000"/>
            <a:headEnd/>
            <a:tailEnd/>
          </a:ln>
        </p:spPr>
        <p:txBody>
          <a:bodyPr anchor="b">
            <a:spAutoFit/>
          </a:bodyPr>
          <a:lstStyle/>
          <a:p>
            <a:pPr algn="l">
              <a:spcBef>
                <a:spcPct val="50000"/>
              </a:spcBef>
            </a:pPr>
            <a:r>
              <a:rPr lang="en-US" altLang="zh-CN" b="1" dirty="0"/>
              <a:t>② </a:t>
            </a:r>
            <a:r>
              <a:rPr lang="zh-CN" altLang="en-US" sz="2000" b="1" dirty="0">
                <a:solidFill>
                  <a:srgbClr val="FFFF00"/>
                </a:solidFill>
                <a:latin typeface="Tahoma" pitchFamily="34" charset="0"/>
                <a:ea typeface="楷体_GB2312" pitchFamily="49" charset="-122"/>
              </a:rPr>
              <a:t>分格数</a:t>
            </a:r>
            <a:r>
              <a:rPr lang="zh-CN" altLang="en-US" sz="2000" b="1" dirty="0">
                <a:cs typeface="Times New Roman" pitchFamily="18" charset="0"/>
              </a:rPr>
              <a:t> </a:t>
            </a:r>
            <a:r>
              <a:rPr lang="zh-CN" altLang="en-US" sz="2000" b="1" dirty="0">
                <a:latin typeface="Times New Roman" pitchFamily="18" charset="0"/>
                <a:cs typeface="Times New Roman" pitchFamily="18" charset="0"/>
              </a:rPr>
              <a:t> </a:t>
            </a:r>
            <a:r>
              <a:rPr lang="zh-CN" altLang="en-US" sz="2000" b="1" dirty="0">
                <a:latin typeface="宋体" pitchFamily="2" charset="-122"/>
              </a:rPr>
              <a:t>≥</a:t>
            </a:r>
            <a:r>
              <a:rPr lang="en-US" altLang="zh-CN" sz="2000" b="1" dirty="0">
                <a:latin typeface="Times New Roman" pitchFamily="18" charset="0"/>
                <a:cs typeface="Times New Roman" pitchFamily="18" charset="0"/>
              </a:rPr>
              <a:t>2</a:t>
            </a:r>
            <a:r>
              <a:rPr lang="zh-CN" altLang="en-US" sz="2000" b="1" dirty="0">
                <a:latin typeface="宋体" pitchFamily="2" charset="-122"/>
              </a:rPr>
              <a:t>，并按并联方式运行。</a:t>
            </a:r>
          </a:p>
        </p:txBody>
      </p:sp>
      <p:sp>
        <p:nvSpPr>
          <p:cNvPr id="201741" name="Rectangle 13"/>
          <p:cNvSpPr>
            <a:spLocks noChangeArrowheads="1"/>
          </p:cNvSpPr>
          <p:nvPr/>
        </p:nvSpPr>
        <p:spPr bwMode="auto">
          <a:xfrm>
            <a:off x="3951288" y="2547938"/>
            <a:ext cx="1412875" cy="396875"/>
          </a:xfrm>
          <a:prstGeom prst="rect">
            <a:avLst/>
          </a:prstGeom>
          <a:noFill/>
          <a:ln w="9525" algn="ctr">
            <a:noFill/>
            <a:miter lim="800000"/>
            <a:headEnd/>
            <a:tailEnd/>
          </a:ln>
        </p:spPr>
        <p:txBody>
          <a:bodyPr anchor="b">
            <a:spAutoFit/>
          </a:bodyPr>
          <a:lstStyle/>
          <a:p>
            <a:pPr algn="l">
              <a:spcBef>
                <a:spcPct val="20000"/>
              </a:spcBef>
              <a:buClr>
                <a:schemeClr val="folHlink"/>
              </a:buClr>
              <a:buSzPct val="60000"/>
              <a:buFont typeface="Wingdings" pitchFamily="2" charset="2"/>
              <a:buNone/>
            </a:pPr>
            <a:r>
              <a:rPr lang="en-US" altLang="zh-CN" b="1" dirty="0"/>
              <a:t>③ </a:t>
            </a:r>
            <a:r>
              <a:rPr lang="zh-CN" altLang="en-US" sz="2000" b="1" dirty="0">
                <a:solidFill>
                  <a:srgbClr val="FFFF00"/>
                </a:solidFill>
                <a:latin typeface="宋体" pitchFamily="2" charset="-122"/>
              </a:rPr>
              <a:t>流速</a:t>
            </a:r>
          </a:p>
        </p:txBody>
      </p:sp>
      <p:sp>
        <p:nvSpPr>
          <p:cNvPr id="201743" name="Rectangle 15"/>
          <p:cNvSpPr>
            <a:spLocks noChangeArrowheads="1"/>
          </p:cNvSpPr>
          <p:nvPr/>
        </p:nvSpPr>
        <p:spPr bwMode="auto">
          <a:xfrm>
            <a:off x="3995738" y="3068638"/>
            <a:ext cx="1873250" cy="396875"/>
          </a:xfrm>
          <a:prstGeom prst="rect">
            <a:avLst/>
          </a:prstGeom>
          <a:noFill/>
          <a:ln w="9525" algn="ctr">
            <a:noFill/>
            <a:miter lim="800000"/>
            <a:headEnd/>
            <a:tailEnd/>
          </a:ln>
        </p:spPr>
        <p:txBody>
          <a:bodyPr anchor="b">
            <a:spAutoFit/>
          </a:bodyPr>
          <a:lstStyle/>
          <a:p>
            <a:pPr algn="l">
              <a:spcBef>
                <a:spcPct val="20000"/>
              </a:spcBef>
              <a:buClr>
                <a:schemeClr val="folHlink"/>
              </a:buClr>
              <a:buSzPct val="60000"/>
              <a:buFont typeface="Wingdings" pitchFamily="2" charset="2"/>
              <a:buNone/>
            </a:pPr>
            <a:r>
              <a:rPr lang="en-US" altLang="en-US" b="1" dirty="0"/>
              <a:t>④</a:t>
            </a:r>
            <a:r>
              <a:rPr lang="en-US" altLang="zh-CN" b="1" dirty="0"/>
              <a:t> </a:t>
            </a:r>
            <a:r>
              <a:rPr lang="zh-CN" altLang="en-US" sz="2000" b="1" dirty="0">
                <a:solidFill>
                  <a:srgbClr val="FFFF00"/>
                </a:solidFill>
                <a:latin typeface="宋体" pitchFamily="2" charset="-122"/>
              </a:rPr>
              <a:t>停留时间</a:t>
            </a:r>
            <a:r>
              <a:rPr lang="zh-CN" altLang="en-US" sz="2000" dirty="0">
                <a:latin typeface="宋体" pitchFamily="2" charset="-122"/>
              </a:rPr>
              <a:t> </a:t>
            </a:r>
          </a:p>
        </p:txBody>
      </p:sp>
      <p:sp>
        <p:nvSpPr>
          <p:cNvPr id="201745" name="Rectangle 17"/>
          <p:cNvSpPr>
            <a:spLocks noChangeArrowheads="1"/>
          </p:cNvSpPr>
          <p:nvPr/>
        </p:nvSpPr>
        <p:spPr bwMode="auto">
          <a:xfrm>
            <a:off x="3995738" y="3573016"/>
            <a:ext cx="2160587" cy="579438"/>
          </a:xfrm>
          <a:prstGeom prst="rect">
            <a:avLst/>
          </a:prstGeom>
          <a:noFill/>
          <a:ln w="9525" algn="ctr">
            <a:noFill/>
            <a:miter lim="800000"/>
            <a:headEnd/>
            <a:tailEnd/>
          </a:ln>
        </p:spPr>
        <p:txBody>
          <a:bodyPr anchor="b">
            <a:spAutoFit/>
          </a:bodyPr>
          <a:lstStyle/>
          <a:p>
            <a:pPr algn="l">
              <a:spcBef>
                <a:spcPct val="20000"/>
              </a:spcBef>
              <a:buClr>
                <a:schemeClr val="folHlink"/>
              </a:buClr>
              <a:buSzPct val="60000"/>
              <a:buFont typeface="Wingdings" pitchFamily="2" charset="2"/>
              <a:buNone/>
            </a:pPr>
            <a:r>
              <a:rPr lang="en-US" altLang="zh-CN" b="1" dirty="0"/>
              <a:t>⑤ </a:t>
            </a:r>
            <a:r>
              <a:rPr lang="zh-CN" altLang="en-US" sz="2000" b="1" dirty="0">
                <a:solidFill>
                  <a:srgbClr val="FFFF00"/>
                </a:solidFill>
                <a:latin typeface="宋体" pitchFamily="2" charset="-122"/>
              </a:rPr>
              <a:t>结构尺寸</a:t>
            </a:r>
            <a:r>
              <a:rPr lang="zh-CN" altLang="en-US" sz="3200" dirty="0"/>
              <a:t> </a:t>
            </a:r>
            <a:endParaRPr lang="zh-CN" altLang="en-US" sz="3200" dirty="0">
              <a:latin typeface="宋体" pitchFamily="2" charset="-122"/>
            </a:endParaRPr>
          </a:p>
        </p:txBody>
      </p:sp>
      <p:sp>
        <p:nvSpPr>
          <p:cNvPr id="201747" name="Rectangle 19"/>
          <p:cNvSpPr>
            <a:spLocks noChangeArrowheads="1"/>
          </p:cNvSpPr>
          <p:nvPr/>
        </p:nvSpPr>
        <p:spPr bwMode="auto">
          <a:xfrm>
            <a:off x="3995936" y="4292600"/>
            <a:ext cx="4752528" cy="701675"/>
          </a:xfrm>
          <a:prstGeom prst="rect">
            <a:avLst/>
          </a:prstGeom>
          <a:noFill/>
          <a:ln w="9525" algn="ctr">
            <a:noFill/>
            <a:miter lim="800000"/>
            <a:headEnd/>
            <a:tailEnd/>
          </a:ln>
        </p:spPr>
        <p:txBody>
          <a:bodyPr wrap="square" anchor="b">
            <a:spAutoFit/>
          </a:bodyPr>
          <a:lstStyle/>
          <a:p>
            <a:pPr algn="l">
              <a:spcBef>
                <a:spcPct val="20000"/>
              </a:spcBef>
              <a:buClr>
                <a:schemeClr val="folHlink"/>
              </a:buClr>
              <a:buSzPct val="60000"/>
              <a:buFont typeface="Wingdings" pitchFamily="2" charset="2"/>
              <a:buNone/>
            </a:pPr>
            <a:r>
              <a:rPr lang="en-US" altLang="zh-CN" b="1" dirty="0"/>
              <a:t>⑥ </a:t>
            </a:r>
            <a:r>
              <a:rPr lang="zh-CN" altLang="en-US" sz="2000" b="1" dirty="0">
                <a:solidFill>
                  <a:srgbClr val="FFFF00"/>
                </a:solidFill>
                <a:latin typeface="宋体" pitchFamily="2" charset="-122"/>
              </a:rPr>
              <a:t>沉砂量</a:t>
            </a:r>
            <a:r>
              <a:rPr lang="zh-CN" altLang="en-US" sz="2000" b="1" dirty="0">
                <a:solidFill>
                  <a:schemeClr val="folHlink"/>
                </a:solidFill>
                <a:latin typeface="宋体" pitchFamily="2" charset="-122"/>
              </a:rPr>
              <a:t> </a:t>
            </a:r>
            <a:r>
              <a:rPr lang="zh-CN" altLang="en-US" sz="2000" b="1" dirty="0">
                <a:latin typeface="宋体" pitchFamily="2" charset="-122"/>
              </a:rPr>
              <a:t>依水质不同而异，对城市污水可按每</a:t>
            </a:r>
            <a:r>
              <a:rPr lang="en-US" altLang="zh-CN" sz="2000" b="1" dirty="0">
                <a:latin typeface="宋体" pitchFamily="2" charset="-122"/>
                <a:cs typeface="Times New Roman" pitchFamily="18" charset="0"/>
              </a:rPr>
              <a:t>30m</a:t>
            </a:r>
            <a:r>
              <a:rPr lang="en-US" altLang="zh-CN" sz="2000" b="1" baseline="30000" dirty="0">
                <a:latin typeface="宋体" pitchFamily="2" charset="-122"/>
                <a:cs typeface="Times New Roman" pitchFamily="18" charset="0"/>
              </a:rPr>
              <a:t>3</a:t>
            </a:r>
            <a:r>
              <a:rPr lang="zh-CN" altLang="en-US" sz="2000" b="1" dirty="0">
                <a:latin typeface="宋体" pitchFamily="2" charset="-122"/>
              </a:rPr>
              <a:t>沉砂</a:t>
            </a:r>
            <a:r>
              <a:rPr lang="en-US" altLang="zh-CN" sz="2000" b="1" dirty="0">
                <a:latin typeface="宋体" pitchFamily="2" charset="-122"/>
              </a:rPr>
              <a:t>/</a:t>
            </a:r>
            <a:r>
              <a:rPr lang="en-US" altLang="zh-CN" sz="2000" b="1" dirty="0">
                <a:latin typeface="宋体" pitchFamily="2" charset="-122"/>
                <a:cs typeface="Times New Roman" pitchFamily="18" charset="0"/>
              </a:rPr>
              <a:t>10</a:t>
            </a:r>
            <a:r>
              <a:rPr lang="en-US" altLang="zh-CN" sz="2000" b="1" baseline="30000" dirty="0">
                <a:latin typeface="宋体" pitchFamily="2" charset="-122"/>
                <a:cs typeface="Times New Roman" pitchFamily="18" charset="0"/>
              </a:rPr>
              <a:t>6</a:t>
            </a:r>
            <a:r>
              <a:rPr lang="en-US" altLang="zh-CN" sz="2000" b="1" dirty="0">
                <a:latin typeface="宋体" pitchFamily="2" charset="-122"/>
                <a:cs typeface="Times New Roman" pitchFamily="18" charset="0"/>
              </a:rPr>
              <a:t>m</a:t>
            </a:r>
            <a:r>
              <a:rPr lang="en-US" altLang="zh-CN" sz="2000" b="1" baseline="30000" dirty="0">
                <a:latin typeface="宋体" pitchFamily="2" charset="-122"/>
                <a:cs typeface="Times New Roman" pitchFamily="18" charset="0"/>
              </a:rPr>
              <a:t>3</a:t>
            </a:r>
            <a:r>
              <a:rPr lang="zh-CN" altLang="en-US" sz="2000" b="1" dirty="0">
                <a:latin typeface="宋体" pitchFamily="2" charset="-122"/>
              </a:rPr>
              <a:t>废水考虑。</a:t>
            </a:r>
          </a:p>
        </p:txBody>
      </p:sp>
      <p:sp>
        <p:nvSpPr>
          <p:cNvPr id="201748" name="Rectangle 20"/>
          <p:cNvSpPr>
            <a:spLocks noChangeArrowheads="1"/>
          </p:cNvSpPr>
          <p:nvPr/>
        </p:nvSpPr>
        <p:spPr bwMode="auto">
          <a:xfrm>
            <a:off x="395288" y="6093296"/>
            <a:ext cx="8208962" cy="701675"/>
          </a:xfrm>
          <a:prstGeom prst="rect">
            <a:avLst/>
          </a:prstGeom>
          <a:noFill/>
          <a:ln w="9525" algn="ctr">
            <a:noFill/>
            <a:miter lim="800000"/>
            <a:headEnd/>
            <a:tailEnd/>
          </a:ln>
        </p:spPr>
        <p:txBody>
          <a:bodyPr anchor="b">
            <a:spAutoFit/>
          </a:bodyPr>
          <a:lstStyle/>
          <a:p>
            <a:pPr algn="l">
              <a:spcBef>
                <a:spcPct val="20000"/>
              </a:spcBef>
              <a:buClr>
                <a:schemeClr val="folHlink"/>
              </a:buClr>
              <a:buSzPct val="60000"/>
              <a:buFont typeface="Wingdings" pitchFamily="2" charset="2"/>
              <a:buNone/>
            </a:pPr>
            <a:r>
              <a:rPr lang="zh-CN" altLang="en-US" sz="2000" b="1" dirty="0">
                <a:latin typeface="宋体" pitchFamily="2" charset="-122"/>
              </a:rPr>
              <a:t>排砂方式：重力排砂，排砂管</a:t>
            </a:r>
            <a:r>
              <a:rPr lang="en-US" altLang="zh-CN" sz="2000" b="1" dirty="0">
                <a:latin typeface="宋体" pitchFamily="2" charset="-122"/>
              </a:rPr>
              <a:t>d ≧200mm</a:t>
            </a:r>
            <a:r>
              <a:rPr lang="zh-CN" altLang="en-US" sz="2000" b="1" dirty="0">
                <a:latin typeface="宋体" pitchFamily="2" charset="-122"/>
              </a:rPr>
              <a:t>。对大中型污水处理厂，一般采用机械排砂。</a:t>
            </a:r>
          </a:p>
        </p:txBody>
      </p:sp>
      <p:graphicFrame>
        <p:nvGraphicFramePr>
          <p:cNvPr id="9219" name="Object 21"/>
          <p:cNvGraphicFramePr>
            <a:graphicFrameLocks noGrp="1" noChangeAspect="1"/>
          </p:cNvGraphicFramePr>
          <p:nvPr>
            <p:ph/>
            <p:extLst>
              <p:ext uri="{D42A27DB-BD31-4B8C-83A1-F6EECF244321}">
                <p14:modId xmlns:p14="http://schemas.microsoft.com/office/powerpoint/2010/main" val="1524349983"/>
              </p:ext>
            </p:extLst>
          </p:nvPr>
        </p:nvGraphicFramePr>
        <p:xfrm>
          <a:off x="5868988" y="2529059"/>
          <a:ext cx="2501900" cy="341312"/>
        </p:xfrm>
        <a:graphic>
          <a:graphicData uri="http://schemas.openxmlformats.org/presentationml/2006/ole">
            <mc:AlternateContent xmlns:mc="http://schemas.openxmlformats.org/markup-compatibility/2006">
              <mc:Choice xmlns:v="urn:schemas-microsoft-com:vml" Requires="v">
                <p:oleObj spid="_x0000_s82095" name="A Equation(公式3.1)" r:id="rId6" imgW="1422360" imgH="177480" progId="Equation.3">
                  <p:embed/>
                </p:oleObj>
              </mc:Choice>
              <mc:Fallback>
                <p:oleObj name="A Equation(公式3.1)" r:id="rId6" imgW="1422360" imgH="177480" progId="Equation.3">
                  <p:embed/>
                  <p:pic>
                    <p:nvPicPr>
                      <p:cNvPr id="0" name="Object 2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868988" y="2529059"/>
                        <a:ext cx="2501900" cy="341312"/>
                      </a:xfrm>
                      <a:prstGeom prst="rect">
                        <a:avLst/>
                      </a:prstGeom>
                      <a:gradFill rotWithShape="1">
                        <a:gsLst>
                          <a:gs pos="0">
                            <a:schemeClr val="hlink"/>
                          </a:gs>
                          <a:gs pos="100000">
                            <a:schemeClr val="accent1"/>
                          </a:gs>
                        </a:gsLst>
                        <a:lin ang="5400000" scaled="1"/>
                      </a:gradFill>
                    </p:spPr>
                  </p:pic>
                </p:oleObj>
              </mc:Fallback>
            </mc:AlternateContent>
          </a:graphicData>
        </a:graphic>
      </p:graphicFrame>
      <p:graphicFrame>
        <p:nvGraphicFramePr>
          <p:cNvPr id="9220" name="Object 23"/>
          <p:cNvGraphicFramePr>
            <a:graphicFrameLocks noChangeAspect="1"/>
          </p:cNvGraphicFramePr>
          <p:nvPr/>
        </p:nvGraphicFramePr>
        <p:xfrm>
          <a:off x="5940425" y="3068638"/>
          <a:ext cx="1065213" cy="323850"/>
        </p:xfrm>
        <a:graphic>
          <a:graphicData uri="http://schemas.openxmlformats.org/presentationml/2006/ole">
            <mc:AlternateContent xmlns:mc="http://schemas.openxmlformats.org/markup-compatibility/2006">
              <mc:Choice xmlns:v="urn:schemas-microsoft-com:vml" Requires="v">
                <p:oleObj spid="_x0000_s82096" name="A Equation(公式3.1)" r:id="rId8" imgW="583920" imgH="177480" progId="Equation.3">
                  <p:embed/>
                </p:oleObj>
              </mc:Choice>
              <mc:Fallback>
                <p:oleObj name="A Equation(公式3.1)" r:id="rId8" imgW="583920" imgH="177480" progId="Equation.3">
                  <p:embed/>
                  <p:pic>
                    <p:nvPicPr>
                      <p:cNvPr id="0" name="Object 23"/>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940425" y="3068638"/>
                        <a:ext cx="1065213" cy="323850"/>
                      </a:xfrm>
                      <a:prstGeom prst="rect">
                        <a:avLst/>
                      </a:prstGeom>
                      <a:gradFill rotWithShape="1">
                        <a:gsLst>
                          <a:gs pos="0">
                            <a:schemeClr val="hlink"/>
                          </a:gs>
                          <a:gs pos="100000">
                            <a:schemeClr val="accent1"/>
                          </a:gs>
                        </a:gsLst>
                        <a:lin ang="5400000" scaled="1"/>
                      </a:gradFill>
                    </p:spPr>
                  </p:pic>
                </p:oleObj>
              </mc:Fallback>
            </mc:AlternateContent>
          </a:graphicData>
        </a:graphic>
      </p:graphicFrame>
      <p:graphicFrame>
        <p:nvGraphicFramePr>
          <p:cNvPr id="9221" name="Object 24"/>
          <p:cNvGraphicFramePr>
            <a:graphicFrameLocks noChangeAspect="1"/>
          </p:cNvGraphicFramePr>
          <p:nvPr/>
        </p:nvGraphicFramePr>
        <p:xfrm>
          <a:off x="5964238" y="3500438"/>
          <a:ext cx="2106612" cy="787400"/>
        </p:xfrm>
        <a:graphic>
          <a:graphicData uri="http://schemas.openxmlformats.org/presentationml/2006/ole">
            <mc:AlternateContent xmlns:mc="http://schemas.openxmlformats.org/markup-compatibility/2006">
              <mc:Choice xmlns:v="urn:schemas-microsoft-com:vml" Requires="v">
                <p:oleObj spid="_x0000_s82097" name="A Equation(公式3.1)" r:id="rId10" imgW="1155600" imgH="431640" progId="Equation.3">
                  <p:embed/>
                </p:oleObj>
              </mc:Choice>
              <mc:Fallback>
                <p:oleObj name="A Equation(公式3.1)" r:id="rId10" imgW="1155600" imgH="431640" progId="Equation.3">
                  <p:embed/>
                  <p:pic>
                    <p:nvPicPr>
                      <p:cNvPr id="0" name="Object 24"/>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5964238" y="3500438"/>
                        <a:ext cx="2106612" cy="787400"/>
                      </a:xfrm>
                      <a:prstGeom prst="rect">
                        <a:avLst/>
                      </a:prstGeom>
                      <a:gradFill rotWithShape="1">
                        <a:gsLst>
                          <a:gs pos="0">
                            <a:schemeClr val="hlink"/>
                          </a:gs>
                          <a:gs pos="100000">
                            <a:schemeClr val="accent1"/>
                          </a:gs>
                        </a:gsLst>
                        <a:lin ang="5400000" scaled="1"/>
                      </a:gradFill>
                    </p:spPr>
                  </p:pic>
                </p:oleObj>
              </mc:Fallback>
            </mc:AlternateContent>
          </a:graphicData>
        </a:graphic>
      </p:graphicFrame>
    </p:spTree>
  </p:cSld>
  <p:clrMapOvr>
    <a:masterClrMapping/>
  </p:clrMapOvr>
  <p:transition spd="med">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01738">
                                            <p:txEl>
                                              <p:pRg st="0" end="0"/>
                                            </p:txEl>
                                          </p:spTgt>
                                        </p:tgtEl>
                                        <p:attrNameLst>
                                          <p:attrName>style.visibility</p:attrName>
                                        </p:attrNameLst>
                                      </p:cBhvr>
                                      <p:to>
                                        <p:strVal val="visible"/>
                                      </p:to>
                                    </p:set>
                                    <p:anim calcmode="lin" valueType="num">
                                      <p:cBhvr additive="base">
                                        <p:cTn id="7" dur="500" fill="hold"/>
                                        <p:tgtEl>
                                          <p:spTgt spid="201738">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0173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01739"/>
                                        </p:tgtEl>
                                        <p:attrNameLst>
                                          <p:attrName>style.visibility</p:attrName>
                                        </p:attrNameLst>
                                      </p:cBhvr>
                                      <p:to>
                                        <p:strVal val="visible"/>
                                      </p:to>
                                    </p:set>
                                    <p:anim calcmode="lin" valueType="num">
                                      <p:cBhvr additive="base">
                                        <p:cTn id="13" dur="500" fill="hold"/>
                                        <p:tgtEl>
                                          <p:spTgt spid="201739"/>
                                        </p:tgtEl>
                                        <p:attrNameLst>
                                          <p:attrName>ppt_x</p:attrName>
                                        </p:attrNameLst>
                                      </p:cBhvr>
                                      <p:tavLst>
                                        <p:tav tm="0">
                                          <p:val>
                                            <p:strVal val="#ppt_x"/>
                                          </p:val>
                                        </p:tav>
                                        <p:tav tm="100000">
                                          <p:val>
                                            <p:strVal val="#ppt_x"/>
                                          </p:val>
                                        </p:tav>
                                      </p:tavLst>
                                    </p:anim>
                                    <p:anim calcmode="lin" valueType="num">
                                      <p:cBhvr additive="base">
                                        <p:cTn id="14" dur="500" fill="hold"/>
                                        <p:tgtEl>
                                          <p:spTgt spid="201739"/>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01740"/>
                                        </p:tgtEl>
                                        <p:attrNameLst>
                                          <p:attrName>style.visibility</p:attrName>
                                        </p:attrNameLst>
                                      </p:cBhvr>
                                      <p:to>
                                        <p:strVal val="visible"/>
                                      </p:to>
                                    </p:set>
                                    <p:anim calcmode="lin" valueType="num">
                                      <p:cBhvr additive="base">
                                        <p:cTn id="19" dur="500" fill="hold"/>
                                        <p:tgtEl>
                                          <p:spTgt spid="201740"/>
                                        </p:tgtEl>
                                        <p:attrNameLst>
                                          <p:attrName>ppt_x</p:attrName>
                                        </p:attrNameLst>
                                      </p:cBhvr>
                                      <p:tavLst>
                                        <p:tav tm="0">
                                          <p:val>
                                            <p:strVal val="#ppt_x"/>
                                          </p:val>
                                        </p:tav>
                                        <p:tav tm="100000">
                                          <p:val>
                                            <p:strVal val="#ppt_x"/>
                                          </p:val>
                                        </p:tav>
                                      </p:tavLst>
                                    </p:anim>
                                    <p:anim calcmode="lin" valueType="num">
                                      <p:cBhvr additive="base">
                                        <p:cTn id="20" dur="500" fill="hold"/>
                                        <p:tgtEl>
                                          <p:spTgt spid="201740"/>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01741"/>
                                        </p:tgtEl>
                                        <p:attrNameLst>
                                          <p:attrName>style.visibility</p:attrName>
                                        </p:attrNameLst>
                                      </p:cBhvr>
                                      <p:to>
                                        <p:strVal val="visible"/>
                                      </p:to>
                                    </p:set>
                                    <p:anim calcmode="lin" valueType="num">
                                      <p:cBhvr additive="base">
                                        <p:cTn id="25" dur="500" fill="hold"/>
                                        <p:tgtEl>
                                          <p:spTgt spid="201741"/>
                                        </p:tgtEl>
                                        <p:attrNameLst>
                                          <p:attrName>ppt_x</p:attrName>
                                        </p:attrNameLst>
                                      </p:cBhvr>
                                      <p:tavLst>
                                        <p:tav tm="0">
                                          <p:val>
                                            <p:strVal val="#ppt_x"/>
                                          </p:val>
                                        </p:tav>
                                        <p:tav tm="100000">
                                          <p:val>
                                            <p:strVal val="#ppt_x"/>
                                          </p:val>
                                        </p:tav>
                                      </p:tavLst>
                                    </p:anim>
                                    <p:anim calcmode="lin" valueType="num">
                                      <p:cBhvr additive="base">
                                        <p:cTn id="26" dur="500" fill="hold"/>
                                        <p:tgtEl>
                                          <p:spTgt spid="201741"/>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201743"/>
                                        </p:tgtEl>
                                        <p:attrNameLst>
                                          <p:attrName>style.visibility</p:attrName>
                                        </p:attrNameLst>
                                      </p:cBhvr>
                                      <p:to>
                                        <p:strVal val="visible"/>
                                      </p:to>
                                    </p:set>
                                    <p:anim calcmode="lin" valueType="num">
                                      <p:cBhvr additive="base">
                                        <p:cTn id="31" dur="500" fill="hold"/>
                                        <p:tgtEl>
                                          <p:spTgt spid="201743"/>
                                        </p:tgtEl>
                                        <p:attrNameLst>
                                          <p:attrName>ppt_x</p:attrName>
                                        </p:attrNameLst>
                                      </p:cBhvr>
                                      <p:tavLst>
                                        <p:tav tm="0">
                                          <p:val>
                                            <p:strVal val="#ppt_x"/>
                                          </p:val>
                                        </p:tav>
                                        <p:tav tm="100000">
                                          <p:val>
                                            <p:strVal val="#ppt_x"/>
                                          </p:val>
                                        </p:tav>
                                      </p:tavLst>
                                    </p:anim>
                                    <p:anim calcmode="lin" valueType="num">
                                      <p:cBhvr additive="base">
                                        <p:cTn id="32" dur="500" fill="hold"/>
                                        <p:tgtEl>
                                          <p:spTgt spid="201743"/>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201745"/>
                                        </p:tgtEl>
                                        <p:attrNameLst>
                                          <p:attrName>style.visibility</p:attrName>
                                        </p:attrNameLst>
                                      </p:cBhvr>
                                      <p:to>
                                        <p:strVal val="visible"/>
                                      </p:to>
                                    </p:set>
                                    <p:anim calcmode="lin" valueType="num">
                                      <p:cBhvr additive="base">
                                        <p:cTn id="37" dur="500" fill="hold"/>
                                        <p:tgtEl>
                                          <p:spTgt spid="201745"/>
                                        </p:tgtEl>
                                        <p:attrNameLst>
                                          <p:attrName>ppt_x</p:attrName>
                                        </p:attrNameLst>
                                      </p:cBhvr>
                                      <p:tavLst>
                                        <p:tav tm="0">
                                          <p:val>
                                            <p:strVal val="#ppt_x"/>
                                          </p:val>
                                        </p:tav>
                                        <p:tav tm="100000">
                                          <p:val>
                                            <p:strVal val="#ppt_x"/>
                                          </p:val>
                                        </p:tav>
                                      </p:tavLst>
                                    </p:anim>
                                    <p:anim calcmode="lin" valueType="num">
                                      <p:cBhvr additive="base">
                                        <p:cTn id="38" dur="500" fill="hold"/>
                                        <p:tgtEl>
                                          <p:spTgt spid="201745"/>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201747"/>
                                        </p:tgtEl>
                                        <p:attrNameLst>
                                          <p:attrName>style.visibility</p:attrName>
                                        </p:attrNameLst>
                                      </p:cBhvr>
                                      <p:to>
                                        <p:strVal val="visible"/>
                                      </p:to>
                                    </p:set>
                                    <p:anim calcmode="lin" valueType="num">
                                      <p:cBhvr additive="base">
                                        <p:cTn id="43" dur="500" fill="hold"/>
                                        <p:tgtEl>
                                          <p:spTgt spid="201747"/>
                                        </p:tgtEl>
                                        <p:attrNameLst>
                                          <p:attrName>ppt_x</p:attrName>
                                        </p:attrNameLst>
                                      </p:cBhvr>
                                      <p:tavLst>
                                        <p:tav tm="0">
                                          <p:val>
                                            <p:strVal val="#ppt_x"/>
                                          </p:val>
                                        </p:tav>
                                        <p:tav tm="100000">
                                          <p:val>
                                            <p:strVal val="#ppt_x"/>
                                          </p:val>
                                        </p:tav>
                                      </p:tavLst>
                                    </p:anim>
                                    <p:anim calcmode="lin" valueType="num">
                                      <p:cBhvr additive="base">
                                        <p:cTn id="44" dur="500" fill="hold"/>
                                        <p:tgtEl>
                                          <p:spTgt spid="201747"/>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201737"/>
                                        </p:tgtEl>
                                        <p:attrNameLst>
                                          <p:attrName>style.visibility</p:attrName>
                                        </p:attrNameLst>
                                      </p:cBhvr>
                                      <p:to>
                                        <p:strVal val="visible"/>
                                      </p:to>
                                    </p:set>
                                    <p:anim calcmode="lin" valueType="num">
                                      <p:cBhvr additive="base">
                                        <p:cTn id="49" dur="500" fill="hold"/>
                                        <p:tgtEl>
                                          <p:spTgt spid="201737"/>
                                        </p:tgtEl>
                                        <p:attrNameLst>
                                          <p:attrName>ppt_x</p:attrName>
                                        </p:attrNameLst>
                                      </p:cBhvr>
                                      <p:tavLst>
                                        <p:tav tm="0">
                                          <p:val>
                                            <p:strVal val="#ppt_x"/>
                                          </p:val>
                                        </p:tav>
                                        <p:tav tm="100000">
                                          <p:val>
                                            <p:strVal val="#ppt_x"/>
                                          </p:val>
                                        </p:tav>
                                      </p:tavLst>
                                    </p:anim>
                                    <p:anim calcmode="lin" valueType="num">
                                      <p:cBhvr additive="base">
                                        <p:cTn id="50" dur="500" fill="hold"/>
                                        <p:tgtEl>
                                          <p:spTgt spid="201737"/>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201748"/>
                                        </p:tgtEl>
                                        <p:attrNameLst>
                                          <p:attrName>style.visibility</p:attrName>
                                        </p:attrNameLst>
                                      </p:cBhvr>
                                      <p:to>
                                        <p:strVal val="visible"/>
                                      </p:to>
                                    </p:set>
                                    <p:anim calcmode="lin" valueType="num">
                                      <p:cBhvr additive="base">
                                        <p:cTn id="55" dur="500" fill="hold"/>
                                        <p:tgtEl>
                                          <p:spTgt spid="201748"/>
                                        </p:tgtEl>
                                        <p:attrNameLst>
                                          <p:attrName>ppt_x</p:attrName>
                                        </p:attrNameLst>
                                      </p:cBhvr>
                                      <p:tavLst>
                                        <p:tav tm="0">
                                          <p:val>
                                            <p:strVal val="#ppt_x"/>
                                          </p:val>
                                        </p:tav>
                                        <p:tav tm="100000">
                                          <p:val>
                                            <p:strVal val="#ppt_x"/>
                                          </p:val>
                                        </p:tav>
                                      </p:tavLst>
                                    </p:anim>
                                    <p:anim calcmode="lin" valueType="num">
                                      <p:cBhvr additive="base">
                                        <p:cTn id="56" dur="500" fill="hold"/>
                                        <p:tgtEl>
                                          <p:spTgt spid="20174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1737" grpId="0"/>
      <p:bldP spid="201739" grpId="0"/>
      <p:bldP spid="201740" grpId="0"/>
      <p:bldP spid="201741" grpId="0"/>
      <p:bldP spid="201743" grpId="0"/>
      <p:bldP spid="201745" grpId="0"/>
      <p:bldP spid="201747" grpId="0"/>
      <p:bldP spid="201748"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8" name="Picture 5"/>
          <p:cNvPicPr>
            <a:picLocks noChangeAspect="1" noChangeArrowheads="1"/>
          </p:cNvPicPr>
          <p:nvPr/>
        </p:nvPicPr>
        <p:blipFill>
          <a:blip r:embed="rId2" cstate="print"/>
          <a:srcRect/>
          <a:stretch>
            <a:fillRect/>
          </a:stretch>
        </p:blipFill>
        <p:spPr bwMode="auto">
          <a:xfrm>
            <a:off x="971600" y="764704"/>
            <a:ext cx="7409519" cy="5400600"/>
          </a:xfrm>
          <a:prstGeom prst="rect">
            <a:avLst/>
          </a:prstGeom>
          <a:noFill/>
          <a:ln w="9525">
            <a:noFill/>
            <a:miter lim="800000"/>
            <a:headEnd/>
            <a:tailEnd/>
          </a:ln>
        </p:spPr>
      </p:pic>
    </p:spTree>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5" name="Text Box 2"/>
          <p:cNvSpPr txBox="1">
            <a:spLocks noChangeArrowheads="1"/>
          </p:cNvSpPr>
          <p:nvPr/>
        </p:nvSpPr>
        <p:spPr bwMode="auto">
          <a:xfrm>
            <a:off x="971550" y="2323728"/>
            <a:ext cx="1728788" cy="457200"/>
          </a:xfrm>
          <a:prstGeom prst="rect">
            <a:avLst/>
          </a:prstGeom>
          <a:noFill/>
          <a:ln w="9525">
            <a:noFill/>
            <a:miter lim="800000"/>
            <a:headEnd/>
            <a:tailEnd/>
          </a:ln>
        </p:spPr>
        <p:txBody>
          <a:bodyPr>
            <a:spAutoFit/>
          </a:bodyPr>
          <a:lstStyle/>
          <a:p>
            <a:pPr algn="l">
              <a:spcBef>
                <a:spcPct val="50000"/>
              </a:spcBef>
            </a:pPr>
            <a:r>
              <a:rPr kumimoji="1" lang="zh-CN" altLang="en-US" sz="2400" b="1" dirty="0">
                <a:latin typeface="华文楷体" pitchFamily="2" charset="-122"/>
                <a:ea typeface="华文楷体" pitchFamily="2" charset="-122"/>
              </a:rPr>
              <a:t>　式中： </a:t>
            </a:r>
          </a:p>
        </p:txBody>
      </p:sp>
      <p:sp>
        <p:nvSpPr>
          <p:cNvPr id="10256" name="Text Box 4"/>
          <p:cNvSpPr txBox="1">
            <a:spLocks noChangeArrowheads="1"/>
          </p:cNvSpPr>
          <p:nvPr/>
        </p:nvSpPr>
        <p:spPr bwMode="auto">
          <a:xfrm>
            <a:off x="900113" y="735360"/>
            <a:ext cx="4033837" cy="533400"/>
          </a:xfrm>
          <a:prstGeom prst="rect">
            <a:avLst/>
          </a:prstGeom>
          <a:solidFill>
            <a:schemeClr val="accent1"/>
          </a:solidFill>
          <a:ln w="76200" cmpd="tri">
            <a:solidFill>
              <a:schemeClr val="tx1"/>
            </a:solidFill>
            <a:miter lim="800000"/>
            <a:headEnd/>
            <a:tailEnd/>
          </a:ln>
        </p:spPr>
        <p:txBody>
          <a:bodyPr>
            <a:spAutoFit/>
          </a:bodyPr>
          <a:lstStyle/>
          <a:p>
            <a:pPr algn="l">
              <a:spcBef>
                <a:spcPct val="50000"/>
              </a:spcBef>
            </a:pPr>
            <a:r>
              <a:rPr kumimoji="1" lang="zh-CN" altLang="en-US" sz="2400" b="1">
                <a:latin typeface="华文楷体" pitchFamily="2" charset="-122"/>
                <a:ea typeface="华文楷体" pitchFamily="2" charset="-122"/>
              </a:rPr>
              <a:t>平流式沉砂池的计算公式：</a:t>
            </a:r>
          </a:p>
        </p:txBody>
      </p:sp>
      <p:sp>
        <p:nvSpPr>
          <p:cNvPr id="10257" name="Text Box 5"/>
          <p:cNvSpPr txBox="1">
            <a:spLocks noChangeArrowheads="1"/>
          </p:cNvSpPr>
          <p:nvPr/>
        </p:nvSpPr>
        <p:spPr bwMode="auto">
          <a:xfrm>
            <a:off x="468313" y="1675656"/>
            <a:ext cx="1943447" cy="457200"/>
          </a:xfrm>
          <a:prstGeom prst="rect">
            <a:avLst/>
          </a:prstGeom>
          <a:noFill/>
          <a:ln w="9525">
            <a:noFill/>
            <a:miter lim="800000"/>
            <a:headEnd/>
            <a:tailEnd/>
          </a:ln>
        </p:spPr>
        <p:txBody>
          <a:bodyPr wrap="square">
            <a:spAutoFit/>
          </a:bodyPr>
          <a:lstStyle/>
          <a:p>
            <a:pPr algn="l">
              <a:spcBef>
                <a:spcPct val="50000"/>
              </a:spcBef>
            </a:pPr>
            <a:r>
              <a:rPr kumimoji="1" lang="en-US" altLang="zh-CN" sz="2400" b="1" dirty="0">
                <a:latin typeface="华文楷体" pitchFamily="2" charset="-122"/>
                <a:ea typeface="华文楷体" pitchFamily="2" charset="-122"/>
              </a:rPr>
              <a:t> </a:t>
            </a:r>
            <a:r>
              <a:rPr kumimoji="1" lang="zh-CN" altLang="en-US" sz="2400" b="1" dirty="0">
                <a:latin typeface="华文楷体" pitchFamily="2" charset="-122"/>
                <a:ea typeface="华文楷体" pitchFamily="2" charset="-122"/>
              </a:rPr>
              <a:t>（</a:t>
            </a:r>
            <a:r>
              <a:rPr kumimoji="1" lang="en-US" altLang="zh-CN" sz="2400" b="1" dirty="0">
                <a:latin typeface="华文楷体" pitchFamily="2" charset="-122"/>
                <a:ea typeface="华文楷体" pitchFamily="2" charset="-122"/>
              </a:rPr>
              <a:t>1</a:t>
            </a:r>
            <a:r>
              <a:rPr kumimoji="1" lang="zh-CN" altLang="en-US" sz="2400" b="1" dirty="0">
                <a:latin typeface="华文楷体" pitchFamily="2" charset="-122"/>
                <a:ea typeface="华文楷体" pitchFamily="2" charset="-122"/>
              </a:rPr>
              <a:t>）长度</a:t>
            </a:r>
            <a:r>
              <a:rPr kumimoji="1" lang="en-US" altLang="zh-CN" sz="2400" b="1" dirty="0">
                <a:latin typeface="华文楷体" pitchFamily="2" charset="-122"/>
                <a:ea typeface="华文楷体" pitchFamily="2" charset="-122"/>
              </a:rPr>
              <a:t>L</a:t>
            </a:r>
          </a:p>
        </p:txBody>
      </p:sp>
      <p:graphicFrame>
        <p:nvGraphicFramePr>
          <p:cNvPr id="10242" name="Object 8"/>
          <p:cNvGraphicFramePr>
            <a:graphicFrameLocks noGrp="1" noChangeAspect="1"/>
          </p:cNvGraphicFramePr>
          <p:nvPr>
            <p:ph/>
          </p:nvPr>
        </p:nvGraphicFramePr>
        <p:xfrm>
          <a:off x="2836937" y="1624285"/>
          <a:ext cx="942975" cy="436563"/>
        </p:xfrm>
        <a:graphic>
          <a:graphicData uri="http://schemas.openxmlformats.org/presentationml/2006/ole">
            <mc:AlternateContent xmlns:mc="http://schemas.openxmlformats.org/markup-compatibility/2006">
              <mc:Choice xmlns:v="urn:schemas-microsoft-com:vml" Requires="v">
                <p:oleObj spid="_x0000_s83463" name="A Equation(公式3.1)" r:id="rId4" imgW="419040" imgH="177480" progId="Equation.3">
                  <p:embed/>
                </p:oleObj>
              </mc:Choice>
              <mc:Fallback>
                <p:oleObj name="A Equation(公式3.1)" r:id="rId4" imgW="419040" imgH="177480" progId="Equation.3">
                  <p:embed/>
                  <p:pic>
                    <p:nvPicPr>
                      <p:cNvPr id="0" name="Object 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836937" y="1624285"/>
                        <a:ext cx="942975" cy="436563"/>
                      </a:xfrm>
                      <a:prstGeom prst="rect">
                        <a:avLst/>
                      </a:prstGeom>
                      <a:gradFill rotWithShape="1">
                        <a:gsLst>
                          <a:gs pos="0">
                            <a:schemeClr val="hlink"/>
                          </a:gs>
                          <a:gs pos="100000">
                            <a:schemeClr val="accent1"/>
                          </a:gs>
                        </a:gsLst>
                        <a:lin ang="5400000" scaled="1"/>
                      </a:gradFill>
                    </p:spPr>
                  </p:pic>
                </p:oleObj>
              </mc:Fallback>
            </mc:AlternateContent>
          </a:graphicData>
        </a:graphic>
      </p:graphicFrame>
      <p:grpSp>
        <p:nvGrpSpPr>
          <p:cNvPr id="2" name="Group 14"/>
          <p:cNvGrpSpPr>
            <a:grpSpLocks/>
          </p:cNvGrpSpPr>
          <p:nvPr/>
        </p:nvGrpSpPr>
        <p:grpSpPr bwMode="auto">
          <a:xfrm>
            <a:off x="2339975" y="2204095"/>
            <a:ext cx="4722813" cy="504825"/>
            <a:chOff x="1686" y="935"/>
            <a:chExt cx="2975" cy="318"/>
          </a:xfrm>
        </p:grpSpPr>
        <p:sp>
          <p:nvSpPr>
            <p:cNvPr id="10276" name="Rectangle 11"/>
            <p:cNvSpPr>
              <a:spLocks noChangeArrowheads="1"/>
            </p:cNvSpPr>
            <p:nvPr/>
          </p:nvSpPr>
          <p:spPr bwMode="auto">
            <a:xfrm>
              <a:off x="1837" y="965"/>
              <a:ext cx="2408" cy="288"/>
            </a:xfrm>
            <a:prstGeom prst="rect">
              <a:avLst/>
            </a:prstGeom>
            <a:noFill/>
            <a:ln w="9525">
              <a:noFill/>
              <a:miter lim="800000"/>
              <a:headEnd/>
              <a:tailEnd/>
            </a:ln>
          </p:spPr>
          <p:txBody>
            <a:bodyPr wrap="none">
              <a:spAutoFit/>
            </a:bodyPr>
            <a:lstStyle/>
            <a:p>
              <a:pPr>
                <a:spcBef>
                  <a:spcPct val="50000"/>
                </a:spcBef>
              </a:pPr>
              <a:r>
                <a:rPr kumimoji="1" lang="en-US" altLang="zh-CN" sz="2400" b="1" dirty="0">
                  <a:latin typeface="华文楷体" pitchFamily="2" charset="-122"/>
                  <a:ea typeface="华文楷体" pitchFamily="2" charset="-122"/>
                </a:rPr>
                <a:t>---</a:t>
              </a:r>
              <a:r>
                <a:rPr kumimoji="1" lang="zh-CN" altLang="en-US" sz="2400" b="1" dirty="0">
                  <a:latin typeface="华文楷体" pitchFamily="2" charset="-122"/>
                  <a:ea typeface="华文楷体" pitchFamily="2" charset="-122"/>
                </a:rPr>
                <a:t>最大设计流量时的速度，</a:t>
              </a:r>
            </a:p>
          </p:txBody>
        </p:sp>
        <p:graphicFrame>
          <p:nvGraphicFramePr>
            <p:cNvPr id="10253" name="Object 12"/>
            <p:cNvGraphicFramePr>
              <a:graphicFrameLocks noChangeAspect="1"/>
            </p:cNvGraphicFramePr>
            <p:nvPr/>
          </p:nvGraphicFramePr>
          <p:xfrm>
            <a:off x="1686" y="962"/>
            <a:ext cx="168" cy="204"/>
          </p:xfrm>
          <a:graphic>
            <a:graphicData uri="http://schemas.openxmlformats.org/presentationml/2006/ole">
              <mc:AlternateContent xmlns:mc="http://schemas.openxmlformats.org/markup-compatibility/2006">
                <mc:Choice xmlns:v="urn:schemas-microsoft-com:vml" Requires="v">
                  <p:oleObj spid="_x0000_s83464" name="A Equation(公式3.1)" r:id="rId6" imgW="114120" imgH="139680" progId="Equation.3">
                    <p:embed/>
                  </p:oleObj>
                </mc:Choice>
                <mc:Fallback>
                  <p:oleObj name="A Equation(公式3.1)" r:id="rId6" imgW="114120" imgH="139680" progId="Equation.3">
                    <p:embed/>
                    <p:pic>
                      <p:nvPicPr>
                        <p:cNvPr id="0" name="Object 1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686" y="962"/>
                          <a:ext cx="168" cy="204"/>
                        </a:xfrm>
                        <a:prstGeom prst="rect">
                          <a:avLst/>
                        </a:prstGeom>
                        <a:solidFill>
                          <a:srgbClr val="FF0000"/>
                        </a:solidFill>
                      </p:spPr>
                    </p:pic>
                  </p:oleObj>
                </mc:Fallback>
              </mc:AlternateContent>
            </a:graphicData>
          </a:graphic>
        </p:graphicFrame>
        <p:graphicFrame>
          <p:nvGraphicFramePr>
            <p:cNvPr id="10254" name="Object 13"/>
            <p:cNvGraphicFramePr>
              <a:graphicFrameLocks noChangeAspect="1"/>
            </p:cNvGraphicFramePr>
            <p:nvPr/>
          </p:nvGraphicFramePr>
          <p:xfrm>
            <a:off x="4195" y="935"/>
            <a:ext cx="466" cy="260"/>
          </p:xfrm>
          <a:graphic>
            <a:graphicData uri="http://schemas.openxmlformats.org/presentationml/2006/ole">
              <mc:AlternateContent xmlns:mc="http://schemas.openxmlformats.org/markup-compatibility/2006">
                <mc:Choice xmlns:v="urn:schemas-microsoft-com:vml" Requires="v">
                  <p:oleObj spid="_x0000_s83465" name="公式" r:id="rId8" imgW="317160" imgH="177480" progId="Equation.3">
                    <p:embed/>
                  </p:oleObj>
                </mc:Choice>
                <mc:Fallback>
                  <p:oleObj name="公式" r:id="rId8" imgW="317160" imgH="177480" progId="Equation.3">
                    <p:embed/>
                    <p:pic>
                      <p:nvPicPr>
                        <p:cNvPr id="0" name="Object 13"/>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195" y="935"/>
                          <a:ext cx="466" cy="26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grpSp>
        <p:nvGrpSpPr>
          <p:cNvPr id="3" name="Group 17"/>
          <p:cNvGrpSpPr>
            <a:grpSpLocks/>
          </p:cNvGrpSpPr>
          <p:nvPr/>
        </p:nvGrpSpPr>
        <p:grpSpPr bwMode="auto">
          <a:xfrm>
            <a:off x="2339974" y="2755776"/>
            <a:ext cx="5184353" cy="457200"/>
            <a:chOff x="1519" y="1253"/>
            <a:chExt cx="2980" cy="288"/>
          </a:xfrm>
        </p:grpSpPr>
        <p:sp>
          <p:nvSpPr>
            <p:cNvPr id="10275" name="Text Box 3"/>
            <p:cNvSpPr txBox="1">
              <a:spLocks noChangeArrowheads="1"/>
            </p:cNvSpPr>
            <p:nvPr/>
          </p:nvSpPr>
          <p:spPr bwMode="auto">
            <a:xfrm>
              <a:off x="1655" y="1253"/>
              <a:ext cx="2699" cy="288"/>
            </a:xfrm>
            <a:prstGeom prst="rect">
              <a:avLst/>
            </a:prstGeom>
            <a:noFill/>
            <a:ln w="9525">
              <a:noFill/>
              <a:miter lim="800000"/>
              <a:headEnd/>
              <a:tailEnd/>
            </a:ln>
          </p:spPr>
          <p:txBody>
            <a:bodyPr>
              <a:spAutoFit/>
            </a:bodyPr>
            <a:lstStyle/>
            <a:p>
              <a:pPr algn="l">
                <a:spcBef>
                  <a:spcPct val="20000"/>
                </a:spcBef>
              </a:pPr>
              <a:r>
                <a:rPr kumimoji="1" lang="en-US" altLang="zh-CN" sz="2400" b="1" dirty="0">
                  <a:latin typeface="华文楷体" pitchFamily="2" charset="-122"/>
                  <a:ea typeface="华文楷体" pitchFamily="2" charset="-122"/>
                </a:rPr>
                <a:t>---</a:t>
              </a:r>
              <a:r>
                <a:rPr kumimoji="1" lang="zh-CN" altLang="en-US" sz="2400" b="1" dirty="0">
                  <a:latin typeface="华文楷体" pitchFamily="2" charset="-122"/>
                  <a:ea typeface="华文楷体" pitchFamily="2" charset="-122"/>
                </a:rPr>
                <a:t>最大设计流量时的停留时间</a:t>
              </a:r>
              <a:r>
                <a:rPr kumimoji="1" lang="en-US" altLang="zh-CN" sz="2400" b="1" dirty="0">
                  <a:latin typeface="华文楷体" pitchFamily="2" charset="-122"/>
                  <a:ea typeface="华文楷体" pitchFamily="2" charset="-122"/>
                </a:rPr>
                <a:t>,</a:t>
              </a:r>
            </a:p>
          </p:txBody>
        </p:sp>
        <p:graphicFrame>
          <p:nvGraphicFramePr>
            <p:cNvPr id="10251" name="Object 15"/>
            <p:cNvGraphicFramePr>
              <a:graphicFrameLocks noChangeAspect="1"/>
            </p:cNvGraphicFramePr>
            <p:nvPr/>
          </p:nvGraphicFramePr>
          <p:xfrm>
            <a:off x="1519" y="1280"/>
            <a:ext cx="131" cy="223"/>
          </p:xfrm>
          <a:graphic>
            <a:graphicData uri="http://schemas.openxmlformats.org/presentationml/2006/ole">
              <mc:AlternateContent xmlns:mc="http://schemas.openxmlformats.org/markup-compatibility/2006">
                <mc:Choice xmlns:v="urn:schemas-microsoft-com:vml" Requires="v">
                  <p:oleObj spid="_x0000_s83466" name="A Equation(公式3.1)" r:id="rId10" imgW="88560" imgH="152280" progId="Equation.3">
                    <p:embed/>
                  </p:oleObj>
                </mc:Choice>
                <mc:Fallback>
                  <p:oleObj name="A Equation(公式3.1)" r:id="rId10" imgW="88560" imgH="152280" progId="Equation.3">
                    <p:embed/>
                    <p:pic>
                      <p:nvPicPr>
                        <p:cNvPr id="0" name="Object 15"/>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519" y="1280"/>
                          <a:ext cx="131" cy="223"/>
                        </a:xfrm>
                        <a:prstGeom prst="rect">
                          <a:avLst/>
                        </a:prstGeom>
                        <a:solidFill>
                          <a:srgbClr val="FF0000"/>
                        </a:solidFill>
                      </p:spPr>
                    </p:pic>
                  </p:oleObj>
                </mc:Fallback>
              </mc:AlternateContent>
            </a:graphicData>
          </a:graphic>
        </p:graphicFrame>
        <p:graphicFrame>
          <p:nvGraphicFramePr>
            <p:cNvPr id="10252" name="Object 16"/>
            <p:cNvGraphicFramePr>
              <a:graphicFrameLocks noChangeAspect="1"/>
            </p:cNvGraphicFramePr>
            <p:nvPr/>
          </p:nvGraphicFramePr>
          <p:xfrm>
            <a:off x="4332" y="1298"/>
            <a:ext cx="167" cy="204"/>
          </p:xfrm>
          <a:graphic>
            <a:graphicData uri="http://schemas.openxmlformats.org/presentationml/2006/ole">
              <mc:AlternateContent xmlns:mc="http://schemas.openxmlformats.org/markup-compatibility/2006">
                <mc:Choice xmlns:v="urn:schemas-microsoft-com:vml" Requires="v">
                  <p:oleObj spid="_x0000_s83467" name="公式" r:id="rId12" imgW="114120" imgH="139680" progId="Equation.3">
                    <p:embed/>
                  </p:oleObj>
                </mc:Choice>
                <mc:Fallback>
                  <p:oleObj name="公式" r:id="rId12" imgW="114120" imgH="139680" progId="Equation.3">
                    <p:embed/>
                    <p:pic>
                      <p:nvPicPr>
                        <p:cNvPr id="0" name="Object 16"/>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4332" y="1298"/>
                          <a:ext cx="167" cy="20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sp>
        <p:nvSpPr>
          <p:cNvPr id="10261" name="Rectangle 19"/>
          <p:cNvSpPr>
            <a:spLocks noChangeArrowheads="1"/>
          </p:cNvSpPr>
          <p:nvPr/>
        </p:nvSpPr>
        <p:spPr bwMode="auto">
          <a:xfrm>
            <a:off x="684213" y="3691880"/>
            <a:ext cx="3276600" cy="457200"/>
          </a:xfrm>
          <a:prstGeom prst="rect">
            <a:avLst/>
          </a:prstGeom>
          <a:noFill/>
          <a:ln w="9525">
            <a:noFill/>
            <a:miter lim="800000"/>
            <a:headEnd/>
            <a:tailEnd/>
          </a:ln>
        </p:spPr>
        <p:txBody>
          <a:bodyPr wrap="none">
            <a:spAutoFit/>
          </a:bodyPr>
          <a:lstStyle/>
          <a:p>
            <a:r>
              <a:rPr kumimoji="1" lang="zh-CN" altLang="en-US" sz="2400" b="1">
                <a:latin typeface="华文楷体" pitchFamily="2" charset="-122"/>
                <a:ea typeface="华文楷体" pitchFamily="2" charset="-122"/>
              </a:rPr>
              <a:t>（</a:t>
            </a:r>
            <a:r>
              <a:rPr kumimoji="1" lang="en-US" altLang="zh-CN" sz="2400" b="1">
                <a:latin typeface="华文楷体" pitchFamily="2" charset="-122"/>
                <a:ea typeface="华文楷体" pitchFamily="2" charset="-122"/>
              </a:rPr>
              <a:t>2</a:t>
            </a:r>
            <a:r>
              <a:rPr kumimoji="1" lang="zh-CN" altLang="en-US" sz="2400" b="1">
                <a:latin typeface="华文楷体" pitchFamily="2" charset="-122"/>
                <a:ea typeface="华文楷体" pitchFamily="2" charset="-122"/>
              </a:rPr>
              <a:t>）水流断面面积</a:t>
            </a:r>
            <a:r>
              <a:rPr kumimoji="1" lang="en-US" altLang="zh-CN" sz="2400" b="1">
                <a:latin typeface="华文楷体" pitchFamily="2" charset="-122"/>
                <a:ea typeface="华文楷体" pitchFamily="2" charset="-122"/>
              </a:rPr>
              <a:t>A</a:t>
            </a:r>
            <a:r>
              <a:rPr kumimoji="1" lang="zh-CN" altLang="en-US" sz="2400" b="1">
                <a:latin typeface="华文楷体" pitchFamily="2" charset="-122"/>
                <a:ea typeface="华文楷体" pitchFamily="2" charset="-122"/>
              </a:rPr>
              <a:t>　</a:t>
            </a:r>
          </a:p>
        </p:txBody>
      </p:sp>
      <p:graphicFrame>
        <p:nvGraphicFramePr>
          <p:cNvPr id="10243" name="Object 21"/>
          <p:cNvGraphicFramePr>
            <a:graphicFrameLocks noChangeAspect="1"/>
          </p:cNvGraphicFramePr>
          <p:nvPr/>
        </p:nvGraphicFramePr>
        <p:xfrm>
          <a:off x="3851275" y="3350121"/>
          <a:ext cx="1449388" cy="942975"/>
        </p:xfrm>
        <a:graphic>
          <a:graphicData uri="http://schemas.openxmlformats.org/presentationml/2006/ole">
            <mc:AlternateContent xmlns:mc="http://schemas.openxmlformats.org/markup-compatibility/2006">
              <mc:Choice xmlns:v="urn:schemas-microsoft-com:vml" Requires="v">
                <p:oleObj spid="_x0000_s83468" name="A Equation(公式3.1)" r:id="rId14" imgW="622080" imgH="406080" progId="Equation.3">
                  <p:embed/>
                </p:oleObj>
              </mc:Choice>
              <mc:Fallback>
                <p:oleObj name="A Equation(公式3.1)" r:id="rId14" imgW="622080" imgH="406080" progId="Equation.3">
                  <p:embed/>
                  <p:pic>
                    <p:nvPicPr>
                      <p:cNvPr id="0" name="Object 21"/>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3851275" y="3350121"/>
                        <a:ext cx="1449388" cy="942975"/>
                      </a:xfrm>
                      <a:prstGeom prst="rect">
                        <a:avLst/>
                      </a:prstGeom>
                      <a:gradFill rotWithShape="1">
                        <a:gsLst>
                          <a:gs pos="0">
                            <a:schemeClr val="hlink"/>
                          </a:gs>
                          <a:gs pos="100000">
                            <a:schemeClr val="accent1"/>
                          </a:gs>
                        </a:gsLst>
                        <a:lin ang="5400000" scaled="1"/>
                      </a:gradFill>
                    </p:spPr>
                  </p:pic>
                </p:oleObj>
              </mc:Fallback>
            </mc:AlternateContent>
          </a:graphicData>
        </a:graphic>
      </p:graphicFrame>
      <p:sp>
        <p:nvSpPr>
          <p:cNvPr id="10262" name="Rectangle 23"/>
          <p:cNvSpPr>
            <a:spLocks noChangeArrowheads="1"/>
          </p:cNvSpPr>
          <p:nvPr/>
        </p:nvSpPr>
        <p:spPr bwMode="auto">
          <a:xfrm>
            <a:off x="1258888" y="4509120"/>
            <a:ext cx="1098550" cy="457200"/>
          </a:xfrm>
          <a:prstGeom prst="rect">
            <a:avLst/>
          </a:prstGeom>
          <a:noFill/>
          <a:ln w="9525">
            <a:noFill/>
            <a:miter lim="800000"/>
            <a:headEnd/>
            <a:tailEnd/>
          </a:ln>
        </p:spPr>
        <p:txBody>
          <a:bodyPr wrap="none">
            <a:spAutoFit/>
          </a:bodyPr>
          <a:lstStyle/>
          <a:p>
            <a:r>
              <a:rPr kumimoji="1" lang="zh-CN" altLang="en-US" sz="2400" b="1" dirty="0">
                <a:latin typeface="华文楷体" pitchFamily="2" charset="-122"/>
                <a:ea typeface="华文楷体" pitchFamily="2" charset="-122"/>
              </a:rPr>
              <a:t>式中：</a:t>
            </a:r>
          </a:p>
        </p:txBody>
      </p:sp>
      <p:grpSp>
        <p:nvGrpSpPr>
          <p:cNvPr id="4" name="Group 35"/>
          <p:cNvGrpSpPr>
            <a:grpSpLocks/>
          </p:cNvGrpSpPr>
          <p:nvPr/>
        </p:nvGrpSpPr>
        <p:grpSpPr bwMode="auto">
          <a:xfrm>
            <a:off x="2195736" y="4426818"/>
            <a:ext cx="3919538" cy="514350"/>
            <a:chOff x="1488" y="2160"/>
            <a:chExt cx="2469" cy="324"/>
          </a:xfrm>
        </p:grpSpPr>
        <p:graphicFrame>
          <p:nvGraphicFramePr>
            <p:cNvPr id="10249" name="Object 28"/>
            <p:cNvGraphicFramePr>
              <a:graphicFrameLocks noChangeAspect="1"/>
            </p:cNvGraphicFramePr>
            <p:nvPr/>
          </p:nvGraphicFramePr>
          <p:xfrm>
            <a:off x="3379" y="2160"/>
            <a:ext cx="578" cy="297"/>
          </p:xfrm>
          <a:graphic>
            <a:graphicData uri="http://schemas.openxmlformats.org/presentationml/2006/ole">
              <mc:AlternateContent xmlns:mc="http://schemas.openxmlformats.org/markup-compatibility/2006">
                <mc:Choice xmlns:v="urn:schemas-microsoft-com:vml" Requires="v">
                  <p:oleObj spid="_x0000_s83469" name="公式" r:id="rId16" imgW="393480" imgH="203040" progId="Equation.3">
                    <p:embed/>
                  </p:oleObj>
                </mc:Choice>
                <mc:Fallback>
                  <p:oleObj name="公式" r:id="rId16" imgW="393480" imgH="203040" progId="Equation.3">
                    <p:embed/>
                    <p:pic>
                      <p:nvPicPr>
                        <p:cNvPr id="0" name="Object 28"/>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3379" y="2160"/>
                          <a:ext cx="578" cy="29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0250" name="Object 29"/>
            <p:cNvGraphicFramePr>
              <a:graphicFrameLocks noChangeAspect="1"/>
            </p:cNvGraphicFramePr>
            <p:nvPr/>
          </p:nvGraphicFramePr>
          <p:xfrm>
            <a:off x="1488" y="2242"/>
            <a:ext cx="318" cy="228"/>
          </p:xfrm>
          <a:graphic>
            <a:graphicData uri="http://schemas.openxmlformats.org/presentationml/2006/ole">
              <mc:AlternateContent xmlns:mc="http://schemas.openxmlformats.org/markup-compatibility/2006">
                <mc:Choice xmlns:v="urn:schemas-microsoft-com:vml" Requires="v">
                  <p:oleObj spid="_x0000_s83470" name="A Equation(公式3.1)" r:id="rId18" imgW="317160" imgH="228600" progId="Equation.3">
                    <p:embed/>
                  </p:oleObj>
                </mc:Choice>
                <mc:Fallback>
                  <p:oleObj name="A Equation(公式3.1)" r:id="rId18" imgW="317160" imgH="228600" progId="Equation.3">
                    <p:embed/>
                    <p:pic>
                      <p:nvPicPr>
                        <p:cNvPr id="0" name="Object 29"/>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1488" y="2242"/>
                          <a:ext cx="318" cy="228"/>
                        </a:xfrm>
                        <a:prstGeom prst="rect">
                          <a:avLst/>
                        </a:prstGeom>
                        <a:solidFill>
                          <a:srgbClr val="FF0000"/>
                        </a:solidFill>
                      </p:spPr>
                    </p:pic>
                  </p:oleObj>
                </mc:Fallback>
              </mc:AlternateContent>
            </a:graphicData>
          </a:graphic>
        </p:graphicFrame>
        <p:sp>
          <p:nvSpPr>
            <p:cNvPr id="10274" name="Rectangle 30"/>
            <p:cNvSpPr>
              <a:spLocks noChangeArrowheads="1"/>
            </p:cNvSpPr>
            <p:nvPr/>
          </p:nvSpPr>
          <p:spPr bwMode="auto">
            <a:xfrm>
              <a:off x="1791" y="2196"/>
              <a:ext cx="1640" cy="288"/>
            </a:xfrm>
            <a:prstGeom prst="rect">
              <a:avLst/>
            </a:prstGeom>
            <a:noFill/>
            <a:ln w="9525">
              <a:noFill/>
              <a:miter lim="800000"/>
              <a:headEnd/>
              <a:tailEnd/>
            </a:ln>
          </p:spPr>
          <p:txBody>
            <a:bodyPr wrap="none">
              <a:spAutoFit/>
            </a:bodyPr>
            <a:lstStyle/>
            <a:p>
              <a:r>
                <a:rPr kumimoji="1" lang="en-US" altLang="zh-CN" sz="2400" b="1" dirty="0">
                  <a:latin typeface="华文楷体" pitchFamily="2" charset="-122"/>
                  <a:ea typeface="华文楷体" pitchFamily="2" charset="-122"/>
                </a:rPr>
                <a:t>---</a:t>
              </a:r>
              <a:r>
                <a:rPr kumimoji="1" lang="zh-CN" altLang="en-US" sz="2400" b="1" dirty="0">
                  <a:latin typeface="华文楷体" pitchFamily="2" charset="-122"/>
                  <a:ea typeface="华文楷体" pitchFamily="2" charset="-122"/>
                </a:rPr>
                <a:t>最大设计流量，</a:t>
              </a:r>
            </a:p>
          </p:txBody>
        </p:sp>
      </p:grpSp>
      <p:graphicFrame>
        <p:nvGraphicFramePr>
          <p:cNvPr id="10244" name="Object 38"/>
          <p:cNvGraphicFramePr>
            <a:graphicFrameLocks noChangeAspect="1"/>
          </p:cNvGraphicFramePr>
          <p:nvPr/>
        </p:nvGraphicFramePr>
        <p:xfrm>
          <a:off x="3419475" y="5113684"/>
          <a:ext cx="788988" cy="763588"/>
        </p:xfrm>
        <a:graphic>
          <a:graphicData uri="http://schemas.openxmlformats.org/presentationml/2006/ole">
            <mc:AlternateContent xmlns:mc="http://schemas.openxmlformats.org/markup-compatibility/2006">
              <mc:Choice xmlns:v="urn:schemas-microsoft-com:vml" Requires="v">
                <p:oleObj spid="_x0000_s83471" name="A Equation(公式3.1)" r:id="rId20" imgW="444240" imgH="431640" progId="Equation.3">
                  <p:embed/>
                </p:oleObj>
              </mc:Choice>
              <mc:Fallback>
                <p:oleObj name="A Equation(公式3.1)" r:id="rId20" imgW="444240" imgH="431640" progId="Equation.3">
                  <p:embed/>
                  <p:pic>
                    <p:nvPicPr>
                      <p:cNvPr id="0" name="Object 38"/>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3419475" y="5113684"/>
                        <a:ext cx="788988" cy="763588"/>
                      </a:xfrm>
                      <a:prstGeom prst="rect">
                        <a:avLst/>
                      </a:prstGeom>
                      <a:gradFill rotWithShape="1">
                        <a:gsLst>
                          <a:gs pos="0">
                            <a:schemeClr val="hlink"/>
                          </a:gs>
                          <a:gs pos="100000">
                            <a:schemeClr val="accent1"/>
                          </a:gs>
                        </a:gsLst>
                        <a:lin ang="5400000" scaled="1"/>
                      </a:gradFill>
                    </p:spPr>
                  </p:pic>
                </p:oleObj>
              </mc:Fallback>
            </mc:AlternateContent>
          </a:graphicData>
        </a:graphic>
      </p:graphicFrame>
      <p:graphicFrame>
        <p:nvGraphicFramePr>
          <p:cNvPr id="10245" name="Object 39"/>
          <p:cNvGraphicFramePr>
            <a:graphicFrameLocks noChangeAspect="1"/>
          </p:cNvGraphicFramePr>
          <p:nvPr/>
        </p:nvGraphicFramePr>
        <p:xfrm>
          <a:off x="2195513" y="5229225"/>
          <a:ext cx="293687" cy="382588"/>
        </p:xfrm>
        <a:graphic>
          <a:graphicData uri="http://schemas.openxmlformats.org/presentationml/2006/ole">
            <mc:AlternateContent xmlns:mc="http://schemas.openxmlformats.org/markup-compatibility/2006">
              <mc:Choice xmlns:v="urn:schemas-microsoft-com:vml" Requires="v">
                <p:oleObj spid="_x0000_s83472" name="公式" r:id="rId22" imgW="164880" imgH="215640" progId="Equation.3">
                  <p:embed/>
                </p:oleObj>
              </mc:Choice>
              <mc:Fallback>
                <p:oleObj name="公式" r:id="rId22" imgW="164880" imgH="215640" progId="Equation.3">
                  <p:embed/>
                  <p:pic>
                    <p:nvPicPr>
                      <p:cNvPr id="0" name="Object 39"/>
                      <p:cNvPicPr>
                        <a:picLocks noChangeAspect="1"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2195513" y="5229225"/>
                        <a:ext cx="293687" cy="38258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0265" name="Rectangle 42"/>
          <p:cNvSpPr>
            <a:spLocks noChangeArrowheads="1"/>
          </p:cNvSpPr>
          <p:nvPr/>
        </p:nvSpPr>
        <p:spPr bwMode="auto">
          <a:xfrm>
            <a:off x="1116013" y="5996136"/>
            <a:ext cx="1098550" cy="457200"/>
          </a:xfrm>
          <a:prstGeom prst="rect">
            <a:avLst/>
          </a:prstGeom>
          <a:noFill/>
          <a:ln w="9525">
            <a:noFill/>
            <a:miter lim="800000"/>
            <a:headEnd/>
            <a:tailEnd/>
          </a:ln>
        </p:spPr>
        <p:txBody>
          <a:bodyPr wrap="none">
            <a:spAutoFit/>
          </a:bodyPr>
          <a:lstStyle/>
          <a:p>
            <a:r>
              <a:rPr kumimoji="1" lang="zh-CN" altLang="en-US" sz="2400" b="1" dirty="0">
                <a:latin typeface="华文楷体" pitchFamily="2" charset="-122"/>
                <a:ea typeface="华文楷体" pitchFamily="2" charset="-122"/>
              </a:rPr>
              <a:t>式中：</a:t>
            </a:r>
          </a:p>
        </p:txBody>
      </p:sp>
      <p:sp>
        <p:nvSpPr>
          <p:cNvPr id="10266" name="Text Box 43"/>
          <p:cNvSpPr txBox="1">
            <a:spLocks noChangeArrowheads="1"/>
          </p:cNvSpPr>
          <p:nvPr/>
        </p:nvSpPr>
        <p:spPr bwMode="auto">
          <a:xfrm>
            <a:off x="2771800" y="5991671"/>
            <a:ext cx="3095674" cy="461665"/>
          </a:xfrm>
          <a:prstGeom prst="rect">
            <a:avLst/>
          </a:prstGeom>
          <a:noFill/>
          <a:ln w="9525">
            <a:noFill/>
            <a:miter lim="800000"/>
            <a:headEnd/>
            <a:tailEnd/>
          </a:ln>
        </p:spPr>
        <p:txBody>
          <a:bodyPr wrap="square">
            <a:spAutoFit/>
          </a:bodyPr>
          <a:lstStyle/>
          <a:p>
            <a:pPr algn="l">
              <a:spcBef>
                <a:spcPct val="50000"/>
              </a:spcBef>
            </a:pPr>
            <a:r>
              <a:rPr kumimoji="1" lang="en-US" altLang="zh-CN" sz="2400" b="1" dirty="0">
                <a:latin typeface="华文楷体" pitchFamily="2" charset="-122"/>
                <a:ea typeface="华文楷体" pitchFamily="2" charset="-122"/>
              </a:rPr>
              <a:t>--</a:t>
            </a:r>
            <a:r>
              <a:rPr kumimoji="1" lang="zh-CN" altLang="en-US" sz="2400" b="1" dirty="0">
                <a:latin typeface="华文楷体" pitchFamily="2" charset="-122"/>
                <a:ea typeface="华文楷体" pitchFamily="2" charset="-122"/>
              </a:rPr>
              <a:t>设计有效水深，</a:t>
            </a:r>
            <a:r>
              <a:rPr kumimoji="1" lang="en-US" altLang="zh-CN" sz="2400" b="1" dirty="0">
                <a:latin typeface="华文楷体" pitchFamily="2" charset="-122"/>
                <a:ea typeface="华文楷体" pitchFamily="2" charset="-122"/>
              </a:rPr>
              <a:t>m</a:t>
            </a:r>
            <a:endParaRPr kumimoji="1" lang="zh-CN" altLang="en-US" sz="2400" b="1" dirty="0">
              <a:latin typeface="华文楷体" pitchFamily="2" charset="-122"/>
              <a:ea typeface="华文楷体" pitchFamily="2" charset="-122"/>
            </a:endParaRPr>
          </a:p>
        </p:txBody>
      </p:sp>
      <p:sp>
        <p:nvSpPr>
          <p:cNvPr id="10268" name="Rectangle 45"/>
          <p:cNvSpPr>
            <a:spLocks noChangeArrowheads="1"/>
          </p:cNvSpPr>
          <p:nvPr/>
        </p:nvSpPr>
        <p:spPr bwMode="auto">
          <a:xfrm>
            <a:off x="827088" y="5276056"/>
            <a:ext cx="2311400" cy="457200"/>
          </a:xfrm>
          <a:prstGeom prst="rect">
            <a:avLst/>
          </a:prstGeom>
          <a:noFill/>
          <a:ln w="9525">
            <a:noFill/>
            <a:miter lim="800000"/>
            <a:headEnd/>
            <a:tailEnd/>
          </a:ln>
        </p:spPr>
        <p:txBody>
          <a:bodyPr wrap="none">
            <a:spAutoFit/>
          </a:bodyPr>
          <a:lstStyle/>
          <a:p>
            <a:r>
              <a:rPr kumimoji="1" lang="zh-CN" altLang="en-US" sz="2400" b="1" dirty="0">
                <a:latin typeface="华文楷体" pitchFamily="2" charset="-122"/>
                <a:ea typeface="华文楷体" pitchFamily="2" charset="-122"/>
              </a:rPr>
              <a:t>（</a:t>
            </a:r>
            <a:r>
              <a:rPr kumimoji="1" lang="en-US" altLang="zh-CN" sz="2400" b="1" dirty="0">
                <a:latin typeface="华文楷体" pitchFamily="2" charset="-122"/>
                <a:ea typeface="华文楷体" pitchFamily="2" charset="-122"/>
              </a:rPr>
              <a:t>3</a:t>
            </a:r>
            <a:r>
              <a:rPr kumimoji="1" lang="zh-CN" altLang="en-US" sz="2400" b="1" dirty="0">
                <a:latin typeface="华文楷体" pitchFamily="2" charset="-122"/>
                <a:ea typeface="华文楷体" pitchFamily="2" charset="-122"/>
              </a:rPr>
              <a:t>）池总宽度</a:t>
            </a:r>
            <a:r>
              <a:rPr kumimoji="1" lang="en-US" altLang="zh-CN" sz="2400" b="1" dirty="0">
                <a:latin typeface="华文楷体" pitchFamily="2" charset="-122"/>
                <a:ea typeface="华文楷体" pitchFamily="2" charset="-122"/>
              </a:rPr>
              <a:t>b</a:t>
            </a:r>
          </a:p>
        </p:txBody>
      </p:sp>
      <p:graphicFrame>
        <p:nvGraphicFramePr>
          <p:cNvPr id="10247" name="Object 48"/>
          <p:cNvGraphicFramePr>
            <a:graphicFrameLocks noChangeAspect="1"/>
          </p:cNvGraphicFramePr>
          <p:nvPr/>
        </p:nvGraphicFramePr>
        <p:xfrm>
          <a:off x="2195513" y="5229225"/>
          <a:ext cx="293687" cy="382588"/>
        </p:xfrm>
        <a:graphic>
          <a:graphicData uri="http://schemas.openxmlformats.org/presentationml/2006/ole">
            <mc:AlternateContent xmlns:mc="http://schemas.openxmlformats.org/markup-compatibility/2006">
              <mc:Choice xmlns:v="urn:schemas-microsoft-com:vml" Requires="v">
                <p:oleObj spid="_x0000_s83473" name="公式" r:id="rId24" imgW="164880" imgH="215640" progId="Equation.3">
                  <p:embed/>
                </p:oleObj>
              </mc:Choice>
              <mc:Fallback>
                <p:oleObj name="公式" r:id="rId24" imgW="164880" imgH="215640" progId="Equation.3">
                  <p:embed/>
                  <p:pic>
                    <p:nvPicPr>
                      <p:cNvPr id="0" name="Object 48"/>
                      <p:cNvPicPr>
                        <a:picLocks noChangeAspect="1" noChangeArrowheads="1"/>
                      </p:cNvPicPr>
                      <p:nvPr/>
                    </p:nvPicPr>
                    <p:blipFill>
                      <a:blip r:embed="rId25">
                        <a:extLst>
                          <a:ext uri="{28A0092B-C50C-407E-A947-70E740481C1C}">
                            <a14:useLocalDpi xmlns:a14="http://schemas.microsoft.com/office/drawing/2010/main" val="0"/>
                          </a:ext>
                        </a:extLst>
                      </a:blip>
                      <a:srcRect/>
                      <a:stretch>
                        <a:fillRect/>
                      </a:stretch>
                    </p:blipFill>
                    <p:spPr bwMode="auto">
                      <a:xfrm>
                        <a:off x="2195513" y="5229225"/>
                        <a:ext cx="293687" cy="38258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0248" name="Object 50"/>
          <p:cNvGraphicFramePr>
            <a:graphicFrameLocks noChangeAspect="1"/>
          </p:cNvGraphicFramePr>
          <p:nvPr/>
        </p:nvGraphicFramePr>
        <p:xfrm>
          <a:off x="2264131" y="6070748"/>
          <a:ext cx="363653" cy="382588"/>
        </p:xfrm>
        <a:graphic>
          <a:graphicData uri="http://schemas.openxmlformats.org/presentationml/2006/ole">
            <mc:AlternateContent xmlns:mc="http://schemas.openxmlformats.org/markup-compatibility/2006">
              <mc:Choice xmlns:v="urn:schemas-microsoft-com:vml" Requires="v">
                <p:oleObj spid="_x0000_s83474" name="A Equation(公式3.1)" r:id="rId26" imgW="164880" imgH="215640" progId="Equation.3">
                  <p:embed/>
                </p:oleObj>
              </mc:Choice>
              <mc:Fallback>
                <p:oleObj name="A Equation(公式3.1)" r:id="rId26" imgW="164880" imgH="215640" progId="Equation.3">
                  <p:embed/>
                  <p:pic>
                    <p:nvPicPr>
                      <p:cNvPr id="0" name="Object 50"/>
                      <p:cNvPicPr>
                        <a:picLocks noChangeAspect="1" noChangeArrowheads="1"/>
                      </p:cNvPicPr>
                      <p:nvPr/>
                    </p:nvPicPr>
                    <p:blipFill>
                      <a:blip r:embed="rId25">
                        <a:extLst>
                          <a:ext uri="{28A0092B-C50C-407E-A947-70E740481C1C}">
                            <a14:useLocalDpi xmlns:a14="http://schemas.microsoft.com/office/drawing/2010/main" val="0"/>
                          </a:ext>
                        </a:extLst>
                      </a:blip>
                      <a:srcRect/>
                      <a:stretch>
                        <a:fillRect/>
                      </a:stretch>
                    </p:blipFill>
                    <p:spPr bwMode="auto">
                      <a:xfrm>
                        <a:off x="2264131" y="6070748"/>
                        <a:ext cx="363653" cy="382588"/>
                      </a:xfrm>
                      <a:prstGeom prst="rect">
                        <a:avLst/>
                      </a:prstGeom>
                      <a:solidFill>
                        <a:srgbClr val="FF0000"/>
                      </a:solidFill>
                    </p:spPr>
                  </p:pic>
                </p:oleObj>
              </mc:Fallback>
            </mc:AlternateContent>
          </a:graphicData>
        </a:graphic>
      </p:graphicFrame>
    </p:spTree>
  </p:cSld>
  <p:clrMapOvr>
    <a:masterClrMapping/>
  </p:clrMapOvr>
  <p:transition spd="slow">
    <p:random/>
    <p:sndAc>
      <p:stSnd>
        <p:snd r:embed="rId3" name="chimes.wav"/>
      </p:stSnd>
    </p:sndAc>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Text Box 2"/>
          <p:cNvSpPr txBox="1">
            <a:spLocks noChangeArrowheads="1"/>
          </p:cNvSpPr>
          <p:nvPr/>
        </p:nvSpPr>
        <p:spPr bwMode="auto">
          <a:xfrm>
            <a:off x="228600" y="1676400"/>
            <a:ext cx="8077200" cy="762000"/>
          </a:xfrm>
          <a:prstGeom prst="rect">
            <a:avLst/>
          </a:prstGeom>
          <a:noFill/>
          <a:ln w="9525">
            <a:noFill/>
            <a:miter lim="800000"/>
            <a:headEnd/>
            <a:tailEnd/>
          </a:ln>
        </p:spPr>
        <p:txBody>
          <a:bodyPr>
            <a:spAutoFit/>
          </a:bodyPr>
          <a:lstStyle/>
          <a:p>
            <a:pPr>
              <a:spcBef>
                <a:spcPct val="50000"/>
              </a:spcBef>
            </a:pPr>
            <a:endParaRPr kumimoji="1" lang="zh-CN" altLang="zh-CN" sz="4400">
              <a:latin typeface="华文楷体" pitchFamily="2" charset="-122"/>
              <a:ea typeface="华文楷体" pitchFamily="2" charset="-122"/>
            </a:endParaRPr>
          </a:p>
        </p:txBody>
      </p:sp>
      <p:sp>
        <p:nvSpPr>
          <p:cNvPr id="11268" name="Text Box 4"/>
          <p:cNvSpPr txBox="1">
            <a:spLocks noChangeArrowheads="1"/>
          </p:cNvSpPr>
          <p:nvPr/>
        </p:nvSpPr>
        <p:spPr bwMode="auto">
          <a:xfrm>
            <a:off x="609600" y="692150"/>
            <a:ext cx="8534400" cy="457200"/>
          </a:xfrm>
          <a:prstGeom prst="rect">
            <a:avLst/>
          </a:prstGeom>
          <a:noFill/>
          <a:ln w="9525">
            <a:noFill/>
            <a:miter lim="800000"/>
            <a:headEnd/>
            <a:tailEnd/>
          </a:ln>
        </p:spPr>
        <p:txBody>
          <a:bodyPr>
            <a:spAutoFit/>
          </a:bodyPr>
          <a:lstStyle/>
          <a:p>
            <a:pPr algn="l">
              <a:spcBef>
                <a:spcPct val="50000"/>
              </a:spcBef>
            </a:pPr>
            <a:r>
              <a:rPr kumimoji="1" lang="zh-CN" altLang="en-US" sz="2400" b="1" dirty="0">
                <a:latin typeface="华文楷体" pitchFamily="2" charset="-122"/>
                <a:ea typeface="华文楷体" pitchFamily="2" charset="-122"/>
              </a:rPr>
              <a:t>（</a:t>
            </a:r>
            <a:r>
              <a:rPr kumimoji="1" lang="en-US" altLang="zh-CN" sz="2400" b="1" dirty="0">
                <a:latin typeface="华文楷体" pitchFamily="2" charset="-122"/>
                <a:ea typeface="华文楷体" pitchFamily="2" charset="-122"/>
              </a:rPr>
              <a:t>4</a:t>
            </a:r>
            <a:r>
              <a:rPr kumimoji="1" lang="zh-CN" altLang="en-US" sz="2400" b="1" dirty="0">
                <a:latin typeface="华文楷体" pitchFamily="2" charset="-122"/>
                <a:ea typeface="华文楷体" pitchFamily="2" charset="-122"/>
              </a:rPr>
              <a:t>）贮砂斗所需容积</a:t>
            </a:r>
            <a:r>
              <a:rPr kumimoji="1" lang="en-US" altLang="zh-CN" sz="2400" b="1" dirty="0">
                <a:latin typeface="华文楷体" pitchFamily="2" charset="-122"/>
                <a:ea typeface="华文楷体" pitchFamily="2" charset="-122"/>
              </a:rPr>
              <a:t>V</a:t>
            </a:r>
          </a:p>
        </p:txBody>
      </p:sp>
      <p:sp>
        <p:nvSpPr>
          <p:cNvPr id="11269" name="Rectangle 5"/>
          <p:cNvSpPr>
            <a:spLocks noChangeArrowheads="1"/>
          </p:cNvSpPr>
          <p:nvPr/>
        </p:nvSpPr>
        <p:spPr bwMode="auto">
          <a:xfrm>
            <a:off x="3900488" y="3205163"/>
            <a:ext cx="9144000" cy="0"/>
          </a:xfrm>
          <a:prstGeom prst="rect">
            <a:avLst/>
          </a:prstGeom>
          <a:noFill/>
          <a:ln w="9525">
            <a:noFill/>
            <a:miter lim="800000"/>
            <a:headEnd/>
            <a:tailEnd/>
          </a:ln>
        </p:spPr>
        <p:txBody>
          <a:bodyPr>
            <a:spAutoFit/>
          </a:bodyPr>
          <a:lstStyle/>
          <a:p>
            <a:endParaRPr lang="zh-CN" altLang="en-US"/>
          </a:p>
        </p:txBody>
      </p:sp>
      <p:sp>
        <p:nvSpPr>
          <p:cNvPr id="11270" name="Text Box 7"/>
          <p:cNvSpPr txBox="1">
            <a:spLocks noChangeArrowheads="1"/>
          </p:cNvSpPr>
          <p:nvPr/>
        </p:nvSpPr>
        <p:spPr bwMode="auto">
          <a:xfrm>
            <a:off x="467544" y="3717032"/>
            <a:ext cx="8382000" cy="1569660"/>
          </a:xfrm>
          <a:prstGeom prst="rect">
            <a:avLst/>
          </a:prstGeom>
          <a:noFill/>
          <a:ln w="9525">
            <a:noFill/>
            <a:miter lim="800000"/>
            <a:headEnd/>
            <a:tailEnd/>
          </a:ln>
        </p:spPr>
        <p:txBody>
          <a:bodyPr>
            <a:spAutoFit/>
          </a:bodyPr>
          <a:lstStyle/>
          <a:p>
            <a:pPr algn="l">
              <a:spcBef>
                <a:spcPct val="50000"/>
              </a:spcBef>
            </a:pPr>
            <a:r>
              <a:rPr kumimoji="1" lang="zh-CN" altLang="en-US" sz="2400" b="1" dirty="0">
                <a:latin typeface="华文楷体" pitchFamily="2" charset="-122"/>
                <a:ea typeface="华文楷体" pitchFamily="2" charset="-122"/>
              </a:rPr>
              <a:t>式中</a:t>
            </a:r>
            <a:r>
              <a:rPr kumimoji="1" lang="en-US" altLang="zh-CN" sz="2400" b="1" dirty="0">
                <a:latin typeface="华文楷体" pitchFamily="2" charset="-122"/>
                <a:ea typeface="华文楷体" pitchFamily="2" charset="-122"/>
              </a:rPr>
              <a:t>:  X----</a:t>
            </a:r>
            <a:r>
              <a:rPr kumimoji="1" lang="zh-CN" altLang="en-US" sz="2400" b="1" dirty="0">
                <a:latin typeface="华文楷体" pitchFamily="2" charset="-122"/>
                <a:ea typeface="华文楷体" pitchFamily="2" charset="-122"/>
              </a:rPr>
              <a:t>城市污水的沉砂量</a:t>
            </a:r>
            <a:r>
              <a:rPr kumimoji="1" lang="en-US" altLang="zh-CN" sz="2400" b="1" dirty="0">
                <a:latin typeface="华文楷体" pitchFamily="2" charset="-122"/>
                <a:ea typeface="华文楷体" pitchFamily="2" charset="-122"/>
              </a:rPr>
              <a:t>,</a:t>
            </a:r>
            <a:r>
              <a:rPr kumimoji="1" lang="zh-CN" altLang="en-US" sz="2400" b="1" dirty="0">
                <a:latin typeface="华文楷体" pitchFamily="2" charset="-122"/>
                <a:ea typeface="华文楷体" pitchFamily="2" charset="-122"/>
              </a:rPr>
              <a:t>一般采用</a:t>
            </a:r>
            <a:r>
              <a:rPr kumimoji="1" lang="en-US" altLang="zh-CN" sz="2400" b="1" dirty="0">
                <a:latin typeface="华文楷体" pitchFamily="2" charset="-122"/>
                <a:ea typeface="华文楷体" pitchFamily="2" charset="-122"/>
              </a:rPr>
              <a:t>30m</a:t>
            </a:r>
            <a:r>
              <a:rPr kumimoji="1" lang="en-US" altLang="zh-CN" sz="2400" b="1" baseline="30000" dirty="0">
                <a:latin typeface="华文楷体" pitchFamily="2" charset="-122"/>
                <a:ea typeface="华文楷体" pitchFamily="2" charset="-122"/>
              </a:rPr>
              <a:t>3</a:t>
            </a:r>
            <a:r>
              <a:rPr kumimoji="1" lang="en-US" altLang="zh-CN" sz="2400" b="1" dirty="0">
                <a:latin typeface="华文楷体" pitchFamily="2" charset="-122"/>
                <a:ea typeface="华文楷体" pitchFamily="2" charset="-122"/>
              </a:rPr>
              <a:t>/10</a:t>
            </a:r>
            <a:r>
              <a:rPr kumimoji="1" lang="en-US" altLang="zh-CN" sz="2400" b="1" baseline="30000" dirty="0">
                <a:latin typeface="华文楷体" pitchFamily="2" charset="-122"/>
                <a:ea typeface="华文楷体" pitchFamily="2" charset="-122"/>
              </a:rPr>
              <a:t>6</a:t>
            </a:r>
            <a:r>
              <a:rPr kumimoji="1" lang="en-US" altLang="zh-CN" sz="2400" b="1" dirty="0">
                <a:latin typeface="华文楷体" pitchFamily="2" charset="-122"/>
                <a:ea typeface="华文楷体" pitchFamily="2" charset="-122"/>
              </a:rPr>
              <a:t>m</a:t>
            </a:r>
            <a:r>
              <a:rPr kumimoji="1" lang="en-US" altLang="zh-CN" sz="2400" b="1" baseline="30000" dirty="0">
                <a:latin typeface="华文楷体" pitchFamily="2" charset="-122"/>
                <a:ea typeface="华文楷体" pitchFamily="2" charset="-122"/>
              </a:rPr>
              <a:t>3</a:t>
            </a:r>
            <a:r>
              <a:rPr kumimoji="1" lang="en-US" altLang="zh-CN" sz="2400" b="1" dirty="0">
                <a:latin typeface="华文楷体" pitchFamily="2" charset="-122"/>
                <a:ea typeface="华文楷体" pitchFamily="2" charset="-122"/>
              </a:rPr>
              <a:t>(</a:t>
            </a:r>
            <a:r>
              <a:rPr kumimoji="1" lang="zh-CN" altLang="en-US" sz="2400" b="1" dirty="0">
                <a:latin typeface="华文楷体" pitchFamily="2" charset="-122"/>
                <a:ea typeface="华文楷体" pitchFamily="2" charset="-122"/>
              </a:rPr>
              <a:t>污水</a:t>
            </a:r>
            <a:r>
              <a:rPr kumimoji="1" lang="en-US" altLang="zh-CN" sz="2400" b="1" dirty="0">
                <a:latin typeface="华文楷体" pitchFamily="2" charset="-122"/>
                <a:ea typeface="华文楷体" pitchFamily="2" charset="-122"/>
              </a:rPr>
              <a:t>)</a:t>
            </a:r>
          </a:p>
          <a:p>
            <a:pPr algn="l">
              <a:spcBef>
                <a:spcPct val="50000"/>
              </a:spcBef>
            </a:pPr>
            <a:r>
              <a:rPr kumimoji="1" lang="en-US" altLang="zh-CN" sz="2400" b="1" dirty="0">
                <a:latin typeface="华文楷体" pitchFamily="2" charset="-122"/>
                <a:ea typeface="华文楷体" pitchFamily="2" charset="-122"/>
              </a:rPr>
              <a:t>       t----</a:t>
            </a:r>
            <a:r>
              <a:rPr kumimoji="1" lang="zh-CN" altLang="en-US" sz="2400" b="1" dirty="0">
                <a:latin typeface="华文楷体" pitchFamily="2" charset="-122"/>
                <a:ea typeface="华文楷体" pitchFamily="2" charset="-122"/>
              </a:rPr>
              <a:t>排砂时间的间隔</a:t>
            </a:r>
            <a:r>
              <a:rPr kumimoji="1" lang="en-US" altLang="zh-CN" sz="2400" b="1" dirty="0">
                <a:latin typeface="华文楷体" pitchFamily="2" charset="-122"/>
                <a:ea typeface="华文楷体" pitchFamily="2" charset="-122"/>
              </a:rPr>
              <a:t>,d;</a:t>
            </a:r>
          </a:p>
          <a:p>
            <a:pPr algn="l">
              <a:spcBef>
                <a:spcPct val="50000"/>
              </a:spcBef>
            </a:pPr>
            <a:r>
              <a:rPr kumimoji="1" lang="en-US" altLang="zh-CN" sz="2400" b="1" dirty="0">
                <a:latin typeface="华文楷体" pitchFamily="2" charset="-122"/>
                <a:ea typeface="华文楷体" pitchFamily="2" charset="-122"/>
              </a:rPr>
              <a:t>       </a:t>
            </a:r>
            <a:r>
              <a:rPr kumimoji="1" lang="en-US" altLang="zh-CN" sz="2400" b="1" dirty="0" err="1">
                <a:latin typeface="华文楷体" pitchFamily="2" charset="-122"/>
                <a:ea typeface="华文楷体" pitchFamily="2" charset="-122"/>
              </a:rPr>
              <a:t>k</a:t>
            </a:r>
            <a:r>
              <a:rPr kumimoji="1" lang="en-US" altLang="zh-CN" sz="2400" b="1" baseline="-30000" dirty="0" err="1">
                <a:latin typeface="华文楷体" pitchFamily="2" charset="-122"/>
                <a:ea typeface="华文楷体" pitchFamily="2" charset="-122"/>
              </a:rPr>
              <a:t>z</a:t>
            </a:r>
            <a:r>
              <a:rPr kumimoji="1" lang="en-US" altLang="zh-CN" sz="2400" b="1" dirty="0">
                <a:latin typeface="华文楷体" pitchFamily="2" charset="-122"/>
                <a:ea typeface="华文楷体" pitchFamily="2" charset="-122"/>
              </a:rPr>
              <a:t>---</a:t>
            </a:r>
            <a:r>
              <a:rPr kumimoji="1" lang="zh-CN" altLang="en-US" sz="2400" b="1" dirty="0">
                <a:latin typeface="华文楷体" pitchFamily="2" charset="-122"/>
                <a:ea typeface="华文楷体" pitchFamily="2" charset="-122"/>
              </a:rPr>
              <a:t>污水流量变化系数</a:t>
            </a:r>
            <a:r>
              <a:rPr kumimoji="1" lang="en-US" altLang="zh-CN" sz="2400" b="1" dirty="0">
                <a:latin typeface="华文楷体" pitchFamily="2" charset="-122"/>
                <a:ea typeface="华文楷体" pitchFamily="2" charset="-122"/>
              </a:rPr>
              <a:t>.</a:t>
            </a:r>
          </a:p>
        </p:txBody>
      </p:sp>
      <p:graphicFrame>
        <p:nvGraphicFramePr>
          <p:cNvPr id="11266" name="Object 9"/>
          <p:cNvGraphicFramePr>
            <a:graphicFrameLocks noGrp="1" noChangeAspect="1"/>
          </p:cNvGraphicFramePr>
          <p:nvPr>
            <p:ph/>
          </p:nvPr>
        </p:nvGraphicFramePr>
        <p:xfrm>
          <a:off x="2627784" y="1916832"/>
          <a:ext cx="3375025" cy="1117600"/>
        </p:xfrm>
        <a:graphic>
          <a:graphicData uri="http://schemas.openxmlformats.org/presentationml/2006/ole">
            <mc:AlternateContent xmlns:mc="http://schemas.openxmlformats.org/markup-compatibility/2006">
              <mc:Choice xmlns:v="urn:schemas-microsoft-com:vml" Requires="v">
                <p:oleObj spid="_x0000_s84013" name="A Equation(公式3.1)" r:id="rId4" imgW="1257120" imgH="431640" progId="Equation.3">
                  <p:embed/>
                </p:oleObj>
              </mc:Choice>
              <mc:Fallback>
                <p:oleObj name="A Equation(公式3.1)" r:id="rId4" imgW="1257120" imgH="431640" progId="Equation.3">
                  <p:embed/>
                  <p:pic>
                    <p:nvPicPr>
                      <p:cNvPr id="0" name="Object 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627784" y="1916832"/>
                        <a:ext cx="3375025" cy="1117600"/>
                      </a:xfrm>
                      <a:prstGeom prst="rect">
                        <a:avLst/>
                      </a:prstGeom>
                      <a:gradFill rotWithShape="1">
                        <a:gsLst>
                          <a:gs pos="0">
                            <a:schemeClr val="hlink"/>
                          </a:gs>
                          <a:gs pos="100000">
                            <a:schemeClr val="accent1"/>
                          </a:gs>
                        </a:gsLst>
                        <a:lin ang="5400000" scaled="1"/>
                      </a:gradFill>
                      <a:ln w="9525">
                        <a:solidFill>
                          <a:schemeClr val="bg1"/>
                        </a:solidFill>
                        <a:miter lim="800000"/>
                        <a:headEnd/>
                        <a:tailEnd/>
                      </a:ln>
                    </p:spPr>
                  </p:pic>
                </p:oleObj>
              </mc:Fallback>
            </mc:AlternateContent>
          </a:graphicData>
        </a:graphic>
      </p:graphicFrame>
    </p:spTree>
  </p:cSld>
  <p:clrMapOvr>
    <a:masterClrMapping/>
  </p:clrMapOvr>
  <p:transition spd="slow">
    <p:random/>
    <p:sndAc>
      <p:stSnd>
        <p:snd r:embed="rId3" name="chimes.wav"/>
      </p:stSnd>
    </p:sndAc>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ext Box 2"/>
          <p:cNvSpPr txBox="1">
            <a:spLocks noChangeArrowheads="1"/>
          </p:cNvSpPr>
          <p:nvPr/>
        </p:nvSpPr>
        <p:spPr bwMode="auto">
          <a:xfrm>
            <a:off x="250825" y="1700213"/>
            <a:ext cx="8077200" cy="762000"/>
          </a:xfrm>
          <a:prstGeom prst="rect">
            <a:avLst/>
          </a:prstGeom>
          <a:noFill/>
          <a:ln w="9525">
            <a:noFill/>
            <a:miter lim="800000"/>
            <a:headEnd/>
            <a:tailEnd/>
          </a:ln>
        </p:spPr>
        <p:txBody>
          <a:bodyPr>
            <a:spAutoFit/>
          </a:bodyPr>
          <a:lstStyle/>
          <a:p>
            <a:pPr>
              <a:spcBef>
                <a:spcPct val="50000"/>
              </a:spcBef>
            </a:pPr>
            <a:endParaRPr kumimoji="1" lang="zh-CN" altLang="zh-CN" sz="4400">
              <a:solidFill>
                <a:schemeClr val="tx2"/>
              </a:solidFill>
              <a:latin typeface="Times New Roman" pitchFamily="18" charset="0"/>
            </a:endParaRPr>
          </a:p>
        </p:txBody>
      </p:sp>
      <p:sp>
        <p:nvSpPr>
          <p:cNvPr id="26627" name="Text Box 3"/>
          <p:cNvSpPr txBox="1">
            <a:spLocks noChangeArrowheads="1"/>
          </p:cNvSpPr>
          <p:nvPr/>
        </p:nvSpPr>
        <p:spPr bwMode="auto">
          <a:xfrm>
            <a:off x="395288" y="2060575"/>
            <a:ext cx="8316912" cy="3071225"/>
          </a:xfrm>
          <a:prstGeom prst="rect">
            <a:avLst/>
          </a:prstGeom>
          <a:noFill/>
          <a:ln w="9525">
            <a:noFill/>
            <a:miter lim="800000"/>
            <a:headEnd/>
            <a:tailEnd/>
          </a:ln>
        </p:spPr>
        <p:txBody>
          <a:bodyPr>
            <a:spAutoFit/>
          </a:bodyPr>
          <a:lstStyle/>
          <a:p>
            <a:pPr algn="l">
              <a:lnSpc>
                <a:spcPct val="150000"/>
              </a:lnSpc>
              <a:spcBef>
                <a:spcPct val="20000"/>
              </a:spcBef>
            </a:pPr>
            <a:r>
              <a:rPr kumimoji="1" lang="zh-CN" altLang="en-US" sz="2400" b="1" dirty="0">
                <a:latin typeface="楷体_GB2312" pitchFamily="49" charset="-122"/>
                <a:ea typeface="楷体_GB2312" pitchFamily="49" charset="-122"/>
              </a:rPr>
              <a:t>在污水厂中，有以下四种用法：</a:t>
            </a:r>
          </a:p>
          <a:p>
            <a:pPr algn="l">
              <a:lnSpc>
                <a:spcPct val="150000"/>
              </a:lnSpc>
              <a:spcBef>
                <a:spcPct val="20000"/>
              </a:spcBef>
            </a:pPr>
            <a:r>
              <a:rPr kumimoji="1" lang="zh-CN" altLang="en-US" sz="2400" b="1" dirty="0">
                <a:latin typeface="楷体_GB2312" pitchFamily="49" charset="-122"/>
                <a:ea typeface="楷体_GB2312" pitchFamily="49" charset="-122"/>
              </a:rPr>
              <a:t>（</a:t>
            </a:r>
            <a:r>
              <a:rPr kumimoji="1" lang="en-US" altLang="zh-CN" sz="2400" b="1" dirty="0">
                <a:latin typeface="楷体_GB2312" pitchFamily="49" charset="-122"/>
                <a:ea typeface="楷体_GB2312" pitchFamily="49" charset="-122"/>
              </a:rPr>
              <a:t>1</a:t>
            </a:r>
            <a:r>
              <a:rPr kumimoji="1" lang="zh-CN" altLang="en-US" sz="2400" b="1" dirty="0">
                <a:latin typeface="楷体_GB2312" pitchFamily="49" charset="-122"/>
                <a:ea typeface="楷体_GB2312" pitchFamily="49" charset="-122"/>
              </a:rPr>
              <a:t>）废水的预处理</a:t>
            </a:r>
            <a:r>
              <a:rPr kumimoji="1" lang="en-US" altLang="zh-CN" sz="2400" b="1" dirty="0">
                <a:latin typeface="楷体_GB2312" pitchFamily="49" charset="-122"/>
                <a:ea typeface="楷体_GB2312" pitchFamily="49" charset="-122"/>
              </a:rPr>
              <a:t>;</a:t>
            </a:r>
            <a:endParaRPr kumimoji="1" lang="zh-CN" altLang="en-US" sz="2400" b="1" dirty="0">
              <a:latin typeface="楷体_GB2312" pitchFamily="49" charset="-122"/>
              <a:ea typeface="楷体_GB2312" pitchFamily="49" charset="-122"/>
            </a:endParaRPr>
          </a:p>
          <a:p>
            <a:pPr algn="l">
              <a:lnSpc>
                <a:spcPct val="150000"/>
              </a:lnSpc>
              <a:spcBef>
                <a:spcPct val="20000"/>
              </a:spcBef>
            </a:pPr>
            <a:r>
              <a:rPr kumimoji="1" lang="zh-CN" altLang="en-US" sz="2400" b="1" dirty="0">
                <a:latin typeface="楷体_GB2312" pitchFamily="49" charset="-122"/>
                <a:ea typeface="楷体_GB2312" pitchFamily="49" charset="-122"/>
              </a:rPr>
              <a:t>（</a:t>
            </a:r>
            <a:r>
              <a:rPr kumimoji="1" lang="en-US" altLang="zh-CN" sz="2400" b="1" dirty="0">
                <a:latin typeface="楷体_GB2312" pitchFamily="49" charset="-122"/>
                <a:ea typeface="楷体_GB2312" pitchFamily="49" charset="-122"/>
              </a:rPr>
              <a:t>2</a:t>
            </a:r>
            <a:r>
              <a:rPr kumimoji="1" lang="zh-CN" altLang="en-US" sz="2400" b="1" dirty="0">
                <a:latin typeface="楷体_GB2312" pitchFamily="49" charset="-122"/>
                <a:ea typeface="楷体_GB2312" pitchFamily="49" charset="-122"/>
              </a:rPr>
              <a:t>）污水进入生物处理构筑物前的初步处理（初次沉淀池）</a:t>
            </a:r>
            <a:r>
              <a:rPr kumimoji="1" lang="en-US" altLang="zh-CN" sz="2400" b="1" dirty="0">
                <a:latin typeface="楷体_GB2312" pitchFamily="49" charset="-122"/>
                <a:ea typeface="楷体_GB2312" pitchFamily="49" charset="-122"/>
              </a:rPr>
              <a:t>;</a:t>
            </a:r>
            <a:endParaRPr kumimoji="1" lang="zh-CN" altLang="en-US" sz="2400" b="1" dirty="0">
              <a:latin typeface="楷体_GB2312" pitchFamily="49" charset="-122"/>
              <a:ea typeface="楷体_GB2312" pitchFamily="49" charset="-122"/>
            </a:endParaRPr>
          </a:p>
          <a:p>
            <a:pPr algn="l">
              <a:lnSpc>
                <a:spcPct val="150000"/>
              </a:lnSpc>
              <a:spcBef>
                <a:spcPct val="20000"/>
              </a:spcBef>
            </a:pPr>
            <a:r>
              <a:rPr kumimoji="1" lang="zh-CN" altLang="en-US" sz="2400" b="1" dirty="0">
                <a:latin typeface="楷体_GB2312" pitchFamily="49" charset="-122"/>
                <a:ea typeface="楷体_GB2312" pitchFamily="49" charset="-122"/>
              </a:rPr>
              <a:t>（</a:t>
            </a:r>
            <a:r>
              <a:rPr kumimoji="1" lang="en-US" altLang="zh-CN" sz="2400" b="1" dirty="0">
                <a:latin typeface="楷体_GB2312" pitchFamily="49" charset="-122"/>
                <a:ea typeface="楷体_GB2312" pitchFamily="49" charset="-122"/>
              </a:rPr>
              <a:t>3</a:t>
            </a:r>
            <a:r>
              <a:rPr kumimoji="1" lang="zh-CN" altLang="en-US" sz="2400" b="1" dirty="0">
                <a:latin typeface="楷体_GB2312" pitchFamily="49" charset="-122"/>
                <a:ea typeface="楷体_GB2312" pitchFamily="49" charset="-122"/>
              </a:rPr>
              <a:t>）用于生物处理后的固液分离（二次沉淀池）</a:t>
            </a:r>
            <a:r>
              <a:rPr kumimoji="1" lang="en-US" altLang="zh-CN" sz="2400" b="1" dirty="0">
                <a:latin typeface="楷体_GB2312" pitchFamily="49" charset="-122"/>
                <a:ea typeface="楷体_GB2312" pitchFamily="49" charset="-122"/>
              </a:rPr>
              <a:t>;</a:t>
            </a:r>
            <a:endParaRPr kumimoji="1" lang="zh-CN" altLang="en-US" sz="2400" b="1" dirty="0">
              <a:latin typeface="楷体_GB2312" pitchFamily="49" charset="-122"/>
              <a:ea typeface="楷体_GB2312" pitchFamily="49" charset="-122"/>
            </a:endParaRPr>
          </a:p>
          <a:p>
            <a:pPr algn="l">
              <a:lnSpc>
                <a:spcPct val="150000"/>
              </a:lnSpc>
              <a:spcBef>
                <a:spcPct val="20000"/>
              </a:spcBef>
            </a:pPr>
            <a:r>
              <a:rPr kumimoji="1" lang="zh-CN" altLang="en-US" sz="2400" b="1" dirty="0">
                <a:latin typeface="楷体_GB2312" pitchFamily="49" charset="-122"/>
                <a:ea typeface="楷体_GB2312" pitchFamily="49" charset="-122"/>
              </a:rPr>
              <a:t>（</a:t>
            </a:r>
            <a:r>
              <a:rPr kumimoji="1" lang="en-US" altLang="zh-CN" sz="2400" b="1" dirty="0">
                <a:latin typeface="楷体_GB2312" pitchFamily="49" charset="-122"/>
                <a:ea typeface="楷体_GB2312" pitchFamily="49" charset="-122"/>
              </a:rPr>
              <a:t>4</a:t>
            </a:r>
            <a:r>
              <a:rPr kumimoji="1" lang="zh-CN" altLang="en-US" sz="2400" b="1" dirty="0">
                <a:latin typeface="楷体_GB2312" pitchFamily="49" charset="-122"/>
                <a:ea typeface="楷体_GB2312" pitchFamily="49" charset="-122"/>
              </a:rPr>
              <a:t>）用于污泥处理阶段的污泥浓缩。</a:t>
            </a:r>
          </a:p>
        </p:txBody>
      </p:sp>
      <p:sp>
        <p:nvSpPr>
          <p:cNvPr id="26628" name="Text Box 4"/>
          <p:cNvSpPr txBox="1">
            <a:spLocks noChangeArrowheads="1"/>
          </p:cNvSpPr>
          <p:nvPr/>
        </p:nvSpPr>
        <p:spPr bwMode="auto">
          <a:xfrm>
            <a:off x="1835696" y="548680"/>
            <a:ext cx="4608512" cy="579437"/>
          </a:xfrm>
          <a:prstGeom prst="rect">
            <a:avLst/>
          </a:prstGeom>
          <a:noFill/>
          <a:ln w="9525">
            <a:noFill/>
            <a:miter lim="800000"/>
            <a:headEnd/>
            <a:tailEnd/>
          </a:ln>
        </p:spPr>
        <p:txBody>
          <a:bodyPr>
            <a:spAutoFit/>
          </a:bodyPr>
          <a:lstStyle/>
          <a:p>
            <a:pPr algn="ctr">
              <a:spcBef>
                <a:spcPct val="50000"/>
              </a:spcBef>
            </a:pPr>
            <a:r>
              <a:rPr kumimoji="1" lang="en-US" altLang="zh-CN" sz="3200" b="1" dirty="0">
                <a:solidFill>
                  <a:srgbClr val="FF0000"/>
                </a:solidFill>
                <a:latin typeface="+mn-ea"/>
                <a:ea typeface="+mn-ea"/>
              </a:rPr>
              <a:t>3.1.1  </a:t>
            </a:r>
            <a:r>
              <a:rPr kumimoji="1" lang="zh-CN" altLang="en-US" sz="3200" b="1" dirty="0">
                <a:solidFill>
                  <a:srgbClr val="FF0000"/>
                </a:solidFill>
                <a:latin typeface="+mn-ea"/>
                <a:ea typeface="+mn-ea"/>
              </a:rPr>
              <a:t>沉淀的基础理论</a:t>
            </a:r>
          </a:p>
        </p:txBody>
      </p:sp>
      <p:sp>
        <p:nvSpPr>
          <p:cNvPr id="26629" name="Rectangle 5"/>
          <p:cNvSpPr>
            <a:spLocks noChangeArrowheads="1"/>
          </p:cNvSpPr>
          <p:nvPr/>
        </p:nvSpPr>
        <p:spPr bwMode="auto">
          <a:xfrm>
            <a:off x="390524" y="1341438"/>
            <a:ext cx="2021236" cy="523220"/>
          </a:xfrm>
          <a:prstGeom prst="rect">
            <a:avLst/>
          </a:prstGeom>
          <a:solidFill>
            <a:schemeClr val="accent1"/>
          </a:solidFill>
          <a:ln w="19050">
            <a:solidFill>
              <a:schemeClr val="folHlink"/>
            </a:solidFill>
            <a:miter lim="800000"/>
            <a:headEnd/>
            <a:tailEnd/>
          </a:ln>
        </p:spPr>
        <p:txBody>
          <a:bodyPr wrap="square">
            <a:spAutoFit/>
          </a:bodyPr>
          <a:lstStyle/>
          <a:p>
            <a:r>
              <a:rPr kumimoji="1" lang="en-US" altLang="zh-CN" sz="2800" b="1" dirty="0">
                <a:solidFill>
                  <a:srgbClr val="92D050"/>
                </a:solidFill>
                <a:latin typeface="华文楷体" pitchFamily="2" charset="-122"/>
                <a:ea typeface="华文楷体" pitchFamily="2" charset="-122"/>
              </a:rPr>
              <a:t> 1.</a:t>
            </a:r>
            <a:r>
              <a:rPr kumimoji="1" lang="zh-CN" altLang="en-US" sz="2800" b="1" dirty="0">
                <a:solidFill>
                  <a:srgbClr val="92D050"/>
                </a:solidFill>
                <a:latin typeface="华文楷体" pitchFamily="2" charset="-122"/>
                <a:ea typeface="华文楷体" pitchFamily="2" charset="-122"/>
              </a:rPr>
              <a:t>概述 </a:t>
            </a:r>
          </a:p>
        </p:txBody>
      </p:sp>
    </p:spTree>
  </p:cSld>
  <p:clrMapOvr>
    <a:masterClrMapping/>
  </p:clrMapOvr>
  <p:transition spd="slow">
    <p:random/>
    <p:sndAc>
      <p:stSnd>
        <p:snd r:embed="rId2" name="chimes.wav"/>
      </p:stSnd>
    </p:sndAc>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3" name="Text Box 4"/>
          <p:cNvSpPr txBox="1">
            <a:spLocks noChangeArrowheads="1"/>
          </p:cNvSpPr>
          <p:nvPr/>
        </p:nvSpPr>
        <p:spPr bwMode="auto">
          <a:xfrm>
            <a:off x="2268538" y="4292600"/>
            <a:ext cx="3241675" cy="457200"/>
          </a:xfrm>
          <a:prstGeom prst="rect">
            <a:avLst/>
          </a:prstGeom>
          <a:noFill/>
          <a:ln w="9525">
            <a:noFill/>
            <a:miter lim="800000"/>
            <a:headEnd/>
            <a:tailEnd/>
          </a:ln>
        </p:spPr>
        <p:txBody>
          <a:bodyPr>
            <a:spAutoFit/>
          </a:bodyPr>
          <a:lstStyle/>
          <a:p>
            <a:pPr algn="l">
              <a:spcBef>
                <a:spcPct val="50000"/>
              </a:spcBef>
            </a:pPr>
            <a:r>
              <a:rPr kumimoji="1" lang="en-US" altLang="zh-CN" sz="2400" b="1" dirty="0">
                <a:latin typeface="华文楷体" pitchFamily="2" charset="-122"/>
                <a:ea typeface="华文楷体" pitchFamily="2" charset="-122"/>
              </a:rPr>
              <a:t>----</a:t>
            </a:r>
            <a:r>
              <a:rPr kumimoji="1" lang="zh-CN" altLang="en-US" sz="2400" b="1" dirty="0">
                <a:latin typeface="华文楷体" pitchFamily="2" charset="-122"/>
                <a:ea typeface="华文楷体" pitchFamily="2" charset="-122"/>
              </a:rPr>
              <a:t>贮砂斗高度</a:t>
            </a:r>
            <a:r>
              <a:rPr kumimoji="1" lang="en-US" altLang="zh-CN" sz="2400" b="1" dirty="0">
                <a:latin typeface="华文楷体" pitchFamily="2" charset="-122"/>
                <a:ea typeface="华文楷体" pitchFamily="2" charset="-122"/>
              </a:rPr>
              <a:t>,m        </a:t>
            </a:r>
          </a:p>
        </p:txBody>
      </p:sp>
      <p:sp>
        <p:nvSpPr>
          <p:cNvPr id="12294" name="Rectangle 5"/>
          <p:cNvSpPr>
            <a:spLocks noChangeArrowheads="1"/>
          </p:cNvSpPr>
          <p:nvPr/>
        </p:nvSpPr>
        <p:spPr bwMode="auto">
          <a:xfrm>
            <a:off x="4208463" y="3517900"/>
            <a:ext cx="9144000" cy="0"/>
          </a:xfrm>
          <a:prstGeom prst="rect">
            <a:avLst/>
          </a:prstGeom>
          <a:noFill/>
          <a:ln w="9525">
            <a:noFill/>
            <a:miter lim="800000"/>
            <a:headEnd/>
            <a:tailEnd/>
          </a:ln>
        </p:spPr>
        <p:txBody>
          <a:bodyPr>
            <a:spAutoFit/>
          </a:bodyPr>
          <a:lstStyle/>
          <a:p>
            <a:endParaRPr lang="zh-CN" altLang="en-US"/>
          </a:p>
        </p:txBody>
      </p:sp>
      <p:sp>
        <p:nvSpPr>
          <p:cNvPr id="12295" name="Rectangle 10"/>
          <p:cNvSpPr>
            <a:spLocks noChangeArrowheads="1"/>
          </p:cNvSpPr>
          <p:nvPr/>
        </p:nvSpPr>
        <p:spPr bwMode="auto">
          <a:xfrm>
            <a:off x="467544" y="548680"/>
            <a:ext cx="4816475" cy="457200"/>
          </a:xfrm>
          <a:prstGeom prst="rect">
            <a:avLst/>
          </a:prstGeom>
          <a:noFill/>
          <a:ln w="9525">
            <a:noFill/>
            <a:miter lim="800000"/>
            <a:headEnd/>
            <a:tailEnd/>
          </a:ln>
        </p:spPr>
        <p:txBody>
          <a:bodyPr>
            <a:spAutoFit/>
          </a:bodyPr>
          <a:lstStyle/>
          <a:p>
            <a:r>
              <a:rPr kumimoji="1" lang="en-US" altLang="zh-CN" sz="2400" b="1" dirty="0">
                <a:latin typeface="华文楷体" pitchFamily="2" charset="-122"/>
                <a:ea typeface="华文楷体" pitchFamily="2" charset="-122"/>
              </a:rPr>
              <a:t>(5) </a:t>
            </a:r>
            <a:r>
              <a:rPr kumimoji="1" lang="zh-CN" altLang="en-US" sz="2400" b="1" dirty="0">
                <a:latin typeface="华文楷体" pitchFamily="2" charset="-122"/>
                <a:ea typeface="华文楷体" pitchFamily="2" charset="-122"/>
              </a:rPr>
              <a:t>贮砂斗各部分尺寸计算</a:t>
            </a:r>
          </a:p>
        </p:txBody>
      </p:sp>
      <p:sp>
        <p:nvSpPr>
          <p:cNvPr id="12296" name="Rectangle 12"/>
          <p:cNvSpPr>
            <a:spLocks noChangeArrowheads="1"/>
          </p:cNvSpPr>
          <p:nvPr/>
        </p:nvSpPr>
        <p:spPr bwMode="auto">
          <a:xfrm>
            <a:off x="395288" y="1125538"/>
            <a:ext cx="8208962" cy="968375"/>
          </a:xfrm>
          <a:prstGeom prst="rect">
            <a:avLst/>
          </a:prstGeom>
          <a:noFill/>
          <a:ln w="9525">
            <a:noFill/>
            <a:miter lim="800000"/>
            <a:headEnd/>
            <a:tailEnd/>
          </a:ln>
        </p:spPr>
        <p:txBody>
          <a:bodyPr>
            <a:spAutoFit/>
          </a:bodyPr>
          <a:lstStyle/>
          <a:p>
            <a:pPr algn="l">
              <a:lnSpc>
                <a:spcPct val="120000"/>
              </a:lnSpc>
            </a:pPr>
            <a:r>
              <a:rPr kumimoji="1" lang="zh-CN" altLang="en-US" sz="2400" b="1" dirty="0">
                <a:latin typeface="华文楷体" pitchFamily="2" charset="-122"/>
                <a:ea typeface="华文楷体" pitchFamily="2" charset="-122"/>
              </a:rPr>
              <a:t>设贮砂斗底宽</a:t>
            </a:r>
            <a:r>
              <a:rPr kumimoji="1" lang="en-US" altLang="zh-CN" sz="2400" b="1" dirty="0">
                <a:latin typeface="华文楷体" pitchFamily="2" charset="-122"/>
                <a:ea typeface="华文楷体" pitchFamily="2" charset="-122"/>
              </a:rPr>
              <a:t>b</a:t>
            </a:r>
            <a:r>
              <a:rPr kumimoji="1" lang="en-US" altLang="zh-CN" sz="2400" b="1" baseline="-25000" dirty="0">
                <a:latin typeface="华文楷体" pitchFamily="2" charset="-122"/>
                <a:ea typeface="华文楷体" pitchFamily="2" charset="-122"/>
              </a:rPr>
              <a:t>1</a:t>
            </a:r>
            <a:r>
              <a:rPr kumimoji="1" lang="en-US" altLang="zh-CN" sz="2400" b="1" dirty="0">
                <a:latin typeface="华文楷体" pitchFamily="2" charset="-122"/>
                <a:ea typeface="华文楷体" pitchFamily="2" charset="-122"/>
              </a:rPr>
              <a:t>=0.5m;  </a:t>
            </a:r>
            <a:r>
              <a:rPr kumimoji="1" lang="zh-CN" altLang="en-US" sz="2400" b="1" dirty="0">
                <a:latin typeface="华文楷体" pitchFamily="2" charset="-122"/>
                <a:ea typeface="华文楷体" pitchFamily="2" charset="-122"/>
              </a:rPr>
              <a:t>斗壁与水平面的倾角为</a:t>
            </a:r>
            <a:r>
              <a:rPr kumimoji="1" lang="en-US" altLang="zh-CN" sz="2400" b="1" dirty="0">
                <a:latin typeface="华文楷体" pitchFamily="2" charset="-122"/>
                <a:ea typeface="华文楷体" pitchFamily="2" charset="-122"/>
              </a:rPr>
              <a:t>60;   </a:t>
            </a:r>
            <a:r>
              <a:rPr kumimoji="1" lang="zh-CN" altLang="en-US" sz="2400" b="1" dirty="0">
                <a:latin typeface="华文楷体" pitchFamily="2" charset="-122"/>
                <a:ea typeface="华文楷体" pitchFamily="2" charset="-122"/>
              </a:rPr>
              <a:t>则贮砂斗的上口宽</a:t>
            </a:r>
            <a:r>
              <a:rPr kumimoji="1" lang="en-US" altLang="zh-CN" sz="2400" b="1" dirty="0">
                <a:latin typeface="华文楷体" pitchFamily="2" charset="-122"/>
                <a:ea typeface="华文楷体" pitchFamily="2" charset="-122"/>
              </a:rPr>
              <a:t>b</a:t>
            </a:r>
            <a:r>
              <a:rPr kumimoji="1" lang="en-US" altLang="zh-CN" sz="2400" b="1" baseline="-30000" dirty="0">
                <a:latin typeface="华文楷体" pitchFamily="2" charset="-122"/>
                <a:ea typeface="华文楷体" pitchFamily="2" charset="-122"/>
              </a:rPr>
              <a:t>2</a:t>
            </a:r>
            <a:r>
              <a:rPr kumimoji="1" lang="zh-CN" altLang="en-US" sz="2400" b="1" dirty="0">
                <a:latin typeface="华文楷体" pitchFamily="2" charset="-122"/>
                <a:ea typeface="华文楷体" pitchFamily="2" charset="-122"/>
              </a:rPr>
              <a:t>为</a:t>
            </a:r>
            <a:r>
              <a:rPr kumimoji="1" lang="en-US" altLang="zh-CN" sz="2400" b="1" dirty="0">
                <a:latin typeface="华文楷体" pitchFamily="2" charset="-122"/>
                <a:ea typeface="华文楷体" pitchFamily="2" charset="-122"/>
              </a:rPr>
              <a:t>:</a:t>
            </a:r>
          </a:p>
        </p:txBody>
      </p:sp>
      <p:graphicFrame>
        <p:nvGraphicFramePr>
          <p:cNvPr id="12290" name="Object 13"/>
          <p:cNvGraphicFramePr>
            <a:graphicFrameLocks noGrp="1" noChangeAspect="1"/>
          </p:cNvGraphicFramePr>
          <p:nvPr>
            <p:ph/>
            <p:extLst>
              <p:ext uri="{D42A27DB-BD31-4B8C-83A1-F6EECF244321}">
                <p14:modId xmlns:p14="http://schemas.microsoft.com/office/powerpoint/2010/main" val="3173016447"/>
              </p:ext>
            </p:extLst>
          </p:nvPr>
        </p:nvGraphicFramePr>
        <p:xfrm>
          <a:off x="3909018" y="2388261"/>
          <a:ext cx="4062267" cy="927691"/>
        </p:xfrm>
        <a:graphic>
          <a:graphicData uri="http://schemas.openxmlformats.org/presentationml/2006/ole">
            <mc:AlternateContent xmlns:mc="http://schemas.openxmlformats.org/markup-compatibility/2006">
              <mc:Choice xmlns:v="urn:schemas-microsoft-com:vml" Requires="v">
                <p:oleObj spid="_x0000_s85123" name="Equation" r:id="rId4" imgW="1612800" imgH="253800" progId="Equation.3">
                  <p:embed/>
                </p:oleObj>
              </mc:Choice>
              <mc:Fallback>
                <p:oleObj name="Equation" r:id="rId4" imgW="1612800" imgH="253800" progId="Equation.3">
                  <p:embed/>
                  <p:pic>
                    <p:nvPicPr>
                      <p:cNvPr id="0" name="Object 13"/>
                      <p:cNvPicPr>
                        <a:picLocks noChangeAspect="1" noChangeArrowheads="1"/>
                      </p:cNvPicPr>
                      <p:nvPr/>
                    </p:nvPicPr>
                    <p:blipFill>
                      <a:blip r:embed="rId5"/>
                      <a:srcRect/>
                      <a:stretch>
                        <a:fillRect/>
                      </a:stretch>
                    </p:blipFill>
                    <p:spPr bwMode="auto">
                      <a:xfrm>
                        <a:off x="3909018" y="2388261"/>
                        <a:ext cx="4062267" cy="927691"/>
                      </a:xfrm>
                      <a:prstGeom prst="rect">
                        <a:avLst/>
                      </a:prstGeom>
                      <a:gradFill rotWithShape="1">
                        <a:gsLst>
                          <a:gs pos="0">
                            <a:schemeClr val="hlink"/>
                          </a:gs>
                          <a:gs pos="100000">
                            <a:schemeClr val="accent1"/>
                          </a:gs>
                        </a:gsLst>
                        <a:lin ang="5400000" scaled="1"/>
                      </a:gradFill>
                      <a:ln w="9525">
                        <a:solidFill>
                          <a:schemeClr val="bg1"/>
                        </a:solidFill>
                        <a:miter lim="800000"/>
                        <a:headEnd/>
                        <a:tailEnd/>
                      </a:ln>
                    </p:spPr>
                  </p:pic>
                </p:oleObj>
              </mc:Fallback>
            </mc:AlternateContent>
          </a:graphicData>
        </a:graphic>
      </p:graphicFrame>
      <p:graphicFrame>
        <p:nvGraphicFramePr>
          <p:cNvPr id="12291" name="Object 15"/>
          <p:cNvGraphicFramePr>
            <a:graphicFrameLocks noChangeAspect="1"/>
          </p:cNvGraphicFramePr>
          <p:nvPr>
            <p:extLst>
              <p:ext uri="{D42A27DB-BD31-4B8C-83A1-F6EECF244321}">
                <p14:modId xmlns:p14="http://schemas.microsoft.com/office/powerpoint/2010/main" val="3688756704"/>
              </p:ext>
            </p:extLst>
          </p:nvPr>
        </p:nvGraphicFramePr>
        <p:xfrm>
          <a:off x="793750" y="2373313"/>
          <a:ext cx="2446338" cy="1022350"/>
        </p:xfrm>
        <a:graphic>
          <a:graphicData uri="http://schemas.openxmlformats.org/presentationml/2006/ole">
            <mc:AlternateContent xmlns:mc="http://schemas.openxmlformats.org/markup-compatibility/2006">
              <mc:Choice xmlns:v="urn:schemas-microsoft-com:vml" Requires="v">
                <p:oleObj spid="_x0000_s85124" name="Equation" r:id="rId6" imgW="1015920" imgH="393480" progId="Equation.3">
                  <p:embed/>
                </p:oleObj>
              </mc:Choice>
              <mc:Fallback>
                <p:oleObj name="Equation" r:id="rId6" imgW="1015920" imgH="393480" progId="Equation.3">
                  <p:embed/>
                  <p:pic>
                    <p:nvPicPr>
                      <p:cNvPr id="0" name="Object 15"/>
                      <p:cNvPicPr>
                        <a:picLocks noChangeAspect="1" noChangeArrowheads="1"/>
                      </p:cNvPicPr>
                      <p:nvPr/>
                    </p:nvPicPr>
                    <p:blipFill>
                      <a:blip r:embed="rId7"/>
                      <a:srcRect/>
                      <a:stretch>
                        <a:fillRect/>
                      </a:stretch>
                    </p:blipFill>
                    <p:spPr bwMode="auto">
                      <a:xfrm>
                        <a:off x="793750" y="2373313"/>
                        <a:ext cx="2446338" cy="1022350"/>
                      </a:xfrm>
                      <a:prstGeom prst="rect">
                        <a:avLst/>
                      </a:prstGeom>
                      <a:gradFill rotWithShape="1">
                        <a:gsLst>
                          <a:gs pos="0">
                            <a:schemeClr val="hlink"/>
                          </a:gs>
                          <a:gs pos="100000">
                            <a:schemeClr val="accent1"/>
                          </a:gs>
                        </a:gsLst>
                        <a:lin ang="5400000" scaled="1"/>
                      </a:gradFill>
                      <a:ln w="9525">
                        <a:solidFill>
                          <a:schemeClr val="bg1"/>
                        </a:solidFill>
                        <a:miter lim="800000"/>
                        <a:headEnd/>
                        <a:tailEnd/>
                      </a:ln>
                    </p:spPr>
                  </p:pic>
                </p:oleObj>
              </mc:Fallback>
            </mc:AlternateContent>
          </a:graphicData>
        </a:graphic>
      </p:graphicFrame>
      <p:sp>
        <p:nvSpPr>
          <p:cNvPr id="12297" name="Rectangle 17"/>
          <p:cNvSpPr>
            <a:spLocks noChangeArrowheads="1"/>
          </p:cNvSpPr>
          <p:nvPr/>
        </p:nvSpPr>
        <p:spPr bwMode="auto">
          <a:xfrm>
            <a:off x="755650" y="3619872"/>
            <a:ext cx="2381250" cy="457200"/>
          </a:xfrm>
          <a:prstGeom prst="rect">
            <a:avLst/>
          </a:prstGeom>
          <a:noFill/>
          <a:ln w="9525">
            <a:noFill/>
            <a:miter lim="800000"/>
            <a:headEnd/>
            <a:tailEnd/>
          </a:ln>
        </p:spPr>
        <p:txBody>
          <a:bodyPr wrap="none">
            <a:spAutoFit/>
          </a:bodyPr>
          <a:lstStyle/>
          <a:p>
            <a:pPr>
              <a:spcBef>
                <a:spcPct val="50000"/>
              </a:spcBef>
            </a:pPr>
            <a:r>
              <a:rPr kumimoji="1" lang="zh-CN" altLang="en-US" sz="2400" b="1" dirty="0">
                <a:latin typeface="华文楷体" pitchFamily="2" charset="-122"/>
                <a:ea typeface="华文楷体" pitchFamily="2" charset="-122"/>
              </a:rPr>
              <a:t>贮砂斗的容积</a:t>
            </a:r>
            <a:r>
              <a:rPr kumimoji="1" lang="en-US" altLang="zh-CN" sz="2400" b="1" dirty="0">
                <a:latin typeface="华文楷体" pitchFamily="2" charset="-122"/>
                <a:ea typeface="华文楷体" pitchFamily="2" charset="-122"/>
              </a:rPr>
              <a:t>V</a:t>
            </a:r>
            <a:r>
              <a:rPr kumimoji="1" lang="en-US" altLang="zh-CN" sz="2400" b="1" baseline="-30000" dirty="0">
                <a:latin typeface="华文楷体" pitchFamily="2" charset="-122"/>
                <a:ea typeface="华文楷体" pitchFamily="2" charset="-122"/>
              </a:rPr>
              <a:t>1</a:t>
            </a:r>
            <a:r>
              <a:rPr kumimoji="1" lang="en-US" altLang="zh-CN" sz="2400" b="1" dirty="0">
                <a:latin typeface="华文楷体" pitchFamily="2" charset="-122"/>
                <a:ea typeface="华文楷体" pitchFamily="2" charset="-122"/>
              </a:rPr>
              <a:t>:</a:t>
            </a:r>
          </a:p>
        </p:txBody>
      </p:sp>
      <p:graphicFrame>
        <p:nvGraphicFramePr>
          <p:cNvPr id="12292" name="Object 18"/>
          <p:cNvGraphicFramePr>
            <a:graphicFrameLocks noChangeAspect="1"/>
          </p:cNvGraphicFramePr>
          <p:nvPr/>
        </p:nvGraphicFramePr>
        <p:xfrm>
          <a:off x="1835150" y="4221163"/>
          <a:ext cx="415925" cy="576262"/>
        </p:xfrm>
        <a:graphic>
          <a:graphicData uri="http://schemas.openxmlformats.org/presentationml/2006/ole">
            <mc:AlternateContent xmlns:mc="http://schemas.openxmlformats.org/markup-compatibility/2006">
              <mc:Choice xmlns:v="urn:schemas-microsoft-com:vml" Requires="v">
                <p:oleObj spid="_x0000_s85125" name="A Equation(公式3.1)" r:id="rId8" imgW="164880" imgH="228600" progId="Equation.3">
                  <p:embed/>
                </p:oleObj>
              </mc:Choice>
              <mc:Fallback>
                <p:oleObj name="A Equation(公式3.1)" r:id="rId8" imgW="164880" imgH="228600" progId="Equation.3">
                  <p:embed/>
                  <p:pic>
                    <p:nvPicPr>
                      <p:cNvPr id="0" name="Object 18"/>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835150" y="4221163"/>
                        <a:ext cx="415925" cy="576262"/>
                      </a:xfrm>
                      <a:prstGeom prst="rect">
                        <a:avLst/>
                      </a:prstGeom>
                      <a:solidFill>
                        <a:srgbClr val="FF0000"/>
                      </a:solidFill>
                      <a:ln w="9525">
                        <a:solidFill>
                          <a:schemeClr val="bg1"/>
                        </a:solidFill>
                        <a:miter lim="800000"/>
                        <a:headEnd/>
                        <a:tailEnd/>
                      </a:ln>
                    </p:spPr>
                  </p:pic>
                </p:oleObj>
              </mc:Fallback>
            </mc:AlternateContent>
          </a:graphicData>
        </a:graphic>
      </p:graphicFrame>
      <p:sp>
        <p:nvSpPr>
          <p:cNvPr id="12298" name="Rectangle 20"/>
          <p:cNvSpPr>
            <a:spLocks noChangeArrowheads="1"/>
          </p:cNvSpPr>
          <p:nvPr/>
        </p:nvSpPr>
        <p:spPr bwMode="auto">
          <a:xfrm>
            <a:off x="684213" y="4339952"/>
            <a:ext cx="860425" cy="457200"/>
          </a:xfrm>
          <a:prstGeom prst="rect">
            <a:avLst/>
          </a:prstGeom>
          <a:noFill/>
          <a:ln w="9525">
            <a:noFill/>
            <a:miter lim="800000"/>
            <a:headEnd/>
            <a:tailEnd/>
          </a:ln>
        </p:spPr>
        <p:txBody>
          <a:bodyPr wrap="none">
            <a:spAutoFit/>
          </a:bodyPr>
          <a:lstStyle/>
          <a:p>
            <a:r>
              <a:rPr kumimoji="1" lang="zh-CN" altLang="en-US" sz="2400" b="1" dirty="0">
                <a:latin typeface="华文楷体" pitchFamily="2" charset="-122"/>
                <a:ea typeface="华文楷体" pitchFamily="2" charset="-122"/>
              </a:rPr>
              <a:t>式中</a:t>
            </a:r>
            <a:r>
              <a:rPr kumimoji="1" lang="en-US" altLang="zh-CN" sz="2400" b="1" dirty="0">
                <a:latin typeface="华文楷体" pitchFamily="2" charset="-122"/>
                <a:ea typeface="华文楷体" pitchFamily="2" charset="-122"/>
              </a:rPr>
              <a:t>:</a:t>
            </a:r>
          </a:p>
        </p:txBody>
      </p:sp>
      <p:sp>
        <p:nvSpPr>
          <p:cNvPr id="12299" name="Rectangle 22"/>
          <p:cNvSpPr>
            <a:spLocks noChangeArrowheads="1"/>
          </p:cNvSpPr>
          <p:nvPr/>
        </p:nvSpPr>
        <p:spPr bwMode="auto">
          <a:xfrm>
            <a:off x="1775420" y="4941888"/>
            <a:ext cx="5676900" cy="457200"/>
          </a:xfrm>
          <a:prstGeom prst="rect">
            <a:avLst/>
          </a:prstGeom>
          <a:noFill/>
          <a:ln w="9525">
            <a:noFill/>
            <a:miter lim="800000"/>
            <a:headEnd/>
            <a:tailEnd/>
          </a:ln>
        </p:spPr>
        <p:txBody>
          <a:bodyPr wrap="none">
            <a:spAutoFit/>
          </a:bodyPr>
          <a:lstStyle/>
          <a:p>
            <a:pPr>
              <a:spcBef>
                <a:spcPct val="50000"/>
              </a:spcBef>
            </a:pPr>
            <a:r>
              <a:rPr kumimoji="1" lang="en-US" altLang="zh-CN" sz="2400" b="1" dirty="0">
                <a:latin typeface="华文楷体" pitchFamily="2" charset="-122"/>
                <a:ea typeface="华文楷体" pitchFamily="2" charset="-122"/>
              </a:rPr>
              <a:t>S</a:t>
            </a:r>
            <a:r>
              <a:rPr kumimoji="1" lang="en-US" altLang="zh-CN" sz="2400" b="1" baseline="-30000" dirty="0">
                <a:latin typeface="华文楷体" pitchFamily="2" charset="-122"/>
                <a:ea typeface="华文楷体" pitchFamily="2" charset="-122"/>
              </a:rPr>
              <a:t>1</a:t>
            </a:r>
            <a:r>
              <a:rPr kumimoji="1" lang="en-US" altLang="zh-CN" sz="2400" b="1" dirty="0">
                <a:latin typeface="华文楷体" pitchFamily="2" charset="-122"/>
                <a:ea typeface="华文楷体" pitchFamily="2" charset="-122"/>
              </a:rPr>
              <a:t>,  S</a:t>
            </a:r>
            <a:r>
              <a:rPr kumimoji="1" lang="en-US" altLang="zh-CN" sz="2400" b="1" baseline="-30000" dirty="0">
                <a:latin typeface="华文楷体" pitchFamily="2" charset="-122"/>
                <a:ea typeface="华文楷体" pitchFamily="2" charset="-122"/>
              </a:rPr>
              <a:t>2</a:t>
            </a:r>
            <a:r>
              <a:rPr kumimoji="1" lang="en-US" altLang="zh-CN" sz="2400" b="1" dirty="0">
                <a:latin typeface="华文楷体" pitchFamily="2" charset="-122"/>
                <a:ea typeface="华文楷体" pitchFamily="2" charset="-122"/>
              </a:rPr>
              <a:t>----</a:t>
            </a:r>
            <a:r>
              <a:rPr kumimoji="1" lang="zh-CN" altLang="en-US" sz="2400" b="1" dirty="0">
                <a:latin typeface="华文楷体" pitchFamily="2" charset="-122"/>
                <a:ea typeface="华文楷体" pitchFamily="2" charset="-122"/>
              </a:rPr>
              <a:t>分别为贮砂斗上口和下口的面积</a:t>
            </a:r>
            <a:r>
              <a:rPr kumimoji="1" lang="en-US" altLang="zh-CN" sz="2400" b="1" dirty="0">
                <a:latin typeface="华文楷体" pitchFamily="2" charset="-122"/>
                <a:ea typeface="华文楷体" pitchFamily="2" charset="-122"/>
              </a:rPr>
              <a:t>. </a:t>
            </a:r>
          </a:p>
        </p:txBody>
      </p:sp>
    </p:spTree>
  </p:cSld>
  <p:clrMapOvr>
    <a:masterClrMapping/>
  </p:clrMapOvr>
  <p:transition spd="slow">
    <p:random/>
    <p:sndAc>
      <p:stSnd>
        <p:snd r:embed="rId3" name="chimes.wav"/>
      </p:stSnd>
    </p:sndAc>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9" name="Text Box 2"/>
          <p:cNvSpPr txBox="1">
            <a:spLocks noChangeArrowheads="1"/>
          </p:cNvSpPr>
          <p:nvPr/>
        </p:nvSpPr>
        <p:spPr bwMode="auto">
          <a:xfrm>
            <a:off x="228600" y="1676400"/>
            <a:ext cx="8077200" cy="457200"/>
          </a:xfrm>
          <a:prstGeom prst="rect">
            <a:avLst/>
          </a:prstGeom>
          <a:noFill/>
          <a:ln w="9525">
            <a:noFill/>
            <a:miter lim="800000"/>
            <a:headEnd/>
            <a:tailEnd/>
          </a:ln>
        </p:spPr>
        <p:txBody>
          <a:bodyPr>
            <a:spAutoFit/>
          </a:bodyPr>
          <a:lstStyle/>
          <a:p>
            <a:pPr>
              <a:spcBef>
                <a:spcPct val="50000"/>
              </a:spcBef>
            </a:pPr>
            <a:endParaRPr kumimoji="1" lang="zh-CN" altLang="zh-CN" sz="2400">
              <a:latin typeface="华文楷体" pitchFamily="2" charset="-122"/>
              <a:ea typeface="华文楷体" pitchFamily="2" charset="-122"/>
            </a:endParaRPr>
          </a:p>
        </p:txBody>
      </p:sp>
      <p:sp>
        <p:nvSpPr>
          <p:cNvPr id="13320" name="Text Box 3"/>
          <p:cNvSpPr txBox="1">
            <a:spLocks noChangeArrowheads="1"/>
          </p:cNvSpPr>
          <p:nvPr/>
        </p:nvSpPr>
        <p:spPr bwMode="auto">
          <a:xfrm>
            <a:off x="0" y="2165350"/>
            <a:ext cx="8763000" cy="457200"/>
          </a:xfrm>
          <a:prstGeom prst="rect">
            <a:avLst/>
          </a:prstGeom>
          <a:noFill/>
          <a:ln w="9525">
            <a:noFill/>
            <a:miter lim="800000"/>
            <a:headEnd/>
            <a:tailEnd/>
          </a:ln>
        </p:spPr>
        <p:txBody>
          <a:bodyPr>
            <a:spAutoFit/>
          </a:bodyPr>
          <a:lstStyle/>
          <a:p>
            <a:pPr algn="l">
              <a:spcBef>
                <a:spcPct val="20000"/>
              </a:spcBef>
            </a:pPr>
            <a:r>
              <a:rPr kumimoji="1" lang="en-US" altLang="zh-CN" sz="2400">
                <a:latin typeface="华文楷体" pitchFamily="2" charset="-122"/>
                <a:ea typeface="华文楷体" pitchFamily="2" charset="-122"/>
              </a:rPr>
              <a:t>    </a:t>
            </a:r>
          </a:p>
        </p:txBody>
      </p:sp>
      <p:sp>
        <p:nvSpPr>
          <p:cNvPr id="13321" name="Text Box 4"/>
          <p:cNvSpPr txBox="1">
            <a:spLocks noChangeArrowheads="1"/>
          </p:cNvSpPr>
          <p:nvPr/>
        </p:nvSpPr>
        <p:spPr bwMode="auto">
          <a:xfrm>
            <a:off x="0" y="2205038"/>
            <a:ext cx="2195736" cy="457200"/>
          </a:xfrm>
          <a:prstGeom prst="rect">
            <a:avLst/>
          </a:prstGeom>
          <a:noFill/>
          <a:ln w="9525">
            <a:noFill/>
            <a:miter lim="800000"/>
            <a:headEnd/>
            <a:tailEnd/>
          </a:ln>
        </p:spPr>
        <p:txBody>
          <a:bodyPr wrap="square">
            <a:spAutoFit/>
          </a:bodyPr>
          <a:lstStyle/>
          <a:p>
            <a:pPr algn="l">
              <a:spcBef>
                <a:spcPct val="50000"/>
              </a:spcBef>
            </a:pPr>
            <a:r>
              <a:rPr kumimoji="1" lang="en-US" altLang="zh-CN" sz="2400" b="1" dirty="0">
                <a:latin typeface="华文楷体" pitchFamily="2" charset="-122"/>
                <a:ea typeface="华文楷体" pitchFamily="2" charset="-122"/>
              </a:rPr>
              <a:t>(7)</a:t>
            </a:r>
            <a:r>
              <a:rPr kumimoji="1" lang="zh-CN" altLang="en-US" sz="2400" b="1" dirty="0">
                <a:latin typeface="华文楷体" pitchFamily="2" charset="-122"/>
                <a:ea typeface="华文楷体" pitchFamily="2" charset="-122"/>
              </a:rPr>
              <a:t>池总高度</a:t>
            </a:r>
            <a:r>
              <a:rPr kumimoji="1" lang="en-US" altLang="zh-CN" sz="2400" b="1" dirty="0">
                <a:latin typeface="华文楷体" pitchFamily="2" charset="-122"/>
                <a:ea typeface="华文楷体" pitchFamily="2" charset="-122"/>
              </a:rPr>
              <a:t>h              </a:t>
            </a:r>
          </a:p>
        </p:txBody>
      </p:sp>
      <p:graphicFrame>
        <p:nvGraphicFramePr>
          <p:cNvPr id="13314" name="Object 5"/>
          <p:cNvGraphicFramePr>
            <a:graphicFrameLocks noGrp="1" noChangeAspect="1"/>
          </p:cNvGraphicFramePr>
          <p:nvPr>
            <p:ph/>
          </p:nvPr>
        </p:nvGraphicFramePr>
        <p:xfrm>
          <a:off x="1259632" y="1476077"/>
          <a:ext cx="6232525" cy="512763"/>
        </p:xfrm>
        <a:graphic>
          <a:graphicData uri="http://schemas.openxmlformats.org/presentationml/2006/ole">
            <mc:AlternateContent xmlns:mc="http://schemas.openxmlformats.org/markup-compatibility/2006">
              <mc:Choice xmlns:v="urn:schemas-microsoft-com:vml" Requires="v">
                <p:oleObj spid="_x0000_s86233" name="A Equation(公式3.1)" r:id="rId4" imgW="2692080" imgH="228600" progId="Equation.3">
                  <p:embed/>
                </p:oleObj>
              </mc:Choice>
              <mc:Fallback>
                <p:oleObj name="A Equation(公式3.1)" r:id="rId4" imgW="2692080" imgH="228600" progId="Equation.3">
                  <p:embed/>
                  <p:pic>
                    <p:nvPicPr>
                      <p:cNvPr id="0" name="Object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59632" y="1476077"/>
                        <a:ext cx="6232525" cy="512763"/>
                      </a:xfrm>
                      <a:prstGeom prst="rect">
                        <a:avLst/>
                      </a:prstGeom>
                      <a:gradFill rotWithShape="1">
                        <a:gsLst>
                          <a:gs pos="0">
                            <a:schemeClr val="hlink"/>
                          </a:gs>
                          <a:gs pos="100000">
                            <a:schemeClr val="accent1"/>
                          </a:gs>
                        </a:gsLst>
                        <a:lin ang="5400000" scaled="1"/>
                      </a:gradFill>
                      <a:ln w="9525">
                        <a:solidFill>
                          <a:schemeClr val="bg1"/>
                        </a:solidFill>
                        <a:miter lim="800000"/>
                        <a:headEnd/>
                        <a:tailEnd/>
                      </a:ln>
                    </p:spPr>
                  </p:pic>
                </p:oleObj>
              </mc:Fallback>
            </mc:AlternateContent>
          </a:graphicData>
        </a:graphic>
      </p:graphicFrame>
      <p:sp>
        <p:nvSpPr>
          <p:cNvPr id="13322" name="Rectangle 8"/>
          <p:cNvSpPr>
            <a:spLocks noChangeArrowheads="1"/>
          </p:cNvSpPr>
          <p:nvPr/>
        </p:nvSpPr>
        <p:spPr bwMode="auto">
          <a:xfrm>
            <a:off x="250825" y="333375"/>
            <a:ext cx="7164388" cy="1004888"/>
          </a:xfrm>
          <a:prstGeom prst="rect">
            <a:avLst/>
          </a:prstGeom>
          <a:noFill/>
          <a:ln w="9525">
            <a:noFill/>
            <a:miter lim="800000"/>
            <a:headEnd/>
            <a:tailEnd/>
          </a:ln>
        </p:spPr>
        <p:txBody>
          <a:bodyPr>
            <a:spAutoFit/>
          </a:bodyPr>
          <a:lstStyle/>
          <a:p>
            <a:pPr algn="l">
              <a:spcBef>
                <a:spcPct val="50000"/>
              </a:spcBef>
            </a:pPr>
            <a:r>
              <a:rPr kumimoji="1" lang="en-US" altLang="zh-CN" sz="2400" b="1" dirty="0">
                <a:latin typeface="华文楷体" pitchFamily="2" charset="-122"/>
                <a:ea typeface="华文楷体" pitchFamily="2" charset="-122"/>
              </a:rPr>
              <a:t>(6)</a:t>
            </a:r>
            <a:r>
              <a:rPr kumimoji="1" lang="zh-CN" altLang="en-US" sz="2400" b="1" dirty="0">
                <a:latin typeface="华文楷体" pitchFamily="2" charset="-122"/>
                <a:ea typeface="华文楷体" pitchFamily="2" charset="-122"/>
              </a:rPr>
              <a:t>贮砂室的高度</a:t>
            </a:r>
            <a:r>
              <a:rPr kumimoji="1" lang="en-US" altLang="zh-CN" sz="2400" b="1" dirty="0">
                <a:latin typeface="华文楷体" pitchFamily="2" charset="-122"/>
                <a:ea typeface="华文楷体" pitchFamily="2" charset="-122"/>
              </a:rPr>
              <a:t>h</a:t>
            </a:r>
            <a:r>
              <a:rPr kumimoji="1" lang="en-US" altLang="zh-CN" sz="2400" b="1" baseline="-25000" dirty="0">
                <a:latin typeface="华文楷体" pitchFamily="2" charset="-122"/>
                <a:ea typeface="华文楷体" pitchFamily="2" charset="-122"/>
              </a:rPr>
              <a:t>3</a:t>
            </a:r>
          </a:p>
          <a:p>
            <a:pPr algn="l">
              <a:spcBef>
                <a:spcPct val="50000"/>
              </a:spcBef>
            </a:pPr>
            <a:r>
              <a:rPr kumimoji="1" lang="zh-CN" altLang="en-US" sz="2400" b="1" dirty="0">
                <a:latin typeface="华文楷体" pitchFamily="2" charset="-122"/>
                <a:ea typeface="华文楷体" pitchFamily="2" charset="-122"/>
              </a:rPr>
              <a:t>设采用重力排砂</a:t>
            </a:r>
            <a:r>
              <a:rPr kumimoji="1" lang="en-US" altLang="zh-CN" sz="2400" b="1" dirty="0">
                <a:latin typeface="华文楷体" pitchFamily="2" charset="-122"/>
                <a:ea typeface="华文楷体" pitchFamily="2" charset="-122"/>
              </a:rPr>
              <a:t>,</a:t>
            </a:r>
            <a:r>
              <a:rPr kumimoji="1" lang="zh-CN" altLang="en-US" sz="2400" b="1" dirty="0">
                <a:latin typeface="华文楷体" pitchFamily="2" charset="-122"/>
                <a:ea typeface="华文楷体" pitchFamily="2" charset="-122"/>
              </a:rPr>
              <a:t>池底坡度</a:t>
            </a:r>
            <a:r>
              <a:rPr kumimoji="1" lang="en-US" altLang="zh-CN" sz="2400" b="1" dirty="0" err="1">
                <a:latin typeface="华文楷体" pitchFamily="2" charset="-122"/>
                <a:ea typeface="华文楷体" pitchFamily="2" charset="-122"/>
              </a:rPr>
              <a:t>i</a:t>
            </a:r>
            <a:r>
              <a:rPr kumimoji="1" lang="en-US" altLang="zh-CN" sz="2400" b="1" dirty="0">
                <a:latin typeface="华文楷体" pitchFamily="2" charset="-122"/>
                <a:ea typeface="华文楷体" pitchFamily="2" charset="-122"/>
              </a:rPr>
              <a:t>=6%,</a:t>
            </a:r>
            <a:r>
              <a:rPr kumimoji="1" lang="zh-CN" altLang="en-US" sz="2400" b="1" dirty="0">
                <a:latin typeface="华文楷体" pitchFamily="2" charset="-122"/>
                <a:ea typeface="华文楷体" pitchFamily="2" charset="-122"/>
              </a:rPr>
              <a:t>坡向砂斗</a:t>
            </a:r>
            <a:r>
              <a:rPr kumimoji="1" lang="en-US" altLang="zh-CN" sz="2400" b="1" dirty="0">
                <a:latin typeface="华文楷体" pitchFamily="2" charset="-122"/>
                <a:ea typeface="华文楷体" pitchFamily="2" charset="-122"/>
              </a:rPr>
              <a:t>,</a:t>
            </a:r>
            <a:r>
              <a:rPr kumimoji="1" lang="zh-CN" altLang="en-US" sz="2400" b="1" dirty="0">
                <a:latin typeface="华文楷体" pitchFamily="2" charset="-122"/>
                <a:ea typeface="华文楷体" pitchFamily="2" charset="-122"/>
              </a:rPr>
              <a:t>则</a:t>
            </a:r>
          </a:p>
        </p:txBody>
      </p:sp>
      <p:graphicFrame>
        <p:nvGraphicFramePr>
          <p:cNvPr id="13315" name="Object 9"/>
          <p:cNvGraphicFramePr>
            <a:graphicFrameLocks noChangeAspect="1"/>
          </p:cNvGraphicFramePr>
          <p:nvPr/>
        </p:nvGraphicFramePr>
        <p:xfrm>
          <a:off x="3851275" y="3716338"/>
          <a:ext cx="3195638" cy="558800"/>
        </p:xfrm>
        <a:graphic>
          <a:graphicData uri="http://schemas.openxmlformats.org/presentationml/2006/ole">
            <mc:AlternateContent xmlns:mc="http://schemas.openxmlformats.org/markup-compatibility/2006">
              <mc:Choice xmlns:v="urn:schemas-microsoft-com:vml" Requires="v">
                <p:oleObj spid="_x0000_s86234" name="A Equation(公式3.1)" r:id="rId6" imgW="1244520" imgH="215640" progId="Equation.3">
                  <p:embed/>
                </p:oleObj>
              </mc:Choice>
              <mc:Fallback>
                <p:oleObj name="A Equation(公式3.1)" r:id="rId6" imgW="1244520" imgH="215640" progId="Equation.3">
                  <p:embed/>
                  <p:pic>
                    <p:nvPicPr>
                      <p:cNvPr id="0" name="Object 9"/>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851275" y="3716338"/>
                        <a:ext cx="3195638" cy="558800"/>
                      </a:xfrm>
                      <a:prstGeom prst="rect">
                        <a:avLst/>
                      </a:prstGeom>
                      <a:gradFill rotWithShape="1">
                        <a:gsLst>
                          <a:gs pos="0">
                            <a:schemeClr val="hlink"/>
                          </a:gs>
                          <a:gs pos="100000">
                            <a:schemeClr val="accent1"/>
                          </a:gs>
                        </a:gsLst>
                        <a:lin ang="5400000" scaled="1"/>
                      </a:gradFill>
                      <a:ln w="9525">
                        <a:solidFill>
                          <a:schemeClr val="bg1"/>
                        </a:solidFill>
                        <a:miter lim="800000"/>
                        <a:headEnd/>
                        <a:tailEnd/>
                      </a:ln>
                    </p:spPr>
                  </p:pic>
                </p:oleObj>
              </mc:Fallback>
            </mc:AlternateContent>
          </a:graphicData>
        </a:graphic>
      </p:graphicFrame>
      <p:graphicFrame>
        <p:nvGraphicFramePr>
          <p:cNvPr id="13316" name="Object 10"/>
          <p:cNvGraphicFramePr>
            <a:graphicFrameLocks noChangeAspect="1"/>
          </p:cNvGraphicFramePr>
          <p:nvPr/>
        </p:nvGraphicFramePr>
        <p:xfrm>
          <a:off x="1258888" y="4581525"/>
          <a:ext cx="576262" cy="430213"/>
        </p:xfrm>
        <a:graphic>
          <a:graphicData uri="http://schemas.openxmlformats.org/presentationml/2006/ole">
            <mc:AlternateContent xmlns:mc="http://schemas.openxmlformats.org/markup-compatibility/2006">
              <mc:Choice xmlns:v="urn:schemas-microsoft-com:vml" Requires="v">
                <p:oleObj spid="_x0000_s86235" name="A Equation(公式3.1)" r:id="rId8" imgW="291960" imgH="215640" progId="Equation.3">
                  <p:embed/>
                </p:oleObj>
              </mc:Choice>
              <mc:Fallback>
                <p:oleObj name="A Equation(公式3.1)" r:id="rId8" imgW="291960" imgH="215640" progId="Equation.3">
                  <p:embed/>
                  <p:pic>
                    <p:nvPicPr>
                      <p:cNvPr id="0" name="Object 10"/>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258888" y="4581525"/>
                        <a:ext cx="576262" cy="430213"/>
                      </a:xfrm>
                      <a:prstGeom prst="rect">
                        <a:avLst/>
                      </a:prstGeom>
                      <a:solidFill>
                        <a:srgbClr val="FF0000"/>
                      </a:solidFill>
                      <a:ln w="9525">
                        <a:solidFill>
                          <a:schemeClr val="bg1"/>
                        </a:solidFill>
                        <a:miter lim="800000"/>
                        <a:headEnd/>
                        <a:tailEnd/>
                      </a:ln>
                    </p:spPr>
                  </p:pic>
                </p:oleObj>
              </mc:Fallback>
            </mc:AlternateContent>
          </a:graphicData>
        </a:graphic>
      </p:graphicFrame>
      <p:sp>
        <p:nvSpPr>
          <p:cNvPr id="13323" name="Text Box 12"/>
          <p:cNvSpPr txBox="1">
            <a:spLocks noChangeArrowheads="1"/>
          </p:cNvSpPr>
          <p:nvPr/>
        </p:nvSpPr>
        <p:spPr bwMode="auto">
          <a:xfrm>
            <a:off x="250825" y="5157788"/>
            <a:ext cx="7848600" cy="1015663"/>
          </a:xfrm>
          <a:prstGeom prst="rect">
            <a:avLst/>
          </a:prstGeom>
          <a:noFill/>
          <a:ln w="9525">
            <a:noFill/>
            <a:miter lim="800000"/>
            <a:headEnd/>
            <a:tailEnd/>
          </a:ln>
        </p:spPr>
        <p:txBody>
          <a:bodyPr>
            <a:spAutoFit/>
          </a:bodyPr>
          <a:lstStyle/>
          <a:p>
            <a:pPr algn="l">
              <a:spcBef>
                <a:spcPct val="50000"/>
              </a:spcBef>
            </a:pPr>
            <a:r>
              <a:rPr kumimoji="1" lang="zh-CN" altLang="en-US" sz="2400" b="1" dirty="0">
                <a:latin typeface="华文楷体" pitchFamily="2" charset="-122"/>
                <a:ea typeface="华文楷体" pitchFamily="2" charset="-122"/>
              </a:rPr>
              <a:t>　　　</a:t>
            </a:r>
            <a:r>
              <a:rPr kumimoji="1" lang="en-US" altLang="zh-CN" sz="2400" b="1" dirty="0">
                <a:latin typeface="华文楷体" pitchFamily="2" charset="-122"/>
                <a:ea typeface="华文楷体" pitchFamily="2" charset="-122"/>
              </a:rPr>
              <a:t>n</a:t>
            </a:r>
            <a:r>
              <a:rPr kumimoji="1" lang="en-US" altLang="zh-CN" sz="2400" b="1" baseline="-30000" dirty="0">
                <a:latin typeface="华文楷体" pitchFamily="2" charset="-122"/>
                <a:ea typeface="华文楷体" pitchFamily="2" charset="-122"/>
              </a:rPr>
              <a:t>1</a:t>
            </a:r>
            <a:r>
              <a:rPr kumimoji="1" lang="en-US" altLang="zh-CN" sz="2400" b="1" dirty="0">
                <a:latin typeface="华文楷体" pitchFamily="2" charset="-122"/>
                <a:ea typeface="华文楷体" pitchFamily="2" charset="-122"/>
              </a:rPr>
              <a:t>---</a:t>
            </a:r>
            <a:r>
              <a:rPr kumimoji="1" lang="zh-CN" altLang="en-US" sz="2400" b="1" dirty="0">
                <a:latin typeface="华文楷体" pitchFamily="2" charset="-122"/>
                <a:ea typeface="华文楷体" pitchFamily="2" charset="-122"/>
              </a:rPr>
              <a:t>最小流量时工作的沉砂池数目</a:t>
            </a:r>
            <a:r>
              <a:rPr kumimoji="1" lang="en-US" altLang="zh-CN" sz="2400" b="1" dirty="0">
                <a:latin typeface="华文楷体" pitchFamily="2" charset="-122"/>
                <a:ea typeface="华文楷体" pitchFamily="2" charset="-122"/>
              </a:rPr>
              <a:t>;</a:t>
            </a:r>
          </a:p>
          <a:p>
            <a:pPr algn="l">
              <a:spcBef>
                <a:spcPct val="50000"/>
              </a:spcBef>
            </a:pPr>
            <a:r>
              <a:rPr kumimoji="1" lang="en-US" altLang="zh-CN" sz="2400" b="1" dirty="0">
                <a:latin typeface="华文楷体" pitchFamily="2" charset="-122"/>
                <a:ea typeface="华文楷体" pitchFamily="2" charset="-122"/>
              </a:rPr>
              <a:t>     </a:t>
            </a:r>
            <a:r>
              <a:rPr kumimoji="1" lang="zh-CN" altLang="en-US" sz="2400" b="1" dirty="0">
                <a:latin typeface="华文楷体" pitchFamily="2" charset="-122"/>
                <a:ea typeface="华文楷体" pitchFamily="2" charset="-122"/>
              </a:rPr>
              <a:t> </a:t>
            </a:r>
            <a:r>
              <a:rPr kumimoji="1" lang="en-US" altLang="zh-CN" sz="2400" b="1" dirty="0" err="1">
                <a:latin typeface="华文楷体" pitchFamily="2" charset="-122"/>
                <a:ea typeface="华文楷体" pitchFamily="2" charset="-122"/>
              </a:rPr>
              <a:t>A</a:t>
            </a:r>
            <a:r>
              <a:rPr kumimoji="1" lang="en-US" altLang="zh-CN" sz="2400" b="1" baseline="-30000" dirty="0" err="1">
                <a:latin typeface="华文楷体" pitchFamily="2" charset="-122"/>
                <a:ea typeface="华文楷体" pitchFamily="2" charset="-122"/>
              </a:rPr>
              <a:t>min</a:t>
            </a:r>
            <a:r>
              <a:rPr kumimoji="1" lang="en-US" altLang="zh-CN" sz="2400" b="1" dirty="0">
                <a:latin typeface="华文楷体" pitchFamily="2" charset="-122"/>
                <a:ea typeface="华文楷体" pitchFamily="2" charset="-122"/>
              </a:rPr>
              <a:t>---</a:t>
            </a:r>
            <a:r>
              <a:rPr kumimoji="1" lang="zh-CN" altLang="en-US" sz="2400" b="1" dirty="0">
                <a:latin typeface="华文楷体" pitchFamily="2" charset="-122"/>
                <a:ea typeface="华文楷体" pitchFamily="2" charset="-122"/>
              </a:rPr>
              <a:t>最小流量时沉砂池中的水流断面面积，</a:t>
            </a:r>
            <a:r>
              <a:rPr kumimoji="1" lang="en-US" altLang="zh-CN" sz="2400" b="1" dirty="0">
                <a:latin typeface="华文楷体" pitchFamily="2" charset="-122"/>
                <a:ea typeface="华文楷体" pitchFamily="2" charset="-122"/>
              </a:rPr>
              <a:t>m</a:t>
            </a:r>
            <a:r>
              <a:rPr kumimoji="1" lang="en-US" altLang="zh-CN" sz="2400" b="1" baseline="30000" dirty="0">
                <a:latin typeface="华文楷体" pitchFamily="2" charset="-122"/>
                <a:ea typeface="华文楷体" pitchFamily="2" charset="-122"/>
              </a:rPr>
              <a:t>2</a:t>
            </a:r>
            <a:r>
              <a:rPr kumimoji="1" lang="en-US" altLang="zh-CN" sz="2400" b="1" dirty="0">
                <a:latin typeface="华文楷体" pitchFamily="2" charset="-122"/>
                <a:ea typeface="华文楷体" pitchFamily="2" charset="-122"/>
              </a:rPr>
              <a:t>.</a:t>
            </a:r>
          </a:p>
        </p:txBody>
      </p:sp>
      <p:graphicFrame>
        <p:nvGraphicFramePr>
          <p:cNvPr id="13317" name="Object 13"/>
          <p:cNvGraphicFramePr>
            <a:graphicFrameLocks noChangeAspect="1"/>
          </p:cNvGraphicFramePr>
          <p:nvPr/>
        </p:nvGraphicFramePr>
        <p:xfrm>
          <a:off x="2339975" y="2205038"/>
          <a:ext cx="2160588" cy="517525"/>
        </p:xfrm>
        <a:graphic>
          <a:graphicData uri="http://schemas.openxmlformats.org/presentationml/2006/ole">
            <mc:AlternateContent xmlns:mc="http://schemas.openxmlformats.org/markup-compatibility/2006">
              <mc:Choice xmlns:v="urn:schemas-microsoft-com:vml" Requires="v">
                <p:oleObj spid="_x0000_s86236" name="A Equation(公式3.1)" r:id="rId10" imgW="965160" imgH="228600" progId="Equation.3">
                  <p:embed/>
                </p:oleObj>
              </mc:Choice>
              <mc:Fallback>
                <p:oleObj name="A Equation(公式3.1)" r:id="rId10" imgW="965160" imgH="228600" progId="Equation.3">
                  <p:embed/>
                  <p:pic>
                    <p:nvPicPr>
                      <p:cNvPr id="0" name="Object 13"/>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2339975" y="2205038"/>
                        <a:ext cx="2160588" cy="517525"/>
                      </a:xfrm>
                      <a:prstGeom prst="rect">
                        <a:avLst/>
                      </a:prstGeom>
                      <a:gradFill rotWithShape="1">
                        <a:gsLst>
                          <a:gs pos="0">
                            <a:schemeClr val="hlink"/>
                          </a:gs>
                          <a:gs pos="100000">
                            <a:schemeClr val="accent1"/>
                          </a:gs>
                        </a:gsLst>
                        <a:lin ang="5400000" scaled="1"/>
                      </a:gradFill>
                      <a:ln w="9525">
                        <a:solidFill>
                          <a:schemeClr val="bg1"/>
                        </a:solidFill>
                        <a:miter lim="800000"/>
                        <a:headEnd/>
                        <a:tailEnd/>
                      </a:ln>
                    </p:spPr>
                  </p:pic>
                </p:oleObj>
              </mc:Fallback>
            </mc:AlternateContent>
          </a:graphicData>
        </a:graphic>
      </p:graphicFrame>
      <p:sp>
        <p:nvSpPr>
          <p:cNvPr id="13324" name="Rectangle 14"/>
          <p:cNvSpPr>
            <a:spLocks noChangeArrowheads="1"/>
          </p:cNvSpPr>
          <p:nvPr/>
        </p:nvSpPr>
        <p:spPr bwMode="auto">
          <a:xfrm>
            <a:off x="179388" y="2924175"/>
            <a:ext cx="7056908" cy="457200"/>
          </a:xfrm>
          <a:prstGeom prst="rect">
            <a:avLst/>
          </a:prstGeom>
          <a:noFill/>
          <a:ln w="9525">
            <a:noFill/>
            <a:miter lim="800000"/>
            <a:headEnd/>
            <a:tailEnd/>
          </a:ln>
        </p:spPr>
        <p:txBody>
          <a:bodyPr wrap="square">
            <a:spAutoFit/>
          </a:bodyPr>
          <a:lstStyle/>
          <a:p>
            <a:pPr>
              <a:spcBef>
                <a:spcPct val="50000"/>
              </a:spcBef>
            </a:pPr>
            <a:r>
              <a:rPr kumimoji="1" lang="zh-CN" altLang="en-US" sz="2400" b="1" dirty="0">
                <a:latin typeface="华文楷体" pitchFamily="2" charset="-122"/>
                <a:ea typeface="华文楷体" pitchFamily="2" charset="-122"/>
              </a:rPr>
              <a:t>式中：</a:t>
            </a:r>
            <a:r>
              <a:rPr kumimoji="1" lang="en-US" altLang="zh-CN" sz="2400" b="1" dirty="0">
                <a:latin typeface="华文楷体" pitchFamily="2" charset="-122"/>
                <a:ea typeface="华文楷体" pitchFamily="2" charset="-122"/>
              </a:rPr>
              <a:t>h</a:t>
            </a:r>
            <a:r>
              <a:rPr kumimoji="1" lang="en-US" altLang="zh-CN" sz="2400" b="1" baseline="-25000" dirty="0">
                <a:latin typeface="华文楷体" pitchFamily="2" charset="-122"/>
                <a:ea typeface="华文楷体" pitchFamily="2" charset="-122"/>
              </a:rPr>
              <a:t>1</a:t>
            </a:r>
            <a:r>
              <a:rPr kumimoji="1" lang="en-US" altLang="zh-CN" sz="2400" b="1" dirty="0">
                <a:latin typeface="华文楷体" pitchFamily="2" charset="-122"/>
                <a:ea typeface="华文楷体" pitchFamily="2" charset="-122"/>
              </a:rPr>
              <a:t>---</a:t>
            </a:r>
            <a:r>
              <a:rPr kumimoji="1" lang="zh-CN" altLang="en-US" sz="2400" b="1" dirty="0">
                <a:latin typeface="华文楷体" pitchFamily="2" charset="-122"/>
                <a:ea typeface="华文楷体" pitchFamily="2" charset="-122"/>
              </a:rPr>
              <a:t>超高，</a:t>
            </a:r>
            <a:r>
              <a:rPr kumimoji="1" lang="en-US" altLang="zh-CN" sz="2400" b="1" dirty="0">
                <a:latin typeface="华文楷体" pitchFamily="2" charset="-122"/>
                <a:ea typeface="华文楷体" pitchFamily="2" charset="-122"/>
              </a:rPr>
              <a:t>m</a:t>
            </a:r>
            <a:r>
              <a:rPr kumimoji="1" lang="zh-CN" altLang="en-US" sz="2400" b="1" dirty="0">
                <a:latin typeface="华文楷体" pitchFamily="2" charset="-122"/>
                <a:ea typeface="华文楷体" pitchFamily="2" charset="-122"/>
              </a:rPr>
              <a:t>；      </a:t>
            </a:r>
            <a:r>
              <a:rPr kumimoji="1" lang="en-US" altLang="zh-CN" sz="2400" b="1" dirty="0">
                <a:latin typeface="华文楷体" pitchFamily="2" charset="-122"/>
                <a:ea typeface="华文楷体" pitchFamily="2" charset="-122"/>
              </a:rPr>
              <a:t>h</a:t>
            </a:r>
            <a:r>
              <a:rPr kumimoji="1" lang="en-US" altLang="zh-CN" sz="2400" b="1" baseline="-25000" dirty="0">
                <a:latin typeface="华文楷体" pitchFamily="2" charset="-122"/>
                <a:ea typeface="华文楷体" pitchFamily="2" charset="-122"/>
              </a:rPr>
              <a:t>3</a:t>
            </a:r>
            <a:r>
              <a:rPr kumimoji="1" lang="en-US" altLang="zh-CN" sz="2400" b="1" dirty="0">
                <a:latin typeface="华文楷体" pitchFamily="2" charset="-122"/>
                <a:ea typeface="华文楷体" pitchFamily="2" charset="-122"/>
              </a:rPr>
              <a:t>-- </a:t>
            </a:r>
            <a:r>
              <a:rPr kumimoji="1" lang="zh-CN" altLang="en-US" sz="2400" b="1" dirty="0">
                <a:latin typeface="华文楷体" pitchFamily="2" charset="-122"/>
                <a:ea typeface="华文楷体" pitchFamily="2" charset="-122"/>
              </a:rPr>
              <a:t>贮砂斗高度，</a:t>
            </a:r>
            <a:r>
              <a:rPr kumimoji="1" lang="en-US" altLang="zh-CN" sz="2400" b="1" dirty="0">
                <a:latin typeface="华文楷体" pitchFamily="2" charset="-122"/>
                <a:ea typeface="华文楷体" pitchFamily="2" charset="-122"/>
              </a:rPr>
              <a:t>m</a:t>
            </a:r>
          </a:p>
        </p:txBody>
      </p:sp>
      <p:grpSp>
        <p:nvGrpSpPr>
          <p:cNvPr id="2" name="Group 17"/>
          <p:cNvGrpSpPr>
            <a:grpSpLocks/>
          </p:cNvGrpSpPr>
          <p:nvPr/>
        </p:nvGrpSpPr>
        <p:grpSpPr bwMode="auto">
          <a:xfrm>
            <a:off x="0" y="3500438"/>
            <a:ext cx="3135313" cy="558800"/>
            <a:chOff x="0" y="2205"/>
            <a:chExt cx="1975" cy="352"/>
          </a:xfrm>
        </p:grpSpPr>
        <p:graphicFrame>
          <p:nvGraphicFramePr>
            <p:cNvPr id="13318" name="Object 11"/>
            <p:cNvGraphicFramePr>
              <a:graphicFrameLocks noChangeAspect="1"/>
            </p:cNvGraphicFramePr>
            <p:nvPr/>
          </p:nvGraphicFramePr>
          <p:xfrm>
            <a:off x="1565" y="2205"/>
            <a:ext cx="410" cy="352"/>
          </p:xfrm>
          <a:graphic>
            <a:graphicData uri="http://schemas.openxmlformats.org/presentationml/2006/ole">
              <mc:AlternateContent xmlns:mc="http://schemas.openxmlformats.org/markup-compatibility/2006">
                <mc:Choice xmlns:v="urn:schemas-microsoft-com:vml" Requires="v">
                  <p:oleObj spid="_x0000_s86237" name="公式" r:id="rId12" imgW="253800" imgH="215640" progId="Equation.3">
                    <p:embed/>
                  </p:oleObj>
                </mc:Choice>
                <mc:Fallback>
                  <p:oleObj name="公式" r:id="rId12" imgW="253800" imgH="215640" progId="Equation.3">
                    <p:embed/>
                    <p:pic>
                      <p:nvPicPr>
                        <p:cNvPr id="0" name="Object 11"/>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565" y="2205"/>
                          <a:ext cx="410" cy="352"/>
                        </a:xfrm>
                        <a:prstGeom prst="rect">
                          <a:avLst/>
                        </a:prstGeom>
                        <a:noFill/>
                        <a:ln w="9525">
                          <a:solidFill>
                            <a:schemeClr val="bg1"/>
                          </a:solidFill>
                          <a:miter lim="800000"/>
                          <a:headEnd/>
                          <a:tailEnd/>
                        </a:ln>
                        <a:extLst>
                          <a:ext uri="{909E8E84-426E-40DD-AFC4-6F175D3DCCD1}">
                            <a14:hiddenFill xmlns:a14="http://schemas.microsoft.com/office/drawing/2010/main">
                              <a:solidFill>
                                <a:schemeClr val="bg1"/>
                              </a:solidFill>
                            </a14:hiddenFill>
                          </a:ext>
                        </a:extLst>
                      </p:spPr>
                    </p:pic>
                  </p:oleObj>
                </mc:Fallback>
              </mc:AlternateContent>
            </a:graphicData>
          </a:graphic>
        </p:graphicFrame>
        <p:sp>
          <p:nvSpPr>
            <p:cNvPr id="13328" name="Rectangle 16"/>
            <p:cNvSpPr>
              <a:spLocks noChangeArrowheads="1"/>
            </p:cNvSpPr>
            <p:nvPr/>
          </p:nvSpPr>
          <p:spPr bwMode="auto">
            <a:xfrm>
              <a:off x="0" y="2251"/>
              <a:ext cx="1470" cy="288"/>
            </a:xfrm>
            <a:prstGeom prst="rect">
              <a:avLst/>
            </a:prstGeom>
            <a:noFill/>
            <a:ln w="9525">
              <a:noFill/>
              <a:miter lim="800000"/>
              <a:headEnd/>
              <a:tailEnd/>
            </a:ln>
          </p:spPr>
          <p:txBody>
            <a:bodyPr wrap="none">
              <a:spAutoFit/>
            </a:bodyPr>
            <a:lstStyle/>
            <a:p>
              <a:pPr>
                <a:spcBef>
                  <a:spcPct val="50000"/>
                </a:spcBef>
              </a:pPr>
              <a:r>
                <a:rPr kumimoji="1" lang="en-US" altLang="zh-CN" sz="2400" b="1" dirty="0">
                  <a:latin typeface="华文楷体" pitchFamily="2" charset="-122"/>
                  <a:ea typeface="华文楷体" pitchFamily="2" charset="-122"/>
                </a:rPr>
                <a:t>(8)</a:t>
              </a:r>
              <a:r>
                <a:rPr kumimoji="1" lang="zh-CN" altLang="en-US" sz="2400" b="1" dirty="0">
                  <a:latin typeface="华文楷体" pitchFamily="2" charset="-122"/>
                  <a:ea typeface="华文楷体" pitchFamily="2" charset="-122"/>
                </a:rPr>
                <a:t>核算最小流速</a:t>
              </a:r>
            </a:p>
          </p:txBody>
        </p:sp>
      </p:grpSp>
      <p:sp>
        <p:nvSpPr>
          <p:cNvPr id="13326" name="Rectangle 19"/>
          <p:cNvSpPr>
            <a:spLocks noChangeArrowheads="1"/>
          </p:cNvSpPr>
          <p:nvPr/>
        </p:nvSpPr>
        <p:spPr bwMode="auto">
          <a:xfrm>
            <a:off x="179388" y="4292600"/>
            <a:ext cx="860425" cy="457200"/>
          </a:xfrm>
          <a:prstGeom prst="rect">
            <a:avLst/>
          </a:prstGeom>
          <a:noFill/>
          <a:ln w="9525">
            <a:noFill/>
            <a:miter lim="800000"/>
            <a:headEnd/>
            <a:tailEnd/>
          </a:ln>
        </p:spPr>
        <p:txBody>
          <a:bodyPr wrap="none">
            <a:spAutoFit/>
          </a:bodyPr>
          <a:lstStyle/>
          <a:p>
            <a:r>
              <a:rPr kumimoji="1" lang="zh-CN" altLang="en-US" sz="2400" b="1" dirty="0">
                <a:latin typeface="华文楷体" pitchFamily="2" charset="-122"/>
                <a:ea typeface="华文楷体" pitchFamily="2" charset="-122"/>
              </a:rPr>
              <a:t>式中</a:t>
            </a:r>
            <a:r>
              <a:rPr kumimoji="1" lang="en-US" altLang="zh-CN" sz="2400" b="1" dirty="0">
                <a:latin typeface="华文楷体" pitchFamily="2" charset="-122"/>
                <a:ea typeface="华文楷体" pitchFamily="2" charset="-122"/>
              </a:rPr>
              <a:t>:</a:t>
            </a:r>
          </a:p>
        </p:txBody>
      </p:sp>
      <p:sp>
        <p:nvSpPr>
          <p:cNvPr id="13327" name="Rectangle 21"/>
          <p:cNvSpPr>
            <a:spLocks noChangeArrowheads="1"/>
          </p:cNvSpPr>
          <p:nvPr/>
        </p:nvSpPr>
        <p:spPr bwMode="auto">
          <a:xfrm>
            <a:off x="1789113" y="4581525"/>
            <a:ext cx="3101975" cy="457200"/>
          </a:xfrm>
          <a:prstGeom prst="rect">
            <a:avLst/>
          </a:prstGeom>
          <a:noFill/>
          <a:ln w="9525">
            <a:noFill/>
            <a:miter lim="800000"/>
            <a:headEnd/>
            <a:tailEnd/>
          </a:ln>
        </p:spPr>
        <p:txBody>
          <a:bodyPr wrap="none">
            <a:spAutoFit/>
          </a:bodyPr>
          <a:lstStyle/>
          <a:p>
            <a:pPr>
              <a:spcBef>
                <a:spcPct val="50000"/>
              </a:spcBef>
            </a:pPr>
            <a:r>
              <a:rPr kumimoji="1" lang="en-US" altLang="zh-CN" sz="2400" b="1">
                <a:latin typeface="华文楷体" pitchFamily="2" charset="-122"/>
                <a:ea typeface="华文楷体" pitchFamily="2" charset="-122"/>
              </a:rPr>
              <a:t>--</a:t>
            </a:r>
            <a:r>
              <a:rPr kumimoji="1" lang="zh-CN" altLang="en-US" sz="2400" b="1">
                <a:latin typeface="华文楷体" pitchFamily="2" charset="-122"/>
                <a:ea typeface="华文楷体" pitchFamily="2" charset="-122"/>
              </a:rPr>
              <a:t>设计最小流量，</a:t>
            </a:r>
            <a:r>
              <a:rPr kumimoji="1" lang="en-US" altLang="zh-CN" sz="2400" b="1">
                <a:latin typeface="华文楷体" pitchFamily="2" charset="-122"/>
                <a:ea typeface="华文楷体" pitchFamily="2" charset="-122"/>
              </a:rPr>
              <a:t>m</a:t>
            </a:r>
            <a:r>
              <a:rPr kumimoji="1" lang="en-US" altLang="zh-CN" sz="2400" b="1" baseline="30000">
                <a:latin typeface="华文楷体" pitchFamily="2" charset="-122"/>
                <a:ea typeface="华文楷体" pitchFamily="2" charset="-122"/>
              </a:rPr>
              <a:t>3</a:t>
            </a:r>
            <a:r>
              <a:rPr kumimoji="1" lang="en-US" altLang="zh-CN" sz="2400" b="1">
                <a:latin typeface="华文楷体" pitchFamily="2" charset="-122"/>
                <a:ea typeface="华文楷体" pitchFamily="2" charset="-122"/>
              </a:rPr>
              <a:t>/s</a:t>
            </a:r>
          </a:p>
        </p:txBody>
      </p:sp>
    </p:spTree>
  </p:cSld>
  <p:clrMapOvr>
    <a:masterClrMapping/>
  </p:clrMapOvr>
  <p:transition spd="slow">
    <p:random/>
    <p:sndAc>
      <p:stSnd>
        <p:snd r:embed="rId3" name="chimes.wav"/>
      </p:stSnd>
    </p:sndAc>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ext Box 3"/>
          <p:cNvSpPr txBox="1">
            <a:spLocks noChangeArrowheads="1"/>
          </p:cNvSpPr>
          <p:nvPr/>
        </p:nvSpPr>
        <p:spPr bwMode="auto">
          <a:xfrm>
            <a:off x="0" y="2165350"/>
            <a:ext cx="8763000" cy="457200"/>
          </a:xfrm>
          <a:prstGeom prst="rect">
            <a:avLst/>
          </a:prstGeom>
          <a:noFill/>
          <a:ln w="9525">
            <a:noFill/>
            <a:miter lim="800000"/>
            <a:headEnd/>
            <a:tailEnd/>
          </a:ln>
        </p:spPr>
        <p:txBody>
          <a:bodyPr>
            <a:spAutoFit/>
          </a:bodyPr>
          <a:lstStyle/>
          <a:p>
            <a:pPr algn="l">
              <a:spcBef>
                <a:spcPct val="20000"/>
              </a:spcBef>
            </a:pPr>
            <a:r>
              <a:rPr kumimoji="1" lang="en-US" altLang="zh-CN" sz="2400">
                <a:latin typeface="Times New Roman" pitchFamily="18" charset="0"/>
              </a:rPr>
              <a:t>    </a:t>
            </a:r>
          </a:p>
        </p:txBody>
      </p:sp>
      <p:sp>
        <p:nvSpPr>
          <p:cNvPr id="40963" name="Text Box 4"/>
          <p:cNvSpPr txBox="1">
            <a:spLocks noChangeArrowheads="1"/>
          </p:cNvSpPr>
          <p:nvPr/>
        </p:nvSpPr>
        <p:spPr bwMode="auto">
          <a:xfrm>
            <a:off x="539552" y="764704"/>
            <a:ext cx="3455987" cy="579438"/>
          </a:xfrm>
          <a:prstGeom prst="rect">
            <a:avLst/>
          </a:prstGeom>
          <a:noFill/>
          <a:ln w="9525">
            <a:noFill/>
            <a:miter lim="800000"/>
            <a:headEnd/>
            <a:tailEnd/>
          </a:ln>
        </p:spPr>
        <p:txBody>
          <a:bodyPr>
            <a:spAutoFit/>
          </a:bodyPr>
          <a:lstStyle/>
          <a:p>
            <a:pPr algn="l">
              <a:spcBef>
                <a:spcPct val="50000"/>
              </a:spcBef>
            </a:pPr>
            <a:r>
              <a:rPr kumimoji="1" lang="en-US" altLang="zh-CN" sz="3200" b="1" dirty="0">
                <a:solidFill>
                  <a:srgbClr val="FF0000"/>
                </a:solidFill>
                <a:latin typeface="华文楷体" pitchFamily="2" charset="-122"/>
                <a:ea typeface="华文楷体" pitchFamily="2" charset="-122"/>
              </a:rPr>
              <a:t>(2)  </a:t>
            </a:r>
            <a:r>
              <a:rPr kumimoji="1" lang="zh-CN" altLang="en-US" sz="3200" b="1" dirty="0">
                <a:solidFill>
                  <a:srgbClr val="FF0000"/>
                </a:solidFill>
                <a:latin typeface="华文楷体" pitchFamily="2" charset="-122"/>
                <a:ea typeface="华文楷体" pitchFamily="2" charset="-122"/>
              </a:rPr>
              <a:t>曝气沉砂池</a:t>
            </a:r>
            <a:r>
              <a:rPr kumimoji="1" lang="zh-CN" altLang="en-US" sz="3200" dirty="0">
                <a:solidFill>
                  <a:srgbClr val="FF0000"/>
                </a:solidFill>
                <a:latin typeface="华文楷体" pitchFamily="2" charset="-122"/>
                <a:ea typeface="华文楷体" pitchFamily="2" charset="-122"/>
              </a:rPr>
              <a:t> </a:t>
            </a:r>
          </a:p>
        </p:txBody>
      </p:sp>
      <p:pic>
        <p:nvPicPr>
          <p:cNvPr id="196616" name="曝气沉砂池.avi">
            <a:hlinkClick r:id="" action="ppaction://media"/>
          </p:cNvPr>
          <p:cNvPicPr>
            <a:picLocks noGrp="1" noRot="1" noChangeAspect="1" noChangeArrowheads="1"/>
          </p:cNvPicPr>
          <p:nvPr>
            <p:ph/>
            <a:videoFile r:link="rId1"/>
          </p:nvPr>
        </p:nvPicPr>
        <p:blipFill>
          <a:blip r:embed="rId4" cstate="print"/>
          <a:srcRect/>
          <a:stretch>
            <a:fillRect/>
          </a:stretch>
        </p:blipFill>
        <p:spPr>
          <a:xfrm>
            <a:off x="5004048" y="3669307"/>
            <a:ext cx="3995738" cy="2640013"/>
          </a:xfrm>
        </p:spPr>
      </p:pic>
      <p:pic>
        <p:nvPicPr>
          <p:cNvPr id="40965" name="Picture 10" descr="曝气沉砂池"/>
          <p:cNvPicPr>
            <a:picLocks noChangeAspect="1" noChangeArrowheads="1"/>
          </p:cNvPicPr>
          <p:nvPr/>
        </p:nvPicPr>
        <p:blipFill>
          <a:blip r:embed="rId5" cstate="print"/>
          <a:srcRect b="11061"/>
          <a:stretch>
            <a:fillRect/>
          </a:stretch>
        </p:blipFill>
        <p:spPr bwMode="auto">
          <a:xfrm>
            <a:off x="4998436" y="836712"/>
            <a:ext cx="3893275" cy="2664296"/>
          </a:xfrm>
          <a:prstGeom prst="rect">
            <a:avLst/>
          </a:prstGeom>
          <a:noFill/>
          <a:ln w="9525">
            <a:noFill/>
            <a:miter lim="800000"/>
            <a:headEnd/>
            <a:tailEnd/>
          </a:ln>
        </p:spPr>
      </p:pic>
      <p:pic>
        <p:nvPicPr>
          <p:cNvPr id="40966" name="Picture 11"/>
          <p:cNvPicPr>
            <a:picLocks noChangeAspect="1" noChangeArrowheads="1"/>
          </p:cNvPicPr>
          <p:nvPr/>
        </p:nvPicPr>
        <p:blipFill>
          <a:blip r:embed="rId6" cstate="print"/>
          <a:srcRect/>
          <a:stretch>
            <a:fillRect/>
          </a:stretch>
        </p:blipFill>
        <p:spPr bwMode="auto">
          <a:xfrm>
            <a:off x="383505" y="1700808"/>
            <a:ext cx="4260503" cy="3096691"/>
          </a:xfrm>
          <a:prstGeom prst="rect">
            <a:avLst/>
          </a:prstGeom>
          <a:noFill/>
          <a:ln w="9525">
            <a:noFill/>
            <a:miter lim="800000"/>
            <a:headEnd/>
            <a:tailEnd/>
          </a:ln>
        </p:spPr>
      </p:pic>
    </p:spTree>
  </p:cSld>
  <p:clrMapOvr>
    <a:masterClrMapping/>
  </p:clrMapOvr>
  <p:transition spd="slow">
    <p:random/>
    <p:sndAc>
      <p:stSnd>
        <p:snd r:embed="rId3" name="chimes.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96616"/>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196616"/>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196616"/>
                                        </p:tgtEl>
                                      </p:cBhvr>
                                    </p:cmd>
                                  </p:childTnLst>
                                </p:cTn>
                              </p:par>
                            </p:childTnLst>
                          </p:cTn>
                        </p:par>
                      </p:childTnLst>
                    </p:cTn>
                  </p:par>
                </p:childTnLst>
              </p:cTn>
              <p:nextCondLst>
                <p:cond evt="onClick" delay="0">
                  <p:tgtEl>
                    <p:spTgt spid="196616"/>
                  </p:tgtEl>
                </p:cond>
              </p:nextCondLst>
            </p:seq>
            <p:video>
              <p:cMediaNode>
                <p:cTn id="12" fill="hold" display="0">
                  <p:stCondLst>
                    <p:cond delay="indefinite"/>
                  </p:stCondLst>
                  <p:endCondLst>
                    <p:cond evt="onNext" delay="0">
                      <p:tgtEl>
                        <p:sldTgt/>
                      </p:tgtEl>
                    </p:cond>
                    <p:cond evt="onPrev" delay="0">
                      <p:tgtEl>
                        <p:sldTgt/>
                      </p:tgtEl>
                    </p:cond>
                  </p:endCondLst>
                </p:cTn>
                <p:tgtEl>
                  <p:spTgt spid="196616"/>
                </p:tgtEl>
              </p:cMediaNode>
            </p:video>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ChangeArrowheads="1"/>
          </p:cNvSpPr>
          <p:nvPr/>
        </p:nvSpPr>
        <p:spPr bwMode="auto">
          <a:xfrm>
            <a:off x="2343150" y="833438"/>
            <a:ext cx="9144000" cy="0"/>
          </a:xfrm>
          <a:prstGeom prst="rect">
            <a:avLst/>
          </a:prstGeom>
          <a:noFill/>
          <a:ln w="9525">
            <a:noFill/>
            <a:miter lim="800000"/>
            <a:headEnd/>
            <a:tailEnd/>
          </a:ln>
        </p:spPr>
        <p:txBody>
          <a:bodyPr>
            <a:spAutoFit/>
          </a:bodyPr>
          <a:lstStyle/>
          <a:p>
            <a:endParaRPr lang="zh-CN" altLang="en-US"/>
          </a:p>
        </p:txBody>
      </p:sp>
      <p:sp>
        <p:nvSpPr>
          <p:cNvPr id="41987" name="Rectangle 3"/>
          <p:cNvSpPr>
            <a:spLocks noChangeArrowheads="1"/>
          </p:cNvSpPr>
          <p:nvPr/>
        </p:nvSpPr>
        <p:spPr bwMode="auto">
          <a:xfrm>
            <a:off x="2676525" y="1423988"/>
            <a:ext cx="9144000" cy="0"/>
          </a:xfrm>
          <a:prstGeom prst="rect">
            <a:avLst/>
          </a:prstGeom>
          <a:noFill/>
          <a:ln w="9525">
            <a:noFill/>
            <a:miter lim="800000"/>
            <a:headEnd/>
            <a:tailEnd/>
          </a:ln>
        </p:spPr>
        <p:txBody>
          <a:bodyPr>
            <a:spAutoFit/>
          </a:bodyPr>
          <a:lstStyle/>
          <a:p>
            <a:endParaRPr lang="zh-CN" altLang="en-US"/>
          </a:p>
        </p:txBody>
      </p:sp>
      <p:sp>
        <p:nvSpPr>
          <p:cNvPr id="41988" name="Rectangle 4"/>
          <p:cNvSpPr>
            <a:spLocks noChangeArrowheads="1"/>
          </p:cNvSpPr>
          <p:nvPr/>
        </p:nvSpPr>
        <p:spPr bwMode="auto">
          <a:xfrm>
            <a:off x="2657475" y="1457325"/>
            <a:ext cx="9144000" cy="0"/>
          </a:xfrm>
          <a:prstGeom prst="rect">
            <a:avLst/>
          </a:prstGeom>
          <a:noFill/>
          <a:ln w="9525">
            <a:noFill/>
            <a:miter lim="800000"/>
            <a:headEnd/>
            <a:tailEnd/>
          </a:ln>
        </p:spPr>
        <p:txBody>
          <a:bodyPr>
            <a:spAutoFit/>
          </a:bodyPr>
          <a:lstStyle/>
          <a:p>
            <a:endParaRPr lang="zh-CN" altLang="en-US"/>
          </a:p>
        </p:txBody>
      </p:sp>
      <p:sp>
        <p:nvSpPr>
          <p:cNvPr id="41989" name="Rectangle 5"/>
          <p:cNvSpPr>
            <a:spLocks noChangeArrowheads="1"/>
          </p:cNvSpPr>
          <p:nvPr/>
        </p:nvSpPr>
        <p:spPr bwMode="auto">
          <a:xfrm>
            <a:off x="2562225" y="2247900"/>
            <a:ext cx="9144000" cy="0"/>
          </a:xfrm>
          <a:prstGeom prst="rect">
            <a:avLst/>
          </a:prstGeom>
          <a:noFill/>
          <a:ln w="9525">
            <a:noFill/>
            <a:miter lim="800000"/>
            <a:headEnd/>
            <a:tailEnd/>
          </a:ln>
        </p:spPr>
        <p:txBody>
          <a:bodyPr>
            <a:spAutoFit/>
          </a:bodyPr>
          <a:lstStyle/>
          <a:p>
            <a:endParaRPr lang="zh-CN" altLang="en-US"/>
          </a:p>
        </p:txBody>
      </p:sp>
      <p:sp>
        <p:nvSpPr>
          <p:cNvPr id="206854" name="Text Box 6"/>
          <p:cNvSpPr txBox="1">
            <a:spLocks noChangeArrowheads="1"/>
          </p:cNvSpPr>
          <p:nvPr/>
        </p:nvSpPr>
        <p:spPr bwMode="auto">
          <a:xfrm>
            <a:off x="251520" y="5157788"/>
            <a:ext cx="8682930" cy="1200329"/>
          </a:xfrm>
          <a:prstGeom prst="rect">
            <a:avLst/>
          </a:prstGeom>
          <a:noFill/>
          <a:ln w="9525">
            <a:noFill/>
            <a:miter lim="800000"/>
            <a:headEnd/>
            <a:tailEnd/>
          </a:ln>
        </p:spPr>
        <p:txBody>
          <a:bodyPr wrap="square">
            <a:spAutoFit/>
          </a:bodyPr>
          <a:lstStyle/>
          <a:p>
            <a:pPr algn="just">
              <a:spcBef>
                <a:spcPct val="50000"/>
              </a:spcBef>
            </a:pPr>
            <a:r>
              <a:rPr lang="en-US" altLang="en-US" sz="2400" b="1" dirty="0"/>
              <a:t>④</a:t>
            </a:r>
            <a:r>
              <a:rPr lang="zh-CN" altLang="en-US" sz="2400" b="1" dirty="0">
                <a:latin typeface="华文楷体" pitchFamily="2" charset="-122"/>
                <a:ea typeface="华文楷体" pitchFamily="2" charset="-122"/>
              </a:rPr>
              <a:t>曝气装置多采用穿孔管曝气器，孔径</a:t>
            </a:r>
            <a:r>
              <a:rPr lang="en-US" altLang="zh-CN" sz="2400" b="1" dirty="0">
                <a:solidFill>
                  <a:srgbClr val="FFFF00"/>
                </a:solidFill>
                <a:latin typeface="华文楷体" pitchFamily="2" charset="-122"/>
                <a:ea typeface="华文楷体" pitchFamily="2" charset="-122"/>
              </a:rPr>
              <a:t>2.5</a:t>
            </a:r>
            <a:r>
              <a:rPr lang="zh-CN" altLang="en-US" sz="2400" b="1" dirty="0">
                <a:solidFill>
                  <a:srgbClr val="FFFF00"/>
                </a:solidFill>
                <a:latin typeface="华文楷体" pitchFamily="2" charset="-122"/>
                <a:ea typeface="华文楷体" pitchFamily="2" charset="-122"/>
              </a:rPr>
              <a:t>～</a:t>
            </a:r>
            <a:r>
              <a:rPr lang="en-US" altLang="zh-CN" sz="2400" b="1" dirty="0">
                <a:solidFill>
                  <a:srgbClr val="FFFF00"/>
                </a:solidFill>
                <a:latin typeface="华文楷体" pitchFamily="2" charset="-122"/>
                <a:ea typeface="华文楷体" pitchFamily="2" charset="-122"/>
              </a:rPr>
              <a:t>6.0 mm</a:t>
            </a:r>
            <a:r>
              <a:rPr lang="zh-CN" altLang="en-US" sz="2400" b="1" dirty="0">
                <a:latin typeface="华文楷体" pitchFamily="2" charset="-122"/>
                <a:ea typeface="华文楷体" pitchFamily="2" charset="-122"/>
              </a:rPr>
              <a:t>，曝气管安装于池壁一侧距池底</a:t>
            </a:r>
            <a:r>
              <a:rPr lang="en-US" altLang="zh-CN" sz="2400" b="1" dirty="0">
                <a:solidFill>
                  <a:srgbClr val="FFFF00"/>
                </a:solidFill>
                <a:latin typeface="华文楷体" pitchFamily="2" charset="-122"/>
                <a:ea typeface="华文楷体" pitchFamily="2" charset="-122"/>
              </a:rPr>
              <a:t>0.6</a:t>
            </a:r>
            <a:r>
              <a:rPr lang="zh-CN" altLang="en-US" sz="2400" b="1" dirty="0">
                <a:solidFill>
                  <a:srgbClr val="FFFF00"/>
                </a:solidFill>
                <a:latin typeface="华文楷体" pitchFamily="2" charset="-122"/>
                <a:ea typeface="华文楷体" pitchFamily="2" charset="-122"/>
              </a:rPr>
              <a:t>～</a:t>
            </a:r>
            <a:r>
              <a:rPr lang="en-US" altLang="zh-CN" sz="2400" b="1" dirty="0">
                <a:solidFill>
                  <a:srgbClr val="FFFF00"/>
                </a:solidFill>
                <a:latin typeface="华文楷体" pitchFamily="2" charset="-122"/>
                <a:ea typeface="华文楷体" pitchFamily="2" charset="-122"/>
              </a:rPr>
              <a:t>0.9 m</a:t>
            </a:r>
            <a:r>
              <a:rPr lang="zh-CN" altLang="en-US" sz="2400" b="1" dirty="0">
                <a:latin typeface="华文楷体" pitchFamily="2" charset="-122"/>
                <a:ea typeface="华文楷体" pitchFamily="2" charset="-122"/>
              </a:rPr>
              <a:t>处，曝气量为</a:t>
            </a:r>
            <a:r>
              <a:rPr lang="en-US" altLang="zh-CN" sz="2400" b="1" dirty="0">
                <a:solidFill>
                  <a:srgbClr val="FFFF00"/>
                </a:solidFill>
                <a:latin typeface="华文楷体" pitchFamily="2" charset="-122"/>
                <a:ea typeface="华文楷体" pitchFamily="2" charset="-122"/>
              </a:rPr>
              <a:t>0.2 m</a:t>
            </a:r>
            <a:r>
              <a:rPr lang="en-US" altLang="zh-CN" sz="2400" b="1" baseline="30000" dirty="0">
                <a:solidFill>
                  <a:srgbClr val="FFFF00"/>
                </a:solidFill>
                <a:latin typeface="华文楷体" pitchFamily="2" charset="-122"/>
                <a:ea typeface="华文楷体" pitchFamily="2" charset="-122"/>
              </a:rPr>
              <a:t>3</a:t>
            </a:r>
            <a:r>
              <a:rPr lang="en-US" altLang="zh-CN" sz="2400" b="1" dirty="0">
                <a:solidFill>
                  <a:srgbClr val="FFFF00"/>
                </a:solidFill>
                <a:latin typeface="华文楷体" pitchFamily="2" charset="-122"/>
                <a:ea typeface="华文楷体" pitchFamily="2" charset="-122"/>
              </a:rPr>
              <a:t>(</a:t>
            </a:r>
            <a:r>
              <a:rPr lang="zh-CN" altLang="en-US" sz="2400" b="1" dirty="0">
                <a:solidFill>
                  <a:srgbClr val="FFFF00"/>
                </a:solidFill>
                <a:latin typeface="华文楷体" pitchFamily="2" charset="-122"/>
                <a:ea typeface="华文楷体" pitchFamily="2" charset="-122"/>
              </a:rPr>
              <a:t>空气</a:t>
            </a:r>
            <a:r>
              <a:rPr lang="en-US" altLang="zh-CN" sz="2400" b="1" dirty="0">
                <a:solidFill>
                  <a:srgbClr val="FFFF00"/>
                </a:solidFill>
                <a:latin typeface="华文楷体" pitchFamily="2" charset="-122"/>
                <a:ea typeface="华文楷体" pitchFamily="2" charset="-122"/>
              </a:rPr>
              <a:t>)/m</a:t>
            </a:r>
            <a:r>
              <a:rPr lang="en-US" altLang="zh-CN" sz="2400" b="1" baseline="30000" dirty="0">
                <a:solidFill>
                  <a:srgbClr val="FFFF00"/>
                </a:solidFill>
                <a:latin typeface="华文楷体" pitchFamily="2" charset="-122"/>
                <a:ea typeface="华文楷体" pitchFamily="2" charset="-122"/>
              </a:rPr>
              <a:t>3</a:t>
            </a:r>
            <a:r>
              <a:rPr lang="en-US" altLang="zh-CN" sz="2400" b="1" dirty="0">
                <a:solidFill>
                  <a:srgbClr val="FFFF00"/>
                </a:solidFill>
                <a:latin typeface="华文楷体" pitchFamily="2" charset="-122"/>
                <a:ea typeface="华文楷体" pitchFamily="2" charset="-122"/>
              </a:rPr>
              <a:t>(</a:t>
            </a:r>
            <a:r>
              <a:rPr lang="zh-CN" altLang="en-US" sz="2400" b="1" dirty="0">
                <a:solidFill>
                  <a:srgbClr val="FFFF00"/>
                </a:solidFill>
                <a:latin typeface="华文楷体" pitchFamily="2" charset="-122"/>
                <a:ea typeface="华文楷体" pitchFamily="2" charset="-122"/>
              </a:rPr>
              <a:t>水</a:t>
            </a:r>
            <a:r>
              <a:rPr lang="en-US" altLang="zh-CN" sz="2400" b="1" dirty="0">
                <a:solidFill>
                  <a:srgbClr val="FFFF00"/>
                </a:solidFill>
                <a:latin typeface="华文楷体" pitchFamily="2" charset="-122"/>
                <a:ea typeface="华文楷体" pitchFamily="2" charset="-122"/>
              </a:rPr>
              <a:t>) /h</a:t>
            </a:r>
            <a:r>
              <a:rPr lang="zh-CN" altLang="en-US" sz="2400" b="1" dirty="0">
                <a:latin typeface="华文楷体" pitchFamily="2" charset="-122"/>
                <a:ea typeface="华文楷体" pitchFamily="2" charset="-122"/>
              </a:rPr>
              <a:t>或</a:t>
            </a:r>
            <a:r>
              <a:rPr lang="en-US" altLang="zh-CN" sz="2400" b="1" dirty="0">
                <a:solidFill>
                  <a:srgbClr val="FFFF00"/>
                </a:solidFill>
                <a:latin typeface="华文楷体" pitchFamily="2" charset="-122"/>
                <a:ea typeface="华文楷体" pitchFamily="2" charset="-122"/>
              </a:rPr>
              <a:t>1.5m</a:t>
            </a:r>
            <a:r>
              <a:rPr lang="en-US" altLang="zh-CN" sz="2400" b="1" baseline="30000" dirty="0">
                <a:solidFill>
                  <a:srgbClr val="FFFF00"/>
                </a:solidFill>
                <a:latin typeface="华文楷体" pitchFamily="2" charset="-122"/>
                <a:ea typeface="华文楷体" pitchFamily="2" charset="-122"/>
              </a:rPr>
              <a:t>3</a:t>
            </a:r>
            <a:r>
              <a:rPr lang="en-US" altLang="zh-CN" sz="2400" b="1" dirty="0">
                <a:solidFill>
                  <a:srgbClr val="FFFF00"/>
                </a:solidFill>
                <a:latin typeface="华文楷体" pitchFamily="2" charset="-122"/>
                <a:ea typeface="华文楷体" pitchFamily="2" charset="-122"/>
              </a:rPr>
              <a:t>(</a:t>
            </a:r>
            <a:r>
              <a:rPr lang="zh-CN" altLang="en-US" sz="2400" b="1" dirty="0">
                <a:solidFill>
                  <a:srgbClr val="FFFF00"/>
                </a:solidFill>
                <a:latin typeface="华文楷体" pitchFamily="2" charset="-122"/>
                <a:ea typeface="华文楷体" pitchFamily="2" charset="-122"/>
              </a:rPr>
              <a:t>空气</a:t>
            </a:r>
            <a:r>
              <a:rPr lang="en-US" altLang="zh-CN" sz="2400" b="1" dirty="0">
                <a:solidFill>
                  <a:srgbClr val="FFFF00"/>
                </a:solidFill>
                <a:latin typeface="华文楷体" pitchFamily="2" charset="-122"/>
                <a:ea typeface="华文楷体" pitchFamily="2" charset="-122"/>
              </a:rPr>
              <a:t>)/m</a:t>
            </a:r>
            <a:r>
              <a:rPr lang="en-US" altLang="zh-CN" sz="2400" b="1" baseline="30000" dirty="0">
                <a:solidFill>
                  <a:srgbClr val="FFFF00"/>
                </a:solidFill>
                <a:latin typeface="华文楷体" pitchFamily="2" charset="-122"/>
                <a:ea typeface="华文楷体" pitchFamily="2" charset="-122"/>
              </a:rPr>
              <a:t>3</a:t>
            </a:r>
            <a:r>
              <a:rPr lang="en-US" altLang="zh-CN" sz="2400" b="1" dirty="0">
                <a:solidFill>
                  <a:srgbClr val="FFFF00"/>
                </a:solidFill>
                <a:latin typeface="华文楷体" pitchFamily="2" charset="-122"/>
                <a:ea typeface="华文楷体" pitchFamily="2" charset="-122"/>
              </a:rPr>
              <a:t>(</a:t>
            </a:r>
            <a:r>
              <a:rPr lang="zh-CN" altLang="en-US" sz="2400" b="1" dirty="0">
                <a:solidFill>
                  <a:srgbClr val="FFFF00"/>
                </a:solidFill>
                <a:latin typeface="华文楷体" pitchFamily="2" charset="-122"/>
                <a:ea typeface="华文楷体" pitchFamily="2" charset="-122"/>
              </a:rPr>
              <a:t>池容</a:t>
            </a:r>
            <a:r>
              <a:rPr lang="en-US" altLang="zh-CN" sz="2400" b="1" dirty="0">
                <a:solidFill>
                  <a:srgbClr val="FFFF00"/>
                </a:solidFill>
                <a:latin typeface="华文楷体" pitchFamily="2" charset="-122"/>
                <a:ea typeface="华文楷体" pitchFamily="2" charset="-122"/>
              </a:rPr>
              <a:t>)/h</a:t>
            </a:r>
            <a:r>
              <a:rPr lang="zh-CN" altLang="en-US" sz="2400" b="1" dirty="0">
                <a:latin typeface="华文楷体" pitchFamily="2" charset="-122"/>
                <a:ea typeface="华文楷体" pitchFamily="2" charset="-122"/>
              </a:rPr>
              <a:t>。 </a:t>
            </a:r>
          </a:p>
        </p:txBody>
      </p:sp>
      <p:sp>
        <p:nvSpPr>
          <p:cNvPr id="41991" name="Rectangle 7"/>
          <p:cNvSpPr>
            <a:spLocks noChangeArrowheads="1"/>
          </p:cNvSpPr>
          <p:nvPr/>
        </p:nvSpPr>
        <p:spPr bwMode="auto">
          <a:xfrm>
            <a:off x="4362450" y="3338513"/>
            <a:ext cx="9144000" cy="0"/>
          </a:xfrm>
          <a:prstGeom prst="rect">
            <a:avLst/>
          </a:prstGeom>
          <a:noFill/>
          <a:ln w="9525">
            <a:noFill/>
            <a:miter lim="800000"/>
            <a:headEnd/>
            <a:tailEnd/>
          </a:ln>
        </p:spPr>
        <p:txBody>
          <a:bodyPr>
            <a:spAutoFit/>
          </a:bodyPr>
          <a:lstStyle/>
          <a:p>
            <a:endParaRPr lang="zh-CN" altLang="en-US"/>
          </a:p>
        </p:txBody>
      </p:sp>
      <p:sp>
        <p:nvSpPr>
          <p:cNvPr id="41992" name="Rectangle 8"/>
          <p:cNvSpPr>
            <a:spLocks noChangeArrowheads="1"/>
          </p:cNvSpPr>
          <p:nvPr/>
        </p:nvSpPr>
        <p:spPr bwMode="auto">
          <a:xfrm>
            <a:off x="4235450" y="3500438"/>
            <a:ext cx="9144000" cy="0"/>
          </a:xfrm>
          <a:prstGeom prst="rect">
            <a:avLst/>
          </a:prstGeom>
          <a:noFill/>
          <a:ln w="9525">
            <a:noFill/>
            <a:miter lim="800000"/>
            <a:headEnd/>
            <a:tailEnd/>
          </a:ln>
        </p:spPr>
        <p:txBody>
          <a:bodyPr>
            <a:spAutoFit/>
          </a:bodyPr>
          <a:lstStyle/>
          <a:p>
            <a:endParaRPr lang="zh-CN" altLang="en-US"/>
          </a:p>
        </p:txBody>
      </p:sp>
      <p:sp>
        <p:nvSpPr>
          <p:cNvPr id="41993" name="Rectangle 9"/>
          <p:cNvSpPr>
            <a:spLocks noChangeArrowheads="1"/>
          </p:cNvSpPr>
          <p:nvPr/>
        </p:nvSpPr>
        <p:spPr bwMode="auto">
          <a:xfrm>
            <a:off x="4081463" y="3205163"/>
            <a:ext cx="9144000" cy="0"/>
          </a:xfrm>
          <a:prstGeom prst="rect">
            <a:avLst/>
          </a:prstGeom>
          <a:noFill/>
          <a:ln w="9525">
            <a:noFill/>
            <a:miter lim="800000"/>
            <a:headEnd/>
            <a:tailEnd/>
          </a:ln>
        </p:spPr>
        <p:txBody>
          <a:bodyPr>
            <a:spAutoFit/>
          </a:bodyPr>
          <a:lstStyle/>
          <a:p>
            <a:endParaRPr lang="zh-CN" altLang="en-US"/>
          </a:p>
        </p:txBody>
      </p:sp>
      <p:sp>
        <p:nvSpPr>
          <p:cNvPr id="41994" name="Rectangle 10"/>
          <p:cNvSpPr>
            <a:spLocks noChangeArrowheads="1"/>
          </p:cNvSpPr>
          <p:nvPr/>
        </p:nvSpPr>
        <p:spPr bwMode="auto">
          <a:xfrm>
            <a:off x="4090988" y="3214688"/>
            <a:ext cx="9144000" cy="0"/>
          </a:xfrm>
          <a:prstGeom prst="rect">
            <a:avLst/>
          </a:prstGeom>
          <a:noFill/>
          <a:ln w="9525">
            <a:noFill/>
            <a:miter lim="800000"/>
            <a:headEnd/>
            <a:tailEnd/>
          </a:ln>
        </p:spPr>
        <p:txBody>
          <a:bodyPr>
            <a:spAutoFit/>
          </a:bodyPr>
          <a:lstStyle/>
          <a:p>
            <a:endParaRPr lang="zh-CN" altLang="en-US"/>
          </a:p>
        </p:txBody>
      </p:sp>
      <p:sp>
        <p:nvSpPr>
          <p:cNvPr id="41995" name="Rectangle 11"/>
          <p:cNvSpPr>
            <a:spLocks noChangeArrowheads="1"/>
          </p:cNvSpPr>
          <p:nvPr/>
        </p:nvSpPr>
        <p:spPr bwMode="auto">
          <a:xfrm>
            <a:off x="3776663" y="3205163"/>
            <a:ext cx="9144000" cy="0"/>
          </a:xfrm>
          <a:prstGeom prst="rect">
            <a:avLst/>
          </a:prstGeom>
          <a:noFill/>
          <a:ln w="9525">
            <a:noFill/>
            <a:miter lim="800000"/>
            <a:headEnd/>
            <a:tailEnd/>
          </a:ln>
        </p:spPr>
        <p:txBody>
          <a:bodyPr>
            <a:spAutoFit/>
          </a:bodyPr>
          <a:lstStyle/>
          <a:p>
            <a:endParaRPr lang="zh-CN" altLang="en-US"/>
          </a:p>
        </p:txBody>
      </p:sp>
      <p:pic>
        <p:nvPicPr>
          <p:cNvPr id="206860" name="Picture 12" descr="42"/>
          <p:cNvPicPr>
            <a:picLocks noChangeAspect="1" noChangeArrowheads="1"/>
          </p:cNvPicPr>
          <p:nvPr/>
        </p:nvPicPr>
        <p:blipFill>
          <a:blip r:embed="rId3" cstate="print"/>
          <a:srcRect/>
          <a:stretch>
            <a:fillRect/>
          </a:stretch>
        </p:blipFill>
        <p:spPr bwMode="auto">
          <a:xfrm>
            <a:off x="5076056" y="1268760"/>
            <a:ext cx="4211638" cy="2660650"/>
          </a:xfrm>
          <a:prstGeom prst="rect">
            <a:avLst/>
          </a:prstGeom>
          <a:noFill/>
          <a:ln w="9525">
            <a:noFill/>
            <a:miter lim="800000"/>
            <a:headEnd/>
            <a:tailEnd/>
          </a:ln>
        </p:spPr>
      </p:pic>
      <p:sp>
        <p:nvSpPr>
          <p:cNvPr id="41997" name="Text Box 13"/>
          <p:cNvSpPr txBox="1">
            <a:spLocks noChangeArrowheads="1"/>
          </p:cNvSpPr>
          <p:nvPr/>
        </p:nvSpPr>
        <p:spPr bwMode="auto">
          <a:xfrm>
            <a:off x="1066800" y="533400"/>
            <a:ext cx="3217863" cy="366713"/>
          </a:xfrm>
          <a:prstGeom prst="rect">
            <a:avLst/>
          </a:prstGeom>
          <a:noFill/>
          <a:ln w="9525">
            <a:noFill/>
            <a:miter lim="800000"/>
            <a:headEnd/>
            <a:tailEnd/>
          </a:ln>
        </p:spPr>
        <p:txBody>
          <a:bodyPr>
            <a:spAutoFit/>
          </a:bodyPr>
          <a:lstStyle/>
          <a:p>
            <a:pPr algn="l">
              <a:spcBef>
                <a:spcPct val="50000"/>
              </a:spcBef>
            </a:pPr>
            <a:endParaRPr lang="zh-CN" altLang="zh-CN">
              <a:latin typeface="华文楷体" pitchFamily="2" charset="-122"/>
              <a:ea typeface="华文楷体" pitchFamily="2" charset="-122"/>
            </a:endParaRPr>
          </a:p>
        </p:txBody>
      </p:sp>
      <p:sp>
        <p:nvSpPr>
          <p:cNvPr id="206863" name="Rectangle 15"/>
          <p:cNvSpPr>
            <a:spLocks noChangeArrowheads="1"/>
          </p:cNvSpPr>
          <p:nvPr/>
        </p:nvSpPr>
        <p:spPr bwMode="auto">
          <a:xfrm>
            <a:off x="395536" y="620773"/>
            <a:ext cx="4693914" cy="523220"/>
          </a:xfrm>
          <a:prstGeom prst="rect">
            <a:avLst/>
          </a:prstGeom>
          <a:solidFill>
            <a:schemeClr val="accent1"/>
          </a:solidFill>
          <a:ln w="76200" cmpd="tri" algn="ctr">
            <a:solidFill>
              <a:schemeClr val="tx1"/>
            </a:solidFill>
            <a:miter lim="800000"/>
            <a:headEnd/>
            <a:tailEnd/>
          </a:ln>
        </p:spPr>
        <p:txBody>
          <a:bodyPr wrap="none" anchor="b">
            <a:spAutoFit/>
          </a:bodyPr>
          <a:lstStyle/>
          <a:p>
            <a:pPr algn="l">
              <a:spcBef>
                <a:spcPct val="20000"/>
              </a:spcBef>
              <a:buClr>
                <a:schemeClr val="folHlink"/>
              </a:buClr>
              <a:buSzPct val="60000"/>
              <a:buFont typeface="Wingdings" pitchFamily="2" charset="2"/>
              <a:buNone/>
            </a:pPr>
            <a:r>
              <a:rPr lang="zh-CN" altLang="en-US" sz="2800" b="1" dirty="0">
                <a:solidFill>
                  <a:srgbClr val="FFFF00"/>
                </a:solidFill>
                <a:latin typeface="华文楷体" pitchFamily="2" charset="-122"/>
                <a:ea typeface="华文楷体" pitchFamily="2" charset="-122"/>
              </a:rPr>
              <a:t>曝气沉砂池的主要设计参数</a:t>
            </a:r>
            <a:r>
              <a:rPr lang="en-US" altLang="zh-CN" sz="2800" b="1" dirty="0">
                <a:solidFill>
                  <a:srgbClr val="FFFF00"/>
                </a:solidFill>
                <a:latin typeface="华文楷体" pitchFamily="2" charset="-122"/>
                <a:ea typeface="华文楷体" pitchFamily="2" charset="-122"/>
              </a:rPr>
              <a:t>:</a:t>
            </a:r>
          </a:p>
        </p:txBody>
      </p:sp>
      <p:sp>
        <p:nvSpPr>
          <p:cNvPr id="206864" name="Rectangle 16"/>
          <p:cNvSpPr>
            <a:spLocks noChangeArrowheads="1"/>
          </p:cNvSpPr>
          <p:nvPr/>
        </p:nvSpPr>
        <p:spPr bwMode="auto">
          <a:xfrm>
            <a:off x="179512" y="1796623"/>
            <a:ext cx="4752975" cy="1200329"/>
          </a:xfrm>
          <a:prstGeom prst="rect">
            <a:avLst/>
          </a:prstGeom>
          <a:noFill/>
          <a:ln w="9525" algn="ctr">
            <a:noFill/>
            <a:miter lim="800000"/>
            <a:headEnd/>
            <a:tailEnd/>
          </a:ln>
        </p:spPr>
        <p:txBody>
          <a:bodyPr anchor="b">
            <a:spAutoFit/>
          </a:bodyPr>
          <a:lstStyle/>
          <a:p>
            <a:pPr algn="just">
              <a:spcBef>
                <a:spcPct val="50000"/>
              </a:spcBef>
            </a:pPr>
            <a:r>
              <a:rPr lang="en-US" altLang="en-US" sz="2400" b="1" dirty="0">
                <a:latin typeface="Times New Roman" pitchFamily="18" charset="0"/>
                <a:cs typeface="Times New Roman" pitchFamily="18" charset="0"/>
              </a:rPr>
              <a:t>①</a:t>
            </a:r>
            <a:r>
              <a:rPr lang="zh-CN" altLang="en-US" sz="2400" b="1" dirty="0">
                <a:latin typeface="Times New Roman" pitchFamily="18" charset="0"/>
                <a:ea typeface="华文楷体" pitchFamily="2" charset="-122"/>
                <a:cs typeface="Times New Roman" pitchFamily="18" charset="0"/>
              </a:rPr>
              <a:t>流速：水平流速</a:t>
            </a:r>
            <a:r>
              <a:rPr lang="en-US" altLang="zh-CN" sz="2400" b="1" dirty="0">
                <a:solidFill>
                  <a:srgbClr val="FFFF00"/>
                </a:solidFill>
                <a:latin typeface="Times New Roman" pitchFamily="18" charset="0"/>
                <a:ea typeface="华文楷体" pitchFamily="2" charset="-122"/>
                <a:cs typeface="Times New Roman" pitchFamily="18" charset="0"/>
              </a:rPr>
              <a:t>0.08</a:t>
            </a:r>
            <a:r>
              <a:rPr lang="zh-CN" altLang="en-US" sz="2400" b="1" dirty="0">
                <a:solidFill>
                  <a:srgbClr val="FFFF00"/>
                </a:solidFill>
                <a:latin typeface="Times New Roman" pitchFamily="18" charset="0"/>
                <a:ea typeface="华文楷体" pitchFamily="2" charset="-122"/>
                <a:cs typeface="Times New Roman" pitchFamily="18" charset="0"/>
              </a:rPr>
              <a:t>～</a:t>
            </a:r>
            <a:r>
              <a:rPr lang="en-US" altLang="zh-CN" sz="2400" b="1" dirty="0">
                <a:solidFill>
                  <a:srgbClr val="FFFF00"/>
                </a:solidFill>
                <a:latin typeface="Times New Roman" pitchFamily="18" charset="0"/>
                <a:ea typeface="华文楷体" pitchFamily="2" charset="-122"/>
                <a:cs typeface="Times New Roman" pitchFamily="18" charset="0"/>
              </a:rPr>
              <a:t>0.12 m</a:t>
            </a:r>
            <a:r>
              <a:rPr lang="zh-CN" altLang="en-US" sz="2400" b="1" dirty="0">
                <a:solidFill>
                  <a:srgbClr val="FFFF00"/>
                </a:solidFill>
                <a:latin typeface="Times New Roman" pitchFamily="18" charset="0"/>
                <a:ea typeface="华文楷体" pitchFamily="2" charset="-122"/>
                <a:cs typeface="Times New Roman" pitchFamily="18" charset="0"/>
              </a:rPr>
              <a:t>／</a:t>
            </a:r>
            <a:r>
              <a:rPr lang="en-US" altLang="zh-CN" sz="2400" b="1" dirty="0">
                <a:solidFill>
                  <a:srgbClr val="FFFF00"/>
                </a:solidFill>
                <a:latin typeface="Times New Roman" pitchFamily="18" charset="0"/>
                <a:ea typeface="华文楷体" pitchFamily="2" charset="-122"/>
                <a:cs typeface="Times New Roman" pitchFamily="18" charset="0"/>
              </a:rPr>
              <a:t>s</a:t>
            </a:r>
            <a:r>
              <a:rPr lang="zh-CN" altLang="en-US" sz="2400" b="1" dirty="0">
                <a:latin typeface="Times New Roman" pitchFamily="18" charset="0"/>
                <a:ea typeface="华文楷体" pitchFamily="2" charset="-122"/>
                <a:cs typeface="Times New Roman" pitchFamily="18" charset="0"/>
              </a:rPr>
              <a:t>，在过水断面周边的最大旋转线速为</a:t>
            </a:r>
            <a:r>
              <a:rPr lang="en-US" altLang="zh-CN" sz="2400" b="1" dirty="0">
                <a:solidFill>
                  <a:srgbClr val="FFFF00"/>
                </a:solidFill>
                <a:latin typeface="Times New Roman" pitchFamily="18" charset="0"/>
                <a:ea typeface="华文楷体" pitchFamily="2" charset="-122"/>
                <a:cs typeface="Times New Roman" pitchFamily="18" charset="0"/>
              </a:rPr>
              <a:t>0.25</a:t>
            </a:r>
            <a:r>
              <a:rPr lang="zh-CN" altLang="en-US" sz="2400" b="1" dirty="0">
                <a:solidFill>
                  <a:srgbClr val="FFFF00"/>
                </a:solidFill>
                <a:latin typeface="Times New Roman" pitchFamily="18" charset="0"/>
                <a:ea typeface="华文楷体" pitchFamily="2" charset="-122"/>
                <a:cs typeface="Times New Roman" pitchFamily="18" charset="0"/>
              </a:rPr>
              <a:t>～</a:t>
            </a:r>
            <a:r>
              <a:rPr lang="en-US" altLang="zh-CN" sz="2400" b="1" dirty="0">
                <a:solidFill>
                  <a:srgbClr val="FFFF00"/>
                </a:solidFill>
                <a:latin typeface="Times New Roman" pitchFamily="18" charset="0"/>
                <a:ea typeface="华文楷体" pitchFamily="2" charset="-122"/>
                <a:cs typeface="Times New Roman" pitchFamily="18" charset="0"/>
              </a:rPr>
              <a:t>0.4 m</a:t>
            </a:r>
            <a:r>
              <a:rPr lang="zh-CN" altLang="en-US" sz="2400" b="1" dirty="0">
                <a:solidFill>
                  <a:srgbClr val="FFFF00"/>
                </a:solidFill>
                <a:latin typeface="Times New Roman" pitchFamily="18" charset="0"/>
                <a:ea typeface="华文楷体" pitchFamily="2" charset="-122"/>
                <a:cs typeface="Times New Roman" pitchFamily="18" charset="0"/>
              </a:rPr>
              <a:t>／</a:t>
            </a:r>
            <a:r>
              <a:rPr lang="en-US" altLang="zh-CN" sz="2400" b="1" dirty="0">
                <a:solidFill>
                  <a:srgbClr val="FFFF00"/>
                </a:solidFill>
                <a:latin typeface="Times New Roman" pitchFamily="18" charset="0"/>
                <a:ea typeface="华文楷体" pitchFamily="2" charset="-122"/>
                <a:cs typeface="Times New Roman" pitchFamily="18" charset="0"/>
              </a:rPr>
              <a:t>s</a:t>
            </a:r>
            <a:r>
              <a:rPr lang="zh-CN" altLang="en-US" sz="2400" b="1" dirty="0">
                <a:latin typeface="Times New Roman" pitchFamily="18" charset="0"/>
                <a:ea typeface="华文楷体" pitchFamily="2" charset="-122"/>
                <a:cs typeface="Times New Roman" pitchFamily="18" charset="0"/>
              </a:rPr>
              <a:t>。</a:t>
            </a:r>
          </a:p>
        </p:txBody>
      </p:sp>
      <p:sp>
        <p:nvSpPr>
          <p:cNvPr id="206866" name="Text Box 18"/>
          <p:cNvSpPr txBox="1">
            <a:spLocks noChangeArrowheads="1"/>
          </p:cNvSpPr>
          <p:nvPr/>
        </p:nvSpPr>
        <p:spPr bwMode="auto">
          <a:xfrm>
            <a:off x="261094" y="3403849"/>
            <a:ext cx="2087562" cy="457200"/>
          </a:xfrm>
          <a:prstGeom prst="rect">
            <a:avLst/>
          </a:prstGeom>
          <a:noFill/>
          <a:ln w="9525" algn="ctr">
            <a:noFill/>
            <a:miter lim="800000"/>
            <a:headEnd/>
            <a:tailEnd/>
          </a:ln>
        </p:spPr>
        <p:txBody>
          <a:bodyPr anchor="b">
            <a:spAutoFit/>
          </a:bodyPr>
          <a:lstStyle/>
          <a:p>
            <a:pPr algn="l">
              <a:spcBef>
                <a:spcPct val="50000"/>
              </a:spcBef>
              <a:buClr>
                <a:schemeClr val="folHlink"/>
              </a:buClr>
              <a:buSzPct val="60000"/>
              <a:buFont typeface="Wingdings" pitchFamily="2" charset="2"/>
              <a:buNone/>
            </a:pPr>
            <a:r>
              <a:rPr lang="en-US" altLang="en-US" sz="2400" b="1" dirty="0"/>
              <a:t>②</a:t>
            </a:r>
            <a:r>
              <a:rPr lang="en-US" altLang="zh-CN" sz="2400" b="1" dirty="0"/>
              <a:t> </a:t>
            </a:r>
            <a:r>
              <a:rPr lang="zh-CN" altLang="en-US" sz="2400" b="1" dirty="0">
                <a:latin typeface="华文楷体" pitchFamily="2" charset="-122"/>
                <a:ea typeface="华文楷体" pitchFamily="2" charset="-122"/>
              </a:rPr>
              <a:t>停留时间：</a:t>
            </a:r>
          </a:p>
        </p:txBody>
      </p:sp>
      <p:sp>
        <p:nvSpPr>
          <p:cNvPr id="206867" name="Rectangle 19"/>
          <p:cNvSpPr>
            <a:spLocks noChangeArrowheads="1"/>
          </p:cNvSpPr>
          <p:nvPr/>
        </p:nvSpPr>
        <p:spPr bwMode="auto">
          <a:xfrm>
            <a:off x="2195736" y="3429000"/>
            <a:ext cx="2087562" cy="457200"/>
          </a:xfrm>
          <a:prstGeom prst="rect">
            <a:avLst/>
          </a:prstGeom>
          <a:noFill/>
          <a:ln w="9525" algn="ctr">
            <a:noFill/>
            <a:miter lim="800000"/>
            <a:headEnd/>
            <a:tailEnd/>
          </a:ln>
        </p:spPr>
        <p:txBody>
          <a:bodyPr anchor="b">
            <a:spAutoFit/>
          </a:bodyPr>
          <a:lstStyle/>
          <a:p>
            <a:pPr algn="l">
              <a:spcBef>
                <a:spcPct val="50000"/>
              </a:spcBef>
            </a:pPr>
            <a:r>
              <a:rPr lang="en-US" altLang="zh-CN" sz="2400" b="1" dirty="0">
                <a:solidFill>
                  <a:srgbClr val="FFFF00"/>
                </a:solidFill>
                <a:latin typeface="华文楷体" pitchFamily="2" charset="-122"/>
                <a:ea typeface="华文楷体" pitchFamily="2" charset="-122"/>
              </a:rPr>
              <a:t>1</a:t>
            </a:r>
            <a:r>
              <a:rPr lang="zh-CN" altLang="en-US" sz="2400" b="1" dirty="0">
                <a:solidFill>
                  <a:srgbClr val="FFFF00"/>
                </a:solidFill>
                <a:latin typeface="华文楷体" pitchFamily="2" charset="-122"/>
                <a:ea typeface="华文楷体" pitchFamily="2" charset="-122"/>
              </a:rPr>
              <a:t>～</a:t>
            </a:r>
            <a:r>
              <a:rPr lang="en-US" altLang="zh-CN" sz="2400" b="1" dirty="0">
                <a:solidFill>
                  <a:srgbClr val="FFFF00"/>
                </a:solidFill>
                <a:latin typeface="华文楷体" pitchFamily="2" charset="-122"/>
                <a:ea typeface="华文楷体" pitchFamily="2" charset="-122"/>
              </a:rPr>
              <a:t>3 min</a:t>
            </a:r>
            <a:r>
              <a:rPr lang="zh-CN" altLang="en-US" sz="2400" b="1" dirty="0">
                <a:latin typeface="华文楷体" pitchFamily="2" charset="-122"/>
                <a:ea typeface="华文楷体" pitchFamily="2" charset="-122"/>
              </a:rPr>
              <a:t>。</a:t>
            </a:r>
          </a:p>
        </p:txBody>
      </p:sp>
      <p:sp>
        <p:nvSpPr>
          <p:cNvPr id="206868" name="Text Box 20"/>
          <p:cNvSpPr txBox="1">
            <a:spLocks noChangeArrowheads="1"/>
          </p:cNvSpPr>
          <p:nvPr/>
        </p:nvSpPr>
        <p:spPr bwMode="auto">
          <a:xfrm>
            <a:off x="179512" y="4141053"/>
            <a:ext cx="8820150" cy="830997"/>
          </a:xfrm>
          <a:prstGeom prst="rect">
            <a:avLst/>
          </a:prstGeom>
          <a:noFill/>
          <a:ln w="9525" algn="ctr">
            <a:noFill/>
            <a:miter lim="800000"/>
            <a:headEnd/>
            <a:tailEnd/>
          </a:ln>
        </p:spPr>
        <p:txBody>
          <a:bodyPr anchor="b">
            <a:spAutoFit/>
          </a:bodyPr>
          <a:lstStyle/>
          <a:p>
            <a:pPr algn="l">
              <a:spcBef>
                <a:spcPct val="50000"/>
              </a:spcBef>
            </a:pPr>
            <a:r>
              <a:rPr lang="en-US" altLang="en-US" sz="2400" b="1" dirty="0"/>
              <a:t>③</a:t>
            </a:r>
            <a:r>
              <a:rPr lang="zh-CN" altLang="en-US" sz="2400" b="1" dirty="0">
                <a:latin typeface="华文楷体" pitchFamily="2" charset="-122"/>
                <a:ea typeface="华文楷体" pitchFamily="2" charset="-122"/>
              </a:rPr>
              <a:t>有效水深取</a:t>
            </a:r>
            <a:r>
              <a:rPr lang="en-US" altLang="zh-CN" sz="2400" b="1" dirty="0">
                <a:solidFill>
                  <a:srgbClr val="FFFF00"/>
                </a:solidFill>
                <a:latin typeface="华文楷体" pitchFamily="2" charset="-122"/>
                <a:ea typeface="华文楷体" pitchFamily="2" charset="-122"/>
              </a:rPr>
              <a:t>2</a:t>
            </a:r>
            <a:r>
              <a:rPr lang="zh-CN" altLang="en-US" sz="2400" b="1" dirty="0">
                <a:solidFill>
                  <a:srgbClr val="FFFF00"/>
                </a:solidFill>
                <a:latin typeface="华文楷体" pitchFamily="2" charset="-122"/>
                <a:ea typeface="华文楷体" pitchFamily="2" charset="-122"/>
              </a:rPr>
              <a:t>～</a:t>
            </a:r>
            <a:r>
              <a:rPr lang="en-US" altLang="zh-CN" sz="2400" b="1" dirty="0">
                <a:solidFill>
                  <a:srgbClr val="FFFF00"/>
                </a:solidFill>
                <a:latin typeface="华文楷体" pitchFamily="2" charset="-122"/>
                <a:ea typeface="华文楷体" pitchFamily="2" charset="-122"/>
              </a:rPr>
              <a:t>3 m</a:t>
            </a:r>
            <a:r>
              <a:rPr lang="zh-CN" altLang="en-US" sz="2400" b="1" dirty="0">
                <a:latin typeface="华文楷体" pitchFamily="2" charset="-122"/>
                <a:ea typeface="华文楷体" pitchFamily="2" charset="-122"/>
              </a:rPr>
              <a:t>，宽深比为</a:t>
            </a:r>
            <a:r>
              <a:rPr lang="en-US" altLang="zh-CN" sz="2400" b="1" dirty="0">
                <a:solidFill>
                  <a:srgbClr val="FFFF00"/>
                </a:solidFill>
                <a:latin typeface="华文楷体" pitchFamily="2" charset="-122"/>
                <a:ea typeface="华文楷体" pitchFamily="2" charset="-122"/>
              </a:rPr>
              <a:t>(1</a:t>
            </a:r>
            <a:r>
              <a:rPr lang="zh-CN" altLang="en-US" sz="2400" b="1" dirty="0">
                <a:solidFill>
                  <a:srgbClr val="FFFF00"/>
                </a:solidFill>
                <a:latin typeface="华文楷体" pitchFamily="2" charset="-122"/>
                <a:ea typeface="华文楷体" pitchFamily="2" charset="-122"/>
              </a:rPr>
              <a:t>～</a:t>
            </a:r>
            <a:r>
              <a:rPr lang="en-US" altLang="zh-CN" sz="2400" b="1" dirty="0">
                <a:solidFill>
                  <a:srgbClr val="FFFF00"/>
                </a:solidFill>
                <a:latin typeface="华文楷体" pitchFamily="2" charset="-122"/>
                <a:ea typeface="华文楷体" pitchFamily="2" charset="-122"/>
              </a:rPr>
              <a:t>l.5):1</a:t>
            </a:r>
            <a:r>
              <a:rPr lang="zh-CN" altLang="en-US" sz="2400" b="1" dirty="0">
                <a:latin typeface="华文楷体" pitchFamily="2" charset="-122"/>
                <a:ea typeface="华文楷体" pitchFamily="2" charset="-122"/>
              </a:rPr>
              <a:t>，长宽比</a:t>
            </a:r>
            <a:r>
              <a:rPr lang="zh-CN" altLang="en-US" sz="2400" b="1" dirty="0">
                <a:solidFill>
                  <a:srgbClr val="FFFF00"/>
                </a:solidFill>
                <a:latin typeface="华文楷体" pitchFamily="2" charset="-122"/>
                <a:ea typeface="华文楷体" pitchFamily="2" charset="-122"/>
              </a:rPr>
              <a:t>≤</a:t>
            </a:r>
            <a:r>
              <a:rPr lang="en-US" altLang="zh-CN" sz="2400" b="1" dirty="0">
                <a:solidFill>
                  <a:srgbClr val="FFFF00"/>
                </a:solidFill>
                <a:latin typeface="华文楷体" pitchFamily="2" charset="-122"/>
                <a:ea typeface="华文楷体" pitchFamily="2" charset="-122"/>
              </a:rPr>
              <a:t>5,</a:t>
            </a:r>
            <a:r>
              <a:rPr lang="zh-CN" altLang="en-US" sz="2400" b="1" dirty="0">
                <a:latin typeface="华文楷体" pitchFamily="2" charset="-122"/>
                <a:ea typeface="华文楷体" pitchFamily="2" charset="-122"/>
              </a:rPr>
              <a:t>池长</a:t>
            </a:r>
            <a:r>
              <a:rPr lang="en-US" altLang="zh-CN" sz="2400" b="1" dirty="0">
                <a:solidFill>
                  <a:srgbClr val="FFFF00"/>
                </a:solidFill>
                <a:latin typeface="华文楷体" pitchFamily="2" charset="-122"/>
                <a:ea typeface="华文楷体" pitchFamily="2" charset="-122"/>
              </a:rPr>
              <a:t>14</a:t>
            </a:r>
            <a:r>
              <a:rPr lang="zh-CN" altLang="en-US" sz="2400" b="1" dirty="0">
                <a:solidFill>
                  <a:srgbClr val="FFFF00"/>
                </a:solidFill>
                <a:latin typeface="华文楷体" pitchFamily="2" charset="-122"/>
                <a:ea typeface="华文楷体" pitchFamily="2" charset="-122"/>
              </a:rPr>
              <a:t>～</a:t>
            </a:r>
            <a:r>
              <a:rPr lang="en-US" altLang="zh-CN" sz="2400" b="1" dirty="0">
                <a:solidFill>
                  <a:srgbClr val="FFFF00"/>
                </a:solidFill>
                <a:latin typeface="华文楷体" pitchFamily="2" charset="-122"/>
                <a:ea typeface="华文楷体" pitchFamily="2" charset="-122"/>
              </a:rPr>
              <a:t>20m </a:t>
            </a:r>
            <a:r>
              <a:rPr lang="zh-CN" altLang="en-US" sz="2400" b="1" dirty="0">
                <a:latin typeface="华文楷体" pitchFamily="2" charset="-122"/>
                <a:ea typeface="华文楷体" pitchFamily="2" charset="-122"/>
              </a:rPr>
              <a:t>。</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06860"/>
                                        </p:tgtEl>
                                        <p:attrNameLst>
                                          <p:attrName>style.visibility</p:attrName>
                                        </p:attrNameLst>
                                      </p:cBhvr>
                                      <p:to>
                                        <p:strVal val="visible"/>
                                      </p:to>
                                    </p:set>
                                    <p:anim calcmode="lin" valueType="num">
                                      <p:cBhvr additive="base">
                                        <p:cTn id="7" dur="500" fill="hold"/>
                                        <p:tgtEl>
                                          <p:spTgt spid="206860"/>
                                        </p:tgtEl>
                                        <p:attrNameLst>
                                          <p:attrName>ppt_x</p:attrName>
                                        </p:attrNameLst>
                                      </p:cBhvr>
                                      <p:tavLst>
                                        <p:tav tm="0">
                                          <p:val>
                                            <p:strVal val="#ppt_x"/>
                                          </p:val>
                                        </p:tav>
                                        <p:tav tm="100000">
                                          <p:val>
                                            <p:strVal val="#ppt_x"/>
                                          </p:val>
                                        </p:tav>
                                      </p:tavLst>
                                    </p:anim>
                                    <p:anim calcmode="lin" valueType="num">
                                      <p:cBhvr additive="base">
                                        <p:cTn id="8" dur="500" fill="hold"/>
                                        <p:tgtEl>
                                          <p:spTgt spid="20686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06863"/>
                                        </p:tgtEl>
                                        <p:attrNameLst>
                                          <p:attrName>style.visibility</p:attrName>
                                        </p:attrNameLst>
                                      </p:cBhvr>
                                      <p:to>
                                        <p:strVal val="visible"/>
                                      </p:to>
                                    </p:set>
                                    <p:anim calcmode="lin" valueType="num">
                                      <p:cBhvr additive="base">
                                        <p:cTn id="13" dur="500" fill="hold"/>
                                        <p:tgtEl>
                                          <p:spTgt spid="206863"/>
                                        </p:tgtEl>
                                        <p:attrNameLst>
                                          <p:attrName>ppt_x</p:attrName>
                                        </p:attrNameLst>
                                      </p:cBhvr>
                                      <p:tavLst>
                                        <p:tav tm="0">
                                          <p:val>
                                            <p:strVal val="#ppt_x"/>
                                          </p:val>
                                        </p:tav>
                                        <p:tav tm="100000">
                                          <p:val>
                                            <p:strVal val="#ppt_x"/>
                                          </p:val>
                                        </p:tav>
                                      </p:tavLst>
                                    </p:anim>
                                    <p:anim calcmode="lin" valueType="num">
                                      <p:cBhvr additive="base">
                                        <p:cTn id="14" dur="500" fill="hold"/>
                                        <p:tgtEl>
                                          <p:spTgt spid="20686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06864"/>
                                        </p:tgtEl>
                                        <p:attrNameLst>
                                          <p:attrName>style.visibility</p:attrName>
                                        </p:attrNameLst>
                                      </p:cBhvr>
                                      <p:to>
                                        <p:strVal val="visible"/>
                                      </p:to>
                                    </p:set>
                                    <p:anim calcmode="lin" valueType="num">
                                      <p:cBhvr additive="base">
                                        <p:cTn id="19" dur="500" fill="hold"/>
                                        <p:tgtEl>
                                          <p:spTgt spid="206864"/>
                                        </p:tgtEl>
                                        <p:attrNameLst>
                                          <p:attrName>ppt_x</p:attrName>
                                        </p:attrNameLst>
                                      </p:cBhvr>
                                      <p:tavLst>
                                        <p:tav tm="0">
                                          <p:val>
                                            <p:strVal val="#ppt_x"/>
                                          </p:val>
                                        </p:tav>
                                        <p:tav tm="100000">
                                          <p:val>
                                            <p:strVal val="#ppt_x"/>
                                          </p:val>
                                        </p:tav>
                                      </p:tavLst>
                                    </p:anim>
                                    <p:anim calcmode="lin" valueType="num">
                                      <p:cBhvr additive="base">
                                        <p:cTn id="20" dur="500" fill="hold"/>
                                        <p:tgtEl>
                                          <p:spTgt spid="20686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06866"/>
                                        </p:tgtEl>
                                        <p:attrNameLst>
                                          <p:attrName>style.visibility</p:attrName>
                                        </p:attrNameLst>
                                      </p:cBhvr>
                                      <p:to>
                                        <p:strVal val="visible"/>
                                      </p:to>
                                    </p:set>
                                    <p:anim calcmode="lin" valueType="num">
                                      <p:cBhvr additive="base">
                                        <p:cTn id="25" dur="500" fill="hold"/>
                                        <p:tgtEl>
                                          <p:spTgt spid="206866"/>
                                        </p:tgtEl>
                                        <p:attrNameLst>
                                          <p:attrName>ppt_x</p:attrName>
                                        </p:attrNameLst>
                                      </p:cBhvr>
                                      <p:tavLst>
                                        <p:tav tm="0">
                                          <p:val>
                                            <p:strVal val="#ppt_x"/>
                                          </p:val>
                                        </p:tav>
                                        <p:tav tm="100000">
                                          <p:val>
                                            <p:strVal val="#ppt_x"/>
                                          </p:val>
                                        </p:tav>
                                      </p:tavLst>
                                    </p:anim>
                                    <p:anim calcmode="lin" valueType="num">
                                      <p:cBhvr additive="base">
                                        <p:cTn id="26" dur="500" fill="hold"/>
                                        <p:tgtEl>
                                          <p:spTgt spid="206866"/>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206867"/>
                                        </p:tgtEl>
                                        <p:attrNameLst>
                                          <p:attrName>style.visibility</p:attrName>
                                        </p:attrNameLst>
                                      </p:cBhvr>
                                      <p:to>
                                        <p:strVal val="visible"/>
                                      </p:to>
                                    </p:set>
                                    <p:anim calcmode="lin" valueType="num">
                                      <p:cBhvr additive="base">
                                        <p:cTn id="31" dur="500" fill="hold"/>
                                        <p:tgtEl>
                                          <p:spTgt spid="206867"/>
                                        </p:tgtEl>
                                        <p:attrNameLst>
                                          <p:attrName>ppt_x</p:attrName>
                                        </p:attrNameLst>
                                      </p:cBhvr>
                                      <p:tavLst>
                                        <p:tav tm="0">
                                          <p:val>
                                            <p:strVal val="#ppt_x"/>
                                          </p:val>
                                        </p:tav>
                                        <p:tav tm="100000">
                                          <p:val>
                                            <p:strVal val="#ppt_x"/>
                                          </p:val>
                                        </p:tav>
                                      </p:tavLst>
                                    </p:anim>
                                    <p:anim calcmode="lin" valueType="num">
                                      <p:cBhvr additive="base">
                                        <p:cTn id="32" dur="500" fill="hold"/>
                                        <p:tgtEl>
                                          <p:spTgt spid="206867"/>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206868"/>
                                        </p:tgtEl>
                                        <p:attrNameLst>
                                          <p:attrName>style.visibility</p:attrName>
                                        </p:attrNameLst>
                                      </p:cBhvr>
                                      <p:to>
                                        <p:strVal val="visible"/>
                                      </p:to>
                                    </p:set>
                                    <p:anim calcmode="lin" valueType="num">
                                      <p:cBhvr additive="base">
                                        <p:cTn id="37" dur="500" fill="hold"/>
                                        <p:tgtEl>
                                          <p:spTgt spid="206868"/>
                                        </p:tgtEl>
                                        <p:attrNameLst>
                                          <p:attrName>ppt_x</p:attrName>
                                        </p:attrNameLst>
                                      </p:cBhvr>
                                      <p:tavLst>
                                        <p:tav tm="0">
                                          <p:val>
                                            <p:strVal val="#ppt_x"/>
                                          </p:val>
                                        </p:tav>
                                        <p:tav tm="100000">
                                          <p:val>
                                            <p:strVal val="#ppt_x"/>
                                          </p:val>
                                        </p:tav>
                                      </p:tavLst>
                                    </p:anim>
                                    <p:anim calcmode="lin" valueType="num">
                                      <p:cBhvr additive="base">
                                        <p:cTn id="38" dur="500" fill="hold"/>
                                        <p:tgtEl>
                                          <p:spTgt spid="206868"/>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206854"/>
                                        </p:tgtEl>
                                        <p:attrNameLst>
                                          <p:attrName>style.visibility</p:attrName>
                                        </p:attrNameLst>
                                      </p:cBhvr>
                                      <p:to>
                                        <p:strVal val="visible"/>
                                      </p:to>
                                    </p:set>
                                    <p:anim calcmode="lin" valueType="num">
                                      <p:cBhvr additive="base">
                                        <p:cTn id="43" dur="500" fill="hold"/>
                                        <p:tgtEl>
                                          <p:spTgt spid="206854"/>
                                        </p:tgtEl>
                                        <p:attrNameLst>
                                          <p:attrName>ppt_x</p:attrName>
                                        </p:attrNameLst>
                                      </p:cBhvr>
                                      <p:tavLst>
                                        <p:tav tm="0">
                                          <p:val>
                                            <p:strVal val="#ppt_x"/>
                                          </p:val>
                                        </p:tav>
                                        <p:tav tm="100000">
                                          <p:val>
                                            <p:strVal val="#ppt_x"/>
                                          </p:val>
                                        </p:tav>
                                      </p:tavLst>
                                    </p:anim>
                                    <p:anim calcmode="lin" valueType="num">
                                      <p:cBhvr additive="base">
                                        <p:cTn id="44" dur="500" fill="hold"/>
                                        <p:tgtEl>
                                          <p:spTgt spid="2068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6854" grpId="0"/>
      <p:bldP spid="206863" grpId="0" animBg="1"/>
      <p:bldP spid="206864" grpId="0"/>
      <p:bldP spid="206866" grpId="0"/>
      <p:bldP spid="206867" grpId="0"/>
      <p:bldP spid="206868"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2210" name="Rectangle 2"/>
          <p:cNvSpPr>
            <a:spLocks noChangeArrowheads="1"/>
          </p:cNvSpPr>
          <p:nvPr/>
        </p:nvSpPr>
        <p:spPr bwMode="auto">
          <a:xfrm>
            <a:off x="395536" y="731168"/>
            <a:ext cx="6048375" cy="609600"/>
          </a:xfrm>
          <a:prstGeom prst="rect">
            <a:avLst/>
          </a:prstGeom>
          <a:noFill/>
          <a:ln w="9525">
            <a:noFill/>
            <a:miter lim="800000"/>
            <a:headEnd/>
            <a:tailEnd/>
          </a:ln>
          <a:effectLst/>
        </p:spPr>
        <p:txBody>
          <a:bodyPr anchor="b"/>
          <a:lstStyle/>
          <a:p>
            <a:pPr>
              <a:lnSpc>
                <a:spcPct val="90000"/>
              </a:lnSpc>
              <a:defRPr/>
            </a:pPr>
            <a:r>
              <a:rPr lang="en-US" altLang="zh-CN" sz="3600" dirty="0">
                <a:solidFill>
                  <a:srgbClr val="FF0000"/>
                </a:solidFill>
                <a:latin typeface="华文楷体" pitchFamily="2" charset="-122"/>
                <a:ea typeface="华文楷体" pitchFamily="2" charset="-122"/>
              </a:rPr>
              <a:t>4.</a:t>
            </a:r>
            <a:r>
              <a:rPr lang="zh-CN" altLang="en-US" sz="3600" dirty="0">
                <a:solidFill>
                  <a:srgbClr val="FF0000"/>
                </a:solidFill>
                <a:latin typeface="华文楷体" pitchFamily="2" charset="-122"/>
                <a:ea typeface="华文楷体" pitchFamily="2" charset="-122"/>
              </a:rPr>
              <a:t>沉砂池的运行与管理</a:t>
            </a:r>
          </a:p>
        </p:txBody>
      </p:sp>
      <p:sp>
        <p:nvSpPr>
          <p:cNvPr id="222211" name="Rectangle 3"/>
          <p:cNvSpPr>
            <a:spLocks noChangeArrowheads="1"/>
          </p:cNvSpPr>
          <p:nvPr/>
        </p:nvSpPr>
        <p:spPr bwMode="auto">
          <a:xfrm>
            <a:off x="395288" y="1343479"/>
            <a:ext cx="8280400" cy="1221425"/>
          </a:xfrm>
          <a:prstGeom prst="rect">
            <a:avLst/>
          </a:prstGeom>
          <a:noFill/>
          <a:ln w="9525" algn="ctr">
            <a:noFill/>
            <a:miter lim="800000"/>
            <a:headEnd/>
            <a:tailEnd/>
          </a:ln>
        </p:spPr>
        <p:txBody>
          <a:bodyPr anchor="b">
            <a:spAutoFit/>
          </a:bodyPr>
          <a:lstStyle/>
          <a:p>
            <a:pPr algn="l">
              <a:lnSpc>
                <a:spcPct val="150000"/>
              </a:lnSpc>
              <a:spcBef>
                <a:spcPct val="20000"/>
              </a:spcBef>
              <a:buClr>
                <a:schemeClr val="folHlink"/>
              </a:buClr>
              <a:buSzPct val="60000"/>
              <a:buFont typeface="Wingdings" pitchFamily="2" charset="2"/>
              <a:buNone/>
            </a:pPr>
            <a:r>
              <a:rPr lang="en-US" altLang="zh-CN" sz="2400" b="1" dirty="0">
                <a:latin typeface="华文楷体" pitchFamily="2" charset="-122"/>
                <a:ea typeface="华文楷体" pitchFamily="2" charset="-122"/>
              </a:rPr>
              <a:t>(1)</a:t>
            </a:r>
            <a:r>
              <a:rPr lang="zh-CN" altLang="en-US" sz="2400" b="1" dirty="0">
                <a:latin typeface="华文楷体" pitchFamily="2" charset="-122"/>
                <a:ea typeface="华文楷体" pitchFamily="2" charset="-122"/>
              </a:rPr>
              <a:t>平流沉砂池的工艺控制</a:t>
            </a:r>
            <a:r>
              <a:rPr lang="en-US" altLang="zh-CN" sz="2400" b="1" dirty="0">
                <a:latin typeface="华文楷体" pitchFamily="2" charset="-122"/>
                <a:ea typeface="华文楷体" pitchFamily="2" charset="-122"/>
              </a:rPr>
              <a:t>:</a:t>
            </a:r>
          </a:p>
          <a:p>
            <a:pPr algn="l">
              <a:lnSpc>
                <a:spcPct val="150000"/>
              </a:lnSpc>
              <a:spcBef>
                <a:spcPct val="20000"/>
              </a:spcBef>
              <a:buClr>
                <a:schemeClr val="folHlink"/>
              </a:buClr>
              <a:buSzPct val="60000"/>
              <a:buFont typeface="Wingdings" pitchFamily="2" charset="2"/>
              <a:buNone/>
            </a:pPr>
            <a:r>
              <a:rPr lang="zh-CN" altLang="en-US" sz="2400" b="1" dirty="0">
                <a:latin typeface="华文楷体" pitchFamily="2" charset="-122"/>
                <a:ea typeface="华文楷体" pitchFamily="2" charset="-122"/>
              </a:rPr>
              <a:t>水平流速：</a:t>
            </a:r>
            <a:r>
              <a:rPr lang="en-US" altLang="zh-CN" sz="2400" b="1" dirty="0">
                <a:solidFill>
                  <a:srgbClr val="FFFF00"/>
                </a:solidFill>
                <a:latin typeface="华文楷体" pitchFamily="2" charset="-122"/>
                <a:ea typeface="华文楷体" pitchFamily="2" charset="-122"/>
              </a:rPr>
              <a:t>0.14</a:t>
            </a:r>
            <a:r>
              <a:rPr lang="zh-CN" altLang="en-US" sz="2400" b="1" dirty="0">
                <a:solidFill>
                  <a:srgbClr val="FFFF00"/>
                </a:solidFill>
                <a:latin typeface="华文楷体" pitchFamily="2" charset="-122"/>
                <a:ea typeface="华文楷体" pitchFamily="2" charset="-122"/>
              </a:rPr>
              <a:t>～</a:t>
            </a:r>
            <a:r>
              <a:rPr lang="en-US" altLang="zh-CN" sz="2400" b="1" dirty="0">
                <a:solidFill>
                  <a:srgbClr val="FFFF00"/>
                </a:solidFill>
                <a:latin typeface="华文楷体" pitchFamily="2" charset="-122"/>
                <a:ea typeface="华文楷体" pitchFamily="2" charset="-122"/>
              </a:rPr>
              <a:t>0.30m/s </a:t>
            </a:r>
            <a:r>
              <a:rPr lang="en-US" altLang="zh-CN" sz="2400" b="1" dirty="0">
                <a:latin typeface="华文楷体" pitchFamily="2" charset="-122"/>
                <a:ea typeface="华文楷体" pitchFamily="2" charset="-122"/>
              </a:rPr>
              <a:t>,</a:t>
            </a:r>
            <a:r>
              <a:rPr lang="zh-CN" altLang="en-US" sz="2400" b="1" dirty="0">
                <a:latin typeface="华文楷体" pitchFamily="2" charset="-122"/>
                <a:ea typeface="华文楷体" pitchFamily="2" charset="-122"/>
              </a:rPr>
              <a:t>大砂粒取大值</a:t>
            </a:r>
            <a:r>
              <a:rPr lang="en-US" altLang="zh-CN" sz="2400" b="1" dirty="0">
                <a:latin typeface="华文楷体" pitchFamily="2" charset="-122"/>
                <a:ea typeface="华文楷体" pitchFamily="2" charset="-122"/>
              </a:rPr>
              <a:t>,</a:t>
            </a:r>
            <a:r>
              <a:rPr lang="zh-CN" altLang="en-US" sz="2400" b="1" dirty="0">
                <a:latin typeface="华文楷体" pitchFamily="2" charset="-122"/>
                <a:ea typeface="华文楷体" pitchFamily="2" charset="-122"/>
              </a:rPr>
              <a:t>小砂粒取小值</a:t>
            </a:r>
            <a:r>
              <a:rPr lang="en-US" altLang="zh-CN" sz="2400" b="1" dirty="0">
                <a:latin typeface="华文楷体" pitchFamily="2" charset="-122"/>
                <a:ea typeface="华文楷体" pitchFamily="2" charset="-122"/>
              </a:rPr>
              <a:t>.</a:t>
            </a:r>
          </a:p>
        </p:txBody>
      </p:sp>
      <p:graphicFrame>
        <p:nvGraphicFramePr>
          <p:cNvPr id="222212" name="Object 4"/>
          <p:cNvGraphicFramePr>
            <a:graphicFrameLocks noChangeAspect="1"/>
          </p:cNvGraphicFramePr>
          <p:nvPr/>
        </p:nvGraphicFramePr>
        <p:xfrm>
          <a:off x="2627784" y="2638549"/>
          <a:ext cx="2987675" cy="1006475"/>
        </p:xfrm>
        <a:graphic>
          <a:graphicData uri="http://schemas.openxmlformats.org/presentationml/2006/ole">
            <mc:AlternateContent xmlns:mc="http://schemas.openxmlformats.org/markup-compatibility/2006">
              <mc:Choice xmlns:v="urn:schemas-microsoft-com:vml" Requires="v">
                <p:oleObj spid="_x0000_s87085" name="A Equation(公式3.1)" r:id="rId4" imgW="1168200" imgH="393480" progId="Equation.3">
                  <p:embed/>
                </p:oleObj>
              </mc:Choice>
              <mc:Fallback>
                <p:oleObj name="A Equation(公式3.1)" r:id="rId4" imgW="1168200" imgH="393480" progId="Equation.3">
                  <p:embed/>
                  <p:pic>
                    <p:nvPicPr>
                      <p:cNvPr id="0" name="Object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627784" y="2638549"/>
                        <a:ext cx="2987675" cy="1006475"/>
                      </a:xfrm>
                      <a:prstGeom prst="rect">
                        <a:avLst/>
                      </a:prstGeom>
                      <a:gradFill rotWithShape="1">
                        <a:gsLst>
                          <a:gs pos="0">
                            <a:schemeClr val="hlink"/>
                          </a:gs>
                          <a:gs pos="100000">
                            <a:schemeClr val="accent1"/>
                          </a:gs>
                        </a:gsLst>
                        <a:lin ang="5400000" scaled="1"/>
                      </a:gradFill>
                    </p:spPr>
                  </p:pic>
                </p:oleObj>
              </mc:Fallback>
            </mc:AlternateContent>
          </a:graphicData>
        </a:graphic>
      </p:graphicFrame>
      <p:sp>
        <p:nvSpPr>
          <p:cNvPr id="222213" name="Text Box 5"/>
          <p:cNvSpPr txBox="1">
            <a:spLocks noChangeArrowheads="1"/>
          </p:cNvSpPr>
          <p:nvPr/>
        </p:nvSpPr>
        <p:spPr bwMode="auto">
          <a:xfrm>
            <a:off x="611188" y="3835896"/>
            <a:ext cx="7086600" cy="457200"/>
          </a:xfrm>
          <a:prstGeom prst="rect">
            <a:avLst/>
          </a:prstGeom>
          <a:noFill/>
          <a:ln w="9525">
            <a:noFill/>
            <a:miter lim="800000"/>
            <a:headEnd/>
            <a:tailEnd/>
          </a:ln>
        </p:spPr>
        <p:txBody>
          <a:bodyPr>
            <a:spAutoFit/>
          </a:bodyPr>
          <a:lstStyle/>
          <a:p>
            <a:pPr algn="l">
              <a:spcBef>
                <a:spcPct val="50000"/>
              </a:spcBef>
            </a:pPr>
            <a:r>
              <a:rPr lang="zh-CN" altLang="en-US" sz="2400" b="1" dirty="0">
                <a:latin typeface="华文楷体" pitchFamily="2" charset="-122"/>
                <a:ea typeface="华文楷体" pitchFamily="2" charset="-122"/>
              </a:rPr>
              <a:t>控制方式 </a:t>
            </a:r>
            <a:r>
              <a:rPr lang="en-US" altLang="zh-CN" sz="2400" b="1" dirty="0">
                <a:latin typeface="华文楷体" pitchFamily="2" charset="-122"/>
                <a:ea typeface="华文楷体" pitchFamily="2" charset="-122"/>
              </a:rPr>
              <a:t>:</a:t>
            </a:r>
          </a:p>
        </p:txBody>
      </p:sp>
      <p:sp>
        <p:nvSpPr>
          <p:cNvPr id="222214" name="Text Box 6"/>
          <p:cNvSpPr txBox="1">
            <a:spLocks noChangeArrowheads="1"/>
          </p:cNvSpPr>
          <p:nvPr/>
        </p:nvSpPr>
        <p:spPr bwMode="auto">
          <a:xfrm>
            <a:off x="467544" y="4407495"/>
            <a:ext cx="8496944" cy="461665"/>
          </a:xfrm>
          <a:prstGeom prst="rect">
            <a:avLst/>
          </a:prstGeom>
          <a:noFill/>
          <a:ln w="9525">
            <a:noFill/>
            <a:miter lim="800000"/>
            <a:headEnd/>
            <a:tailEnd/>
          </a:ln>
        </p:spPr>
        <p:txBody>
          <a:bodyPr wrap="square">
            <a:spAutoFit/>
          </a:bodyPr>
          <a:lstStyle/>
          <a:p>
            <a:pPr algn="l">
              <a:spcBef>
                <a:spcPct val="50000"/>
              </a:spcBef>
            </a:pPr>
            <a:r>
              <a:rPr lang="zh-CN" altLang="en-US" sz="2400" b="1" dirty="0">
                <a:latin typeface="华文楷体" pitchFamily="2" charset="-122"/>
                <a:ea typeface="华文楷体" pitchFamily="2" charset="-122"/>
              </a:rPr>
              <a:t> </a:t>
            </a:r>
            <a:r>
              <a:rPr lang="zh-CN" altLang="en-US" sz="2400" b="1" u="sng" dirty="0">
                <a:solidFill>
                  <a:srgbClr val="FFFF00"/>
                </a:solidFill>
                <a:latin typeface="华文楷体" pitchFamily="2" charset="-122"/>
                <a:ea typeface="华文楷体" pitchFamily="2" charset="-122"/>
              </a:rPr>
              <a:t>一种是改变投入运转的池数</a:t>
            </a:r>
            <a:r>
              <a:rPr lang="en-US" altLang="zh-CN" sz="2400" b="1" u="sng" dirty="0">
                <a:solidFill>
                  <a:srgbClr val="FFFF00"/>
                </a:solidFill>
                <a:latin typeface="华文楷体" pitchFamily="2" charset="-122"/>
                <a:ea typeface="华文楷体" pitchFamily="2" charset="-122"/>
              </a:rPr>
              <a:t>,</a:t>
            </a:r>
            <a:r>
              <a:rPr lang="zh-CN" altLang="en-US" sz="2400" b="1" u="sng" dirty="0">
                <a:solidFill>
                  <a:srgbClr val="FFFF00"/>
                </a:solidFill>
                <a:latin typeface="华文楷体" pitchFamily="2" charset="-122"/>
                <a:ea typeface="华文楷体" pitchFamily="2" charset="-122"/>
              </a:rPr>
              <a:t>另一种是调节出水溢流可调堰</a:t>
            </a:r>
            <a:r>
              <a:rPr lang="zh-CN" altLang="en-US" sz="2400" u="sng" dirty="0">
                <a:solidFill>
                  <a:srgbClr val="FFFF00"/>
                </a:solidFill>
                <a:latin typeface="华文楷体" pitchFamily="2" charset="-122"/>
                <a:ea typeface="华文楷体" pitchFamily="2" charset="-122"/>
              </a:rPr>
              <a:t> 。</a:t>
            </a:r>
            <a:endParaRPr lang="en-US" altLang="zh-CN" sz="2400" u="sng" dirty="0">
              <a:solidFill>
                <a:srgbClr val="FFFF00"/>
              </a:solidFill>
              <a:latin typeface="华文楷体" pitchFamily="2" charset="-122"/>
              <a:ea typeface="华文楷体" pitchFamily="2" charset="-122"/>
            </a:endParaRPr>
          </a:p>
        </p:txBody>
      </p:sp>
      <p:sp>
        <p:nvSpPr>
          <p:cNvPr id="222215" name="Text Box 7"/>
          <p:cNvSpPr txBox="1">
            <a:spLocks noChangeArrowheads="1"/>
          </p:cNvSpPr>
          <p:nvPr/>
        </p:nvSpPr>
        <p:spPr bwMode="auto">
          <a:xfrm>
            <a:off x="827088" y="5229225"/>
            <a:ext cx="7086600" cy="457200"/>
          </a:xfrm>
          <a:prstGeom prst="rect">
            <a:avLst/>
          </a:prstGeom>
          <a:noFill/>
          <a:ln w="9525">
            <a:noFill/>
            <a:miter lim="800000"/>
            <a:headEnd/>
            <a:tailEnd/>
          </a:ln>
        </p:spPr>
        <p:txBody>
          <a:bodyPr>
            <a:spAutoFit/>
          </a:bodyPr>
          <a:lstStyle/>
          <a:p>
            <a:pPr algn="l">
              <a:spcBef>
                <a:spcPct val="50000"/>
              </a:spcBef>
            </a:pPr>
            <a:r>
              <a:rPr lang="zh-CN" altLang="en-US" sz="2400" b="1" dirty="0">
                <a:latin typeface="华文楷体" pitchFamily="2" charset="-122"/>
                <a:ea typeface="华文楷体" pitchFamily="2" charset="-122"/>
              </a:rPr>
              <a:t>水力停留时间是决定能沉淀下来的砂粒的沉淀效率</a:t>
            </a:r>
            <a:r>
              <a:rPr lang="en-US" altLang="zh-CN" sz="2400" b="1" dirty="0">
                <a:latin typeface="华文楷体" pitchFamily="2" charset="-122"/>
                <a:ea typeface="华文楷体" pitchFamily="2" charset="-122"/>
              </a:rPr>
              <a:t>.</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22210"/>
                                        </p:tgtEl>
                                        <p:attrNameLst>
                                          <p:attrName>style.visibility</p:attrName>
                                        </p:attrNameLst>
                                      </p:cBhvr>
                                      <p:to>
                                        <p:strVal val="visible"/>
                                      </p:to>
                                    </p:set>
                                    <p:animEffect transition="in" filter="checkerboard(across)">
                                      <p:cBhvr>
                                        <p:cTn id="7" dur="500"/>
                                        <p:tgtEl>
                                          <p:spTgt spid="222210"/>
                                        </p:tgtEl>
                                      </p:cBhvr>
                                    </p:animEffect>
                                  </p:childTnLst>
                                  <p:subTnLst>
                                    <p:audio>
                                      <p:cMediaNode>
                                        <p:cTn display="0" masterRel="sameClick">
                                          <p:stCondLst>
                                            <p:cond evt="begin" delay="0">
                                              <p:tn val="5"/>
                                            </p:cond>
                                          </p:stCondLst>
                                          <p:endCondLst>
                                            <p:cond evt="onStopAudio" delay="0">
                                              <p:tgtEl>
                                                <p:sldTgt/>
                                              </p:tgtEl>
                                            </p:cond>
                                          </p:endCondLst>
                                        </p:cTn>
                                        <p:tgtEl>
                                          <p:sndTgt r:embed="rId3" name="type.wav"/>
                                        </p:tgtEl>
                                      </p:cMediaNode>
                                    </p:audio>
                                  </p:sub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222211"/>
                                        </p:tgtEl>
                                        <p:attrNameLst>
                                          <p:attrName>style.visibility</p:attrName>
                                        </p:attrNameLst>
                                      </p:cBhvr>
                                      <p:to>
                                        <p:strVal val="visible"/>
                                      </p:to>
                                    </p:set>
                                    <p:anim calcmode="lin" valueType="num">
                                      <p:cBhvr additive="base">
                                        <p:cTn id="12" dur="500" fill="hold"/>
                                        <p:tgtEl>
                                          <p:spTgt spid="222211"/>
                                        </p:tgtEl>
                                        <p:attrNameLst>
                                          <p:attrName>ppt_x</p:attrName>
                                        </p:attrNameLst>
                                      </p:cBhvr>
                                      <p:tavLst>
                                        <p:tav tm="0">
                                          <p:val>
                                            <p:strVal val="#ppt_x"/>
                                          </p:val>
                                        </p:tav>
                                        <p:tav tm="100000">
                                          <p:val>
                                            <p:strVal val="#ppt_x"/>
                                          </p:val>
                                        </p:tav>
                                      </p:tavLst>
                                    </p:anim>
                                    <p:anim calcmode="lin" valueType="num">
                                      <p:cBhvr additive="base">
                                        <p:cTn id="13" dur="500" fill="hold"/>
                                        <p:tgtEl>
                                          <p:spTgt spid="222211"/>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5" presetClass="entr" presetSubtype="10" fill="hold" nodeType="clickEffect">
                                  <p:stCondLst>
                                    <p:cond delay="0"/>
                                  </p:stCondLst>
                                  <p:childTnLst>
                                    <p:set>
                                      <p:cBhvr>
                                        <p:cTn id="17" dur="1" fill="hold">
                                          <p:stCondLst>
                                            <p:cond delay="0"/>
                                          </p:stCondLst>
                                        </p:cTn>
                                        <p:tgtEl>
                                          <p:spTgt spid="222212"/>
                                        </p:tgtEl>
                                        <p:attrNameLst>
                                          <p:attrName>style.visibility</p:attrName>
                                        </p:attrNameLst>
                                      </p:cBhvr>
                                      <p:to>
                                        <p:strVal val="visible"/>
                                      </p:to>
                                    </p:set>
                                    <p:animEffect transition="in" filter="checkerboard(across)">
                                      <p:cBhvr>
                                        <p:cTn id="18" dur="500"/>
                                        <p:tgtEl>
                                          <p:spTgt spid="222212"/>
                                        </p:tgtEl>
                                      </p:cBhvr>
                                    </p:animEffect>
                                  </p:childTnLst>
                                  <p:subTnLst>
                                    <p:audio>
                                      <p:cMediaNode>
                                        <p:cTn display="0" masterRel="sameClick">
                                          <p:stCondLst>
                                            <p:cond evt="begin" delay="0">
                                              <p:tn val="16"/>
                                            </p:cond>
                                          </p:stCondLst>
                                          <p:endCondLst>
                                            <p:cond evt="onStopAudio" delay="0">
                                              <p:tgtEl>
                                                <p:sldTgt/>
                                              </p:tgtEl>
                                            </p:cond>
                                          </p:endCondLst>
                                        </p:cTn>
                                        <p:tgtEl>
                                          <p:sndTgt r:embed="rId3" name="type.wav"/>
                                        </p:tgtEl>
                                      </p:cMediaNode>
                                    </p:audio>
                                  </p:subTnLst>
                                </p:cTn>
                              </p:par>
                            </p:childTnLst>
                          </p:cTn>
                        </p:par>
                      </p:childTnLst>
                    </p:cTn>
                  </p:par>
                  <p:par>
                    <p:cTn id="19" fill="hold">
                      <p:stCondLst>
                        <p:cond delay="indefinite"/>
                      </p:stCondLst>
                      <p:childTnLst>
                        <p:par>
                          <p:cTn id="20" fill="hold">
                            <p:stCondLst>
                              <p:cond delay="0"/>
                            </p:stCondLst>
                            <p:childTnLst>
                              <p:par>
                                <p:cTn id="21" presetID="5" presetClass="entr" presetSubtype="10" fill="hold" grpId="0" nodeType="clickEffect">
                                  <p:stCondLst>
                                    <p:cond delay="0"/>
                                  </p:stCondLst>
                                  <p:childTnLst>
                                    <p:set>
                                      <p:cBhvr>
                                        <p:cTn id="22" dur="1" fill="hold">
                                          <p:stCondLst>
                                            <p:cond delay="0"/>
                                          </p:stCondLst>
                                        </p:cTn>
                                        <p:tgtEl>
                                          <p:spTgt spid="222213"/>
                                        </p:tgtEl>
                                        <p:attrNameLst>
                                          <p:attrName>style.visibility</p:attrName>
                                        </p:attrNameLst>
                                      </p:cBhvr>
                                      <p:to>
                                        <p:strVal val="visible"/>
                                      </p:to>
                                    </p:set>
                                    <p:animEffect transition="in" filter="checkerboard(across)">
                                      <p:cBhvr>
                                        <p:cTn id="23" dur="500"/>
                                        <p:tgtEl>
                                          <p:spTgt spid="222213"/>
                                        </p:tgtEl>
                                      </p:cBhvr>
                                    </p:animEffect>
                                  </p:childTnLst>
                                  <p:subTnLst>
                                    <p:audio>
                                      <p:cMediaNode>
                                        <p:cTn display="0" masterRel="sameClick">
                                          <p:stCondLst>
                                            <p:cond evt="begin" delay="0">
                                              <p:tn val="21"/>
                                            </p:cond>
                                          </p:stCondLst>
                                          <p:endCondLst>
                                            <p:cond evt="onStopAudio" delay="0">
                                              <p:tgtEl>
                                                <p:sldTgt/>
                                              </p:tgtEl>
                                            </p:cond>
                                          </p:endCondLst>
                                        </p:cTn>
                                        <p:tgtEl>
                                          <p:sndTgt r:embed="rId3" name="type.wav"/>
                                        </p:tgtEl>
                                      </p:cMediaNode>
                                    </p:audio>
                                  </p:subTnLst>
                                </p:cTn>
                              </p:par>
                            </p:childTnLst>
                          </p:cTn>
                        </p:par>
                      </p:childTnLst>
                    </p:cTn>
                  </p:par>
                  <p:par>
                    <p:cTn id="24" fill="hold">
                      <p:stCondLst>
                        <p:cond delay="indefinite"/>
                      </p:stCondLst>
                      <p:childTnLst>
                        <p:par>
                          <p:cTn id="25" fill="hold">
                            <p:stCondLst>
                              <p:cond delay="0"/>
                            </p:stCondLst>
                            <p:childTnLst>
                              <p:par>
                                <p:cTn id="26" presetID="5" presetClass="entr" presetSubtype="10" fill="hold" grpId="0" nodeType="clickEffect">
                                  <p:stCondLst>
                                    <p:cond delay="0"/>
                                  </p:stCondLst>
                                  <p:childTnLst>
                                    <p:set>
                                      <p:cBhvr>
                                        <p:cTn id="27" dur="1" fill="hold">
                                          <p:stCondLst>
                                            <p:cond delay="0"/>
                                          </p:stCondLst>
                                        </p:cTn>
                                        <p:tgtEl>
                                          <p:spTgt spid="222214"/>
                                        </p:tgtEl>
                                        <p:attrNameLst>
                                          <p:attrName>style.visibility</p:attrName>
                                        </p:attrNameLst>
                                      </p:cBhvr>
                                      <p:to>
                                        <p:strVal val="visible"/>
                                      </p:to>
                                    </p:set>
                                    <p:animEffect transition="in" filter="checkerboard(across)">
                                      <p:cBhvr>
                                        <p:cTn id="28" dur="500"/>
                                        <p:tgtEl>
                                          <p:spTgt spid="222214"/>
                                        </p:tgtEl>
                                      </p:cBhvr>
                                    </p:animEffect>
                                  </p:childTnLst>
                                  <p:subTnLst>
                                    <p:audio>
                                      <p:cMediaNode>
                                        <p:cTn display="0" masterRel="sameClick">
                                          <p:stCondLst>
                                            <p:cond evt="begin" delay="0">
                                              <p:tn val="26"/>
                                            </p:cond>
                                          </p:stCondLst>
                                          <p:endCondLst>
                                            <p:cond evt="onStopAudio" delay="0">
                                              <p:tgtEl>
                                                <p:sldTgt/>
                                              </p:tgtEl>
                                            </p:cond>
                                          </p:endCondLst>
                                        </p:cTn>
                                        <p:tgtEl>
                                          <p:sndTgt r:embed="rId3" name="type.wav"/>
                                        </p:tgtEl>
                                      </p:cMediaNode>
                                    </p:audio>
                                  </p:subTnLst>
                                </p:cTn>
                              </p:par>
                            </p:childTnLst>
                          </p:cTn>
                        </p:par>
                      </p:childTnLst>
                    </p:cTn>
                  </p:par>
                  <p:par>
                    <p:cTn id="29" fill="hold">
                      <p:stCondLst>
                        <p:cond delay="indefinite"/>
                      </p:stCondLst>
                      <p:childTnLst>
                        <p:par>
                          <p:cTn id="30" fill="hold">
                            <p:stCondLst>
                              <p:cond delay="0"/>
                            </p:stCondLst>
                            <p:childTnLst>
                              <p:par>
                                <p:cTn id="31" presetID="5" presetClass="entr" presetSubtype="10" fill="hold" grpId="0" nodeType="clickEffect">
                                  <p:stCondLst>
                                    <p:cond delay="0"/>
                                  </p:stCondLst>
                                  <p:childTnLst>
                                    <p:set>
                                      <p:cBhvr>
                                        <p:cTn id="32" dur="1" fill="hold">
                                          <p:stCondLst>
                                            <p:cond delay="0"/>
                                          </p:stCondLst>
                                        </p:cTn>
                                        <p:tgtEl>
                                          <p:spTgt spid="222215"/>
                                        </p:tgtEl>
                                        <p:attrNameLst>
                                          <p:attrName>style.visibility</p:attrName>
                                        </p:attrNameLst>
                                      </p:cBhvr>
                                      <p:to>
                                        <p:strVal val="visible"/>
                                      </p:to>
                                    </p:set>
                                    <p:animEffect transition="in" filter="checkerboard(across)">
                                      <p:cBhvr>
                                        <p:cTn id="33" dur="500"/>
                                        <p:tgtEl>
                                          <p:spTgt spid="222215"/>
                                        </p:tgtEl>
                                      </p:cBhvr>
                                    </p:animEffect>
                                  </p:childTnLst>
                                  <p:subTnLst>
                                    <p:audio>
                                      <p:cMediaNode>
                                        <p:cTn display="0" masterRel="sameClick">
                                          <p:stCondLst>
                                            <p:cond evt="begin" delay="0">
                                              <p:tn val="31"/>
                                            </p:cond>
                                          </p:stCondLst>
                                          <p:endCondLst>
                                            <p:cond evt="onStopAudio" delay="0">
                                              <p:tgtEl>
                                                <p:sldTgt/>
                                              </p:tgtEl>
                                            </p:cond>
                                          </p:endCondLst>
                                        </p:cTn>
                                        <p:tgtEl>
                                          <p:sndTgt r:embed="rId3" name="typ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2210" grpId="0" autoUpdateAnimBg="0"/>
      <p:bldP spid="222211" grpId="0"/>
      <p:bldP spid="222213" grpId="0" autoUpdateAnimBg="0"/>
      <p:bldP spid="222214" grpId="0" autoUpdateAnimBg="0"/>
      <p:bldP spid="222215" grpId="0" autoUpdateAnimBg="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8354" name="Rectangle 2"/>
          <p:cNvSpPr>
            <a:spLocks noGrp="1" noChangeArrowheads="1"/>
          </p:cNvSpPr>
          <p:nvPr>
            <p:ph type="title"/>
          </p:nvPr>
        </p:nvSpPr>
        <p:spPr>
          <a:xfrm>
            <a:off x="467544" y="476672"/>
            <a:ext cx="4468812" cy="700087"/>
          </a:xfrm>
        </p:spPr>
        <p:txBody>
          <a:bodyPr/>
          <a:lstStyle/>
          <a:p>
            <a:pPr eaLnBrk="1" hangingPunct="1">
              <a:defRPr/>
            </a:pPr>
            <a:r>
              <a:rPr lang="en-US" altLang="zh-CN" sz="3600" dirty="0">
                <a:solidFill>
                  <a:srgbClr val="FFFF00"/>
                </a:solidFill>
                <a:latin typeface="华文楷体" pitchFamily="2" charset="-122"/>
                <a:ea typeface="华文楷体" pitchFamily="2" charset="-122"/>
              </a:rPr>
              <a:t>3.1.3  </a:t>
            </a:r>
            <a:r>
              <a:rPr lang="zh-CN" altLang="en-US" sz="3600" dirty="0">
                <a:solidFill>
                  <a:srgbClr val="FFFF00"/>
                </a:solidFill>
                <a:latin typeface="华文楷体" pitchFamily="2" charset="-122"/>
                <a:ea typeface="华文楷体" pitchFamily="2" charset="-122"/>
              </a:rPr>
              <a:t>沉淀池</a:t>
            </a:r>
          </a:p>
        </p:txBody>
      </p:sp>
      <p:sp>
        <p:nvSpPr>
          <p:cNvPr id="228355" name="Rectangle 3"/>
          <p:cNvSpPr>
            <a:spLocks noChangeArrowheads="1"/>
          </p:cNvSpPr>
          <p:nvPr/>
        </p:nvSpPr>
        <p:spPr bwMode="auto">
          <a:xfrm>
            <a:off x="468313" y="2151088"/>
            <a:ext cx="8064500" cy="1421928"/>
          </a:xfrm>
          <a:prstGeom prst="rect">
            <a:avLst/>
          </a:prstGeom>
          <a:noFill/>
          <a:ln w="9525" algn="ctr">
            <a:noFill/>
            <a:miter lim="800000"/>
            <a:headEnd/>
            <a:tailEnd/>
          </a:ln>
        </p:spPr>
        <p:txBody>
          <a:bodyPr anchor="b">
            <a:spAutoFit/>
          </a:bodyPr>
          <a:lstStyle/>
          <a:p>
            <a:pPr algn="l">
              <a:lnSpc>
                <a:spcPct val="120000"/>
              </a:lnSpc>
              <a:spcBef>
                <a:spcPct val="50000"/>
              </a:spcBef>
              <a:buClr>
                <a:schemeClr val="folHlink"/>
              </a:buClr>
              <a:buSzPct val="60000"/>
              <a:buFont typeface="Wingdings" pitchFamily="2" charset="2"/>
              <a:buNone/>
            </a:pPr>
            <a:r>
              <a:rPr lang="en-US" altLang="zh-CN" sz="2400" b="1" dirty="0">
                <a:latin typeface="华文楷体" pitchFamily="2" charset="-122"/>
                <a:ea typeface="华文楷体" pitchFamily="2" charset="-122"/>
              </a:rPr>
              <a:t>   </a:t>
            </a:r>
            <a:r>
              <a:rPr lang="zh-CN" altLang="en-US" sz="2400" b="1" dirty="0">
                <a:latin typeface="华文楷体" pitchFamily="2" charset="-122"/>
                <a:ea typeface="华文楷体" pitchFamily="2" charset="-122"/>
              </a:rPr>
              <a:t>初沉池是一级污水处理的主体构筑物，或作为二级处理的预处理，可去除</a:t>
            </a:r>
            <a:r>
              <a:rPr lang="en-US" altLang="zh-CN" sz="2400" b="1" dirty="0">
                <a:solidFill>
                  <a:srgbClr val="FFFF00"/>
                </a:solidFill>
                <a:latin typeface="华文楷体" pitchFamily="2" charset="-122"/>
                <a:ea typeface="华文楷体" pitchFamily="2" charset="-122"/>
              </a:rPr>
              <a:t>40</a:t>
            </a:r>
            <a:r>
              <a:rPr lang="zh-CN" altLang="en-US" sz="2400" b="1" dirty="0">
                <a:solidFill>
                  <a:srgbClr val="FFFF00"/>
                </a:solidFill>
                <a:latin typeface="华文楷体" pitchFamily="2" charset="-122"/>
                <a:ea typeface="华文楷体" pitchFamily="2" charset="-122"/>
              </a:rPr>
              <a:t>～</a:t>
            </a:r>
            <a:r>
              <a:rPr lang="en-US" altLang="zh-CN" sz="2400" b="1" dirty="0">
                <a:solidFill>
                  <a:srgbClr val="FFFF00"/>
                </a:solidFill>
                <a:latin typeface="华文楷体" pitchFamily="2" charset="-122"/>
                <a:ea typeface="华文楷体" pitchFamily="2" charset="-122"/>
              </a:rPr>
              <a:t>55</a:t>
            </a:r>
            <a:r>
              <a:rPr lang="zh-CN" altLang="en-US" sz="2400" b="1" dirty="0">
                <a:solidFill>
                  <a:srgbClr val="FFFF00"/>
                </a:solidFill>
                <a:latin typeface="华文楷体" pitchFamily="2" charset="-122"/>
                <a:ea typeface="华文楷体" pitchFamily="2" charset="-122"/>
              </a:rPr>
              <a:t>％</a:t>
            </a:r>
            <a:r>
              <a:rPr lang="zh-CN" altLang="en-US" sz="2400" b="1" dirty="0">
                <a:latin typeface="华文楷体" pitchFamily="2" charset="-122"/>
                <a:ea typeface="华文楷体" pitchFamily="2" charset="-122"/>
              </a:rPr>
              <a:t>的</a:t>
            </a:r>
            <a:r>
              <a:rPr lang="en-US" altLang="zh-CN" sz="2400" b="1" dirty="0">
                <a:latin typeface="华文楷体" pitchFamily="2" charset="-122"/>
                <a:ea typeface="华文楷体" pitchFamily="2" charset="-122"/>
              </a:rPr>
              <a:t>SS</a:t>
            </a:r>
            <a:r>
              <a:rPr lang="zh-CN" altLang="en-US" sz="2400" b="1" dirty="0">
                <a:latin typeface="华文楷体" pitchFamily="2" charset="-122"/>
                <a:ea typeface="华文楷体" pitchFamily="2" charset="-122"/>
              </a:rPr>
              <a:t>、</a:t>
            </a:r>
            <a:r>
              <a:rPr lang="en-US" altLang="zh-CN" sz="2400" b="1" dirty="0">
                <a:latin typeface="华文楷体" pitchFamily="2" charset="-122"/>
                <a:ea typeface="华文楷体" pitchFamily="2" charset="-122"/>
              </a:rPr>
              <a:t>20</a:t>
            </a:r>
            <a:r>
              <a:rPr lang="zh-CN" altLang="en-US" sz="2400" b="1" dirty="0">
                <a:latin typeface="华文楷体" pitchFamily="2" charset="-122"/>
                <a:ea typeface="华文楷体" pitchFamily="2" charset="-122"/>
              </a:rPr>
              <a:t>～</a:t>
            </a:r>
            <a:r>
              <a:rPr lang="en-US" altLang="zh-CN" sz="2400" b="1" dirty="0">
                <a:latin typeface="华文楷体" pitchFamily="2" charset="-122"/>
                <a:ea typeface="华文楷体" pitchFamily="2" charset="-122"/>
              </a:rPr>
              <a:t>30</a:t>
            </a:r>
            <a:r>
              <a:rPr lang="zh-CN" altLang="en-US" sz="2400" b="1" dirty="0">
                <a:latin typeface="华文楷体" pitchFamily="2" charset="-122"/>
                <a:ea typeface="华文楷体" pitchFamily="2" charset="-122"/>
              </a:rPr>
              <a:t>％的</a:t>
            </a:r>
            <a:r>
              <a:rPr lang="en-US" altLang="zh-CN" sz="2400" b="1" dirty="0">
                <a:latin typeface="华文楷体" pitchFamily="2" charset="-122"/>
                <a:ea typeface="华文楷体" pitchFamily="2" charset="-122"/>
              </a:rPr>
              <a:t>BOD</a:t>
            </a:r>
            <a:r>
              <a:rPr lang="en-US" altLang="zh-CN" sz="2400" b="1" baseline="-25000" dirty="0">
                <a:latin typeface="华文楷体" pitchFamily="2" charset="-122"/>
                <a:ea typeface="华文楷体" pitchFamily="2" charset="-122"/>
              </a:rPr>
              <a:t>5</a:t>
            </a:r>
            <a:r>
              <a:rPr lang="zh-CN" altLang="en-US" sz="2400" b="1" dirty="0">
                <a:latin typeface="华文楷体" pitchFamily="2" charset="-122"/>
                <a:ea typeface="华文楷体" pitchFamily="2" charset="-122"/>
              </a:rPr>
              <a:t>，降低后续构筑物负荷。</a:t>
            </a:r>
          </a:p>
        </p:txBody>
      </p:sp>
      <p:sp>
        <p:nvSpPr>
          <p:cNvPr id="228358" name="Rectangle 6"/>
          <p:cNvSpPr>
            <a:spLocks noChangeArrowheads="1"/>
          </p:cNvSpPr>
          <p:nvPr/>
        </p:nvSpPr>
        <p:spPr bwMode="auto">
          <a:xfrm>
            <a:off x="467544" y="1557338"/>
            <a:ext cx="5111750" cy="457200"/>
          </a:xfrm>
          <a:prstGeom prst="rect">
            <a:avLst/>
          </a:prstGeom>
          <a:noFill/>
          <a:ln w="9525" algn="ctr">
            <a:noFill/>
            <a:miter lim="800000"/>
            <a:headEnd/>
            <a:tailEnd/>
          </a:ln>
        </p:spPr>
        <p:txBody>
          <a:bodyPr anchor="b">
            <a:spAutoFit/>
          </a:bodyPr>
          <a:lstStyle/>
          <a:p>
            <a:pPr algn="l">
              <a:spcBef>
                <a:spcPct val="20000"/>
              </a:spcBef>
              <a:buClr>
                <a:schemeClr val="folHlink"/>
              </a:buClr>
              <a:buSzPct val="60000"/>
              <a:buFont typeface="Wingdings" pitchFamily="2" charset="2"/>
              <a:buNone/>
            </a:pPr>
            <a:r>
              <a:rPr lang="zh-CN" altLang="en-US" sz="2400" b="1" dirty="0">
                <a:latin typeface="华文楷体" pitchFamily="2" charset="-122"/>
                <a:ea typeface="华文楷体" pitchFamily="2" charset="-122"/>
              </a:rPr>
              <a:t>按工艺布置分：</a:t>
            </a:r>
            <a:r>
              <a:rPr lang="zh-CN" altLang="en-US" sz="2400" b="1" dirty="0">
                <a:solidFill>
                  <a:srgbClr val="FFFF00"/>
                </a:solidFill>
                <a:latin typeface="华文楷体" pitchFamily="2" charset="-122"/>
                <a:ea typeface="华文楷体" pitchFamily="2" charset="-122"/>
              </a:rPr>
              <a:t>初沉池</a:t>
            </a:r>
            <a:r>
              <a:rPr lang="zh-CN" altLang="en-US" sz="2400" b="1" dirty="0">
                <a:latin typeface="华文楷体" pitchFamily="2" charset="-122"/>
                <a:ea typeface="华文楷体" pitchFamily="2" charset="-122"/>
              </a:rPr>
              <a:t>和</a:t>
            </a:r>
            <a:r>
              <a:rPr lang="zh-CN" altLang="en-US" sz="2400" b="1" dirty="0">
                <a:solidFill>
                  <a:srgbClr val="FFFF00"/>
                </a:solidFill>
                <a:latin typeface="华文楷体" pitchFamily="2" charset="-122"/>
                <a:ea typeface="华文楷体" pitchFamily="2" charset="-122"/>
              </a:rPr>
              <a:t>二沉池</a:t>
            </a:r>
            <a:r>
              <a:rPr lang="zh-CN" altLang="en-US" sz="2400" b="1" dirty="0">
                <a:latin typeface="华文楷体" pitchFamily="2" charset="-122"/>
                <a:ea typeface="华文楷体" pitchFamily="2" charset="-122"/>
              </a:rPr>
              <a:t>。</a:t>
            </a:r>
          </a:p>
        </p:txBody>
      </p:sp>
      <p:sp>
        <p:nvSpPr>
          <p:cNvPr id="228359" name="Rectangle 7"/>
          <p:cNvSpPr>
            <a:spLocks noChangeArrowheads="1"/>
          </p:cNvSpPr>
          <p:nvPr/>
        </p:nvSpPr>
        <p:spPr bwMode="auto">
          <a:xfrm>
            <a:off x="323156" y="5564088"/>
            <a:ext cx="7849244" cy="457200"/>
          </a:xfrm>
          <a:prstGeom prst="rect">
            <a:avLst/>
          </a:prstGeom>
          <a:noFill/>
          <a:ln w="9525" algn="ctr">
            <a:noFill/>
            <a:miter lim="800000"/>
            <a:headEnd/>
            <a:tailEnd/>
          </a:ln>
        </p:spPr>
        <p:txBody>
          <a:bodyPr wrap="square" anchor="b">
            <a:spAutoFit/>
          </a:bodyPr>
          <a:lstStyle/>
          <a:p>
            <a:pPr algn="l">
              <a:spcBef>
                <a:spcPct val="20000"/>
              </a:spcBef>
              <a:buClr>
                <a:schemeClr val="folHlink"/>
              </a:buClr>
              <a:buSzPct val="60000"/>
              <a:buFont typeface="Wingdings" pitchFamily="2" charset="2"/>
              <a:buNone/>
            </a:pPr>
            <a:r>
              <a:rPr lang="en-US" altLang="zh-CN" sz="2400" b="1" dirty="0">
                <a:latin typeface="华文楷体" pitchFamily="2" charset="-122"/>
                <a:ea typeface="华文楷体" pitchFamily="2" charset="-122"/>
              </a:rPr>
              <a:t>    </a:t>
            </a:r>
            <a:r>
              <a:rPr lang="zh-CN" altLang="en-US" sz="2400" b="1" dirty="0">
                <a:latin typeface="华文楷体" pitchFamily="2" charset="-122"/>
                <a:ea typeface="华文楷体" pitchFamily="2" charset="-122"/>
              </a:rPr>
              <a:t>按池内水流方向分：</a:t>
            </a:r>
            <a:r>
              <a:rPr lang="zh-CN" altLang="en-US" sz="2400" b="1" dirty="0">
                <a:solidFill>
                  <a:srgbClr val="FFFF00"/>
                </a:solidFill>
                <a:latin typeface="华文楷体" pitchFamily="2" charset="-122"/>
                <a:ea typeface="华文楷体" pitchFamily="2" charset="-122"/>
              </a:rPr>
              <a:t>平流式</a:t>
            </a:r>
            <a:r>
              <a:rPr lang="zh-CN" altLang="en-US" sz="2400" b="1" dirty="0">
                <a:latin typeface="华文楷体" pitchFamily="2" charset="-122"/>
                <a:ea typeface="华文楷体" pitchFamily="2" charset="-122"/>
              </a:rPr>
              <a:t>、</a:t>
            </a:r>
            <a:r>
              <a:rPr lang="zh-CN" altLang="en-US" sz="2400" b="1" dirty="0">
                <a:solidFill>
                  <a:srgbClr val="FFFF00"/>
                </a:solidFill>
                <a:latin typeface="华文楷体" pitchFamily="2" charset="-122"/>
                <a:ea typeface="华文楷体" pitchFamily="2" charset="-122"/>
              </a:rPr>
              <a:t>辐流式</a:t>
            </a:r>
            <a:r>
              <a:rPr lang="zh-CN" altLang="en-US" sz="2400" b="1" dirty="0">
                <a:latin typeface="华文楷体" pitchFamily="2" charset="-122"/>
                <a:ea typeface="华文楷体" pitchFamily="2" charset="-122"/>
              </a:rPr>
              <a:t>和</a:t>
            </a:r>
            <a:r>
              <a:rPr lang="zh-CN" altLang="en-US" sz="2400" b="1" dirty="0">
                <a:solidFill>
                  <a:srgbClr val="FFFF00"/>
                </a:solidFill>
                <a:latin typeface="华文楷体" pitchFamily="2" charset="-122"/>
                <a:ea typeface="华文楷体" pitchFamily="2" charset="-122"/>
              </a:rPr>
              <a:t>竖流式</a:t>
            </a:r>
          </a:p>
        </p:txBody>
      </p:sp>
      <p:sp>
        <p:nvSpPr>
          <p:cNvPr id="228361" name="Rectangle 9"/>
          <p:cNvSpPr>
            <a:spLocks noChangeArrowheads="1"/>
          </p:cNvSpPr>
          <p:nvPr/>
        </p:nvSpPr>
        <p:spPr bwMode="auto">
          <a:xfrm>
            <a:off x="395288" y="3591248"/>
            <a:ext cx="8064500" cy="1421928"/>
          </a:xfrm>
          <a:prstGeom prst="rect">
            <a:avLst/>
          </a:prstGeom>
          <a:noFill/>
          <a:ln w="9525" algn="ctr">
            <a:noFill/>
            <a:miter lim="800000"/>
            <a:headEnd/>
            <a:tailEnd/>
          </a:ln>
        </p:spPr>
        <p:txBody>
          <a:bodyPr anchor="b">
            <a:spAutoFit/>
          </a:bodyPr>
          <a:lstStyle/>
          <a:p>
            <a:pPr algn="l">
              <a:lnSpc>
                <a:spcPct val="120000"/>
              </a:lnSpc>
              <a:spcBef>
                <a:spcPct val="50000"/>
              </a:spcBef>
              <a:buClr>
                <a:schemeClr val="folHlink"/>
              </a:buClr>
              <a:buSzPct val="60000"/>
              <a:buFont typeface="Wingdings" pitchFamily="2" charset="2"/>
              <a:buNone/>
            </a:pPr>
            <a:r>
              <a:rPr lang="en-US" altLang="zh-CN" sz="2400" b="1" dirty="0">
                <a:latin typeface="华文楷体" pitchFamily="2" charset="-122"/>
                <a:ea typeface="华文楷体" pitchFamily="2" charset="-122"/>
              </a:rPr>
              <a:t>    </a:t>
            </a:r>
            <a:r>
              <a:rPr lang="zh-CN" altLang="en-US" sz="2400" b="1" dirty="0">
                <a:latin typeface="华文楷体" pitchFamily="2" charset="-122"/>
                <a:ea typeface="华文楷体" pitchFamily="2" charset="-122"/>
              </a:rPr>
              <a:t>二沉池位于生物处理装置后，用于泥水分离，它是生物处理的重要组成部分。经生物处理＋二沉池沉淀后，一般可去除</a:t>
            </a:r>
            <a:r>
              <a:rPr lang="en-US" altLang="zh-CN" sz="2400" b="1" dirty="0">
                <a:solidFill>
                  <a:srgbClr val="FFFF00"/>
                </a:solidFill>
                <a:latin typeface="华文楷体" pitchFamily="2" charset="-122"/>
                <a:ea typeface="华文楷体" pitchFamily="2" charset="-122"/>
              </a:rPr>
              <a:t>70</a:t>
            </a:r>
            <a:r>
              <a:rPr lang="zh-CN" altLang="en-US" sz="2400" b="1" dirty="0">
                <a:solidFill>
                  <a:srgbClr val="FFFF00"/>
                </a:solidFill>
                <a:latin typeface="华文楷体" pitchFamily="2" charset="-122"/>
                <a:ea typeface="华文楷体" pitchFamily="2" charset="-122"/>
              </a:rPr>
              <a:t>～</a:t>
            </a:r>
            <a:r>
              <a:rPr lang="en-US" altLang="zh-CN" sz="2400" b="1" dirty="0">
                <a:solidFill>
                  <a:srgbClr val="FFFF00"/>
                </a:solidFill>
                <a:latin typeface="华文楷体" pitchFamily="2" charset="-122"/>
                <a:ea typeface="华文楷体" pitchFamily="2" charset="-122"/>
              </a:rPr>
              <a:t>90</a:t>
            </a:r>
            <a:r>
              <a:rPr lang="zh-CN" altLang="en-US" sz="2400" b="1" dirty="0">
                <a:solidFill>
                  <a:srgbClr val="FFFF00"/>
                </a:solidFill>
                <a:latin typeface="华文楷体" pitchFamily="2" charset="-122"/>
                <a:ea typeface="华文楷体" pitchFamily="2" charset="-122"/>
              </a:rPr>
              <a:t>％</a:t>
            </a:r>
            <a:r>
              <a:rPr lang="zh-CN" altLang="en-US" sz="2400" b="1" dirty="0">
                <a:latin typeface="华文楷体" pitchFamily="2" charset="-122"/>
                <a:ea typeface="华文楷体" pitchFamily="2" charset="-122"/>
              </a:rPr>
              <a:t>的</a:t>
            </a:r>
            <a:r>
              <a:rPr lang="en-US" altLang="zh-CN" sz="2400" b="1" dirty="0">
                <a:latin typeface="华文楷体" pitchFamily="2" charset="-122"/>
                <a:ea typeface="华文楷体" pitchFamily="2" charset="-122"/>
              </a:rPr>
              <a:t>SS</a:t>
            </a:r>
            <a:r>
              <a:rPr lang="zh-CN" altLang="en-US" sz="2400" b="1" dirty="0">
                <a:latin typeface="华文楷体" pitchFamily="2" charset="-122"/>
                <a:ea typeface="华文楷体" pitchFamily="2" charset="-122"/>
              </a:rPr>
              <a:t>和</a:t>
            </a:r>
            <a:r>
              <a:rPr lang="en-US" altLang="zh-CN" sz="2400" b="1" dirty="0">
                <a:solidFill>
                  <a:srgbClr val="FFFF00"/>
                </a:solidFill>
                <a:latin typeface="华文楷体" pitchFamily="2" charset="-122"/>
                <a:ea typeface="华文楷体" pitchFamily="2" charset="-122"/>
              </a:rPr>
              <a:t>65</a:t>
            </a:r>
            <a:r>
              <a:rPr lang="zh-CN" altLang="en-US" sz="2400" b="1" dirty="0">
                <a:solidFill>
                  <a:srgbClr val="FFFF00"/>
                </a:solidFill>
                <a:latin typeface="华文楷体" pitchFamily="2" charset="-122"/>
                <a:ea typeface="华文楷体" pitchFamily="2" charset="-122"/>
              </a:rPr>
              <a:t>～</a:t>
            </a:r>
            <a:r>
              <a:rPr lang="en-US" altLang="zh-CN" sz="2400" b="1" dirty="0">
                <a:solidFill>
                  <a:srgbClr val="FFFF00"/>
                </a:solidFill>
                <a:latin typeface="华文楷体" pitchFamily="2" charset="-122"/>
                <a:ea typeface="华文楷体" pitchFamily="2" charset="-122"/>
              </a:rPr>
              <a:t>95</a:t>
            </a:r>
            <a:r>
              <a:rPr lang="zh-CN" altLang="en-US" sz="2400" b="1" dirty="0">
                <a:solidFill>
                  <a:srgbClr val="FFFF00"/>
                </a:solidFill>
                <a:latin typeface="华文楷体" pitchFamily="2" charset="-122"/>
                <a:ea typeface="华文楷体" pitchFamily="2" charset="-122"/>
              </a:rPr>
              <a:t>％</a:t>
            </a:r>
            <a:r>
              <a:rPr lang="zh-CN" altLang="en-US" sz="2400" b="1" dirty="0">
                <a:latin typeface="华文楷体" pitchFamily="2" charset="-122"/>
                <a:ea typeface="华文楷体" pitchFamily="2" charset="-122"/>
              </a:rPr>
              <a:t>的</a:t>
            </a:r>
            <a:r>
              <a:rPr lang="en-US" altLang="zh-CN" sz="2400" b="1" dirty="0">
                <a:latin typeface="华文楷体" pitchFamily="2" charset="-122"/>
                <a:ea typeface="华文楷体" pitchFamily="2" charset="-122"/>
              </a:rPr>
              <a:t>BOD</a:t>
            </a:r>
            <a:r>
              <a:rPr lang="en-US" altLang="zh-CN" sz="2400" b="1" baseline="-25000" dirty="0">
                <a:latin typeface="华文楷体" pitchFamily="2" charset="-122"/>
                <a:ea typeface="华文楷体" pitchFamily="2" charset="-122"/>
              </a:rPr>
              <a:t>5</a:t>
            </a:r>
            <a:r>
              <a:rPr lang="zh-CN" altLang="en-US" sz="2400" b="1" dirty="0">
                <a:latin typeface="华文楷体" pitchFamily="2" charset="-122"/>
                <a:ea typeface="华文楷体" pitchFamily="2" charset="-122"/>
              </a:rPr>
              <a:t>。</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28354"/>
                                        </p:tgtEl>
                                        <p:attrNameLst>
                                          <p:attrName>style.visibility</p:attrName>
                                        </p:attrNameLst>
                                      </p:cBhvr>
                                      <p:to>
                                        <p:strVal val="visible"/>
                                      </p:to>
                                    </p:set>
                                    <p:anim calcmode="lin" valueType="num">
                                      <p:cBhvr additive="base">
                                        <p:cTn id="7" dur="500" fill="hold"/>
                                        <p:tgtEl>
                                          <p:spTgt spid="228354"/>
                                        </p:tgtEl>
                                        <p:attrNameLst>
                                          <p:attrName>ppt_x</p:attrName>
                                        </p:attrNameLst>
                                      </p:cBhvr>
                                      <p:tavLst>
                                        <p:tav tm="0">
                                          <p:val>
                                            <p:strVal val="#ppt_x"/>
                                          </p:val>
                                        </p:tav>
                                        <p:tav tm="100000">
                                          <p:val>
                                            <p:strVal val="#ppt_x"/>
                                          </p:val>
                                        </p:tav>
                                      </p:tavLst>
                                    </p:anim>
                                    <p:anim calcmode="lin" valueType="num">
                                      <p:cBhvr additive="base">
                                        <p:cTn id="8" dur="500" fill="hold"/>
                                        <p:tgtEl>
                                          <p:spTgt spid="22835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28358"/>
                                        </p:tgtEl>
                                        <p:attrNameLst>
                                          <p:attrName>style.visibility</p:attrName>
                                        </p:attrNameLst>
                                      </p:cBhvr>
                                      <p:to>
                                        <p:strVal val="visible"/>
                                      </p:to>
                                    </p:set>
                                    <p:anim calcmode="lin" valueType="num">
                                      <p:cBhvr additive="base">
                                        <p:cTn id="13" dur="500" fill="hold"/>
                                        <p:tgtEl>
                                          <p:spTgt spid="228358"/>
                                        </p:tgtEl>
                                        <p:attrNameLst>
                                          <p:attrName>ppt_x</p:attrName>
                                        </p:attrNameLst>
                                      </p:cBhvr>
                                      <p:tavLst>
                                        <p:tav tm="0">
                                          <p:val>
                                            <p:strVal val="#ppt_x"/>
                                          </p:val>
                                        </p:tav>
                                        <p:tav tm="100000">
                                          <p:val>
                                            <p:strVal val="#ppt_x"/>
                                          </p:val>
                                        </p:tav>
                                      </p:tavLst>
                                    </p:anim>
                                    <p:anim calcmode="lin" valueType="num">
                                      <p:cBhvr additive="base">
                                        <p:cTn id="14" dur="500" fill="hold"/>
                                        <p:tgtEl>
                                          <p:spTgt spid="22835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28355"/>
                                        </p:tgtEl>
                                        <p:attrNameLst>
                                          <p:attrName>style.visibility</p:attrName>
                                        </p:attrNameLst>
                                      </p:cBhvr>
                                      <p:to>
                                        <p:strVal val="visible"/>
                                      </p:to>
                                    </p:set>
                                    <p:anim calcmode="lin" valueType="num">
                                      <p:cBhvr additive="base">
                                        <p:cTn id="19" dur="500" fill="hold"/>
                                        <p:tgtEl>
                                          <p:spTgt spid="228355"/>
                                        </p:tgtEl>
                                        <p:attrNameLst>
                                          <p:attrName>ppt_x</p:attrName>
                                        </p:attrNameLst>
                                      </p:cBhvr>
                                      <p:tavLst>
                                        <p:tav tm="0">
                                          <p:val>
                                            <p:strVal val="#ppt_x"/>
                                          </p:val>
                                        </p:tav>
                                        <p:tav tm="100000">
                                          <p:val>
                                            <p:strVal val="#ppt_x"/>
                                          </p:val>
                                        </p:tav>
                                      </p:tavLst>
                                    </p:anim>
                                    <p:anim calcmode="lin" valueType="num">
                                      <p:cBhvr additive="base">
                                        <p:cTn id="20" dur="500" fill="hold"/>
                                        <p:tgtEl>
                                          <p:spTgt spid="22835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28359"/>
                                        </p:tgtEl>
                                        <p:attrNameLst>
                                          <p:attrName>style.visibility</p:attrName>
                                        </p:attrNameLst>
                                      </p:cBhvr>
                                      <p:to>
                                        <p:strVal val="visible"/>
                                      </p:to>
                                    </p:set>
                                    <p:anim calcmode="lin" valueType="num">
                                      <p:cBhvr additive="base">
                                        <p:cTn id="25" dur="500" fill="hold"/>
                                        <p:tgtEl>
                                          <p:spTgt spid="228359"/>
                                        </p:tgtEl>
                                        <p:attrNameLst>
                                          <p:attrName>ppt_x</p:attrName>
                                        </p:attrNameLst>
                                      </p:cBhvr>
                                      <p:tavLst>
                                        <p:tav tm="0">
                                          <p:val>
                                            <p:strVal val="#ppt_x"/>
                                          </p:val>
                                        </p:tav>
                                        <p:tav tm="100000">
                                          <p:val>
                                            <p:strVal val="#ppt_x"/>
                                          </p:val>
                                        </p:tav>
                                      </p:tavLst>
                                    </p:anim>
                                    <p:anim calcmode="lin" valueType="num">
                                      <p:cBhvr additive="base">
                                        <p:cTn id="26" dur="500" fill="hold"/>
                                        <p:tgtEl>
                                          <p:spTgt spid="228359"/>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228361"/>
                                        </p:tgtEl>
                                        <p:attrNameLst>
                                          <p:attrName>style.visibility</p:attrName>
                                        </p:attrNameLst>
                                      </p:cBhvr>
                                      <p:to>
                                        <p:strVal val="visible"/>
                                      </p:to>
                                    </p:set>
                                    <p:anim calcmode="lin" valueType="num">
                                      <p:cBhvr additive="base">
                                        <p:cTn id="31" dur="500" fill="hold"/>
                                        <p:tgtEl>
                                          <p:spTgt spid="228361"/>
                                        </p:tgtEl>
                                        <p:attrNameLst>
                                          <p:attrName>ppt_x</p:attrName>
                                        </p:attrNameLst>
                                      </p:cBhvr>
                                      <p:tavLst>
                                        <p:tav tm="0">
                                          <p:val>
                                            <p:strVal val="#ppt_x"/>
                                          </p:val>
                                        </p:tav>
                                        <p:tav tm="100000">
                                          <p:val>
                                            <p:strVal val="#ppt_x"/>
                                          </p:val>
                                        </p:tav>
                                      </p:tavLst>
                                    </p:anim>
                                    <p:anim calcmode="lin" valueType="num">
                                      <p:cBhvr additive="base">
                                        <p:cTn id="32" dur="500" fill="hold"/>
                                        <p:tgtEl>
                                          <p:spTgt spid="22836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8354" grpId="0"/>
      <p:bldP spid="228355" grpId="0"/>
      <p:bldP spid="228358" grpId="0"/>
      <p:bldP spid="228359" grpId="0"/>
      <p:bldP spid="228361" grpId="0"/>
    </p:bldLst>
  </p:timing>
</p:sld>
</file>

<file path=ppt/slides/slide3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5058" name="Rectangle 3"/>
          <p:cNvSpPr>
            <a:spLocks noChangeArrowheads="1"/>
          </p:cNvSpPr>
          <p:nvPr/>
        </p:nvSpPr>
        <p:spPr bwMode="auto">
          <a:xfrm>
            <a:off x="2676525" y="1423988"/>
            <a:ext cx="9144000" cy="0"/>
          </a:xfrm>
          <a:prstGeom prst="rect">
            <a:avLst/>
          </a:prstGeom>
          <a:noFill/>
          <a:ln w="9525">
            <a:noFill/>
            <a:miter lim="800000"/>
            <a:headEnd/>
            <a:tailEnd/>
          </a:ln>
        </p:spPr>
        <p:txBody>
          <a:bodyPr>
            <a:spAutoFit/>
          </a:bodyPr>
          <a:lstStyle/>
          <a:p>
            <a:endParaRPr lang="zh-CN" altLang="en-US"/>
          </a:p>
        </p:txBody>
      </p:sp>
      <p:sp>
        <p:nvSpPr>
          <p:cNvPr id="45059" name="Rectangle 4"/>
          <p:cNvSpPr>
            <a:spLocks noChangeArrowheads="1"/>
          </p:cNvSpPr>
          <p:nvPr/>
        </p:nvSpPr>
        <p:spPr bwMode="auto">
          <a:xfrm>
            <a:off x="2657475" y="1457325"/>
            <a:ext cx="9144000" cy="0"/>
          </a:xfrm>
          <a:prstGeom prst="rect">
            <a:avLst/>
          </a:prstGeom>
          <a:noFill/>
          <a:ln w="9525">
            <a:noFill/>
            <a:miter lim="800000"/>
            <a:headEnd/>
            <a:tailEnd/>
          </a:ln>
        </p:spPr>
        <p:txBody>
          <a:bodyPr>
            <a:spAutoFit/>
          </a:bodyPr>
          <a:lstStyle/>
          <a:p>
            <a:endParaRPr lang="zh-CN" altLang="en-US"/>
          </a:p>
        </p:txBody>
      </p:sp>
      <p:sp>
        <p:nvSpPr>
          <p:cNvPr id="45060" name="Rectangle 5"/>
          <p:cNvSpPr>
            <a:spLocks noChangeArrowheads="1"/>
          </p:cNvSpPr>
          <p:nvPr/>
        </p:nvSpPr>
        <p:spPr bwMode="auto">
          <a:xfrm>
            <a:off x="1895475" y="2128838"/>
            <a:ext cx="9144000" cy="0"/>
          </a:xfrm>
          <a:prstGeom prst="rect">
            <a:avLst/>
          </a:prstGeom>
          <a:noFill/>
          <a:ln w="9525">
            <a:noFill/>
            <a:miter lim="800000"/>
            <a:headEnd/>
            <a:tailEnd/>
          </a:ln>
        </p:spPr>
        <p:txBody>
          <a:bodyPr>
            <a:spAutoFit/>
          </a:bodyPr>
          <a:lstStyle/>
          <a:p>
            <a:endParaRPr lang="zh-CN" altLang="en-US"/>
          </a:p>
        </p:txBody>
      </p:sp>
      <p:sp>
        <p:nvSpPr>
          <p:cNvPr id="45061" name="Rectangle 6"/>
          <p:cNvSpPr>
            <a:spLocks noChangeArrowheads="1"/>
          </p:cNvSpPr>
          <p:nvPr/>
        </p:nvSpPr>
        <p:spPr bwMode="auto">
          <a:xfrm>
            <a:off x="2419350" y="2147888"/>
            <a:ext cx="9144000" cy="0"/>
          </a:xfrm>
          <a:prstGeom prst="rect">
            <a:avLst/>
          </a:prstGeom>
          <a:noFill/>
          <a:ln w="9525">
            <a:noFill/>
            <a:miter lim="800000"/>
            <a:headEnd/>
            <a:tailEnd/>
          </a:ln>
        </p:spPr>
        <p:txBody>
          <a:bodyPr>
            <a:spAutoFit/>
          </a:bodyPr>
          <a:lstStyle/>
          <a:p>
            <a:endParaRPr lang="zh-CN" altLang="en-US"/>
          </a:p>
        </p:txBody>
      </p:sp>
      <p:sp>
        <p:nvSpPr>
          <p:cNvPr id="45062" name="Rectangle 7"/>
          <p:cNvSpPr>
            <a:spLocks noChangeArrowheads="1"/>
          </p:cNvSpPr>
          <p:nvPr/>
        </p:nvSpPr>
        <p:spPr bwMode="auto">
          <a:xfrm>
            <a:off x="2562225" y="2247900"/>
            <a:ext cx="9144000" cy="0"/>
          </a:xfrm>
          <a:prstGeom prst="rect">
            <a:avLst/>
          </a:prstGeom>
          <a:noFill/>
          <a:ln w="9525">
            <a:noFill/>
            <a:miter lim="800000"/>
            <a:headEnd/>
            <a:tailEnd/>
          </a:ln>
        </p:spPr>
        <p:txBody>
          <a:bodyPr>
            <a:spAutoFit/>
          </a:bodyPr>
          <a:lstStyle/>
          <a:p>
            <a:endParaRPr lang="zh-CN" altLang="en-US"/>
          </a:p>
        </p:txBody>
      </p:sp>
      <p:pic>
        <p:nvPicPr>
          <p:cNvPr id="229385" name="Picture 9" descr="6"/>
          <p:cNvPicPr>
            <a:picLocks noChangeAspect="1" noChangeArrowheads="1"/>
          </p:cNvPicPr>
          <p:nvPr/>
        </p:nvPicPr>
        <p:blipFill>
          <a:blip r:embed="rId4" cstate="print"/>
          <a:srcRect/>
          <a:stretch>
            <a:fillRect/>
          </a:stretch>
        </p:blipFill>
        <p:spPr bwMode="auto">
          <a:xfrm>
            <a:off x="468313" y="1341438"/>
            <a:ext cx="8001000" cy="2889250"/>
          </a:xfrm>
          <a:prstGeom prst="rect">
            <a:avLst/>
          </a:prstGeom>
          <a:noFill/>
          <a:ln w="9525">
            <a:noFill/>
            <a:miter lim="800000"/>
            <a:headEnd/>
            <a:tailEnd/>
          </a:ln>
        </p:spPr>
      </p:pic>
      <p:sp>
        <p:nvSpPr>
          <p:cNvPr id="45064" name="Text Box 10"/>
          <p:cNvSpPr txBox="1">
            <a:spLocks noChangeArrowheads="1"/>
          </p:cNvSpPr>
          <p:nvPr/>
        </p:nvSpPr>
        <p:spPr bwMode="auto">
          <a:xfrm>
            <a:off x="1062038" y="936625"/>
            <a:ext cx="184150" cy="366713"/>
          </a:xfrm>
          <a:prstGeom prst="rect">
            <a:avLst/>
          </a:prstGeom>
          <a:noFill/>
          <a:ln w="9525">
            <a:noFill/>
            <a:miter lim="800000"/>
            <a:headEnd/>
            <a:tailEnd/>
          </a:ln>
        </p:spPr>
        <p:txBody>
          <a:bodyPr>
            <a:spAutoFit/>
          </a:bodyPr>
          <a:lstStyle/>
          <a:p>
            <a:pPr algn="l"/>
            <a:endParaRPr lang="zh-CN" altLang="zh-CN">
              <a:latin typeface="Tahoma" pitchFamily="34" charset="0"/>
            </a:endParaRPr>
          </a:p>
        </p:txBody>
      </p:sp>
      <p:sp>
        <p:nvSpPr>
          <p:cNvPr id="229387" name="Rectangle 11"/>
          <p:cNvSpPr>
            <a:spLocks noChangeArrowheads="1"/>
          </p:cNvSpPr>
          <p:nvPr/>
        </p:nvSpPr>
        <p:spPr bwMode="auto">
          <a:xfrm>
            <a:off x="395536" y="4192207"/>
            <a:ext cx="8675687" cy="2477153"/>
          </a:xfrm>
          <a:prstGeom prst="rect">
            <a:avLst/>
          </a:prstGeom>
          <a:noFill/>
          <a:ln w="9525" algn="ctr">
            <a:noFill/>
            <a:miter lim="800000"/>
            <a:headEnd/>
            <a:tailEnd/>
          </a:ln>
        </p:spPr>
        <p:txBody>
          <a:bodyPr anchor="b">
            <a:spAutoFit/>
          </a:bodyPr>
          <a:lstStyle/>
          <a:p>
            <a:pPr algn="l">
              <a:lnSpc>
                <a:spcPct val="150000"/>
              </a:lnSpc>
              <a:spcBef>
                <a:spcPct val="20000"/>
              </a:spcBef>
              <a:buClr>
                <a:schemeClr val="folHlink"/>
              </a:buClr>
              <a:buSzPct val="60000"/>
              <a:buFont typeface="Wingdings" pitchFamily="2" charset="2"/>
              <a:buNone/>
            </a:pPr>
            <a:r>
              <a:rPr lang="zh-CN" altLang="en-US" sz="2400" b="1" dirty="0">
                <a:latin typeface="华文楷体" pitchFamily="2" charset="-122"/>
                <a:ea typeface="华文楷体" pitchFamily="2" charset="-122"/>
              </a:rPr>
              <a:t>一般规定：</a:t>
            </a:r>
          </a:p>
          <a:p>
            <a:pPr algn="l">
              <a:lnSpc>
                <a:spcPct val="150000"/>
              </a:lnSpc>
              <a:spcBef>
                <a:spcPct val="20000"/>
              </a:spcBef>
              <a:buClr>
                <a:schemeClr val="folHlink"/>
              </a:buClr>
              <a:buSzPct val="60000"/>
              <a:buFont typeface="Wingdings" pitchFamily="2" charset="2"/>
              <a:buNone/>
            </a:pPr>
            <a:r>
              <a:rPr lang="en-US" altLang="zh-CN" sz="2400" b="1" dirty="0">
                <a:latin typeface="华文楷体" pitchFamily="2" charset="-122"/>
                <a:ea typeface="华文楷体" pitchFamily="2" charset="-122"/>
              </a:rPr>
              <a:t>  </a:t>
            </a:r>
            <a:r>
              <a:rPr lang="en-US" altLang="zh-CN" sz="2400" b="1" dirty="0">
                <a:solidFill>
                  <a:srgbClr val="92D050"/>
                </a:solidFill>
                <a:latin typeface="华文楷体" pitchFamily="2" charset="-122"/>
                <a:ea typeface="华文楷体" pitchFamily="2" charset="-122"/>
              </a:rPr>
              <a:t>a.</a:t>
            </a:r>
            <a:r>
              <a:rPr lang="zh-CN" altLang="en-US" sz="2400" b="1" dirty="0">
                <a:solidFill>
                  <a:srgbClr val="92D050"/>
                </a:solidFill>
                <a:latin typeface="华文楷体" pitchFamily="2" charset="-122"/>
                <a:ea typeface="华文楷体" pitchFamily="2" charset="-122"/>
              </a:rPr>
              <a:t>沉淀池数目不应少于</a:t>
            </a:r>
            <a:r>
              <a:rPr lang="en-US" altLang="zh-CN" sz="2400" b="1" dirty="0">
                <a:solidFill>
                  <a:srgbClr val="92D050"/>
                </a:solidFill>
                <a:latin typeface="华文楷体" pitchFamily="2" charset="-122"/>
                <a:ea typeface="华文楷体" pitchFamily="2" charset="-122"/>
              </a:rPr>
              <a:t>2</a:t>
            </a:r>
            <a:r>
              <a:rPr lang="zh-CN" altLang="en-US" sz="2400" b="1" dirty="0">
                <a:solidFill>
                  <a:srgbClr val="92D050"/>
                </a:solidFill>
                <a:latin typeface="华文楷体" pitchFamily="2" charset="-122"/>
                <a:ea typeface="华文楷体" pitchFamily="2" charset="-122"/>
              </a:rPr>
              <a:t>座，宜按并联运行设计。</a:t>
            </a:r>
          </a:p>
          <a:p>
            <a:pPr algn="l">
              <a:lnSpc>
                <a:spcPct val="150000"/>
              </a:lnSpc>
              <a:spcBef>
                <a:spcPct val="20000"/>
              </a:spcBef>
              <a:buClr>
                <a:schemeClr val="folHlink"/>
              </a:buClr>
              <a:buSzPct val="60000"/>
              <a:buFont typeface="Wingdings" pitchFamily="2" charset="2"/>
              <a:buNone/>
            </a:pPr>
            <a:r>
              <a:rPr lang="en-US" altLang="zh-CN" sz="2400" b="1" dirty="0">
                <a:solidFill>
                  <a:srgbClr val="92D050"/>
                </a:solidFill>
                <a:latin typeface="华文楷体" pitchFamily="2" charset="-122"/>
                <a:ea typeface="华文楷体" pitchFamily="2" charset="-122"/>
              </a:rPr>
              <a:t>  b.</a:t>
            </a:r>
            <a:r>
              <a:rPr lang="zh-CN" altLang="en-US" sz="2400" b="1" dirty="0">
                <a:solidFill>
                  <a:srgbClr val="92D050"/>
                </a:solidFill>
                <a:latin typeface="华文楷体" pitchFamily="2" charset="-122"/>
                <a:ea typeface="华文楷体" pitchFamily="2" charset="-122"/>
              </a:rPr>
              <a:t>沉淀池的超高</a:t>
            </a:r>
            <a:r>
              <a:rPr lang="en-US" altLang="zh-CN" sz="2400" b="1" dirty="0">
                <a:solidFill>
                  <a:srgbClr val="92D050"/>
                </a:solidFill>
                <a:latin typeface="华文楷体" pitchFamily="2" charset="-122"/>
                <a:ea typeface="华文楷体" pitchFamily="2" charset="-122"/>
              </a:rPr>
              <a:t>h ≧0.3m</a:t>
            </a:r>
            <a:r>
              <a:rPr lang="zh-CN" altLang="en-US" sz="2400" b="1" dirty="0">
                <a:solidFill>
                  <a:srgbClr val="92D050"/>
                </a:solidFill>
                <a:latin typeface="华文楷体" pitchFamily="2" charset="-122"/>
                <a:ea typeface="华文楷体" pitchFamily="2" charset="-122"/>
              </a:rPr>
              <a:t>，其缓冲层高度一般采用</a:t>
            </a:r>
            <a:r>
              <a:rPr lang="en-US" altLang="zh-CN" sz="2400" b="1" dirty="0">
                <a:solidFill>
                  <a:srgbClr val="92D050"/>
                </a:solidFill>
                <a:latin typeface="华文楷体" pitchFamily="2" charset="-122"/>
                <a:ea typeface="华文楷体" pitchFamily="2" charset="-122"/>
              </a:rPr>
              <a:t>0.3</a:t>
            </a:r>
            <a:r>
              <a:rPr lang="zh-CN" altLang="en-US" sz="2400" b="1" dirty="0">
                <a:solidFill>
                  <a:srgbClr val="92D050"/>
                </a:solidFill>
                <a:latin typeface="华文楷体" pitchFamily="2" charset="-122"/>
                <a:ea typeface="华文楷体" pitchFamily="2" charset="-122"/>
              </a:rPr>
              <a:t>～</a:t>
            </a:r>
            <a:r>
              <a:rPr lang="en-US" altLang="zh-CN" sz="2400" b="1" dirty="0">
                <a:solidFill>
                  <a:srgbClr val="92D050"/>
                </a:solidFill>
                <a:latin typeface="华文楷体" pitchFamily="2" charset="-122"/>
                <a:ea typeface="华文楷体" pitchFamily="2" charset="-122"/>
              </a:rPr>
              <a:t>0.5m</a:t>
            </a:r>
            <a:r>
              <a:rPr lang="zh-CN" altLang="en-US" sz="2400" b="1" dirty="0">
                <a:solidFill>
                  <a:srgbClr val="92D050"/>
                </a:solidFill>
                <a:latin typeface="华文楷体" pitchFamily="2" charset="-122"/>
                <a:ea typeface="华文楷体" pitchFamily="2" charset="-122"/>
              </a:rPr>
              <a:t>。</a:t>
            </a:r>
          </a:p>
          <a:p>
            <a:pPr algn="l">
              <a:lnSpc>
                <a:spcPct val="150000"/>
              </a:lnSpc>
              <a:spcBef>
                <a:spcPct val="20000"/>
              </a:spcBef>
              <a:buClr>
                <a:schemeClr val="folHlink"/>
              </a:buClr>
              <a:buSzPct val="60000"/>
              <a:buFont typeface="Wingdings" pitchFamily="2" charset="2"/>
              <a:buNone/>
            </a:pPr>
            <a:r>
              <a:rPr lang="en-US" altLang="zh-CN" sz="2400" b="1" dirty="0">
                <a:solidFill>
                  <a:srgbClr val="92D050"/>
                </a:solidFill>
                <a:latin typeface="华文楷体" pitchFamily="2" charset="-122"/>
                <a:ea typeface="华文楷体" pitchFamily="2" charset="-122"/>
              </a:rPr>
              <a:t>  c.</a:t>
            </a:r>
            <a:r>
              <a:rPr lang="zh-CN" altLang="en-US" sz="2400" b="1" dirty="0">
                <a:solidFill>
                  <a:srgbClr val="92D050"/>
                </a:solidFill>
                <a:latin typeface="华文楷体" pitchFamily="2" charset="-122"/>
                <a:ea typeface="华文楷体" pitchFamily="2" charset="-122"/>
              </a:rPr>
              <a:t>初沉池应设撇渣设施。</a:t>
            </a:r>
          </a:p>
        </p:txBody>
      </p:sp>
      <p:sp>
        <p:nvSpPr>
          <p:cNvPr id="229388" name="Rectangle 12"/>
          <p:cNvSpPr>
            <a:spLocks noGrp="1" noChangeArrowheads="1"/>
          </p:cNvSpPr>
          <p:nvPr>
            <p:ph type="title"/>
          </p:nvPr>
        </p:nvSpPr>
        <p:spPr>
          <a:xfrm>
            <a:off x="395536" y="476672"/>
            <a:ext cx="6335713" cy="701675"/>
          </a:xfrm>
        </p:spPr>
        <p:txBody>
          <a:bodyPr>
            <a:normAutofit/>
          </a:bodyPr>
          <a:lstStyle/>
          <a:p>
            <a:pPr eaLnBrk="1" hangingPunct="1">
              <a:defRPr/>
            </a:pPr>
            <a:r>
              <a:rPr lang="en-US" altLang="zh-CN" sz="2800" dirty="0">
                <a:solidFill>
                  <a:srgbClr val="FFFF00"/>
                </a:solidFill>
                <a:ea typeface="华文楷体" pitchFamily="2" charset="-122"/>
              </a:rPr>
              <a:t>1.</a:t>
            </a:r>
            <a:r>
              <a:rPr lang="zh-CN" altLang="en-US" sz="2800" dirty="0">
                <a:solidFill>
                  <a:srgbClr val="FFFF00"/>
                </a:solidFill>
                <a:ea typeface="华文楷体" pitchFamily="2" charset="-122"/>
              </a:rPr>
              <a:t>沉淀池形式、一般规定</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229385"/>
                                        </p:tgtEl>
                                        <p:attrNameLst>
                                          <p:attrName>style.visibility</p:attrName>
                                        </p:attrNameLst>
                                      </p:cBhvr>
                                      <p:to>
                                        <p:strVal val="visible"/>
                                      </p:to>
                                    </p:set>
                                    <p:animEffect transition="in" filter="checkerboard(across)">
                                      <p:cBhvr>
                                        <p:cTn id="7" dur="500"/>
                                        <p:tgtEl>
                                          <p:spTgt spid="229385"/>
                                        </p:tgtEl>
                                      </p:cBhvr>
                                    </p:animEffect>
                                  </p:childTnLst>
                                  <p:subTnLst>
                                    <p:audio>
                                      <p:cMediaNode>
                                        <p:cTn display="0" masterRel="sameClick">
                                          <p:stCondLst>
                                            <p:cond evt="begin" delay="0">
                                              <p:tn val="5"/>
                                            </p:cond>
                                          </p:stCondLst>
                                          <p:endCondLst>
                                            <p:cond evt="onStopAudio" delay="0">
                                              <p:tgtEl>
                                                <p:sldTgt/>
                                              </p:tgtEl>
                                            </p:cond>
                                          </p:endCondLst>
                                        </p:cTn>
                                        <p:tgtEl>
                                          <p:sndTgt r:embed="rId3" name="type.wav"/>
                                        </p:tgtEl>
                                      </p:cMediaNode>
                                    </p:audio>
                                  </p:sub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229385"/>
                                        </p:tgtEl>
                                        <p:attrNameLst>
                                          <p:attrName>style.visibility</p:attrName>
                                        </p:attrNameLst>
                                      </p:cBhvr>
                                      <p:to>
                                        <p:strVal val="visible"/>
                                      </p:to>
                                    </p:set>
                                    <p:anim calcmode="lin" valueType="num">
                                      <p:cBhvr additive="base">
                                        <p:cTn id="12" dur="500" fill="hold"/>
                                        <p:tgtEl>
                                          <p:spTgt spid="229385"/>
                                        </p:tgtEl>
                                        <p:attrNameLst>
                                          <p:attrName>ppt_x</p:attrName>
                                        </p:attrNameLst>
                                      </p:cBhvr>
                                      <p:tavLst>
                                        <p:tav tm="0">
                                          <p:val>
                                            <p:strVal val="#ppt_x"/>
                                          </p:val>
                                        </p:tav>
                                        <p:tav tm="100000">
                                          <p:val>
                                            <p:strVal val="#ppt_x"/>
                                          </p:val>
                                        </p:tav>
                                      </p:tavLst>
                                    </p:anim>
                                    <p:anim calcmode="lin" valueType="num">
                                      <p:cBhvr additive="base">
                                        <p:cTn id="13" dur="500" fill="hold"/>
                                        <p:tgtEl>
                                          <p:spTgt spid="229385"/>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229387"/>
                                        </p:tgtEl>
                                        <p:attrNameLst>
                                          <p:attrName>style.visibility</p:attrName>
                                        </p:attrNameLst>
                                      </p:cBhvr>
                                      <p:to>
                                        <p:strVal val="visible"/>
                                      </p:to>
                                    </p:set>
                                    <p:anim calcmode="lin" valueType="num">
                                      <p:cBhvr additive="base">
                                        <p:cTn id="18" dur="500" fill="hold"/>
                                        <p:tgtEl>
                                          <p:spTgt spid="229387"/>
                                        </p:tgtEl>
                                        <p:attrNameLst>
                                          <p:attrName>ppt_x</p:attrName>
                                        </p:attrNameLst>
                                      </p:cBhvr>
                                      <p:tavLst>
                                        <p:tav tm="0">
                                          <p:val>
                                            <p:strVal val="#ppt_x"/>
                                          </p:val>
                                        </p:tav>
                                        <p:tav tm="100000">
                                          <p:val>
                                            <p:strVal val="#ppt_x"/>
                                          </p:val>
                                        </p:tav>
                                      </p:tavLst>
                                    </p:anim>
                                    <p:anim calcmode="lin" valueType="num">
                                      <p:cBhvr additive="base">
                                        <p:cTn id="19" dur="500" fill="hold"/>
                                        <p:tgtEl>
                                          <p:spTgt spid="22938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9387"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1427" name="Rectangle 3"/>
          <p:cNvSpPr>
            <a:spLocks noChangeArrowheads="1"/>
          </p:cNvSpPr>
          <p:nvPr/>
        </p:nvSpPr>
        <p:spPr bwMode="auto">
          <a:xfrm>
            <a:off x="323528" y="1052736"/>
            <a:ext cx="8137525" cy="3059299"/>
          </a:xfrm>
          <a:prstGeom prst="rect">
            <a:avLst/>
          </a:prstGeom>
          <a:solidFill>
            <a:srgbClr val="92D050"/>
          </a:solidFill>
          <a:ln w="9525" algn="ctr">
            <a:noFill/>
            <a:miter lim="800000"/>
            <a:headEnd/>
            <a:tailEnd/>
          </a:ln>
        </p:spPr>
        <p:txBody>
          <a:bodyPr anchor="b">
            <a:spAutoFit/>
          </a:bodyPr>
          <a:lstStyle/>
          <a:p>
            <a:pPr algn="l">
              <a:spcBef>
                <a:spcPct val="20000"/>
              </a:spcBef>
              <a:buClr>
                <a:schemeClr val="folHlink"/>
              </a:buClr>
              <a:buSzPct val="60000"/>
              <a:buFont typeface="Wingdings" pitchFamily="2" charset="2"/>
              <a:buNone/>
            </a:pPr>
            <a:r>
              <a:rPr lang="en-US" altLang="zh-CN" sz="2000" b="1" dirty="0">
                <a:solidFill>
                  <a:srgbClr val="CC00CC"/>
                </a:solidFill>
                <a:latin typeface="华文楷体" pitchFamily="2" charset="-122"/>
                <a:ea typeface="华文楷体" pitchFamily="2" charset="-122"/>
              </a:rPr>
              <a:t>d.</a:t>
            </a:r>
            <a:r>
              <a:rPr lang="zh-CN" altLang="en-US" sz="2000" b="1" dirty="0">
                <a:solidFill>
                  <a:srgbClr val="CC00CC"/>
                </a:solidFill>
                <a:latin typeface="华文楷体" pitchFamily="2" charset="-122"/>
                <a:ea typeface="华文楷体" pitchFamily="2" charset="-122"/>
              </a:rPr>
              <a:t>有效水深</a:t>
            </a:r>
            <a:r>
              <a:rPr lang="en-US" altLang="zh-CN" sz="2000" b="1" dirty="0">
                <a:solidFill>
                  <a:srgbClr val="CC00CC"/>
                </a:solidFill>
                <a:latin typeface="华文楷体" pitchFamily="2" charset="-122"/>
                <a:ea typeface="华文楷体" pitchFamily="2" charset="-122"/>
              </a:rPr>
              <a:t>H</a:t>
            </a:r>
            <a:r>
              <a:rPr lang="zh-CN" altLang="en-US" sz="2000" b="1" dirty="0">
                <a:solidFill>
                  <a:srgbClr val="CC00CC"/>
                </a:solidFill>
                <a:latin typeface="华文楷体" pitchFamily="2" charset="-122"/>
                <a:ea typeface="华文楷体" pitchFamily="2" charset="-122"/>
              </a:rPr>
              <a:t>、沉淀时间</a:t>
            </a:r>
            <a:r>
              <a:rPr lang="en-US" altLang="zh-CN" sz="2000" b="1" dirty="0">
                <a:solidFill>
                  <a:srgbClr val="CC00CC"/>
                </a:solidFill>
                <a:latin typeface="华文楷体" pitchFamily="2" charset="-122"/>
                <a:ea typeface="华文楷体" pitchFamily="2" charset="-122"/>
              </a:rPr>
              <a:t>t</a:t>
            </a:r>
            <a:r>
              <a:rPr lang="zh-CN" altLang="en-US" sz="2000" b="1" dirty="0">
                <a:solidFill>
                  <a:srgbClr val="CC00CC"/>
                </a:solidFill>
                <a:latin typeface="华文楷体" pitchFamily="2" charset="-122"/>
                <a:ea typeface="华文楷体" pitchFamily="2" charset="-122"/>
              </a:rPr>
              <a:t>与表面负荷率的关系如下：            </a:t>
            </a:r>
          </a:p>
          <a:p>
            <a:pPr algn="l">
              <a:spcBef>
                <a:spcPct val="20000"/>
              </a:spcBef>
              <a:buClr>
                <a:schemeClr val="folHlink"/>
              </a:buClr>
              <a:buSzPct val="60000"/>
              <a:buFont typeface="Wingdings" pitchFamily="2" charset="2"/>
              <a:buNone/>
            </a:pPr>
            <a:r>
              <a:rPr lang="zh-CN" altLang="en-US" b="1" dirty="0">
                <a:solidFill>
                  <a:srgbClr val="FF0000"/>
                </a:solidFill>
                <a:latin typeface="华文楷体" pitchFamily="2" charset="-122"/>
                <a:ea typeface="华文楷体" pitchFamily="2" charset="-122"/>
              </a:rPr>
              <a:t>表面负荷率</a:t>
            </a:r>
            <a:r>
              <a:rPr lang="en-US" altLang="zh-CN" b="1" dirty="0">
                <a:solidFill>
                  <a:srgbClr val="FF0000"/>
                </a:solidFill>
                <a:latin typeface="华文楷体" pitchFamily="2" charset="-122"/>
                <a:ea typeface="华文楷体" pitchFamily="2" charset="-122"/>
              </a:rPr>
              <a:t>q                          </a:t>
            </a:r>
            <a:r>
              <a:rPr lang="zh-CN" altLang="en-US" b="1" dirty="0">
                <a:solidFill>
                  <a:srgbClr val="FF0000"/>
                </a:solidFill>
                <a:latin typeface="华文楷体" pitchFamily="2" charset="-122"/>
                <a:ea typeface="华文楷体" pitchFamily="2" charset="-122"/>
              </a:rPr>
              <a:t>沉淀时间</a:t>
            </a:r>
            <a:r>
              <a:rPr lang="en-US" altLang="zh-CN" b="1" dirty="0">
                <a:solidFill>
                  <a:srgbClr val="FF0000"/>
                </a:solidFill>
                <a:latin typeface="华文楷体" pitchFamily="2" charset="-122"/>
                <a:ea typeface="华文楷体" pitchFamily="2" charset="-122"/>
              </a:rPr>
              <a:t>t</a:t>
            </a:r>
            <a:r>
              <a:rPr lang="zh-CN" altLang="en-US" b="1" dirty="0">
                <a:solidFill>
                  <a:srgbClr val="FF0000"/>
                </a:solidFill>
                <a:latin typeface="华文楷体" pitchFamily="2" charset="-122"/>
                <a:ea typeface="华文楷体" pitchFamily="2" charset="-122"/>
              </a:rPr>
              <a:t>（</a:t>
            </a:r>
            <a:r>
              <a:rPr lang="en-US" altLang="zh-CN" b="1" dirty="0">
                <a:solidFill>
                  <a:srgbClr val="FF0000"/>
                </a:solidFill>
                <a:latin typeface="华文楷体" pitchFamily="2" charset="-122"/>
                <a:ea typeface="华文楷体" pitchFamily="2" charset="-122"/>
              </a:rPr>
              <a:t>h</a:t>
            </a:r>
            <a:r>
              <a:rPr lang="zh-CN" altLang="en-US" b="1" dirty="0">
                <a:solidFill>
                  <a:srgbClr val="FF0000"/>
                </a:solidFill>
                <a:latin typeface="华文楷体" pitchFamily="2" charset="-122"/>
                <a:ea typeface="华文楷体" pitchFamily="2" charset="-122"/>
              </a:rPr>
              <a:t>）</a:t>
            </a:r>
          </a:p>
          <a:p>
            <a:pPr algn="l">
              <a:spcBef>
                <a:spcPct val="20000"/>
              </a:spcBef>
              <a:buClr>
                <a:schemeClr val="folHlink"/>
              </a:buClr>
              <a:buSzPct val="60000"/>
              <a:buFont typeface="Wingdings" pitchFamily="2" charset="2"/>
              <a:buNone/>
            </a:pPr>
            <a:r>
              <a:rPr lang="en-US" altLang="zh-CN" b="1" dirty="0">
                <a:solidFill>
                  <a:srgbClr val="FF0000"/>
                </a:solidFill>
                <a:latin typeface="华文楷体" pitchFamily="2" charset="-122"/>
                <a:ea typeface="华文楷体" pitchFamily="2" charset="-122"/>
              </a:rPr>
              <a:t>(m</a:t>
            </a:r>
            <a:r>
              <a:rPr lang="en-US" altLang="zh-CN" b="1" baseline="30000" dirty="0">
                <a:solidFill>
                  <a:srgbClr val="FF0000"/>
                </a:solidFill>
                <a:latin typeface="华文楷体" pitchFamily="2" charset="-122"/>
                <a:ea typeface="华文楷体" pitchFamily="2" charset="-122"/>
              </a:rPr>
              <a:t>3</a:t>
            </a:r>
            <a:r>
              <a:rPr lang="en-US" altLang="zh-CN" b="1" dirty="0">
                <a:solidFill>
                  <a:srgbClr val="FF0000"/>
                </a:solidFill>
                <a:latin typeface="华文楷体" pitchFamily="2" charset="-122"/>
                <a:ea typeface="华文楷体" pitchFamily="2" charset="-122"/>
              </a:rPr>
              <a:t> /m</a:t>
            </a:r>
            <a:r>
              <a:rPr lang="en-US" altLang="zh-CN" b="1" baseline="30000" dirty="0">
                <a:solidFill>
                  <a:srgbClr val="FF0000"/>
                </a:solidFill>
                <a:latin typeface="华文楷体" pitchFamily="2" charset="-122"/>
                <a:ea typeface="华文楷体" pitchFamily="2" charset="-122"/>
              </a:rPr>
              <a:t>2</a:t>
            </a:r>
            <a:r>
              <a:rPr lang="en-US" altLang="zh-CN" b="1" dirty="0">
                <a:solidFill>
                  <a:srgbClr val="FF0000"/>
                </a:solidFill>
                <a:latin typeface="华文楷体" pitchFamily="2" charset="-122"/>
                <a:ea typeface="华文楷体" pitchFamily="2" charset="-122"/>
              </a:rPr>
              <a:t>﹒h</a:t>
            </a:r>
            <a:r>
              <a:rPr lang="zh-CN" altLang="en-US" b="1" dirty="0">
                <a:solidFill>
                  <a:srgbClr val="FF0000"/>
                </a:solidFill>
                <a:latin typeface="华文楷体" pitchFamily="2" charset="-122"/>
                <a:ea typeface="华文楷体" pitchFamily="2" charset="-122"/>
              </a:rPr>
              <a:t>）</a:t>
            </a:r>
          </a:p>
          <a:p>
            <a:pPr algn="l">
              <a:spcBef>
                <a:spcPct val="20000"/>
              </a:spcBef>
              <a:buClr>
                <a:schemeClr val="folHlink"/>
              </a:buClr>
              <a:buSzPct val="60000"/>
              <a:buFont typeface="Wingdings" pitchFamily="2" charset="2"/>
              <a:buNone/>
            </a:pPr>
            <a:r>
              <a:rPr lang="zh-CN" altLang="en-US" b="1" dirty="0">
                <a:solidFill>
                  <a:srgbClr val="FF0000"/>
                </a:solidFill>
                <a:latin typeface="华文楷体" pitchFamily="2" charset="-122"/>
                <a:ea typeface="华文楷体" pitchFamily="2" charset="-122"/>
              </a:rPr>
              <a:t>                           </a:t>
            </a:r>
            <a:r>
              <a:rPr lang="en-US" altLang="zh-CN" b="1" dirty="0">
                <a:solidFill>
                  <a:srgbClr val="FF0000"/>
                </a:solidFill>
                <a:latin typeface="华文楷体" pitchFamily="2" charset="-122"/>
                <a:ea typeface="华文楷体" pitchFamily="2" charset="-122"/>
              </a:rPr>
              <a:t>H</a:t>
            </a:r>
            <a:r>
              <a:rPr lang="zh-CN" altLang="en-US" b="1" dirty="0">
                <a:solidFill>
                  <a:srgbClr val="FF0000"/>
                </a:solidFill>
                <a:latin typeface="华文楷体" pitchFamily="2" charset="-122"/>
                <a:ea typeface="华文楷体" pitchFamily="2" charset="-122"/>
              </a:rPr>
              <a:t>＝</a:t>
            </a:r>
            <a:r>
              <a:rPr lang="en-US" altLang="zh-CN" b="1" dirty="0">
                <a:solidFill>
                  <a:srgbClr val="FF0000"/>
                </a:solidFill>
                <a:latin typeface="华文楷体" pitchFamily="2" charset="-122"/>
                <a:ea typeface="华文楷体" pitchFamily="2" charset="-122"/>
              </a:rPr>
              <a:t>2.0m      2.5m      3.0m       3.5m       4.0m </a:t>
            </a:r>
          </a:p>
          <a:p>
            <a:pPr algn="l">
              <a:spcBef>
                <a:spcPct val="20000"/>
              </a:spcBef>
              <a:buClr>
                <a:schemeClr val="folHlink"/>
              </a:buClr>
              <a:buSzPct val="60000"/>
              <a:buFont typeface="Wingdings" pitchFamily="2" charset="2"/>
              <a:buNone/>
            </a:pPr>
            <a:r>
              <a:rPr lang="en-US" altLang="zh-CN" b="1" dirty="0">
                <a:solidFill>
                  <a:srgbClr val="FF0000"/>
                </a:solidFill>
                <a:latin typeface="华文楷体" pitchFamily="2" charset="-122"/>
                <a:ea typeface="华文楷体" pitchFamily="2" charset="-122"/>
              </a:rPr>
              <a:t> 3.0                          -                   -</a:t>
            </a:r>
            <a:r>
              <a:rPr lang="zh-CN" altLang="en-US" b="1" dirty="0">
                <a:solidFill>
                  <a:srgbClr val="FF0000"/>
                </a:solidFill>
                <a:latin typeface="华文楷体" pitchFamily="2" charset="-122"/>
                <a:ea typeface="华文楷体" pitchFamily="2" charset="-122"/>
              </a:rPr>
              <a:t>         </a:t>
            </a:r>
            <a:r>
              <a:rPr lang="en-US" altLang="zh-CN" b="1" dirty="0">
                <a:solidFill>
                  <a:srgbClr val="FF0000"/>
                </a:solidFill>
                <a:latin typeface="华文楷体" pitchFamily="2" charset="-122"/>
                <a:ea typeface="华文楷体" pitchFamily="2" charset="-122"/>
              </a:rPr>
              <a:t>1.0         1.17         1.33</a:t>
            </a:r>
          </a:p>
          <a:p>
            <a:pPr algn="l">
              <a:spcBef>
                <a:spcPct val="20000"/>
              </a:spcBef>
              <a:buClr>
                <a:schemeClr val="folHlink"/>
              </a:buClr>
              <a:buSzPct val="60000"/>
              <a:buFont typeface="Wingdings" pitchFamily="2" charset="2"/>
              <a:buNone/>
            </a:pPr>
            <a:r>
              <a:rPr lang="en-US" altLang="zh-CN" b="1" dirty="0">
                <a:solidFill>
                  <a:srgbClr val="FF0000"/>
                </a:solidFill>
                <a:latin typeface="华文楷体" pitchFamily="2" charset="-122"/>
                <a:ea typeface="华文楷体" pitchFamily="2" charset="-122"/>
              </a:rPr>
              <a:t> 2.5                           -</a:t>
            </a:r>
            <a:r>
              <a:rPr lang="zh-CN" altLang="en-US" b="1" dirty="0">
                <a:solidFill>
                  <a:srgbClr val="FF0000"/>
                </a:solidFill>
                <a:latin typeface="华文楷体" pitchFamily="2" charset="-122"/>
                <a:ea typeface="华文楷体" pitchFamily="2" charset="-122"/>
              </a:rPr>
              <a:t>                </a:t>
            </a:r>
            <a:r>
              <a:rPr lang="en-US" altLang="zh-CN" b="1" dirty="0">
                <a:solidFill>
                  <a:srgbClr val="FF0000"/>
                </a:solidFill>
                <a:latin typeface="华文楷体" pitchFamily="2" charset="-122"/>
                <a:ea typeface="华文楷体" pitchFamily="2" charset="-122"/>
              </a:rPr>
              <a:t>1.0       1.20        1.40         1.60  </a:t>
            </a:r>
          </a:p>
          <a:p>
            <a:pPr algn="l">
              <a:spcBef>
                <a:spcPct val="20000"/>
              </a:spcBef>
              <a:buClr>
                <a:schemeClr val="folHlink"/>
              </a:buClr>
              <a:buSzPct val="60000"/>
              <a:buFont typeface="Wingdings" pitchFamily="2" charset="2"/>
              <a:buNone/>
            </a:pPr>
            <a:r>
              <a:rPr lang="en-US" altLang="zh-CN" b="1" dirty="0">
                <a:solidFill>
                  <a:srgbClr val="FF0000"/>
                </a:solidFill>
                <a:latin typeface="华文楷体" pitchFamily="2" charset="-122"/>
                <a:ea typeface="华文楷体" pitchFamily="2" charset="-122"/>
              </a:rPr>
              <a:t> 2.0                         1.0              1.25      1.50       1.75          2.0     </a:t>
            </a:r>
          </a:p>
          <a:p>
            <a:pPr algn="l">
              <a:spcBef>
                <a:spcPct val="20000"/>
              </a:spcBef>
              <a:buClr>
                <a:schemeClr val="folHlink"/>
              </a:buClr>
              <a:buSzPct val="60000"/>
              <a:buFont typeface="Wingdings" pitchFamily="2" charset="2"/>
              <a:buNone/>
            </a:pPr>
            <a:r>
              <a:rPr lang="en-US" altLang="zh-CN" b="1" dirty="0">
                <a:solidFill>
                  <a:srgbClr val="FF0000"/>
                </a:solidFill>
                <a:latin typeface="华文楷体" pitchFamily="2" charset="-122"/>
                <a:ea typeface="华文楷体" pitchFamily="2" charset="-122"/>
              </a:rPr>
              <a:t> 1.5                        1.33             1.67      2.00       2.33          2.67 </a:t>
            </a:r>
          </a:p>
          <a:p>
            <a:pPr algn="l">
              <a:spcBef>
                <a:spcPct val="20000"/>
              </a:spcBef>
              <a:buClr>
                <a:schemeClr val="folHlink"/>
              </a:buClr>
              <a:buSzPct val="60000"/>
              <a:buFont typeface="Wingdings" pitchFamily="2" charset="2"/>
              <a:buNone/>
            </a:pPr>
            <a:r>
              <a:rPr lang="en-US" altLang="zh-CN" b="1" dirty="0">
                <a:solidFill>
                  <a:srgbClr val="FF0000"/>
                </a:solidFill>
                <a:latin typeface="华文楷体" pitchFamily="2" charset="-122"/>
                <a:ea typeface="华文楷体" pitchFamily="2" charset="-122"/>
              </a:rPr>
              <a:t> 1.0                         2.0               2.5       3.0        3.50           4.0   </a:t>
            </a:r>
          </a:p>
        </p:txBody>
      </p:sp>
      <p:sp>
        <p:nvSpPr>
          <p:cNvPr id="231428" name="Rectangle 4"/>
          <p:cNvSpPr>
            <a:spLocks noChangeArrowheads="1"/>
          </p:cNvSpPr>
          <p:nvPr/>
        </p:nvSpPr>
        <p:spPr bwMode="auto">
          <a:xfrm>
            <a:off x="179512" y="4372159"/>
            <a:ext cx="4968875" cy="2169825"/>
          </a:xfrm>
          <a:prstGeom prst="rect">
            <a:avLst/>
          </a:prstGeom>
          <a:noFill/>
          <a:ln w="9525" algn="ctr">
            <a:noFill/>
            <a:miter lim="800000"/>
            <a:headEnd/>
            <a:tailEnd/>
          </a:ln>
        </p:spPr>
        <p:txBody>
          <a:bodyPr anchor="b">
            <a:spAutoFit/>
          </a:bodyPr>
          <a:lstStyle/>
          <a:p>
            <a:pPr algn="just">
              <a:lnSpc>
                <a:spcPct val="150000"/>
              </a:lnSpc>
              <a:spcBef>
                <a:spcPct val="20000"/>
              </a:spcBef>
              <a:buClr>
                <a:schemeClr val="folHlink"/>
              </a:buClr>
              <a:buSzPct val="60000"/>
              <a:buFont typeface="Wingdings" pitchFamily="2" charset="2"/>
              <a:buNone/>
            </a:pPr>
            <a:r>
              <a:rPr lang="en-US" altLang="zh-CN" b="1" dirty="0">
                <a:latin typeface="华文楷体" pitchFamily="2" charset="-122"/>
                <a:ea typeface="华文楷体" pitchFamily="2" charset="-122"/>
              </a:rPr>
              <a:t>e. </a:t>
            </a:r>
            <a:r>
              <a:rPr lang="zh-CN" altLang="en-US" b="1" dirty="0">
                <a:latin typeface="华文楷体" pitchFamily="2" charset="-122"/>
                <a:ea typeface="华文楷体" pitchFamily="2" charset="-122"/>
              </a:rPr>
              <a:t>污泥区容积按≤ </a:t>
            </a:r>
            <a:r>
              <a:rPr lang="en-US" altLang="zh-CN" b="1" dirty="0">
                <a:latin typeface="华文楷体" pitchFamily="2" charset="-122"/>
                <a:ea typeface="华文楷体" pitchFamily="2" charset="-122"/>
              </a:rPr>
              <a:t>2d</a:t>
            </a:r>
            <a:r>
              <a:rPr lang="zh-CN" altLang="en-US" b="1" dirty="0">
                <a:latin typeface="华文楷体" pitchFamily="2" charset="-122"/>
                <a:ea typeface="华文楷体" pitchFamily="2" charset="-122"/>
              </a:rPr>
              <a:t>污泥量计算。采用机械排泥时，可按</a:t>
            </a:r>
            <a:r>
              <a:rPr lang="en-US" altLang="zh-CN" b="1" dirty="0">
                <a:latin typeface="华文楷体" pitchFamily="2" charset="-122"/>
                <a:ea typeface="华文楷体" pitchFamily="2" charset="-122"/>
              </a:rPr>
              <a:t>4h</a:t>
            </a:r>
            <a:r>
              <a:rPr lang="zh-CN" altLang="en-US" b="1" dirty="0">
                <a:latin typeface="华文楷体" pitchFamily="2" charset="-122"/>
                <a:ea typeface="华文楷体" pitchFamily="2" charset="-122"/>
              </a:rPr>
              <a:t>泥量计算；人工排泥应按每天排泥量计算。</a:t>
            </a:r>
            <a:r>
              <a:rPr lang="zh-CN" altLang="en-US" b="1" dirty="0">
                <a:solidFill>
                  <a:srgbClr val="FF0000"/>
                </a:solidFill>
                <a:latin typeface="华文楷体" pitchFamily="2" charset="-122"/>
                <a:ea typeface="华文楷体" pitchFamily="2" charset="-122"/>
              </a:rPr>
              <a:t>初沉池</a:t>
            </a:r>
            <a:r>
              <a:rPr lang="zh-CN" altLang="en-US" b="1" dirty="0">
                <a:latin typeface="华文楷体" pitchFamily="2" charset="-122"/>
                <a:ea typeface="华文楷体" pitchFamily="2" charset="-122"/>
              </a:rPr>
              <a:t>排泥静水头≧</a:t>
            </a:r>
            <a:r>
              <a:rPr lang="en-US" altLang="zh-CN" b="1" dirty="0">
                <a:latin typeface="华文楷体" pitchFamily="2" charset="-122"/>
                <a:ea typeface="华文楷体" pitchFamily="2" charset="-122"/>
              </a:rPr>
              <a:t>1.5m</a:t>
            </a:r>
            <a:r>
              <a:rPr lang="zh-CN" altLang="en-US" b="1" dirty="0">
                <a:latin typeface="华文楷体" pitchFamily="2" charset="-122"/>
                <a:ea typeface="华文楷体" pitchFamily="2" charset="-122"/>
              </a:rPr>
              <a:t>；</a:t>
            </a:r>
            <a:r>
              <a:rPr lang="zh-CN" altLang="en-US" b="1" dirty="0">
                <a:solidFill>
                  <a:srgbClr val="FF0000"/>
                </a:solidFill>
                <a:latin typeface="华文楷体" pitchFamily="2" charset="-122"/>
                <a:ea typeface="华文楷体" pitchFamily="2" charset="-122"/>
              </a:rPr>
              <a:t>二沉池</a:t>
            </a:r>
            <a:r>
              <a:rPr lang="zh-CN" altLang="en-US" b="1" dirty="0">
                <a:latin typeface="华文楷体" pitchFamily="2" charset="-122"/>
                <a:ea typeface="华文楷体" pitchFamily="2" charset="-122"/>
              </a:rPr>
              <a:t>排泥静水头为：活性污泥法≧ </a:t>
            </a:r>
            <a:r>
              <a:rPr lang="en-US" altLang="zh-CN" b="1" dirty="0">
                <a:latin typeface="华文楷体" pitchFamily="2" charset="-122"/>
                <a:ea typeface="华文楷体" pitchFamily="2" charset="-122"/>
              </a:rPr>
              <a:t>0.9m</a:t>
            </a:r>
            <a:r>
              <a:rPr lang="zh-CN" altLang="en-US" b="1" dirty="0">
                <a:latin typeface="华文楷体" pitchFamily="2" charset="-122"/>
                <a:ea typeface="华文楷体" pitchFamily="2" charset="-122"/>
              </a:rPr>
              <a:t>，膜法≧</a:t>
            </a:r>
            <a:r>
              <a:rPr lang="en-US" altLang="zh-CN" b="1" dirty="0">
                <a:latin typeface="华文楷体" pitchFamily="2" charset="-122"/>
                <a:ea typeface="华文楷体" pitchFamily="2" charset="-122"/>
              </a:rPr>
              <a:t>0.9m</a:t>
            </a:r>
            <a:r>
              <a:rPr lang="zh-CN" altLang="en-US" b="1" dirty="0">
                <a:latin typeface="华文楷体" pitchFamily="2" charset="-122"/>
                <a:ea typeface="华文楷体" pitchFamily="2" charset="-122"/>
              </a:rPr>
              <a:t>。</a:t>
            </a:r>
          </a:p>
        </p:txBody>
      </p:sp>
      <p:pic>
        <p:nvPicPr>
          <p:cNvPr id="231429" name="Picture 5" descr="19"/>
          <p:cNvPicPr>
            <a:picLocks noChangeAspect="1" noChangeArrowheads="1"/>
          </p:cNvPicPr>
          <p:nvPr/>
        </p:nvPicPr>
        <p:blipFill>
          <a:blip r:embed="rId2" cstate="print"/>
          <a:srcRect r="2856"/>
          <a:stretch>
            <a:fillRect/>
          </a:stretch>
        </p:blipFill>
        <p:spPr bwMode="auto">
          <a:xfrm>
            <a:off x="5436096" y="4437112"/>
            <a:ext cx="3311848" cy="1937281"/>
          </a:xfrm>
          <a:prstGeom prst="rect">
            <a:avLst/>
          </a:prstGeom>
          <a:noFill/>
          <a:ln w="9525">
            <a:noFill/>
            <a:miter lim="800000"/>
            <a:headEnd/>
            <a:tailEnd/>
          </a:ln>
        </p:spPr>
      </p:pic>
      <p:cxnSp>
        <p:nvCxnSpPr>
          <p:cNvPr id="6" name="直接连接符 5"/>
          <p:cNvCxnSpPr/>
          <p:nvPr/>
        </p:nvCxnSpPr>
        <p:spPr>
          <a:xfrm>
            <a:off x="323528" y="2492896"/>
            <a:ext cx="8137525" cy="0"/>
          </a:xfrm>
          <a:prstGeom prst="line">
            <a:avLst/>
          </a:prstGeom>
          <a:ln w="25400">
            <a:solidFill>
              <a:srgbClr val="0000FF"/>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31427"/>
                                        </p:tgtEl>
                                        <p:attrNameLst>
                                          <p:attrName>style.visibility</p:attrName>
                                        </p:attrNameLst>
                                      </p:cBhvr>
                                      <p:to>
                                        <p:strVal val="visible"/>
                                      </p:to>
                                    </p:set>
                                    <p:anim calcmode="lin" valueType="num">
                                      <p:cBhvr additive="base">
                                        <p:cTn id="7" dur="500" fill="hold"/>
                                        <p:tgtEl>
                                          <p:spTgt spid="231427"/>
                                        </p:tgtEl>
                                        <p:attrNameLst>
                                          <p:attrName>ppt_x</p:attrName>
                                        </p:attrNameLst>
                                      </p:cBhvr>
                                      <p:tavLst>
                                        <p:tav tm="0">
                                          <p:val>
                                            <p:strVal val="#ppt_x"/>
                                          </p:val>
                                        </p:tav>
                                        <p:tav tm="100000">
                                          <p:val>
                                            <p:strVal val="#ppt_x"/>
                                          </p:val>
                                        </p:tav>
                                      </p:tavLst>
                                    </p:anim>
                                    <p:anim calcmode="lin" valueType="num">
                                      <p:cBhvr additive="base">
                                        <p:cTn id="8" dur="500" fill="hold"/>
                                        <p:tgtEl>
                                          <p:spTgt spid="23142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31428"/>
                                        </p:tgtEl>
                                        <p:attrNameLst>
                                          <p:attrName>style.visibility</p:attrName>
                                        </p:attrNameLst>
                                      </p:cBhvr>
                                      <p:to>
                                        <p:strVal val="visible"/>
                                      </p:to>
                                    </p:set>
                                    <p:anim calcmode="lin" valueType="num">
                                      <p:cBhvr additive="base">
                                        <p:cTn id="13" dur="500" fill="hold"/>
                                        <p:tgtEl>
                                          <p:spTgt spid="231428"/>
                                        </p:tgtEl>
                                        <p:attrNameLst>
                                          <p:attrName>ppt_x</p:attrName>
                                        </p:attrNameLst>
                                      </p:cBhvr>
                                      <p:tavLst>
                                        <p:tav tm="0">
                                          <p:val>
                                            <p:strVal val="#ppt_x"/>
                                          </p:val>
                                        </p:tav>
                                        <p:tav tm="100000">
                                          <p:val>
                                            <p:strVal val="#ppt_x"/>
                                          </p:val>
                                        </p:tav>
                                      </p:tavLst>
                                    </p:anim>
                                    <p:anim calcmode="lin" valueType="num">
                                      <p:cBhvr additive="base">
                                        <p:cTn id="14" dur="500" fill="hold"/>
                                        <p:tgtEl>
                                          <p:spTgt spid="23142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31429"/>
                                        </p:tgtEl>
                                        <p:attrNameLst>
                                          <p:attrName>style.visibility</p:attrName>
                                        </p:attrNameLst>
                                      </p:cBhvr>
                                      <p:to>
                                        <p:strVal val="visible"/>
                                      </p:to>
                                    </p:set>
                                    <p:anim calcmode="lin" valueType="num">
                                      <p:cBhvr additive="base">
                                        <p:cTn id="19" dur="500" fill="hold"/>
                                        <p:tgtEl>
                                          <p:spTgt spid="231429"/>
                                        </p:tgtEl>
                                        <p:attrNameLst>
                                          <p:attrName>ppt_x</p:attrName>
                                        </p:attrNameLst>
                                      </p:cBhvr>
                                      <p:tavLst>
                                        <p:tav tm="0">
                                          <p:val>
                                            <p:strVal val="#ppt_x"/>
                                          </p:val>
                                        </p:tav>
                                        <p:tav tm="100000">
                                          <p:val>
                                            <p:strVal val="#ppt_x"/>
                                          </p:val>
                                        </p:tav>
                                      </p:tavLst>
                                    </p:anim>
                                    <p:anim calcmode="lin" valueType="num">
                                      <p:cBhvr additive="base">
                                        <p:cTn id="20" dur="500" fill="hold"/>
                                        <p:tgtEl>
                                          <p:spTgt spid="23142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1427" grpId="0" animBg="1"/>
      <p:bldP spid="231428"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3"/>
          <p:cNvSpPr>
            <a:spLocks noChangeArrowheads="1"/>
          </p:cNvSpPr>
          <p:nvPr/>
        </p:nvSpPr>
        <p:spPr bwMode="auto">
          <a:xfrm>
            <a:off x="250825" y="978768"/>
            <a:ext cx="8675688" cy="3962400"/>
          </a:xfrm>
          <a:prstGeom prst="rect">
            <a:avLst/>
          </a:prstGeom>
          <a:noFill/>
          <a:ln w="9525" algn="ctr">
            <a:noFill/>
            <a:miter lim="800000"/>
            <a:headEnd/>
            <a:tailEnd/>
          </a:ln>
        </p:spPr>
        <p:txBody>
          <a:bodyPr anchor="b">
            <a:spAutoFit/>
          </a:bodyPr>
          <a:lstStyle/>
          <a:p>
            <a:pPr algn="l">
              <a:spcBef>
                <a:spcPct val="120000"/>
              </a:spcBef>
              <a:buClr>
                <a:schemeClr val="folHlink"/>
              </a:buClr>
              <a:buSzPct val="60000"/>
              <a:buFont typeface="Wingdings" pitchFamily="2" charset="2"/>
              <a:buNone/>
            </a:pPr>
            <a:r>
              <a:rPr lang="en-US" altLang="zh-CN" sz="2400" b="1" dirty="0">
                <a:latin typeface="华文楷体" pitchFamily="2" charset="-122"/>
                <a:ea typeface="华文楷体" pitchFamily="2" charset="-122"/>
              </a:rPr>
              <a:t>f.</a:t>
            </a:r>
            <a:r>
              <a:rPr lang="zh-CN" altLang="en-US" sz="2400" b="1" dirty="0">
                <a:latin typeface="华文楷体" pitchFamily="2" charset="-122"/>
                <a:ea typeface="华文楷体" pitchFamily="2" charset="-122"/>
              </a:rPr>
              <a:t>污泥斗斜壁与水平面倾角：方斗≧</a:t>
            </a:r>
            <a:r>
              <a:rPr lang="en-US" altLang="zh-CN" sz="2400" b="1" dirty="0">
                <a:latin typeface="华文楷体" pitchFamily="2" charset="-122"/>
                <a:ea typeface="华文楷体" pitchFamily="2" charset="-122"/>
              </a:rPr>
              <a:t>60°</a:t>
            </a:r>
            <a:r>
              <a:rPr lang="zh-CN" altLang="en-US" sz="2400" b="1" dirty="0">
                <a:latin typeface="华文楷体" pitchFamily="2" charset="-122"/>
                <a:ea typeface="华文楷体" pitchFamily="2" charset="-122"/>
              </a:rPr>
              <a:t>，圆斗≧</a:t>
            </a:r>
            <a:r>
              <a:rPr lang="en-US" altLang="zh-CN" sz="2400" b="1" dirty="0">
                <a:latin typeface="华文楷体" pitchFamily="2" charset="-122"/>
                <a:ea typeface="华文楷体" pitchFamily="2" charset="-122"/>
              </a:rPr>
              <a:t>55</a:t>
            </a:r>
            <a:r>
              <a:rPr lang="en-US" altLang="en-US" sz="2400" b="1" dirty="0">
                <a:latin typeface="华文楷体" pitchFamily="2" charset="-122"/>
                <a:ea typeface="华文楷体" pitchFamily="2" charset="-122"/>
              </a:rPr>
              <a:t>°</a:t>
            </a:r>
            <a:r>
              <a:rPr lang="zh-CN" altLang="en-US" sz="2400" b="1" dirty="0">
                <a:latin typeface="华文楷体" pitchFamily="2" charset="-122"/>
                <a:ea typeface="华文楷体" pitchFamily="2" charset="-122"/>
              </a:rPr>
              <a:t>。</a:t>
            </a:r>
          </a:p>
          <a:p>
            <a:pPr algn="l">
              <a:spcBef>
                <a:spcPct val="120000"/>
              </a:spcBef>
              <a:buClr>
                <a:schemeClr val="folHlink"/>
              </a:buClr>
              <a:buSzPct val="60000"/>
              <a:buFont typeface="Wingdings" pitchFamily="2" charset="2"/>
              <a:buNone/>
            </a:pPr>
            <a:r>
              <a:rPr lang="en-US" altLang="zh-CN" sz="2400" b="1" dirty="0">
                <a:latin typeface="华文楷体" pitchFamily="2" charset="-122"/>
                <a:ea typeface="华文楷体" pitchFamily="2" charset="-122"/>
              </a:rPr>
              <a:t>g.</a:t>
            </a:r>
            <a:r>
              <a:rPr lang="zh-CN" altLang="en-US" sz="2400" b="1" dirty="0">
                <a:latin typeface="华文楷体" pitchFamily="2" charset="-122"/>
                <a:ea typeface="华文楷体" pitchFamily="2" charset="-122"/>
              </a:rPr>
              <a:t>排泥管</a:t>
            </a:r>
            <a:r>
              <a:rPr lang="en-US" altLang="zh-CN" sz="2400" b="1" dirty="0">
                <a:latin typeface="华文楷体" pitchFamily="2" charset="-122"/>
                <a:ea typeface="华文楷体" pitchFamily="2" charset="-122"/>
              </a:rPr>
              <a:t>d ≧200mm</a:t>
            </a:r>
            <a:r>
              <a:rPr lang="zh-CN" altLang="en-US" sz="2400" b="1" dirty="0">
                <a:latin typeface="华文楷体" pitchFamily="2" charset="-122"/>
                <a:ea typeface="华文楷体" pitchFamily="2" charset="-122"/>
              </a:rPr>
              <a:t>，采用多泥斗时应设单独闸阀和排泥管。</a:t>
            </a:r>
          </a:p>
          <a:p>
            <a:pPr algn="l">
              <a:spcBef>
                <a:spcPct val="120000"/>
              </a:spcBef>
              <a:buClr>
                <a:schemeClr val="folHlink"/>
              </a:buClr>
              <a:buSzPct val="60000"/>
              <a:buFont typeface="Wingdings" pitchFamily="2" charset="2"/>
              <a:buNone/>
            </a:pPr>
            <a:r>
              <a:rPr lang="en-US" altLang="zh-CN" sz="2400" b="1" dirty="0">
                <a:latin typeface="华文楷体" pitchFamily="2" charset="-122"/>
                <a:ea typeface="华文楷体" pitchFamily="2" charset="-122"/>
              </a:rPr>
              <a:t>h.</a:t>
            </a:r>
            <a:r>
              <a:rPr lang="zh-CN" altLang="en-US" sz="2400" b="1" dirty="0">
                <a:latin typeface="华文楷体" pitchFamily="2" charset="-122"/>
                <a:ea typeface="华文楷体" pitchFamily="2" charset="-122"/>
              </a:rPr>
              <a:t>沉淀池入口和出口均采取整流措施，入流口设调节闸门，以调节流量；出口堰也如此。</a:t>
            </a:r>
          </a:p>
          <a:p>
            <a:pPr algn="l">
              <a:spcBef>
                <a:spcPct val="120000"/>
              </a:spcBef>
              <a:buClr>
                <a:schemeClr val="folHlink"/>
              </a:buClr>
              <a:buSzPct val="60000"/>
              <a:buFont typeface="Wingdings" pitchFamily="2" charset="2"/>
              <a:buNone/>
            </a:pPr>
            <a:r>
              <a:rPr lang="en-US" altLang="zh-CN" sz="2400" b="1" dirty="0" err="1">
                <a:latin typeface="华文楷体" pitchFamily="2" charset="-122"/>
                <a:ea typeface="华文楷体" pitchFamily="2" charset="-122"/>
              </a:rPr>
              <a:t>i</a:t>
            </a:r>
            <a:r>
              <a:rPr lang="en-US" altLang="zh-CN" sz="2400" b="1" dirty="0">
                <a:latin typeface="华文楷体" pitchFamily="2" charset="-122"/>
                <a:ea typeface="华文楷体" pitchFamily="2" charset="-122"/>
              </a:rPr>
              <a:t>.</a:t>
            </a:r>
            <a:r>
              <a:rPr lang="zh-CN" altLang="en-US" sz="2400" b="1" dirty="0">
                <a:latin typeface="华文楷体" pitchFamily="2" charset="-122"/>
                <a:ea typeface="华文楷体" pitchFamily="2" charset="-122"/>
              </a:rPr>
              <a:t>重力排泥时，污泥斗的排泥管一般采用铸铁管，其下端伸入斗内，顶端敞口，伸出水面，以便与大气连通；在水下</a:t>
            </a:r>
            <a:r>
              <a:rPr lang="en-US" altLang="zh-CN" sz="2400" b="1" dirty="0">
                <a:latin typeface="华文楷体" pitchFamily="2" charset="-122"/>
                <a:ea typeface="华文楷体" pitchFamily="2" charset="-122"/>
              </a:rPr>
              <a:t>0.9</a:t>
            </a:r>
            <a:r>
              <a:rPr lang="zh-CN" altLang="en-US" sz="2400" b="1" dirty="0">
                <a:latin typeface="华文楷体" pitchFamily="2" charset="-122"/>
                <a:ea typeface="华文楷体" pitchFamily="2" charset="-122"/>
              </a:rPr>
              <a:t>～</a:t>
            </a:r>
            <a:r>
              <a:rPr lang="en-US" altLang="zh-CN" sz="2400" b="1" dirty="0">
                <a:latin typeface="华文楷体" pitchFamily="2" charset="-122"/>
                <a:ea typeface="华文楷体" pitchFamily="2" charset="-122"/>
              </a:rPr>
              <a:t>1.5m</a:t>
            </a:r>
            <a:r>
              <a:rPr lang="zh-CN" altLang="en-US" sz="2400" b="1" dirty="0">
                <a:latin typeface="华文楷体" pitchFamily="2" charset="-122"/>
                <a:ea typeface="华文楷体" pitchFamily="2" charset="-122"/>
              </a:rPr>
              <a:t>处接水平排泥管，污泥借静水压力排出。</a:t>
            </a:r>
          </a:p>
        </p:txBody>
      </p:sp>
    </p:spTree>
  </p:cSld>
  <p:clrMapOvr>
    <a:masterClrMapping/>
  </p:clrMapOv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3474" name="Rectangle 2"/>
          <p:cNvSpPr>
            <a:spLocks noGrp="1" noChangeArrowheads="1"/>
          </p:cNvSpPr>
          <p:nvPr>
            <p:ph type="title"/>
          </p:nvPr>
        </p:nvSpPr>
        <p:spPr>
          <a:xfrm>
            <a:off x="251520" y="587152"/>
            <a:ext cx="3672086" cy="609600"/>
          </a:xfrm>
          <a:solidFill>
            <a:schemeClr val="accent1"/>
          </a:solidFill>
          <a:ln>
            <a:solidFill>
              <a:schemeClr val="tx1"/>
            </a:solidFill>
          </a:ln>
        </p:spPr>
        <p:txBody>
          <a:bodyPr>
            <a:normAutofit/>
          </a:bodyPr>
          <a:lstStyle/>
          <a:p>
            <a:pPr eaLnBrk="1" hangingPunct="1">
              <a:defRPr/>
            </a:pPr>
            <a:r>
              <a:rPr lang="en-US" altLang="zh-CN" sz="2800" dirty="0">
                <a:solidFill>
                  <a:srgbClr val="FFFF00"/>
                </a:solidFill>
                <a:effectLst>
                  <a:outerShdw blurRad="38100" dist="38100" dir="2700000" algn="tl">
                    <a:srgbClr val="000000"/>
                  </a:outerShdw>
                </a:effectLst>
                <a:latin typeface="华文楷体" pitchFamily="2" charset="-122"/>
                <a:ea typeface="华文楷体" pitchFamily="2" charset="-122"/>
              </a:rPr>
              <a:t>2.</a:t>
            </a:r>
            <a:r>
              <a:rPr lang="zh-CN" altLang="en-US" sz="2800" dirty="0">
                <a:solidFill>
                  <a:srgbClr val="FFFF00"/>
                </a:solidFill>
                <a:effectLst>
                  <a:outerShdw blurRad="38100" dist="38100" dir="2700000" algn="tl">
                    <a:srgbClr val="000000"/>
                  </a:outerShdw>
                </a:effectLst>
                <a:latin typeface="华文楷体" pitchFamily="2" charset="-122"/>
                <a:ea typeface="华文楷体" pitchFamily="2" charset="-122"/>
              </a:rPr>
              <a:t>平流式沉淀池</a:t>
            </a:r>
          </a:p>
        </p:txBody>
      </p:sp>
      <p:sp>
        <p:nvSpPr>
          <p:cNvPr id="233475" name="Rectangle 3"/>
          <p:cNvSpPr>
            <a:spLocks noChangeArrowheads="1"/>
          </p:cNvSpPr>
          <p:nvPr/>
        </p:nvSpPr>
        <p:spPr bwMode="auto">
          <a:xfrm>
            <a:off x="323206" y="3429000"/>
            <a:ext cx="3672408" cy="2308324"/>
          </a:xfrm>
          <a:prstGeom prst="rect">
            <a:avLst/>
          </a:prstGeom>
          <a:noFill/>
          <a:ln w="9525" algn="ctr">
            <a:noFill/>
            <a:miter lim="800000"/>
            <a:headEnd/>
            <a:tailEnd/>
          </a:ln>
        </p:spPr>
        <p:txBody>
          <a:bodyPr wrap="square" anchor="b">
            <a:spAutoFit/>
          </a:bodyPr>
          <a:lstStyle/>
          <a:p>
            <a:pPr algn="l">
              <a:spcBef>
                <a:spcPct val="50000"/>
              </a:spcBef>
              <a:buClr>
                <a:schemeClr val="folHlink"/>
              </a:buClr>
              <a:buSzPct val="60000"/>
              <a:buFont typeface="Wingdings" pitchFamily="2" charset="2"/>
              <a:buNone/>
            </a:pPr>
            <a:r>
              <a:rPr lang="zh-CN" altLang="en-US" sz="2400" b="1" dirty="0">
                <a:latin typeface="华文楷体" pitchFamily="2" charset="-122"/>
                <a:ea typeface="华文楷体" pitchFamily="2" charset="-122"/>
              </a:rPr>
              <a:t>    进水区有侧向配水槽、挡流板组成。挡板入水深度：</a:t>
            </a:r>
            <a:r>
              <a:rPr lang="zh-CN" altLang="en-US" sz="2400" b="1" dirty="0">
                <a:solidFill>
                  <a:srgbClr val="0BF57A"/>
                </a:solidFill>
                <a:latin typeface="华文楷体" pitchFamily="2" charset="-122"/>
                <a:ea typeface="华文楷体" pitchFamily="2" charset="-122"/>
              </a:rPr>
              <a:t>≧</a:t>
            </a:r>
            <a:r>
              <a:rPr lang="en-US" altLang="zh-CN" sz="2400" b="1" dirty="0">
                <a:solidFill>
                  <a:srgbClr val="0BF57A"/>
                </a:solidFill>
                <a:latin typeface="华文楷体" pitchFamily="2" charset="-122"/>
                <a:ea typeface="华文楷体" pitchFamily="2" charset="-122"/>
              </a:rPr>
              <a:t>0.25m</a:t>
            </a:r>
            <a:r>
              <a:rPr lang="zh-CN" altLang="en-US" sz="2400" b="1" dirty="0">
                <a:latin typeface="华文楷体" pitchFamily="2" charset="-122"/>
                <a:ea typeface="华文楷体" pitchFamily="2" charset="-122"/>
              </a:rPr>
              <a:t>，</a:t>
            </a:r>
          </a:p>
          <a:p>
            <a:pPr algn="l">
              <a:spcBef>
                <a:spcPct val="50000"/>
              </a:spcBef>
              <a:buClr>
                <a:schemeClr val="folHlink"/>
              </a:buClr>
              <a:buSzPct val="60000"/>
              <a:buFont typeface="Wingdings" pitchFamily="2" charset="2"/>
              <a:buNone/>
            </a:pPr>
            <a:r>
              <a:rPr lang="zh-CN" altLang="en-US" sz="2400" b="1" dirty="0">
                <a:latin typeface="华文楷体" pitchFamily="2" charset="-122"/>
                <a:ea typeface="华文楷体" pitchFamily="2" charset="-122"/>
              </a:rPr>
              <a:t>高出水面：</a:t>
            </a:r>
            <a:r>
              <a:rPr lang="en-US" altLang="zh-CN" sz="2400" b="1" dirty="0">
                <a:solidFill>
                  <a:srgbClr val="0BF57A"/>
                </a:solidFill>
                <a:latin typeface="华文楷体" pitchFamily="2" charset="-122"/>
                <a:ea typeface="华文楷体" pitchFamily="2" charset="-122"/>
              </a:rPr>
              <a:t>0.15</a:t>
            </a:r>
            <a:r>
              <a:rPr lang="zh-CN" altLang="en-US" sz="2400" b="1" dirty="0">
                <a:solidFill>
                  <a:srgbClr val="0BF57A"/>
                </a:solidFill>
                <a:latin typeface="华文楷体" pitchFamily="2" charset="-122"/>
                <a:ea typeface="华文楷体" pitchFamily="2" charset="-122"/>
              </a:rPr>
              <a:t>～</a:t>
            </a:r>
            <a:r>
              <a:rPr lang="en-US" altLang="zh-CN" sz="2400" b="1" dirty="0">
                <a:solidFill>
                  <a:srgbClr val="0BF57A"/>
                </a:solidFill>
                <a:latin typeface="华文楷体" pitchFamily="2" charset="-122"/>
                <a:ea typeface="华文楷体" pitchFamily="2" charset="-122"/>
              </a:rPr>
              <a:t>0.2m</a:t>
            </a:r>
            <a:r>
              <a:rPr lang="zh-CN" altLang="en-US" sz="2400" b="1" dirty="0">
                <a:latin typeface="华文楷体" pitchFamily="2" charset="-122"/>
                <a:ea typeface="华文楷体" pitchFamily="2" charset="-122"/>
              </a:rPr>
              <a:t>，</a:t>
            </a:r>
          </a:p>
          <a:p>
            <a:pPr algn="l">
              <a:spcBef>
                <a:spcPct val="50000"/>
              </a:spcBef>
              <a:buClr>
                <a:schemeClr val="folHlink"/>
              </a:buClr>
              <a:buSzPct val="60000"/>
              <a:buFont typeface="Wingdings" pitchFamily="2" charset="2"/>
              <a:buNone/>
            </a:pPr>
            <a:r>
              <a:rPr lang="zh-CN" altLang="en-US" sz="2400" b="1" dirty="0">
                <a:latin typeface="华文楷体" pitchFamily="2" charset="-122"/>
                <a:ea typeface="华文楷体" pitchFamily="2" charset="-122"/>
              </a:rPr>
              <a:t>距流入槽：</a:t>
            </a:r>
            <a:r>
              <a:rPr lang="en-US" altLang="zh-CN" sz="2400" b="1" dirty="0">
                <a:solidFill>
                  <a:srgbClr val="0BF57A"/>
                </a:solidFill>
                <a:latin typeface="华文楷体" pitchFamily="2" charset="-122"/>
                <a:ea typeface="华文楷体" pitchFamily="2" charset="-122"/>
              </a:rPr>
              <a:t>0.5</a:t>
            </a:r>
            <a:r>
              <a:rPr lang="zh-CN" altLang="en-US" sz="2400" b="1" dirty="0">
                <a:solidFill>
                  <a:srgbClr val="0BF57A"/>
                </a:solidFill>
                <a:latin typeface="华文楷体" pitchFamily="2" charset="-122"/>
                <a:ea typeface="华文楷体" pitchFamily="2" charset="-122"/>
              </a:rPr>
              <a:t>～</a:t>
            </a:r>
            <a:r>
              <a:rPr lang="en-US" altLang="zh-CN" sz="2400" b="1" dirty="0">
                <a:solidFill>
                  <a:srgbClr val="0BF57A"/>
                </a:solidFill>
                <a:latin typeface="华文楷体" pitchFamily="2" charset="-122"/>
                <a:ea typeface="华文楷体" pitchFamily="2" charset="-122"/>
              </a:rPr>
              <a:t>1.0m</a:t>
            </a:r>
            <a:r>
              <a:rPr lang="zh-CN" altLang="en-US" sz="2400" b="1" dirty="0">
                <a:latin typeface="华文楷体" pitchFamily="2" charset="-122"/>
                <a:ea typeface="华文楷体" pitchFamily="2" charset="-122"/>
              </a:rPr>
              <a:t>。</a:t>
            </a:r>
          </a:p>
        </p:txBody>
      </p:sp>
      <p:sp>
        <p:nvSpPr>
          <p:cNvPr id="233476" name="Rectangle 4"/>
          <p:cNvSpPr>
            <a:spLocks noChangeArrowheads="1"/>
          </p:cNvSpPr>
          <p:nvPr/>
        </p:nvSpPr>
        <p:spPr bwMode="auto">
          <a:xfrm>
            <a:off x="323206" y="1607697"/>
            <a:ext cx="3600400" cy="1384995"/>
          </a:xfrm>
          <a:prstGeom prst="rect">
            <a:avLst/>
          </a:prstGeom>
          <a:noFill/>
          <a:ln w="9525" algn="ctr">
            <a:noFill/>
            <a:miter lim="800000"/>
            <a:headEnd/>
            <a:tailEnd/>
          </a:ln>
        </p:spPr>
        <p:txBody>
          <a:bodyPr wrap="square" anchor="b">
            <a:spAutoFit/>
          </a:bodyPr>
          <a:lstStyle/>
          <a:p>
            <a:pPr algn="just">
              <a:spcBef>
                <a:spcPct val="20000"/>
              </a:spcBef>
              <a:buClr>
                <a:schemeClr val="folHlink"/>
              </a:buClr>
              <a:buSzPct val="60000"/>
              <a:buFont typeface="Wingdings" pitchFamily="2" charset="2"/>
              <a:buNone/>
            </a:pPr>
            <a:r>
              <a:rPr lang="zh-CN" altLang="en-US" sz="2800" b="1" dirty="0">
                <a:latin typeface="华文楷体" pitchFamily="2" charset="-122"/>
                <a:ea typeface="华文楷体" pitchFamily="2" charset="-122"/>
              </a:rPr>
              <a:t>构造</a:t>
            </a:r>
            <a:r>
              <a:rPr lang="en-US" altLang="zh-CN" sz="2800" b="1" dirty="0">
                <a:latin typeface="华文楷体" pitchFamily="2" charset="-122"/>
                <a:ea typeface="华文楷体" pitchFamily="2" charset="-122"/>
              </a:rPr>
              <a:t>:</a:t>
            </a:r>
            <a:r>
              <a:rPr lang="zh-CN" altLang="en-US" sz="2800" b="1" dirty="0">
                <a:latin typeface="华文楷体" pitchFamily="2" charset="-122"/>
                <a:ea typeface="华文楷体" pitchFamily="2" charset="-122"/>
              </a:rPr>
              <a:t>由</a:t>
            </a:r>
            <a:r>
              <a:rPr lang="zh-CN" altLang="en-US" sz="2800" b="1" dirty="0">
                <a:solidFill>
                  <a:srgbClr val="FFFF00"/>
                </a:solidFill>
                <a:latin typeface="华文楷体" pitchFamily="2" charset="-122"/>
                <a:ea typeface="华文楷体" pitchFamily="2" charset="-122"/>
              </a:rPr>
              <a:t>进水、沉淀、缓冲、污泥、出水</a:t>
            </a:r>
            <a:r>
              <a:rPr lang="zh-CN" altLang="en-US" sz="2800" b="1" dirty="0">
                <a:latin typeface="华文楷体" pitchFamily="2" charset="-122"/>
                <a:ea typeface="华文楷体" pitchFamily="2" charset="-122"/>
              </a:rPr>
              <a:t>五区以及排泥装置组成。</a:t>
            </a:r>
          </a:p>
        </p:txBody>
      </p:sp>
      <p:pic>
        <p:nvPicPr>
          <p:cNvPr id="233477" name="Picture 5" descr="18"/>
          <p:cNvPicPr>
            <a:picLocks noChangeAspect="1" noChangeArrowheads="1"/>
          </p:cNvPicPr>
          <p:nvPr/>
        </p:nvPicPr>
        <p:blipFill>
          <a:blip r:embed="rId3" cstate="print"/>
          <a:srcRect t="32419" r="42307" b="4907"/>
          <a:stretch>
            <a:fillRect/>
          </a:stretch>
        </p:blipFill>
        <p:spPr bwMode="auto">
          <a:xfrm>
            <a:off x="4333097" y="3429000"/>
            <a:ext cx="3960439" cy="3382962"/>
          </a:xfrm>
          <a:prstGeom prst="rect">
            <a:avLst/>
          </a:prstGeom>
          <a:noFill/>
          <a:ln w="9525">
            <a:noFill/>
            <a:miter lim="800000"/>
            <a:headEnd/>
            <a:tailEnd/>
          </a:ln>
        </p:spPr>
      </p:pic>
      <p:pic>
        <p:nvPicPr>
          <p:cNvPr id="233479" name="平流式沉淀池.avi">
            <a:hlinkClick r:id="" action="ppaction://media"/>
          </p:cNvPr>
          <p:cNvPicPr>
            <a:picLocks noGrp="1" noRot="1" noChangeAspect="1" noChangeArrowheads="1"/>
          </p:cNvPicPr>
          <p:nvPr>
            <p:ph idx="1"/>
            <a:videoFile r:link="rId1"/>
          </p:nvPr>
        </p:nvPicPr>
        <p:blipFill>
          <a:blip r:embed="rId4" cstate="print"/>
          <a:srcRect/>
          <a:stretch>
            <a:fillRect/>
          </a:stretch>
        </p:blipFill>
        <p:spPr>
          <a:xfrm>
            <a:off x="4333097" y="332656"/>
            <a:ext cx="3887788" cy="2916237"/>
          </a:xfr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33476"/>
                                        </p:tgtEl>
                                        <p:attrNameLst>
                                          <p:attrName>style.visibility</p:attrName>
                                        </p:attrNameLst>
                                      </p:cBhvr>
                                      <p:to>
                                        <p:strVal val="visible"/>
                                      </p:to>
                                    </p:set>
                                    <p:anim calcmode="lin" valueType="num">
                                      <p:cBhvr additive="base">
                                        <p:cTn id="7" dur="500" fill="hold"/>
                                        <p:tgtEl>
                                          <p:spTgt spid="233476"/>
                                        </p:tgtEl>
                                        <p:attrNameLst>
                                          <p:attrName>ppt_x</p:attrName>
                                        </p:attrNameLst>
                                      </p:cBhvr>
                                      <p:tavLst>
                                        <p:tav tm="0">
                                          <p:val>
                                            <p:strVal val="#ppt_x"/>
                                          </p:val>
                                        </p:tav>
                                        <p:tav tm="100000">
                                          <p:val>
                                            <p:strVal val="#ppt_x"/>
                                          </p:val>
                                        </p:tav>
                                      </p:tavLst>
                                    </p:anim>
                                    <p:anim calcmode="lin" valueType="num">
                                      <p:cBhvr additive="base">
                                        <p:cTn id="8" dur="500" fill="hold"/>
                                        <p:tgtEl>
                                          <p:spTgt spid="23347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33475"/>
                                        </p:tgtEl>
                                        <p:attrNameLst>
                                          <p:attrName>style.visibility</p:attrName>
                                        </p:attrNameLst>
                                      </p:cBhvr>
                                      <p:to>
                                        <p:strVal val="visible"/>
                                      </p:to>
                                    </p:set>
                                    <p:anim calcmode="lin" valueType="num">
                                      <p:cBhvr additive="base">
                                        <p:cTn id="13" dur="500" fill="hold"/>
                                        <p:tgtEl>
                                          <p:spTgt spid="233475"/>
                                        </p:tgtEl>
                                        <p:attrNameLst>
                                          <p:attrName>ppt_x</p:attrName>
                                        </p:attrNameLst>
                                      </p:cBhvr>
                                      <p:tavLst>
                                        <p:tav tm="0">
                                          <p:val>
                                            <p:strVal val="#ppt_x"/>
                                          </p:val>
                                        </p:tav>
                                        <p:tav tm="100000">
                                          <p:val>
                                            <p:strVal val="#ppt_x"/>
                                          </p:val>
                                        </p:tav>
                                      </p:tavLst>
                                    </p:anim>
                                    <p:anim calcmode="lin" valueType="num">
                                      <p:cBhvr additive="base">
                                        <p:cTn id="14" dur="500" fill="hold"/>
                                        <p:tgtEl>
                                          <p:spTgt spid="23347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33477"/>
                                        </p:tgtEl>
                                        <p:attrNameLst>
                                          <p:attrName>style.visibility</p:attrName>
                                        </p:attrNameLst>
                                      </p:cBhvr>
                                      <p:to>
                                        <p:strVal val="visible"/>
                                      </p:to>
                                    </p:set>
                                    <p:anim calcmode="lin" valueType="num">
                                      <p:cBhvr additive="base">
                                        <p:cTn id="19" dur="500" fill="hold"/>
                                        <p:tgtEl>
                                          <p:spTgt spid="233477"/>
                                        </p:tgtEl>
                                        <p:attrNameLst>
                                          <p:attrName>ppt_x</p:attrName>
                                        </p:attrNameLst>
                                      </p:cBhvr>
                                      <p:tavLst>
                                        <p:tav tm="0">
                                          <p:val>
                                            <p:strVal val="#ppt_x"/>
                                          </p:val>
                                        </p:tav>
                                        <p:tav tm="100000">
                                          <p:val>
                                            <p:strVal val="#ppt_x"/>
                                          </p:val>
                                        </p:tav>
                                      </p:tavLst>
                                    </p:anim>
                                    <p:anim calcmode="lin" valueType="num">
                                      <p:cBhvr additive="base">
                                        <p:cTn id="20" dur="500" fill="hold"/>
                                        <p:tgtEl>
                                          <p:spTgt spid="233477"/>
                                        </p:tgtEl>
                                        <p:attrNameLst>
                                          <p:attrName>ppt_y</p:attrName>
                                        </p:attrNameLst>
                                      </p:cBhvr>
                                      <p:tavLst>
                                        <p:tav tm="0">
                                          <p:val>
                                            <p:strVal val="1+#ppt_h/2"/>
                                          </p:val>
                                        </p:tav>
                                        <p:tav tm="100000">
                                          <p:val>
                                            <p:strVal val="#ppt_y"/>
                                          </p:val>
                                        </p:tav>
                                      </p:tavLst>
                                    </p:anim>
                                  </p:childTnLst>
                                </p:cTn>
                              </p:par>
                            </p:childTnLst>
                          </p:cTn>
                        </p:par>
                        <p:par>
                          <p:cTn id="21" fill="hold">
                            <p:stCondLst>
                              <p:cond delay="500"/>
                            </p:stCondLst>
                            <p:childTnLst>
                              <p:par>
                                <p:cTn id="22" presetID="1" presetClass="mediacall" presetSubtype="0" fill="hold" nodeType="afterEffect">
                                  <p:stCondLst>
                                    <p:cond delay="0"/>
                                  </p:stCondLst>
                                  <p:childTnLst>
                                    <p:cmd type="call" cmd="playFrom(0.0)">
                                      <p:cBhvr>
                                        <p:cTn id="23" dur="1" fill="hold"/>
                                        <p:tgtEl>
                                          <p:spTgt spid="233479"/>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24" restart="whenNotActive" fill="hold" evtFilter="cancelBubble" nodeType="interactiveSeq">
                <p:stCondLst>
                  <p:cond evt="onClick" delay="0">
                    <p:tgtEl>
                      <p:spTgt spid="233479"/>
                    </p:tgtEl>
                  </p:cond>
                </p:stCondLst>
                <p:endSync evt="end" delay="0">
                  <p:rtn val="all"/>
                </p:endSync>
                <p:childTnLst>
                  <p:par>
                    <p:cTn id="25" fill="hold">
                      <p:stCondLst>
                        <p:cond delay="0"/>
                      </p:stCondLst>
                      <p:childTnLst>
                        <p:par>
                          <p:cTn id="26" fill="hold">
                            <p:stCondLst>
                              <p:cond delay="0"/>
                            </p:stCondLst>
                            <p:childTnLst>
                              <p:par>
                                <p:cTn id="27" presetID="2" presetClass="mediacall" presetSubtype="0" fill="hold" nodeType="clickEffect">
                                  <p:stCondLst>
                                    <p:cond delay="0"/>
                                  </p:stCondLst>
                                  <p:childTnLst>
                                    <p:cmd type="call" cmd="togglePause">
                                      <p:cBhvr>
                                        <p:cTn id="28" dur="1" fill="hold"/>
                                        <p:tgtEl>
                                          <p:spTgt spid="233479"/>
                                        </p:tgtEl>
                                      </p:cBhvr>
                                    </p:cmd>
                                  </p:childTnLst>
                                </p:cTn>
                              </p:par>
                            </p:childTnLst>
                          </p:cTn>
                        </p:par>
                      </p:childTnLst>
                    </p:cTn>
                  </p:par>
                </p:childTnLst>
              </p:cTn>
              <p:nextCondLst>
                <p:cond evt="onClick" delay="0">
                  <p:tgtEl>
                    <p:spTgt spid="233479"/>
                  </p:tgtEl>
                </p:cond>
              </p:nextCondLst>
            </p:seq>
            <p:video>
              <p:cMediaNode>
                <p:cTn id="29" fill="hold" display="0">
                  <p:stCondLst>
                    <p:cond delay="indefinite"/>
                  </p:stCondLst>
                  <p:endCondLst>
                    <p:cond evt="onNext" delay="0">
                      <p:tgtEl>
                        <p:sldTgt/>
                      </p:tgtEl>
                    </p:cond>
                    <p:cond evt="onPrev" delay="0">
                      <p:tgtEl>
                        <p:sldTgt/>
                      </p:tgtEl>
                    </p:cond>
                  </p:endCondLst>
                </p:cTn>
                <p:tgtEl>
                  <p:spTgt spid="233479"/>
                </p:tgtEl>
              </p:cMediaNode>
            </p:video>
          </p:childTnLst>
        </p:cTn>
      </p:par>
    </p:tnLst>
    <p:bldLst>
      <p:bldP spid="233475" grpId="0"/>
      <p:bldP spid="23347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16" name="Rectangle 4"/>
          <p:cNvSpPr>
            <a:spLocks noChangeArrowheads="1"/>
          </p:cNvSpPr>
          <p:nvPr/>
        </p:nvSpPr>
        <p:spPr bwMode="auto">
          <a:xfrm>
            <a:off x="323528" y="549275"/>
            <a:ext cx="2087562" cy="519113"/>
          </a:xfrm>
          <a:prstGeom prst="rect">
            <a:avLst/>
          </a:prstGeom>
          <a:solidFill>
            <a:schemeClr val="accent1"/>
          </a:solidFill>
          <a:ln w="9525">
            <a:noFill/>
            <a:miter lim="800000"/>
            <a:headEnd/>
            <a:tailEnd/>
          </a:ln>
        </p:spPr>
        <p:txBody>
          <a:bodyPr>
            <a:spAutoFit/>
          </a:bodyPr>
          <a:lstStyle/>
          <a:p>
            <a:pPr algn="l"/>
            <a:r>
              <a:rPr lang="en-US" altLang="zh-CN" sz="2800" b="1" dirty="0">
                <a:solidFill>
                  <a:srgbClr val="92D050"/>
                </a:solidFill>
                <a:latin typeface="楷体_GB2312" pitchFamily="49" charset="-122"/>
                <a:ea typeface="楷体_GB2312" pitchFamily="49" charset="-122"/>
              </a:rPr>
              <a:t>2.</a:t>
            </a:r>
            <a:r>
              <a:rPr lang="zh-CN" altLang="en-US" sz="2800" b="1" dirty="0">
                <a:solidFill>
                  <a:srgbClr val="92D050"/>
                </a:solidFill>
                <a:latin typeface="楷体_GB2312" pitchFamily="49" charset="-122"/>
                <a:ea typeface="楷体_GB2312" pitchFamily="49" charset="-122"/>
              </a:rPr>
              <a:t>沉淀类型</a:t>
            </a:r>
          </a:p>
        </p:txBody>
      </p:sp>
      <p:sp>
        <p:nvSpPr>
          <p:cNvPr id="166917" name="Rectangle 5"/>
          <p:cNvSpPr>
            <a:spLocks noChangeArrowheads="1"/>
          </p:cNvSpPr>
          <p:nvPr/>
        </p:nvSpPr>
        <p:spPr bwMode="auto">
          <a:xfrm>
            <a:off x="2339975" y="1163106"/>
            <a:ext cx="6551613" cy="1113766"/>
          </a:xfrm>
          <a:prstGeom prst="rect">
            <a:avLst/>
          </a:prstGeom>
          <a:noFill/>
          <a:ln w="9525">
            <a:noFill/>
            <a:miter lim="800000"/>
            <a:headEnd/>
            <a:tailEnd/>
          </a:ln>
        </p:spPr>
        <p:txBody>
          <a:bodyPr>
            <a:spAutoFit/>
          </a:bodyPr>
          <a:lstStyle/>
          <a:p>
            <a:pPr algn="l">
              <a:lnSpc>
                <a:spcPct val="150000"/>
              </a:lnSpc>
            </a:pPr>
            <a:r>
              <a:rPr lang="zh-CN" altLang="en-US" sz="2400" b="1" dirty="0">
                <a:latin typeface="宋体" pitchFamily="2" charset="-122"/>
              </a:rPr>
              <a:t>指</a:t>
            </a:r>
            <a:r>
              <a:rPr lang="en-US" altLang="zh-CN" sz="2400" b="1" dirty="0">
                <a:latin typeface="宋体" pitchFamily="2" charset="-122"/>
              </a:rPr>
              <a:t>SS</a:t>
            </a:r>
            <a:r>
              <a:rPr lang="zh-CN" altLang="en-US" sz="2400" b="1" dirty="0">
                <a:latin typeface="宋体" pitchFamily="2" charset="-122"/>
              </a:rPr>
              <a:t>浓度不高，沉淀过程中颗粒间互不碰撞、呈单颗粒状态，各自独立地完成沉淀过程。</a:t>
            </a:r>
          </a:p>
        </p:txBody>
      </p:sp>
      <p:sp>
        <p:nvSpPr>
          <p:cNvPr id="166918" name="Rectangle 6"/>
          <p:cNvSpPr>
            <a:spLocks noChangeArrowheads="1"/>
          </p:cNvSpPr>
          <p:nvPr/>
        </p:nvSpPr>
        <p:spPr bwMode="auto">
          <a:xfrm>
            <a:off x="0" y="1268413"/>
            <a:ext cx="2700338" cy="457200"/>
          </a:xfrm>
          <a:prstGeom prst="rect">
            <a:avLst/>
          </a:prstGeom>
          <a:noFill/>
          <a:ln w="9525">
            <a:noFill/>
            <a:miter lim="800000"/>
            <a:headEnd/>
            <a:tailEnd/>
          </a:ln>
        </p:spPr>
        <p:txBody>
          <a:bodyPr>
            <a:spAutoFit/>
          </a:bodyPr>
          <a:lstStyle/>
          <a:p>
            <a:pPr algn="l"/>
            <a:r>
              <a:rPr lang="zh-CN" altLang="en-US" sz="2400" b="1" dirty="0">
                <a:solidFill>
                  <a:srgbClr val="FF0000"/>
                </a:solidFill>
                <a:latin typeface="Tahoma" pitchFamily="34" charset="0"/>
              </a:rPr>
              <a:t>（</a:t>
            </a:r>
            <a:r>
              <a:rPr lang="en-US" altLang="zh-CN" sz="2400" b="1" dirty="0">
                <a:solidFill>
                  <a:srgbClr val="FF0000"/>
                </a:solidFill>
                <a:latin typeface="Tahoma" pitchFamily="34" charset="0"/>
              </a:rPr>
              <a:t>1</a:t>
            </a:r>
            <a:r>
              <a:rPr lang="zh-CN" altLang="en-US" sz="2400" b="1" dirty="0">
                <a:solidFill>
                  <a:srgbClr val="FF0000"/>
                </a:solidFill>
                <a:latin typeface="Tahoma" pitchFamily="34" charset="0"/>
              </a:rPr>
              <a:t>）自由沉淀</a:t>
            </a:r>
            <a:r>
              <a:rPr lang="zh-CN" altLang="en-US" sz="2400" b="1" dirty="0">
                <a:latin typeface="Tahoma" pitchFamily="34" charset="0"/>
              </a:rPr>
              <a:t>：</a:t>
            </a:r>
          </a:p>
        </p:txBody>
      </p:sp>
      <p:sp>
        <p:nvSpPr>
          <p:cNvPr id="166919" name="Rectangle 7"/>
          <p:cNvSpPr>
            <a:spLocks noChangeArrowheads="1"/>
          </p:cNvSpPr>
          <p:nvPr/>
        </p:nvSpPr>
        <p:spPr bwMode="auto">
          <a:xfrm>
            <a:off x="2411760" y="2420888"/>
            <a:ext cx="4608512" cy="646331"/>
          </a:xfrm>
          <a:prstGeom prst="rect">
            <a:avLst/>
          </a:prstGeom>
          <a:noFill/>
          <a:ln w="9525">
            <a:solidFill>
              <a:srgbClr val="F01085"/>
            </a:solidFill>
            <a:miter lim="800000"/>
            <a:headEnd/>
            <a:tailEnd/>
          </a:ln>
        </p:spPr>
        <p:txBody>
          <a:bodyPr>
            <a:spAutoFit/>
          </a:bodyPr>
          <a:lstStyle/>
          <a:p>
            <a:pPr algn="l">
              <a:lnSpc>
                <a:spcPct val="150000"/>
              </a:lnSpc>
            </a:pPr>
            <a:r>
              <a:rPr lang="zh-CN" altLang="en-US" sz="2400" b="1" dirty="0">
                <a:solidFill>
                  <a:srgbClr val="0070C0"/>
                </a:solidFill>
                <a:latin typeface="Tahoma" pitchFamily="34" charset="0"/>
              </a:rPr>
              <a:t>如</a:t>
            </a:r>
            <a:r>
              <a:rPr lang="zh-CN" altLang="en-US" sz="2400" b="1" dirty="0">
                <a:solidFill>
                  <a:srgbClr val="FFFF00"/>
                </a:solidFill>
                <a:latin typeface="Tahoma" pitchFamily="34" charset="0"/>
              </a:rPr>
              <a:t>沉砂池和初沉池中的沉淀</a:t>
            </a:r>
            <a:r>
              <a:rPr lang="zh-CN" altLang="en-US" sz="1600" b="1" dirty="0">
                <a:solidFill>
                  <a:srgbClr val="0070C0"/>
                </a:solidFill>
                <a:latin typeface="Tahoma" pitchFamily="34" charset="0"/>
              </a:rPr>
              <a:t>。</a:t>
            </a:r>
          </a:p>
        </p:txBody>
      </p:sp>
      <p:sp>
        <p:nvSpPr>
          <p:cNvPr id="166920" name="Rectangle 8"/>
          <p:cNvSpPr>
            <a:spLocks noChangeArrowheads="1"/>
          </p:cNvSpPr>
          <p:nvPr/>
        </p:nvSpPr>
        <p:spPr bwMode="auto">
          <a:xfrm>
            <a:off x="0" y="3547864"/>
            <a:ext cx="2592388" cy="457200"/>
          </a:xfrm>
          <a:prstGeom prst="rect">
            <a:avLst/>
          </a:prstGeom>
          <a:noFill/>
          <a:ln w="9525">
            <a:noFill/>
            <a:miter lim="800000"/>
            <a:headEnd/>
            <a:tailEnd/>
          </a:ln>
        </p:spPr>
        <p:txBody>
          <a:bodyPr>
            <a:spAutoFit/>
          </a:bodyPr>
          <a:lstStyle/>
          <a:p>
            <a:pPr algn="l"/>
            <a:r>
              <a:rPr lang="zh-CN" altLang="en-US" sz="2400" b="1" dirty="0">
                <a:solidFill>
                  <a:srgbClr val="FF0000"/>
                </a:solidFill>
                <a:latin typeface="Tahoma" pitchFamily="34" charset="0"/>
              </a:rPr>
              <a:t>（</a:t>
            </a:r>
            <a:r>
              <a:rPr lang="en-US" altLang="zh-CN" sz="2400" b="1" dirty="0">
                <a:solidFill>
                  <a:srgbClr val="FF0000"/>
                </a:solidFill>
                <a:latin typeface="Tahoma" pitchFamily="34" charset="0"/>
              </a:rPr>
              <a:t>2</a:t>
            </a:r>
            <a:r>
              <a:rPr lang="zh-CN" altLang="en-US" sz="2400" b="1" dirty="0">
                <a:solidFill>
                  <a:srgbClr val="FF0000"/>
                </a:solidFill>
                <a:latin typeface="Tahoma" pitchFamily="34" charset="0"/>
              </a:rPr>
              <a:t>）絮凝沉淀</a:t>
            </a:r>
            <a:r>
              <a:rPr lang="zh-CN" altLang="en-US" sz="2400" b="1" dirty="0">
                <a:latin typeface="Tahoma" pitchFamily="34" charset="0"/>
              </a:rPr>
              <a:t>：</a:t>
            </a:r>
          </a:p>
        </p:txBody>
      </p:sp>
      <p:sp>
        <p:nvSpPr>
          <p:cNvPr id="166921" name="Rectangle 9"/>
          <p:cNvSpPr>
            <a:spLocks noChangeArrowheads="1"/>
          </p:cNvSpPr>
          <p:nvPr/>
        </p:nvSpPr>
        <p:spPr bwMode="auto">
          <a:xfrm>
            <a:off x="2411760" y="3417420"/>
            <a:ext cx="6192837" cy="1667764"/>
          </a:xfrm>
          <a:prstGeom prst="rect">
            <a:avLst/>
          </a:prstGeom>
          <a:noFill/>
          <a:ln w="9525">
            <a:noFill/>
            <a:miter lim="800000"/>
            <a:headEnd/>
            <a:tailEnd/>
          </a:ln>
        </p:spPr>
        <p:txBody>
          <a:bodyPr>
            <a:spAutoFit/>
          </a:bodyPr>
          <a:lstStyle/>
          <a:p>
            <a:pPr algn="l">
              <a:lnSpc>
                <a:spcPct val="150000"/>
              </a:lnSpc>
            </a:pPr>
            <a:r>
              <a:rPr lang="zh-CN" altLang="en-US" sz="2400" b="1" dirty="0">
                <a:latin typeface="宋体" pitchFamily="2" charset="-122"/>
              </a:rPr>
              <a:t>当</a:t>
            </a:r>
            <a:r>
              <a:rPr lang="en-US" altLang="zh-CN" sz="2400" b="1" dirty="0">
                <a:latin typeface="宋体" pitchFamily="2" charset="-122"/>
              </a:rPr>
              <a:t>SS</a:t>
            </a:r>
            <a:r>
              <a:rPr lang="zh-CN" altLang="en-US" sz="2400" b="1" dirty="0">
                <a:latin typeface="宋体" pitchFamily="2" charset="-122"/>
              </a:rPr>
              <a:t>浓度较高</a:t>
            </a:r>
            <a:r>
              <a:rPr lang="en-US" altLang="zh-CN" sz="2400" b="1" dirty="0">
                <a:latin typeface="宋体" pitchFamily="2" charset="-122"/>
              </a:rPr>
              <a:t>(50</a:t>
            </a:r>
            <a:r>
              <a:rPr lang="zh-CN" altLang="en-US" sz="2400" b="1" dirty="0">
                <a:latin typeface="宋体" pitchFamily="2" charset="-122"/>
              </a:rPr>
              <a:t>～</a:t>
            </a:r>
            <a:r>
              <a:rPr lang="en-US" altLang="zh-CN" sz="2400" b="1" dirty="0">
                <a:latin typeface="宋体" pitchFamily="2" charset="-122"/>
              </a:rPr>
              <a:t>500 mg/L)</a:t>
            </a:r>
            <a:r>
              <a:rPr lang="zh-CN" altLang="en-US" sz="2400" b="1" dirty="0">
                <a:latin typeface="宋体" pitchFamily="2" charset="-122"/>
              </a:rPr>
              <a:t>时，沉淀过程中颗粒间可能互相碰撞产生絮凝作用，使颗粒粒径与质量逐渐加大，沉速加快</a:t>
            </a:r>
            <a:r>
              <a:rPr lang="zh-CN" altLang="en-US" sz="2400" dirty="0">
                <a:latin typeface="宋体" pitchFamily="2" charset="-122"/>
              </a:rPr>
              <a:t>。</a:t>
            </a:r>
          </a:p>
        </p:txBody>
      </p:sp>
      <p:sp>
        <p:nvSpPr>
          <p:cNvPr id="166922" name="Rectangle 10"/>
          <p:cNvSpPr>
            <a:spLocks noChangeArrowheads="1"/>
          </p:cNvSpPr>
          <p:nvPr/>
        </p:nvSpPr>
        <p:spPr bwMode="auto">
          <a:xfrm>
            <a:off x="2484438" y="5308142"/>
            <a:ext cx="5111750" cy="646331"/>
          </a:xfrm>
          <a:prstGeom prst="rect">
            <a:avLst/>
          </a:prstGeom>
          <a:noFill/>
          <a:ln w="9525">
            <a:solidFill>
              <a:srgbClr val="F01085"/>
            </a:solidFill>
            <a:miter lim="800000"/>
            <a:headEnd/>
            <a:tailEnd/>
          </a:ln>
        </p:spPr>
        <p:txBody>
          <a:bodyPr>
            <a:spAutoFit/>
          </a:bodyPr>
          <a:lstStyle/>
          <a:p>
            <a:pPr algn="l">
              <a:lnSpc>
                <a:spcPct val="150000"/>
              </a:lnSpc>
              <a:spcBef>
                <a:spcPct val="20000"/>
              </a:spcBef>
              <a:buClr>
                <a:schemeClr val="folHlink"/>
              </a:buClr>
              <a:buSzPct val="60000"/>
              <a:buFont typeface="Wingdings" pitchFamily="2" charset="2"/>
              <a:buNone/>
            </a:pPr>
            <a:r>
              <a:rPr lang="zh-CN" altLang="en-US" sz="2400" b="1" dirty="0">
                <a:solidFill>
                  <a:srgbClr val="0070C0"/>
                </a:solidFill>
                <a:latin typeface="Tahoma" pitchFamily="34" charset="0"/>
              </a:rPr>
              <a:t>如</a:t>
            </a:r>
            <a:r>
              <a:rPr lang="zh-CN" altLang="en-US" sz="2400" b="1" dirty="0">
                <a:solidFill>
                  <a:srgbClr val="FFFF00"/>
                </a:solidFill>
                <a:latin typeface="Tahoma" pitchFamily="34" charset="0"/>
              </a:rPr>
              <a:t>活性污泥在二沉池中的沉淀</a:t>
            </a:r>
            <a:r>
              <a:rPr lang="zh-CN" altLang="en-US" sz="2400" dirty="0">
                <a:solidFill>
                  <a:srgbClr val="0070C0"/>
                </a:solidFill>
                <a:latin typeface="Tahoma" pitchFamily="34" charset="0"/>
              </a:rPr>
              <a:t>。</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66916"/>
                                        </p:tgtEl>
                                        <p:attrNameLst>
                                          <p:attrName>style.visibility</p:attrName>
                                        </p:attrNameLst>
                                      </p:cBhvr>
                                      <p:to>
                                        <p:strVal val="visible"/>
                                      </p:to>
                                    </p:set>
                                    <p:anim calcmode="lin" valueType="num">
                                      <p:cBhvr additive="base">
                                        <p:cTn id="7" dur="500" fill="hold"/>
                                        <p:tgtEl>
                                          <p:spTgt spid="166916"/>
                                        </p:tgtEl>
                                        <p:attrNameLst>
                                          <p:attrName>ppt_x</p:attrName>
                                        </p:attrNameLst>
                                      </p:cBhvr>
                                      <p:tavLst>
                                        <p:tav tm="0">
                                          <p:val>
                                            <p:strVal val="#ppt_x"/>
                                          </p:val>
                                        </p:tav>
                                        <p:tav tm="100000">
                                          <p:val>
                                            <p:strVal val="#ppt_x"/>
                                          </p:val>
                                        </p:tav>
                                      </p:tavLst>
                                    </p:anim>
                                    <p:anim calcmode="lin" valueType="num">
                                      <p:cBhvr additive="base">
                                        <p:cTn id="8" dur="500" fill="hold"/>
                                        <p:tgtEl>
                                          <p:spTgt spid="16691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66918"/>
                                        </p:tgtEl>
                                        <p:attrNameLst>
                                          <p:attrName>style.visibility</p:attrName>
                                        </p:attrNameLst>
                                      </p:cBhvr>
                                      <p:to>
                                        <p:strVal val="visible"/>
                                      </p:to>
                                    </p:set>
                                    <p:anim calcmode="lin" valueType="num">
                                      <p:cBhvr additive="base">
                                        <p:cTn id="13" dur="500" fill="hold"/>
                                        <p:tgtEl>
                                          <p:spTgt spid="166918"/>
                                        </p:tgtEl>
                                        <p:attrNameLst>
                                          <p:attrName>ppt_x</p:attrName>
                                        </p:attrNameLst>
                                      </p:cBhvr>
                                      <p:tavLst>
                                        <p:tav tm="0">
                                          <p:val>
                                            <p:strVal val="#ppt_x"/>
                                          </p:val>
                                        </p:tav>
                                        <p:tav tm="100000">
                                          <p:val>
                                            <p:strVal val="#ppt_x"/>
                                          </p:val>
                                        </p:tav>
                                      </p:tavLst>
                                    </p:anim>
                                    <p:anim calcmode="lin" valueType="num">
                                      <p:cBhvr additive="base">
                                        <p:cTn id="14" dur="500" fill="hold"/>
                                        <p:tgtEl>
                                          <p:spTgt spid="16691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66917"/>
                                        </p:tgtEl>
                                        <p:attrNameLst>
                                          <p:attrName>style.visibility</p:attrName>
                                        </p:attrNameLst>
                                      </p:cBhvr>
                                      <p:to>
                                        <p:strVal val="visible"/>
                                      </p:to>
                                    </p:set>
                                    <p:anim calcmode="lin" valueType="num">
                                      <p:cBhvr additive="base">
                                        <p:cTn id="19" dur="500" fill="hold"/>
                                        <p:tgtEl>
                                          <p:spTgt spid="166917"/>
                                        </p:tgtEl>
                                        <p:attrNameLst>
                                          <p:attrName>ppt_x</p:attrName>
                                        </p:attrNameLst>
                                      </p:cBhvr>
                                      <p:tavLst>
                                        <p:tav tm="0">
                                          <p:val>
                                            <p:strVal val="#ppt_x"/>
                                          </p:val>
                                        </p:tav>
                                        <p:tav tm="100000">
                                          <p:val>
                                            <p:strVal val="#ppt_x"/>
                                          </p:val>
                                        </p:tav>
                                      </p:tavLst>
                                    </p:anim>
                                    <p:anim calcmode="lin" valueType="num">
                                      <p:cBhvr additive="base">
                                        <p:cTn id="20" dur="500" fill="hold"/>
                                        <p:tgtEl>
                                          <p:spTgt spid="16691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66919">
                                            <p:txEl>
                                              <p:pRg st="0" end="0"/>
                                            </p:txEl>
                                          </p:spTgt>
                                        </p:tgtEl>
                                        <p:attrNameLst>
                                          <p:attrName>style.visibility</p:attrName>
                                        </p:attrNameLst>
                                      </p:cBhvr>
                                      <p:to>
                                        <p:strVal val="visible"/>
                                      </p:to>
                                    </p:set>
                                    <p:anim calcmode="lin" valueType="num">
                                      <p:cBhvr additive="base">
                                        <p:cTn id="25" dur="500" fill="hold"/>
                                        <p:tgtEl>
                                          <p:spTgt spid="166919">
                                            <p:txEl>
                                              <p:pRg st="0" end="0"/>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6691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66920"/>
                                        </p:tgtEl>
                                        <p:attrNameLst>
                                          <p:attrName>style.visibility</p:attrName>
                                        </p:attrNameLst>
                                      </p:cBhvr>
                                      <p:to>
                                        <p:strVal val="visible"/>
                                      </p:to>
                                    </p:set>
                                    <p:anim calcmode="lin" valueType="num">
                                      <p:cBhvr additive="base">
                                        <p:cTn id="31" dur="500" fill="hold"/>
                                        <p:tgtEl>
                                          <p:spTgt spid="166920"/>
                                        </p:tgtEl>
                                        <p:attrNameLst>
                                          <p:attrName>ppt_x</p:attrName>
                                        </p:attrNameLst>
                                      </p:cBhvr>
                                      <p:tavLst>
                                        <p:tav tm="0">
                                          <p:val>
                                            <p:strVal val="#ppt_x"/>
                                          </p:val>
                                        </p:tav>
                                        <p:tav tm="100000">
                                          <p:val>
                                            <p:strVal val="#ppt_x"/>
                                          </p:val>
                                        </p:tav>
                                      </p:tavLst>
                                    </p:anim>
                                    <p:anim calcmode="lin" valueType="num">
                                      <p:cBhvr additive="base">
                                        <p:cTn id="32" dur="500" fill="hold"/>
                                        <p:tgtEl>
                                          <p:spTgt spid="166920"/>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66921"/>
                                        </p:tgtEl>
                                        <p:attrNameLst>
                                          <p:attrName>style.visibility</p:attrName>
                                        </p:attrNameLst>
                                      </p:cBhvr>
                                      <p:to>
                                        <p:strVal val="visible"/>
                                      </p:to>
                                    </p:set>
                                    <p:anim calcmode="lin" valueType="num">
                                      <p:cBhvr additive="base">
                                        <p:cTn id="37" dur="500" fill="hold"/>
                                        <p:tgtEl>
                                          <p:spTgt spid="166921"/>
                                        </p:tgtEl>
                                        <p:attrNameLst>
                                          <p:attrName>ppt_x</p:attrName>
                                        </p:attrNameLst>
                                      </p:cBhvr>
                                      <p:tavLst>
                                        <p:tav tm="0">
                                          <p:val>
                                            <p:strVal val="#ppt_x"/>
                                          </p:val>
                                        </p:tav>
                                        <p:tav tm="100000">
                                          <p:val>
                                            <p:strVal val="#ppt_x"/>
                                          </p:val>
                                        </p:tav>
                                      </p:tavLst>
                                    </p:anim>
                                    <p:anim calcmode="lin" valueType="num">
                                      <p:cBhvr additive="base">
                                        <p:cTn id="38" dur="500" fill="hold"/>
                                        <p:tgtEl>
                                          <p:spTgt spid="166921"/>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66922"/>
                                        </p:tgtEl>
                                        <p:attrNameLst>
                                          <p:attrName>style.visibility</p:attrName>
                                        </p:attrNameLst>
                                      </p:cBhvr>
                                      <p:to>
                                        <p:strVal val="visible"/>
                                      </p:to>
                                    </p:set>
                                    <p:anim calcmode="lin" valueType="num">
                                      <p:cBhvr additive="base">
                                        <p:cTn id="43" dur="500" fill="hold"/>
                                        <p:tgtEl>
                                          <p:spTgt spid="166922"/>
                                        </p:tgtEl>
                                        <p:attrNameLst>
                                          <p:attrName>ppt_x</p:attrName>
                                        </p:attrNameLst>
                                      </p:cBhvr>
                                      <p:tavLst>
                                        <p:tav tm="0">
                                          <p:val>
                                            <p:strVal val="#ppt_x"/>
                                          </p:val>
                                        </p:tav>
                                        <p:tav tm="100000">
                                          <p:val>
                                            <p:strVal val="#ppt_x"/>
                                          </p:val>
                                        </p:tav>
                                      </p:tavLst>
                                    </p:anim>
                                    <p:anim calcmode="lin" valueType="num">
                                      <p:cBhvr additive="base">
                                        <p:cTn id="44" dur="500" fill="hold"/>
                                        <p:tgtEl>
                                          <p:spTgt spid="1669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6916" grpId="0" animBg="1"/>
      <p:bldP spid="166917" grpId="0"/>
      <p:bldP spid="166918" grpId="0"/>
      <p:bldP spid="166920" grpId="0"/>
      <p:bldP spid="166921" grpId="0"/>
      <p:bldP spid="166922"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154" name="Picture 2" descr="005"/>
          <p:cNvPicPr>
            <a:picLocks noChangeAspect="1" noChangeArrowheads="1"/>
          </p:cNvPicPr>
          <p:nvPr/>
        </p:nvPicPr>
        <p:blipFill>
          <a:blip r:embed="rId2" cstate="print"/>
          <a:srcRect t="5902" b="13368"/>
          <a:stretch>
            <a:fillRect/>
          </a:stretch>
        </p:blipFill>
        <p:spPr bwMode="auto">
          <a:xfrm>
            <a:off x="1258888" y="2997200"/>
            <a:ext cx="6624637" cy="3468688"/>
          </a:xfrm>
          <a:prstGeom prst="rect">
            <a:avLst/>
          </a:prstGeom>
          <a:noFill/>
          <a:ln w="9525">
            <a:noFill/>
            <a:miter lim="800000"/>
            <a:headEnd/>
            <a:tailEnd/>
          </a:ln>
        </p:spPr>
      </p:pic>
      <p:pic>
        <p:nvPicPr>
          <p:cNvPr id="236547" name="Picture 3" descr="17"/>
          <p:cNvPicPr>
            <a:picLocks noChangeAspect="1" noChangeArrowheads="1"/>
          </p:cNvPicPr>
          <p:nvPr/>
        </p:nvPicPr>
        <p:blipFill>
          <a:blip r:embed="rId3" cstate="print"/>
          <a:srcRect/>
          <a:stretch>
            <a:fillRect/>
          </a:stretch>
        </p:blipFill>
        <p:spPr bwMode="auto">
          <a:xfrm>
            <a:off x="1258888" y="404813"/>
            <a:ext cx="6625480" cy="2490787"/>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36547"/>
                                        </p:tgtEl>
                                        <p:attrNameLst>
                                          <p:attrName>style.visibility</p:attrName>
                                        </p:attrNameLst>
                                      </p:cBhvr>
                                      <p:to>
                                        <p:strVal val="visible"/>
                                      </p:to>
                                    </p:set>
                                    <p:anim calcmode="lin" valueType="num">
                                      <p:cBhvr additive="base">
                                        <p:cTn id="7" dur="500" fill="hold"/>
                                        <p:tgtEl>
                                          <p:spTgt spid="236547"/>
                                        </p:tgtEl>
                                        <p:attrNameLst>
                                          <p:attrName>ppt_x</p:attrName>
                                        </p:attrNameLst>
                                      </p:cBhvr>
                                      <p:tavLst>
                                        <p:tav tm="0">
                                          <p:val>
                                            <p:strVal val="#ppt_x"/>
                                          </p:val>
                                        </p:tav>
                                        <p:tav tm="100000">
                                          <p:val>
                                            <p:strVal val="#ppt_x"/>
                                          </p:val>
                                        </p:tav>
                                      </p:tavLst>
                                    </p:anim>
                                    <p:anim calcmode="lin" valueType="num">
                                      <p:cBhvr additive="base">
                                        <p:cTn id="8" dur="500" fill="hold"/>
                                        <p:tgtEl>
                                          <p:spTgt spid="23654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178" name="Picture 2" descr="007"/>
          <p:cNvPicPr>
            <a:picLocks noChangeAspect="1" noChangeArrowheads="1"/>
          </p:cNvPicPr>
          <p:nvPr/>
        </p:nvPicPr>
        <p:blipFill>
          <a:blip r:embed="rId2" cstate="print"/>
          <a:srcRect b="31076"/>
          <a:stretch>
            <a:fillRect/>
          </a:stretch>
        </p:blipFill>
        <p:spPr bwMode="auto">
          <a:xfrm>
            <a:off x="467544" y="1268760"/>
            <a:ext cx="8358417" cy="4104456"/>
          </a:xfrm>
          <a:prstGeom prst="rect">
            <a:avLst/>
          </a:prstGeom>
          <a:noFill/>
          <a:ln w="9525">
            <a:noFill/>
            <a:miter lim="800000"/>
            <a:headEnd/>
            <a:tailEnd/>
          </a:ln>
        </p:spPr>
      </p:pic>
    </p:spTree>
  </p:cSld>
  <p:clrMapOvr>
    <a:masterClrMapping/>
  </p:clrMapOvr>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4499" name="Rectangle 3"/>
          <p:cNvSpPr>
            <a:spLocks noChangeArrowheads="1"/>
          </p:cNvSpPr>
          <p:nvPr/>
        </p:nvSpPr>
        <p:spPr bwMode="auto">
          <a:xfrm>
            <a:off x="251520" y="1404998"/>
            <a:ext cx="4032448" cy="4524315"/>
          </a:xfrm>
          <a:prstGeom prst="rect">
            <a:avLst/>
          </a:prstGeom>
          <a:noFill/>
          <a:ln w="9525" algn="ctr">
            <a:noFill/>
            <a:miter lim="800000"/>
            <a:headEnd/>
            <a:tailEnd/>
          </a:ln>
        </p:spPr>
        <p:txBody>
          <a:bodyPr wrap="square" anchor="b">
            <a:spAutoFit/>
          </a:bodyPr>
          <a:lstStyle/>
          <a:p>
            <a:pPr algn="just">
              <a:spcBef>
                <a:spcPct val="50000"/>
              </a:spcBef>
              <a:buClr>
                <a:schemeClr val="folHlink"/>
              </a:buClr>
              <a:buSzPct val="60000"/>
              <a:buFont typeface="Wingdings" pitchFamily="2" charset="2"/>
              <a:buNone/>
            </a:pPr>
            <a:r>
              <a:rPr lang="zh-CN" altLang="en-US" sz="2400" b="1" dirty="0">
                <a:latin typeface="华文楷体" pitchFamily="2" charset="-122"/>
                <a:ea typeface="华文楷体" pitchFamily="2" charset="-122"/>
              </a:rPr>
              <a:t>    出水区由出水槽和挡板组成。出水槽为自由溢流堰，其要求水平，以保证出流均匀，控制沉淀池水位。</a:t>
            </a:r>
            <a:endParaRPr lang="en-US" altLang="zh-CN" sz="2400" b="1" dirty="0">
              <a:latin typeface="华文楷体" pitchFamily="2" charset="-122"/>
              <a:ea typeface="华文楷体" pitchFamily="2" charset="-122"/>
            </a:endParaRPr>
          </a:p>
          <a:p>
            <a:pPr algn="just">
              <a:spcBef>
                <a:spcPct val="50000"/>
              </a:spcBef>
              <a:buClr>
                <a:schemeClr val="folHlink"/>
              </a:buClr>
              <a:buSzPct val="60000"/>
              <a:buFont typeface="Wingdings" pitchFamily="2" charset="2"/>
              <a:buNone/>
            </a:pPr>
            <a:endParaRPr lang="zh-CN" altLang="en-US" sz="2400" b="1" dirty="0">
              <a:latin typeface="华文楷体" pitchFamily="2" charset="-122"/>
              <a:ea typeface="华文楷体" pitchFamily="2" charset="-122"/>
            </a:endParaRPr>
          </a:p>
          <a:p>
            <a:pPr algn="just">
              <a:spcBef>
                <a:spcPct val="50000"/>
              </a:spcBef>
              <a:buClr>
                <a:schemeClr val="folHlink"/>
              </a:buClr>
              <a:buSzPct val="60000"/>
              <a:buFont typeface="Wingdings" pitchFamily="2" charset="2"/>
              <a:buNone/>
            </a:pPr>
            <a:r>
              <a:rPr lang="zh-CN" altLang="en-US" sz="2400" b="1" dirty="0">
                <a:latin typeface="华文楷体" pitchFamily="2" charset="-122"/>
                <a:ea typeface="华文楷体" pitchFamily="2" charset="-122"/>
              </a:rPr>
              <a:t>    堰口采用锯齿形，最大负荷</a:t>
            </a:r>
            <a:r>
              <a:rPr lang="zh-CN" altLang="en-US" sz="2400" b="1" dirty="0">
                <a:solidFill>
                  <a:srgbClr val="FFFF00"/>
                </a:solidFill>
                <a:latin typeface="华文楷体" pitchFamily="2" charset="-122"/>
                <a:ea typeface="华文楷体" pitchFamily="2" charset="-122"/>
              </a:rPr>
              <a:t>≧</a:t>
            </a:r>
            <a:r>
              <a:rPr lang="en-US" altLang="zh-CN" sz="2400" b="1" dirty="0">
                <a:solidFill>
                  <a:srgbClr val="FFFF00"/>
                </a:solidFill>
                <a:latin typeface="华文楷体" pitchFamily="2" charset="-122"/>
                <a:ea typeface="华文楷体" pitchFamily="2" charset="-122"/>
              </a:rPr>
              <a:t>2.9L/(</a:t>
            </a:r>
            <a:r>
              <a:rPr lang="en-US" altLang="zh-CN" sz="2400" b="1" dirty="0" err="1">
                <a:solidFill>
                  <a:srgbClr val="FFFF00"/>
                </a:solidFill>
                <a:latin typeface="华文楷体" pitchFamily="2" charset="-122"/>
                <a:ea typeface="华文楷体" pitchFamily="2" charset="-122"/>
              </a:rPr>
              <a:t>m.s</a:t>
            </a:r>
            <a:r>
              <a:rPr lang="en-US" altLang="zh-CN" sz="2400" b="1" dirty="0">
                <a:solidFill>
                  <a:srgbClr val="FFFF00"/>
                </a:solidFill>
                <a:latin typeface="华文楷体" pitchFamily="2" charset="-122"/>
                <a:ea typeface="华文楷体" pitchFamily="2" charset="-122"/>
              </a:rPr>
              <a:t>)</a:t>
            </a:r>
            <a:r>
              <a:rPr lang="zh-CN" altLang="en-US" sz="2400" b="1" dirty="0">
                <a:latin typeface="华文楷体" pitchFamily="2" charset="-122"/>
                <a:ea typeface="华文楷体" pitchFamily="2" charset="-122"/>
              </a:rPr>
              <a:t>（初沉池）、</a:t>
            </a:r>
            <a:r>
              <a:rPr lang="en-US" altLang="zh-CN" sz="2400" b="1" dirty="0">
                <a:solidFill>
                  <a:srgbClr val="FFFF00"/>
                </a:solidFill>
                <a:latin typeface="华文楷体" pitchFamily="2" charset="-122"/>
                <a:ea typeface="华文楷体" pitchFamily="2" charset="-122"/>
              </a:rPr>
              <a:t>1.7L/(</a:t>
            </a:r>
            <a:r>
              <a:rPr lang="en-US" altLang="zh-CN" sz="2400" b="1" dirty="0" err="1">
                <a:solidFill>
                  <a:srgbClr val="FFFF00"/>
                </a:solidFill>
                <a:latin typeface="华文楷体" pitchFamily="2" charset="-122"/>
                <a:ea typeface="华文楷体" pitchFamily="2" charset="-122"/>
              </a:rPr>
              <a:t>m.s</a:t>
            </a:r>
            <a:r>
              <a:rPr lang="en-US" altLang="zh-CN" sz="2400" b="1" dirty="0">
                <a:solidFill>
                  <a:srgbClr val="FFFF00"/>
                </a:solidFill>
                <a:latin typeface="华文楷体" pitchFamily="2" charset="-122"/>
                <a:ea typeface="华文楷体" pitchFamily="2" charset="-122"/>
              </a:rPr>
              <a:t>)</a:t>
            </a:r>
            <a:r>
              <a:rPr lang="zh-CN" altLang="en-US" sz="2400" b="1" dirty="0">
                <a:latin typeface="华文楷体" pitchFamily="2" charset="-122"/>
                <a:ea typeface="华文楷体" pitchFamily="2" charset="-122"/>
              </a:rPr>
              <a:t>（二沉池）。为改善出水水质，可设多出水槽，以降低出水负荷。</a:t>
            </a:r>
          </a:p>
        </p:txBody>
      </p:sp>
      <p:pic>
        <p:nvPicPr>
          <p:cNvPr id="234500" name="Picture 4" descr="18"/>
          <p:cNvPicPr>
            <a:picLocks noChangeAspect="1" noChangeArrowheads="1"/>
          </p:cNvPicPr>
          <p:nvPr/>
        </p:nvPicPr>
        <p:blipFill>
          <a:blip r:embed="rId2" cstate="print"/>
          <a:srcRect/>
          <a:stretch>
            <a:fillRect/>
          </a:stretch>
        </p:blipFill>
        <p:spPr bwMode="auto">
          <a:xfrm>
            <a:off x="4572000" y="1196752"/>
            <a:ext cx="4059237" cy="4752975"/>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34499"/>
                                        </p:tgtEl>
                                        <p:attrNameLst>
                                          <p:attrName>style.visibility</p:attrName>
                                        </p:attrNameLst>
                                      </p:cBhvr>
                                      <p:to>
                                        <p:strVal val="visible"/>
                                      </p:to>
                                    </p:set>
                                    <p:anim calcmode="lin" valueType="num">
                                      <p:cBhvr additive="base">
                                        <p:cTn id="7" dur="500" fill="hold"/>
                                        <p:tgtEl>
                                          <p:spTgt spid="234499"/>
                                        </p:tgtEl>
                                        <p:attrNameLst>
                                          <p:attrName>ppt_x</p:attrName>
                                        </p:attrNameLst>
                                      </p:cBhvr>
                                      <p:tavLst>
                                        <p:tav tm="0">
                                          <p:val>
                                            <p:strVal val="#ppt_x"/>
                                          </p:val>
                                        </p:tav>
                                        <p:tav tm="100000">
                                          <p:val>
                                            <p:strVal val="#ppt_x"/>
                                          </p:val>
                                        </p:tav>
                                      </p:tavLst>
                                    </p:anim>
                                    <p:anim calcmode="lin" valueType="num">
                                      <p:cBhvr additive="base">
                                        <p:cTn id="8" dur="500" fill="hold"/>
                                        <p:tgtEl>
                                          <p:spTgt spid="23449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34500"/>
                                        </p:tgtEl>
                                        <p:attrNameLst>
                                          <p:attrName>style.visibility</p:attrName>
                                        </p:attrNameLst>
                                      </p:cBhvr>
                                      <p:to>
                                        <p:strVal val="visible"/>
                                      </p:to>
                                    </p:set>
                                    <p:anim calcmode="lin" valueType="num">
                                      <p:cBhvr additive="base">
                                        <p:cTn id="13" dur="500" fill="hold"/>
                                        <p:tgtEl>
                                          <p:spTgt spid="234500"/>
                                        </p:tgtEl>
                                        <p:attrNameLst>
                                          <p:attrName>ppt_x</p:attrName>
                                        </p:attrNameLst>
                                      </p:cBhvr>
                                      <p:tavLst>
                                        <p:tav tm="0">
                                          <p:val>
                                            <p:strVal val="#ppt_x"/>
                                          </p:val>
                                        </p:tav>
                                        <p:tav tm="100000">
                                          <p:val>
                                            <p:strVal val="#ppt_x"/>
                                          </p:val>
                                        </p:tav>
                                      </p:tavLst>
                                    </p:anim>
                                    <p:anim calcmode="lin" valueType="num">
                                      <p:cBhvr additive="base">
                                        <p:cTn id="14" dur="500" fill="hold"/>
                                        <p:tgtEl>
                                          <p:spTgt spid="23450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4499"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23" name="Rectangle 3"/>
          <p:cNvSpPr>
            <a:spLocks noGrp="1" noChangeArrowheads="1"/>
          </p:cNvSpPr>
          <p:nvPr>
            <p:ph type="body" idx="1"/>
          </p:nvPr>
        </p:nvSpPr>
        <p:spPr>
          <a:xfrm>
            <a:off x="827584" y="1412776"/>
            <a:ext cx="7560840" cy="4176464"/>
          </a:xfrm>
        </p:spPr>
        <p:txBody>
          <a:bodyPr>
            <a:normAutofit fontScale="85000" lnSpcReduction="10000"/>
          </a:bodyPr>
          <a:lstStyle/>
          <a:p>
            <a:pPr eaLnBrk="1" hangingPunct="1">
              <a:lnSpc>
                <a:spcPct val="160000"/>
              </a:lnSpc>
            </a:pPr>
            <a:r>
              <a:rPr lang="zh-CN" altLang="en-US" dirty="0">
                <a:latin typeface="华文楷体" pitchFamily="2" charset="-122"/>
                <a:ea typeface="华文楷体" pitchFamily="2" charset="-122"/>
              </a:rPr>
              <a:t>缓冲层：</a:t>
            </a:r>
            <a:r>
              <a:rPr lang="zh-CN" altLang="en-US" dirty="0">
                <a:solidFill>
                  <a:srgbClr val="00B0F0"/>
                </a:solidFill>
                <a:latin typeface="华文楷体" pitchFamily="2" charset="-122"/>
                <a:ea typeface="华文楷体" pitchFamily="2" charset="-122"/>
              </a:rPr>
              <a:t>避免已沉淀污泥被水流搅起。</a:t>
            </a:r>
            <a:endParaRPr lang="en-US" altLang="zh-CN" dirty="0">
              <a:solidFill>
                <a:srgbClr val="00B0F0"/>
              </a:solidFill>
              <a:latin typeface="华文楷体" pitchFamily="2" charset="-122"/>
              <a:ea typeface="华文楷体" pitchFamily="2" charset="-122"/>
            </a:endParaRPr>
          </a:p>
          <a:p>
            <a:pPr eaLnBrk="1" hangingPunct="1">
              <a:lnSpc>
                <a:spcPct val="160000"/>
              </a:lnSpc>
            </a:pPr>
            <a:endParaRPr lang="zh-CN" altLang="en-US" dirty="0">
              <a:latin typeface="华文楷体" pitchFamily="2" charset="-122"/>
              <a:ea typeface="华文楷体" pitchFamily="2" charset="-122"/>
            </a:endParaRPr>
          </a:p>
          <a:p>
            <a:pPr eaLnBrk="1" hangingPunct="1">
              <a:lnSpc>
                <a:spcPct val="160000"/>
              </a:lnSpc>
            </a:pPr>
            <a:r>
              <a:rPr lang="zh-CN" altLang="en-US" dirty="0">
                <a:latin typeface="华文楷体" pitchFamily="2" charset="-122"/>
                <a:ea typeface="华文楷体" pitchFamily="2" charset="-122"/>
              </a:rPr>
              <a:t>污泥区</a:t>
            </a:r>
            <a:r>
              <a:rPr lang="zh-CN" altLang="en-US" dirty="0">
                <a:solidFill>
                  <a:srgbClr val="FFFF00"/>
                </a:solidFill>
                <a:latin typeface="华文楷体" pitchFamily="2" charset="-122"/>
                <a:ea typeface="华文楷体" pitchFamily="2" charset="-122"/>
              </a:rPr>
              <a:t>：</a:t>
            </a:r>
            <a:r>
              <a:rPr lang="zh-CN" altLang="en-US" dirty="0">
                <a:solidFill>
                  <a:srgbClr val="00B0F0"/>
                </a:solidFill>
                <a:latin typeface="华文楷体" pitchFamily="2" charset="-122"/>
                <a:ea typeface="华文楷体" pitchFamily="2" charset="-122"/>
              </a:rPr>
              <a:t> 贮存、浓缩和排泥作用。</a:t>
            </a:r>
            <a:endParaRPr lang="en-US" altLang="zh-CN" dirty="0">
              <a:solidFill>
                <a:srgbClr val="00B0F0"/>
              </a:solidFill>
              <a:latin typeface="华文楷体" pitchFamily="2" charset="-122"/>
              <a:ea typeface="华文楷体" pitchFamily="2" charset="-122"/>
            </a:endParaRPr>
          </a:p>
          <a:p>
            <a:pPr eaLnBrk="1" hangingPunct="1">
              <a:lnSpc>
                <a:spcPct val="160000"/>
              </a:lnSpc>
            </a:pPr>
            <a:endParaRPr lang="zh-CN" altLang="en-US" dirty="0">
              <a:latin typeface="华文楷体" pitchFamily="2" charset="-122"/>
              <a:ea typeface="华文楷体" pitchFamily="2" charset="-122"/>
            </a:endParaRPr>
          </a:p>
          <a:p>
            <a:pPr eaLnBrk="1" hangingPunct="1">
              <a:lnSpc>
                <a:spcPct val="160000"/>
              </a:lnSpc>
            </a:pPr>
            <a:r>
              <a:rPr lang="zh-CN" altLang="en-US" dirty="0">
                <a:latin typeface="华文楷体" pitchFamily="2" charset="-122"/>
                <a:ea typeface="华文楷体" pitchFamily="2" charset="-122"/>
              </a:rPr>
              <a:t>排泥装置与方法：</a:t>
            </a:r>
            <a:r>
              <a:rPr lang="zh-CN" altLang="en-US" dirty="0">
                <a:solidFill>
                  <a:srgbClr val="00B0F0"/>
                </a:solidFill>
                <a:latin typeface="华文楷体" pitchFamily="2" charset="-122"/>
                <a:ea typeface="华文楷体" pitchFamily="2" charset="-122"/>
              </a:rPr>
              <a:t>利用进水压力。底坡</a:t>
            </a:r>
            <a:r>
              <a:rPr lang="en-US" altLang="zh-CN" dirty="0">
                <a:solidFill>
                  <a:srgbClr val="00B0F0"/>
                </a:solidFill>
                <a:latin typeface="华文楷体" pitchFamily="2" charset="-122"/>
                <a:ea typeface="华文楷体" pitchFamily="2" charset="-122"/>
              </a:rPr>
              <a:t>I</a:t>
            </a:r>
            <a:r>
              <a:rPr lang="zh-CN" altLang="en-US" dirty="0">
                <a:solidFill>
                  <a:srgbClr val="00B0F0"/>
                </a:solidFill>
                <a:latin typeface="华文楷体" pitchFamily="2" charset="-122"/>
                <a:ea typeface="华文楷体" pitchFamily="2" charset="-122"/>
              </a:rPr>
              <a:t>＝</a:t>
            </a:r>
            <a:r>
              <a:rPr lang="en-US" altLang="zh-CN" dirty="0">
                <a:solidFill>
                  <a:srgbClr val="00B0F0"/>
                </a:solidFill>
                <a:latin typeface="华文楷体" pitchFamily="2" charset="-122"/>
                <a:ea typeface="华文楷体" pitchFamily="2" charset="-122"/>
              </a:rPr>
              <a:t>0.01</a:t>
            </a:r>
            <a:r>
              <a:rPr lang="zh-CN" altLang="en-US" dirty="0">
                <a:solidFill>
                  <a:srgbClr val="00B0F0"/>
                </a:solidFill>
                <a:latin typeface="华文楷体" pitchFamily="2" charset="-122"/>
                <a:ea typeface="华文楷体" pitchFamily="2" charset="-122"/>
              </a:rPr>
              <a:t>～</a:t>
            </a:r>
            <a:r>
              <a:rPr lang="en-US" altLang="zh-CN" dirty="0">
                <a:solidFill>
                  <a:srgbClr val="00B0F0"/>
                </a:solidFill>
                <a:latin typeface="华文楷体" pitchFamily="2" charset="-122"/>
                <a:ea typeface="华文楷体" pitchFamily="2" charset="-122"/>
              </a:rPr>
              <a:t>0.02</a:t>
            </a:r>
            <a:r>
              <a:rPr lang="zh-CN" altLang="en-US" dirty="0">
                <a:solidFill>
                  <a:srgbClr val="00B0F0"/>
                </a:solidFill>
                <a:latin typeface="华文楷体" pitchFamily="2" charset="-122"/>
                <a:ea typeface="华文楷体" pitchFamily="2" charset="-122"/>
              </a:rPr>
              <a:t>；机械刮渣速度</a:t>
            </a:r>
            <a:r>
              <a:rPr lang="en-US" altLang="zh-CN" dirty="0">
                <a:solidFill>
                  <a:srgbClr val="00B0F0"/>
                </a:solidFill>
                <a:latin typeface="华文楷体" pitchFamily="2" charset="-122"/>
                <a:ea typeface="华文楷体" pitchFamily="2" charset="-122"/>
              </a:rPr>
              <a:t>1m/min</a:t>
            </a:r>
            <a:r>
              <a:rPr lang="zh-CN" altLang="en-US" dirty="0">
                <a:solidFill>
                  <a:srgbClr val="00B0F0"/>
                </a:solidFill>
                <a:latin typeface="华文楷体" pitchFamily="2" charset="-122"/>
                <a:ea typeface="华文楷体" pitchFamily="2" charset="-122"/>
              </a:rPr>
              <a:t>（初沉池）。</a:t>
            </a:r>
          </a:p>
          <a:p>
            <a:pPr eaLnBrk="1" hangingPunct="1">
              <a:lnSpc>
                <a:spcPct val="120000"/>
              </a:lnSpc>
            </a:pPr>
            <a:endParaRPr lang="en-US" altLang="zh-CN" dirty="0">
              <a:latin typeface="华文楷体" pitchFamily="2" charset="-122"/>
              <a:ea typeface="华文楷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35523">
                                            <p:txEl>
                                              <p:pRg st="0" end="0"/>
                                            </p:txEl>
                                          </p:spTgt>
                                        </p:tgtEl>
                                        <p:attrNameLst>
                                          <p:attrName>style.visibility</p:attrName>
                                        </p:attrNameLst>
                                      </p:cBhvr>
                                      <p:to>
                                        <p:strVal val="visible"/>
                                      </p:to>
                                    </p:set>
                                    <p:anim calcmode="lin" valueType="num">
                                      <p:cBhvr additive="base">
                                        <p:cTn id="7" dur="500" fill="hold"/>
                                        <p:tgtEl>
                                          <p:spTgt spid="23552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3552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35523">
                                            <p:txEl>
                                              <p:pRg st="2" end="2"/>
                                            </p:txEl>
                                          </p:spTgt>
                                        </p:tgtEl>
                                        <p:attrNameLst>
                                          <p:attrName>style.visibility</p:attrName>
                                        </p:attrNameLst>
                                      </p:cBhvr>
                                      <p:to>
                                        <p:strVal val="visible"/>
                                      </p:to>
                                    </p:set>
                                    <p:anim calcmode="lin" valueType="num">
                                      <p:cBhvr additive="base">
                                        <p:cTn id="13" dur="500" fill="hold"/>
                                        <p:tgtEl>
                                          <p:spTgt spid="23552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3552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35523">
                                            <p:txEl>
                                              <p:pRg st="4" end="4"/>
                                            </p:txEl>
                                          </p:spTgt>
                                        </p:tgtEl>
                                        <p:attrNameLst>
                                          <p:attrName>style.visibility</p:attrName>
                                        </p:attrNameLst>
                                      </p:cBhvr>
                                      <p:to>
                                        <p:strVal val="visible"/>
                                      </p:to>
                                    </p:set>
                                    <p:anim calcmode="lin" valueType="num">
                                      <p:cBhvr additive="base">
                                        <p:cTn id="19" dur="500" fill="hold"/>
                                        <p:tgtEl>
                                          <p:spTgt spid="235523">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3552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23" grpId="0" build="p"/>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251" name="Picture 4" descr="1"/>
          <p:cNvPicPr>
            <a:picLocks noGrp="1" noChangeAspect="1" noChangeArrowheads="1"/>
          </p:cNvPicPr>
          <p:nvPr>
            <p:ph type="body" idx="1"/>
          </p:nvPr>
        </p:nvPicPr>
        <p:blipFill>
          <a:blip r:embed="rId2" cstate="print"/>
          <a:srcRect/>
          <a:stretch>
            <a:fillRect/>
          </a:stretch>
        </p:blipFill>
        <p:spPr>
          <a:xfrm>
            <a:off x="1187624" y="1052736"/>
            <a:ext cx="6666280" cy="5412858"/>
          </a:xfrm>
          <a:noFill/>
        </p:spPr>
      </p:pic>
    </p:spTree>
  </p:cSld>
  <p:clrMapOvr>
    <a:masterClrMapping/>
  </p:clrMapOvr>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274" name="Picture 2" descr="沉淀池17"/>
          <p:cNvPicPr>
            <a:picLocks noChangeAspect="1" noChangeArrowheads="1"/>
          </p:cNvPicPr>
          <p:nvPr/>
        </p:nvPicPr>
        <p:blipFill>
          <a:blip r:embed="rId2" cstate="print"/>
          <a:srcRect/>
          <a:stretch>
            <a:fillRect/>
          </a:stretch>
        </p:blipFill>
        <p:spPr bwMode="auto">
          <a:xfrm>
            <a:off x="1295400" y="742950"/>
            <a:ext cx="6858000" cy="5143500"/>
          </a:xfrm>
          <a:prstGeom prst="rect">
            <a:avLst/>
          </a:prstGeom>
          <a:noFill/>
          <a:ln w="9525">
            <a:noFill/>
            <a:miter lim="800000"/>
            <a:headEnd/>
            <a:tailEnd/>
          </a:ln>
        </p:spPr>
      </p:pic>
      <p:sp>
        <p:nvSpPr>
          <p:cNvPr id="54275" name="Rectangle 3"/>
          <p:cNvSpPr>
            <a:spLocks noChangeArrowheads="1"/>
          </p:cNvSpPr>
          <p:nvPr/>
        </p:nvSpPr>
        <p:spPr bwMode="auto">
          <a:xfrm>
            <a:off x="6084168" y="5301208"/>
            <a:ext cx="1828800" cy="520824"/>
          </a:xfrm>
          <a:prstGeom prst="rect">
            <a:avLst/>
          </a:prstGeom>
          <a:solidFill>
            <a:schemeClr val="tx1"/>
          </a:solidFill>
          <a:ln w="9525">
            <a:noFill/>
            <a:miter lim="800000"/>
            <a:headEnd/>
            <a:tailEnd/>
          </a:ln>
        </p:spPr>
        <p:txBody>
          <a:bodyPr wrap="none" anchor="ctr"/>
          <a:lstStyle/>
          <a:p>
            <a:endParaRPr lang="zh-CN" altLang="en-US" dirty="0">
              <a:solidFill>
                <a:srgbClr val="FFFF00"/>
              </a:solidFill>
            </a:endParaRPr>
          </a:p>
        </p:txBody>
      </p:sp>
      <p:sp>
        <p:nvSpPr>
          <p:cNvPr id="306180" name="AutoShape 4"/>
          <p:cNvSpPr>
            <a:spLocks noChangeArrowheads="1"/>
          </p:cNvSpPr>
          <p:nvPr/>
        </p:nvSpPr>
        <p:spPr bwMode="auto">
          <a:xfrm>
            <a:off x="6400800" y="1371600"/>
            <a:ext cx="1905000" cy="1143000"/>
          </a:xfrm>
          <a:prstGeom prst="wedgeRectCallout">
            <a:avLst>
              <a:gd name="adj1" fmla="val -68000"/>
              <a:gd name="adj2" fmla="val 183611"/>
            </a:avLst>
          </a:prstGeom>
          <a:solidFill>
            <a:schemeClr val="accent1"/>
          </a:solidFill>
          <a:ln w="9525">
            <a:solidFill>
              <a:schemeClr val="tx1"/>
            </a:solidFill>
            <a:miter lim="800000"/>
            <a:headEnd/>
            <a:tailEnd/>
          </a:ln>
        </p:spPr>
        <p:txBody>
          <a:bodyPr/>
          <a:lstStyle/>
          <a:p>
            <a:pPr algn="ctr"/>
            <a:r>
              <a:rPr kumimoji="1" lang="zh-CN" altLang="en-US" sz="3200" b="1" dirty="0">
                <a:solidFill>
                  <a:srgbClr val="FFFF00"/>
                </a:solidFill>
                <a:latin typeface="Times New Roman" pitchFamily="18" charset="0"/>
              </a:rPr>
              <a:t>进水槽</a:t>
            </a:r>
            <a:r>
              <a:rPr kumimoji="1" lang="en-US" altLang="zh-CN" sz="3200" b="1" dirty="0">
                <a:solidFill>
                  <a:srgbClr val="FFFF00"/>
                </a:solidFill>
                <a:latin typeface="Times New Roman" pitchFamily="18" charset="0"/>
              </a:rPr>
              <a:t>,</a:t>
            </a:r>
            <a:r>
              <a:rPr kumimoji="1" lang="zh-CN" altLang="en-US" sz="3200" b="1" dirty="0">
                <a:solidFill>
                  <a:srgbClr val="FFFF00"/>
                </a:solidFill>
                <a:latin typeface="Times New Roman" pitchFamily="18" charset="0"/>
              </a:rPr>
              <a:t>底部有孔</a:t>
            </a:r>
          </a:p>
        </p:txBody>
      </p:sp>
      <p:sp>
        <p:nvSpPr>
          <p:cNvPr id="306181" name="AutoShape 5"/>
          <p:cNvSpPr>
            <a:spLocks noChangeArrowheads="1"/>
          </p:cNvSpPr>
          <p:nvPr/>
        </p:nvSpPr>
        <p:spPr bwMode="auto">
          <a:xfrm>
            <a:off x="4876800" y="457200"/>
            <a:ext cx="1828800" cy="685800"/>
          </a:xfrm>
          <a:prstGeom prst="wedgeRectCallout">
            <a:avLst>
              <a:gd name="adj1" fmla="val -25000"/>
              <a:gd name="adj2" fmla="val 394907"/>
            </a:avLst>
          </a:prstGeom>
          <a:solidFill>
            <a:schemeClr val="accent1"/>
          </a:solidFill>
          <a:ln w="9525">
            <a:solidFill>
              <a:schemeClr val="tx1"/>
            </a:solidFill>
            <a:miter lim="800000"/>
            <a:headEnd/>
            <a:tailEnd/>
          </a:ln>
        </p:spPr>
        <p:txBody>
          <a:bodyPr/>
          <a:lstStyle/>
          <a:p>
            <a:pPr algn="ctr"/>
            <a:r>
              <a:rPr kumimoji="1" lang="zh-CN" altLang="en-US" sz="3200" b="1" dirty="0">
                <a:solidFill>
                  <a:srgbClr val="FFFF00"/>
                </a:solidFill>
                <a:latin typeface="Times New Roman" pitchFamily="18" charset="0"/>
              </a:rPr>
              <a:t>出水槽</a:t>
            </a:r>
          </a:p>
        </p:txBody>
      </p:sp>
      <p:sp>
        <p:nvSpPr>
          <p:cNvPr id="306182" name="AutoShape 6"/>
          <p:cNvSpPr>
            <a:spLocks noChangeArrowheads="1"/>
          </p:cNvSpPr>
          <p:nvPr/>
        </p:nvSpPr>
        <p:spPr bwMode="auto">
          <a:xfrm>
            <a:off x="2743200" y="609600"/>
            <a:ext cx="1828800" cy="685800"/>
          </a:xfrm>
          <a:prstGeom prst="wedgeRectCallout">
            <a:avLst>
              <a:gd name="adj1" fmla="val 70833"/>
              <a:gd name="adj2" fmla="val 319907"/>
            </a:avLst>
          </a:prstGeom>
          <a:solidFill>
            <a:schemeClr val="accent1"/>
          </a:solidFill>
          <a:ln w="9525">
            <a:solidFill>
              <a:schemeClr val="tx1"/>
            </a:solidFill>
            <a:miter lim="800000"/>
            <a:headEnd/>
            <a:tailEnd/>
          </a:ln>
        </p:spPr>
        <p:txBody>
          <a:bodyPr/>
          <a:lstStyle/>
          <a:p>
            <a:pPr algn="ctr"/>
            <a:r>
              <a:rPr kumimoji="1" lang="zh-CN" altLang="en-US" sz="3200" b="1" dirty="0">
                <a:solidFill>
                  <a:srgbClr val="FFFF00"/>
                </a:solidFill>
                <a:latin typeface="Times New Roman" pitchFamily="18" charset="0"/>
              </a:rPr>
              <a:t>出水堰</a:t>
            </a:r>
          </a:p>
        </p:txBody>
      </p:sp>
      <p:sp>
        <p:nvSpPr>
          <p:cNvPr id="306183" name="AutoShape 7"/>
          <p:cNvSpPr>
            <a:spLocks noChangeArrowheads="1"/>
          </p:cNvSpPr>
          <p:nvPr/>
        </p:nvSpPr>
        <p:spPr bwMode="auto">
          <a:xfrm>
            <a:off x="533400" y="2209800"/>
            <a:ext cx="1828800" cy="990600"/>
          </a:xfrm>
          <a:prstGeom prst="wedgeRectCallout">
            <a:avLst>
              <a:gd name="adj1" fmla="val 106250"/>
              <a:gd name="adj2" fmla="val 184935"/>
            </a:avLst>
          </a:prstGeom>
          <a:solidFill>
            <a:schemeClr val="accent1"/>
          </a:solidFill>
          <a:ln w="9525">
            <a:solidFill>
              <a:schemeClr val="tx1"/>
            </a:solidFill>
            <a:miter lim="800000"/>
            <a:headEnd/>
            <a:tailEnd/>
          </a:ln>
        </p:spPr>
        <p:txBody>
          <a:bodyPr/>
          <a:lstStyle/>
          <a:p>
            <a:r>
              <a:rPr kumimoji="1" lang="zh-CN" altLang="en-US" sz="3200" b="1" dirty="0">
                <a:solidFill>
                  <a:srgbClr val="FFFF00"/>
                </a:solidFill>
                <a:latin typeface="Times New Roman" pitchFamily="18" charset="0"/>
              </a:rPr>
              <a:t>出水堰前挡板</a:t>
            </a:r>
          </a:p>
        </p:txBody>
      </p:sp>
      <p:sp>
        <p:nvSpPr>
          <p:cNvPr id="306184" name="AutoShape 8"/>
          <p:cNvSpPr>
            <a:spLocks noChangeArrowheads="1"/>
          </p:cNvSpPr>
          <p:nvPr/>
        </p:nvSpPr>
        <p:spPr bwMode="auto">
          <a:xfrm>
            <a:off x="6553200" y="4419600"/>
            <a:ext cx="1981200" cy="1447800"/>
          </a:xfrm>
          <a:prstGeom prst="wedgeRectCallout">
            <a:avLst>
              <a:gd name="adj1" fmla="val -109616"/>
              <a:gd name="adj2" fmla="val -39255"/>
            </a:avLst>
          </a:prstGeom>
          <a:solidFill>
            <a:schemeClr val="accent1"/>
          </a:solidFill>
          <a:ln w="9525">
            <a:solidFill>
              <a:schemeClr val="tx1"/>
            </a:solidFill>
            <a:miter lim="800000"/>
            <a:headEnd/>
            <a:tailEnd/>
          </a:ln>
        </p:spPr>
        <p:txBody>
          <a:bodyPr/>
          <a:lstStyle/>
          <a:p>
            <a:pPr algn="ctr"/>
            <a:r>
              <a:rPr kumimoji="1" lang="zh-CN" altLang="en-US" sz="3200" b="1" dirty="0">
                <a:solidFill>
                  <a:srgbClr val="FFFF00"/>
                </a:solidFill>
                <a:latin typeface="Times New Roman" pitchFamily="18" charset="0"/>
              </a:rPr>
              <a:t>进水挡板</a:t>
            </a:r>
            <a:r>
              <a:rPr kumimoji="1" lang="en-US" altLang="zh-CN" sz="3200" b="1" dirty="0">
                <a:solidFill>
                  <a:srgbClr val="FFFF00"/>
                </a:solidFill>
                <a:latin typeface="Times New Roman" pitchFamily="18" charset="0"/>
              </a:rPr>
              <a:t>,</a:t>
            </a:r>
            <a:r>
              <a:rPr kumimoji="1" lang="zh-CN" altLang="en-US" sz="3200" b="1" dirty="0">
                <a:solidFill>
                  <a:srgbClr val="FFFF00"/>
                </a:solidFill>
                <a:latin typeface="Times New Roman" pitchFamily="18" charset="0"/>
              </a:rPr>
              <a:t>深入水下约</a:t>
            </a:r>
            <a:r>
              <a:rPr kumimoji="1" lang="en-US" altLang="zh-CN" sz="3200" b="1" dirty="0">
                <a:solidFill>
                  <a:srgbClr val="FFFF00"/>
                </a:solidFill>
                <a:latin typeface="Times New Roman" pitchFamily="18" charset="0"/>
              </a:rPr>
              <a:t>3/4</a:t>
            </a:r>
            <a:r>
              <a:rPr kumimoji="1" lang="zh-CN" altLang="en-US" sz="3200" b="1" dirty="0">
                <a:solidFill>
                  <a:srgbClr val="FFFF00"/>
                </a:solidFill>
                <a:latin typeface="Times New Roman" pitchFamily="18" charset="0"/>
              </a:rPr>
              <a:t>水深</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06180"/>
                                        </p:tgtEl>
                                        <p:attrNameLst>
                                          <p:attrName>style.visibility</p:attrName>
                                        </p:attrNameLst>
                                      </p:cBhvr>
                                      <p:to>
                                        <p:strVal val="visible"/>
                                      </p:to>
                                    </p:set>
                                    <p:anim calcmode="lin" valueType="num">
                                      <p:cBhvr additive="base">
                                        <p:cTn id="7" dur="500" fill="hold"/>
                                        <p:tgtEl>
                                          <p:spTgt spid="306180"/>
                                        </p:tgtEl>
                                        <p:attrNameLst>
                                          <p:attrName>ppt_x</p:attrName>
                                        </p:attrNameLst>
                                      </p:cBhvr>
                                      <p:tavLst>
                                        <p:tav tm="0">
                                          <p:val>
                                            <p:strVal val="0-#ppt_w/2"/>
                                          </p:val>
                                        </p:tav>
                                        <p:tav tm="100000">
                                          <p:val>
                                            <p:strVal val="#ppt_x"/>
                                          </p:val>
                                        </p:tav>
                                      </p:tavLst>
                                    </p:anim>
                                    <p:anim calcmode="lin" valueType="num">
                                      <p:cBhvr additive="base">
                                        <p:cTn id="8" dur="500" fill="hold"/>
                                        <p:tgtEl>
                                          <p:spTgt spid="30618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306184"/>
                                        </p:tgtEl>
                                        <p:attrNameLst>
                                          <p:attrName>style.visibility</p:attrName>
                                        </p:attrNameLst>
                                      </p:cBhvr>
                                      <p:to>
                                        <p:strVal val="visible"/>
                                      </p:to>
                                    </p:set>
                                    <p:anim calcmode="lin" valueType="num">
                                      <p:cBhvr additive="base">
                                        <p:cTn id="13" dur="500" fill="hold"/>
                                        <p:tgtEl>
                                          <p:spTgt spid="306184"/>
                                        </p:tgtEl>
                                        <p:attrNameLst>
                                          <p:attrName>ppt_x</p:attrName>
                                        </p:attrNameLst>
                                      </p:cBhvr>
                                      <p:tavLst>
                                        <p:tav tm="0">
                                          <p:val>
                                            <p:strVal val="0-#ppt_w/2"/>
                                          </p:val>
                                        </p:tav>
                                        <p:tav tm="100000">
                                          <p:val>
                                            <p:strVal val="#ppt_x"/>
                                          </p:val>
                                        </p:tav>
                                      </p:tavLst>
                                    </p:anim>
                                    <p:anim calcmode="lin" valueType="num">
                                      <p:cBhvr additive="base">
                                        <p:cTn id="14" dur="500" fill="hold"/>
                                        <p:tgtEl>
                                          <p:spTgt spid="306184"/>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306181"/>
                                        </p:tgtEl>
                                        <p:attrNameLst>
                                          <p:attrName>style.visibility</p:attrName>
                                        </p:attrNameLst>
                                      </p:cBhvr>
                                      <p:to>
                                        <p:strVal val="visible"/>
                                      </p:to>
                                    </p:set>
                                    <p:anim calcmode="lin" valueType="num">
                                      <p:cBhvr additive="base">
                                        <p:cTn id="19" dur="500" fill="hold"/>
                                        <p:tgtEl>
                                          <p:spTgt spid="306181"/>
                                        </p:tgtEl>
                                        <p:attrNameLst>
                                          <p:attrName>ppt_x</p:attrName>
                                        </p:attrNameLst>
                                      </p:cBhvr>
                                      <p:tavLst>
                                        <p:tav tm="0">
                                          <p:val>
                                            <p:strVal val="0-#ppt_w/2"/>
                                          </p:val>
                                        </p:tav>
                                        <p:tav tm="100000">
                                          <p:val>
                                            <p:strVal val="#ppt_x"/>
                                          </p:val>
                                        </p:tav>
                                      </p:tavLst>
                                    </p:anim>
                                    <p:anim calcmode="lin" valueType="num">
                                      <p:cBhvr additive="base">
                                        <p:cTn id="20" dur="500" fill="hold"/>
                                        <p:tgtEl>
                                          <p:spTgt spid="306181"/>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306182"/>
                                        </p:tgtEl>
                                        <p:attrNameLst>
                                          <p:attrName>style.visibility</p:attrName>
                                        </p:attrNameLst>
                                      </p:cBhvr>
                                      <p:to>
                                        <p:strVal val="visible"/>
                                      </p:to>
                                    </p:set>
                                    <p:anim calcmode="lin" valueType="num">
                                      <p:cBhvr additive="base">
                                        <p:cTn id="25" dur="500" fill="hold"/>
                                        <p:tgtEl>
                                          <p:spTgt spid="306182"/>
                                        </p:tgtEl>
                                        <p:attrNameLst>
                                          <p:attrName>ppt_x</p:attrName>
                                        </p:attrNameLst>
                                      </p:cBhvr>
                                      <p:tavLst>
                                        <p:tav tm="0">
                                          <p:val>
                                            <p:strVal val="0-#ppt_w/2"/>
                                          </p:val>
                                        </p:tav>
                                        <p:tav tm="100000">
                                          <p:val>
                                            <p:strVal val="#ppt_x"/>
                                          </p:val>
                                        </p:tav>
                                      </p:tavLst>
                                    </p:anim>
                                    <p:anim calcmode="lin" valueType="num">
                                      <p:cBhvr additive="base">
                                        <p:cTn id="26" dur="500" fill="hold"/>
                                        <p:tgtEl>
                                          <p:spTgt spid="306182"/>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306183"/>
                                        </p:tgtEl>
                                        <p:attrNameLst>
                                          <p:attrName>style.visibility</p:attrName>
                                        </p:attrNameLst>
                                      </p:cBhvr>
                                      <p:to>
                                        <p:strVal val="visible"/>
                                      </p:to>
                                    </p:set>
                                    <p:anim calcmode="lin" valueType="num">
                                      <p:cBhvr additive="base">
                                        <p:cTn id="31" dur="500" fill="hold"/>
                                        <p:tgtEl>
                                          <p:spTgt spid="306183"/>
                                        </p:tgtEl>
                                        <p:attrNameLst>
                                          <p:attrName>ppt_x</p:attrName>
                                        </p:attrNameLst>
                                      </p:cBhvr>
                                      <p:tavLst>
                                        <p:tav tm="0">
                                          <p:val>
                                            <p:strVal val="0-#ppt_w/2"/>
                                          </p:val>
                                        </p:tav>
                                        <p:tav tm="100000">
                                          <p:val>
                                            <p:strVal val="#ppt_x"/>
                                          </p:val>
                                        </p:tav>
                                      </p:tavLst>
                                    </p:anim>
                                    <p:anim calcmode="lin" valueType="num">
                                      <p:cBhvr additive="base">
                                        <p:cTn id="32" dur="500" fill="hold"/>
                                        <p:tgtEl>
                                          <p:spTgt spid="30618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6180" grpId="0" animBg="1" autoUpdateAnimBg="0"/>
      <p:bldP spid="306181" grpId="0" animBg="1" autoUpdateAnimBg="0"/>
      <p:bldP spid="306182" grpId="0" animBg="1" autoUpdateAnimBg="0"/>
      <p:bldP spid="306183" grpId="0" animBg="1" autoUpdateAnimBg="0"/>
      <p:bldP spid="306184" grpId="0" animBg="1" autoUpdateAnimBg="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ChangeArrowheads="1"/>
          </p:cNvSpPr>
          <p:nvPr/>
        </p:nvSpPr>
        <p:spPr bwMode="auto">
          <a:xfrm>
            <a:off x="2343150" y="833438"/>
            <a:ext cx="9144000" cy="0"/>
          </a:xfrm>
          <a:prstGeom prst="rect">
            <a:avLst/>
          </a:prstGeom>
          <a:noFill/>
          <a:ln w="9525">
            <a:noFill/>
            <a:miter lim="800000"/>
            <a:headEnd/>
            <a:tailEnd/>
          </a:ln>
        </p:spPr>
        <p:txBody>
          <a:bodyPr>
            <a:spAutoFit/>
          </a:bodyPr>
          <a:lstStyle/>
          <a:p>
            <a:endParaRPr lang="zh-CN" altLang="en-US"/>
          </a:p>
        </p:txBody>
      </p:sp>
      <p:sp>
        <p:nvSpPr>
          <p:cNvPr id="56323" name="Rectangle 3"/>
          <p:cNvSpPr>
            <a:spLocks noChangeArrowheads="1"/>
          </p:cNvSpPr>
          <p:nvPr/>
        </p:nvSpPr>
        <p:spPr bwMode="auto">
          <a:xfrm>
            <a:off x="2676525" y="1423988"/>
            <a:ext cx="9144000" cy="0"/>
          </a:xfrm>
          <a:prstGeom prst="rect">
            <a:avLst/>
          </a:prstGeom>
          <a:noFill/>
          <a:ln w="9525">
            <a:noFill/>
            <a:miter lim="800000"/>
            <a:headEnd/>
            <a:tailEnd/>
          </a:ln>
        </p:spPr>
        <p:txBody>
          <a:bodyPr>
            <a:spAutoFit/>
          </a:bodyPr>
          <a:lstStyle/>
          <a:p>
            <a:endParaRPr lang="zh-CN" altLang="en-US"/>
          </a:p>
        </p:txBody>
      </p:sp>
      <p:sp>
        <p:nvSpPr>
          <p:cNvPr id="56324" name="Rectangle 4"/>
          <p:cNvSpPr>
            <a:spLocks noChangeArrowheads="1"/>
          </p:cNvSpPr>
          <p:nvPr/>
        </p:nvSpPr>
        <p:spPr bwMode="auto">
          <a:xfrm>
            <a:off x="2657475" y="1457325"/>
            <a:ext cx="9144000" cy="0"/>
          </a:xfrm>
          <a:prstGeom prst="rect">
            <a:avLst/>
          </a:prstGeom>
          <a:noFill/>
          <a:ln w="9525">
            <a:noFill/>
            <a:miter lim="800000"/>
            <a:headEnd/>
            <a:tailEnd/>
          </a:ln>
        </p:spPr>
        <p:txBody>
          <a:bodyPr>
            <a:spAutoFit/>
          </a:bodyPr>
          <a:lstStyle/>
          <a:p>
            <a:endParaRPr lang="zh-CN" altLang="en-US"/>
          </a:p>
        </p:txBody>
      </p:sp>
      <p:sp>
        <p:nvSpPr>
          <p:cNvPr id="56325" name="Rectangle 5"/>
          <p:cNvSpPr>
            <a:spLocks noChangeArrowheads="1"/>
          </p:cNvSpPr>
          <p:nvPr/>
        </p:nvSpPr>
        <p:spPr bwMode="auto">
          <a:xfrm>
            <a:off x="1895475" y="2128838"/>
            <a:ext cx="9144000" cy="0"/>
          </a:xfrm>
          <a:prstGeom prst="rect">
            <a:avLst/>
          </a:prstGeom>
          <a:noFill/>
          <a:ln w="9525">
            <a:noFill/>
            <a:miter lim="800000"/>
            <a:headEnd/>
            <a:tailEnd/>
          </a:ln>
        </p:spPr>
        <p:txBody>
          <a:bodyPr>
            <a:spAutoFit/>
          </a:bodyPr>
          <a:lstStyle/>
          <a:p>
            <a:endParaRPr lang="zh-CN" altLang="en-US"/>
          </a:p>
        </p:txBody>
      </p:sp>
      <p:sp>
        <p:nvSpPr>
          <p:cNvPr id="56326" name="Rectangle 6"/>
          <p:cNvSpPr>
            <a:spLocks noChangeArrowheads="1"/>
          </p:cNvSpPr>
          <p:nvPr/>
        </p:nvSpPr>
        <p:spPr bwMode="auto">
          <a:xfrm>
            <a:off x="2419350" y="2147888"/>
            <a:ext cx="9144000" cy="0"/>
          </a:xfrm>
          <a:prstGeom prst="rect">
            <a:avLst/>
          </a:prstGeom>
          <a:noFill/>
          <a:ln w="9525">
            <a:noFill/>
            <a:miter lim="800000"/>
            <a:headEnd/>
            <a:tailEnd/>
          </a:ln>
        </p:spPr>
        <p:txBody>
          <a:bodyPr>
            <a:spAutoFit/>
          </a:bodyPr>
          <a:lstStyle/>
          <a:p>
            <a:endParaRPr lang="zh-CN" altLang="en-US"/>
          </a:p>
        </p:txBody>
      </p:sp>
      <p:sp>
        <p:nvSpPr>
          <p:cNvPr id="56327" name="Rectangle 7"/>
          <p:cNvSpPr>
            <a:spLocks noChangeArrowheads="1"/>
          </p:cNvSpPr>
          <p:nvPr/>
        </p:nvSpPr>
        <p:spPr bwMode="auto">
          <a:xfrm>
            <a:off x="2562225" y="2247900"/>
            <a:ext cx="9144000" cy="0"/>
          </a:xfrm>
          <a:prstGeom prst="rect">
            <a:avLst/>
          </a:prstGeom>
          <a:noFill/>
          <a:ln w="9525">
            <a:noFill/>
            <a:miter lim="800000"/>
            <a:headEnd/>
            <a:tailEnd/>
          </a:ln>
        </p:spPr>
        <p:txBody>
          <a:bodyPr>
            <a:spAutoFit/>
          </a:bodyPr>
          <a:lstStyle/>
          <a:p>
            <a:endParaRPr lang="zh-CN" altLang="en-US"/>
          </a:p>
        </p:txBody>
      </p:sp>
      <p:sp>
        <p:nvSpPr>
          <p:cNvPr id="56328" name="Text Box 8"/>
          <p:cNvSpPr txBox="1">
            <a:spLocks noChangeArrowheads="1"/>
          </p:cNvSpPr>
          <p:nvPr/>
        </p:nvSpPr>
        <p:spPr bwMode="auto">
          <a:xfrm>
            <a:off x="1062038" y="936625"/>
            <a:ext cx="184150" cy="366713"/>
          </a:xfrm>
          <a:prstGeom prst="rect">
            <a:avLst/>
          </a:prstGeom>
          <a:noFill/>
          <a:ln w="9525">
            <a:noFill/>
            <a:miter lim="800000"/>
            <a:headEnd/>
            <a:tailEnd/>
          </a:ln>
        </p:spPr>
        <p:txBody>
          <a:bodyPr>
            <a:spAutoFit/>
          </a:bodyPr>
          <a:lstStyle/>
          <a:p>
            <a:pPr algn="l"/>
            <a:endParaRPr lang="zh-CN" altLang="zh-CN">
              <a:latin typeface="Tahoma" pitchFamily="34" charset="0"/>
            </a:endParaRPr>
          </a:p>
        </p:txBody>
      </p:sp>
      <p:sp>
        <p:nvSpPr>
          <p:cNvPr id="56329" name="Rectangle 9"/>
          <p:cNvSpPr>
            <a:spLocks noChangeArrowheads="1"/>
          </p:cNvSpPr>
          <p:nvPr/>
        </p:nvSpPr>
        <p:spPr bwMode="auto">
          <a:xfrm>
            <a:off x="1824038" y="1219200"/>
            <a:ext cx="9144000" cy="0"/>
          </a:xfrm>
          <a:prstGeom prst="rect">
            <a:avLst/>
          </a:prstGeom>
          <a:noFill/>
          <a:ln w="9525">
            <a:noFill/>
            <a:miter lim="800000"/>
            <a:headEnd/>
            <a:tailEnd/>
          </a:ln>
        </p:spPr>
        <p:txBody>
          <a:bodyPr>
            <a:spAutoFit/>
          </a:bodyPr>
          <a:lstStyle/>
          <a:p>
            <a:endParaRPr lang="zh-CN" altLang="en-US"/>
          </a:p>
        </p:txBody>
      </p:sp>
      <p:pic>
        <p:nvPicPr>
          <p:cNvPr id="56330" name="Picture 10" descr="13"/>
          <p:cNvPicPr>
            <a:picLocks noChangeAspect="1" noChangeArrowheads="1"/>
          </p:cNvPicPr>
          <p:nvPr/>
        </p:nvPicPr>
        <p:blipFill>
          <a:blip r:embed="rId3" cstate="print"/>
          <a:srcRect r="-990" b="10585"/>
          <a:stretch>
            <a:fillRect/>
          </a:stretch>
        </p:blipFill>
        <p:spPr bwMode="auto">
          <a:xfrm>
            <a:off x="755576" y="1268760"/>
            <a:ext cx="7391400" cy="4608513"/>
          </a:xfrm>
          <a:prstGeom prst="rect">
            <a:avLst/>
          </a:prstGeom>
          <a:noFill/>
          <a:ln w="9525">
            <a:noFill/>
            <a:miter lim="800000"/>
            <a:headEnd/>
            <a:tailEnd/>
          </a:ln>
        </p:spPr>
      </p:pic>
    </p:spTree>
  </p:cSld>
  <p:clrMapOvr>
    <a:masterClrMapping/>
  </p:clrMapOvr>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346" name="Picture 3" descr="006"/>
          <p:cNvPicPr>
            <a:picLocks noChangeAspect="1" noChangeArrowheads="1"/>
          </p:cNvPicPr>
          <p:nvPr/>
        </p:nvPicPr>
        <p:blipFill>
          <a:blip r:embed="rId2" cstate="print"/>
          <a:srcRect/>
          <a:stretch>
            <a:fillRect/>
          </a:stretch>
        </p:blipFill>
        <p:spPr bwMode="auto">
          <a:xfrm>
            <a:off x="395536" y="1844824"/>
            <a:ext cx="4744557" cy="3744415"/>
          </a:xfrm>
          <a:prstGeom prst="rect">
            <a:avLst/>
          </a:prstGeom>
          <a:noFill/>
          <a:ln w="9525">
            <a:noFill/>
            <a:miter lim="800000"/>
            <a:headEnd/>
            <a:tailEnd/>
          </a:ln>
        </p:spPr>
      </p:pic>
      <p:sp>
        <p:nvSpPr>
          <p:cNvPr id="57347" name="Rectangle 4"/>
          <p:cNvSpPr>
            <a:spLocks noChangeArrowheads="1"/>
          </p:cNvSpPr>
          <p:nvPr/>
        </p:nvSpPr>
        <p:spPr bwMode="auto">
          <a:xfrm>
            <a:off x="2987824" y="548680"/>
            <a:ext cx="3311897" cy="523875"/>
          </a:xfrm>
          <a:prstGeom prst="rect">
            <a:avLst/>
          </a:prstGeom>
          <a:solidFill>
            <a:schemeClr val="accent1"/>
          </a:solidFill>
          <a:ln w="9525">
            <a:noFill/>
            <a:miter lim="800000"/>
            <a:headEnd/>
            <a:tailEnd/>
          </a:ln>
        </p:spPr>
        <p:txBody>
          <a:bodyPr/>
          <a:lstStyle/>
          <a:p>
            <a:pPr marL="342900" indent="-342900">
              <a:spcBef>
                <a:spcPct val="20000"/>
              </a:spcBef>
            </a:pPr>
            <a:r>
              <a:rPr kumimoji="1" lang="en-US" altLang="zh-CN" sz="3200" b="1" dirty="0">
                <a:solidFill>
                  <a:srgbClr val="FFFF00"/>
                </a:solidFill>
                <a:latin typeface="华文楷体" pitchFamily="2" charset="-122"/>
                <a:ea typeface="华文楷体" pitchFamily="2" charset="-122"/>
              </a:rPr>
              <a:t>2. </a:t>
            </a:r>
            <a:r>
              <a:rPr kumimoji="1" lang="zh-CN" altLang="en-US" sz="3200" b="1" dirty="0">
                <a:solidFill>
                  <a:srgbClr val="FFFF00"/>
                </a:solidFill>
                <a:latin typeface="华文楷体" pitchFamily="2" charset="-122"/>
                <a:ea typeface="华文楷体" pitchFamily="2" charset="-122"/>
              </a:rPr>
              <a:t>竖流式沉淀池</a:t>
            </a:r>
          </a:p>
        </p:txBody>
      </p:sp>
      <p:pic>
        <p:nvPicPr>
          <p:cNvPr id="3" name="图片 2">
            <a:extLst>
              <a:ext uri="{FF2B5EF4-FFF2-40B4-BE49-F238E27FC236}">
                <a16:creationId xmlns:a16="http://schemas.microsoft.com/office/drawing/2014/main" id="{C91374D4-570A-4C31-B05F-A41EFF7B718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508104" y="1484784"/>
            <a:ext cx="2952328" cy="4679447"/>
          </a:xfrm>
          <a:prstGeom prst="rect">
            <a:avLst/>
          </a:prstGeom>
        </p:spPr>
      </p:pic>
    </p:spTree>
  </p:cSld>
  <p:clrMapOvr>
    <a:masterClrMapping/>
  </p:clrMapOvr>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62" name="Rectangle 2"/>
          <p:cNvSpPr>
            <a:spLocks noGrp="1" noChangeArrowheads="1"/>
          </p:cNvSpPr>
          <p:nvPr>
            <p:ph type="title"/>
          </p:nvPr>
        </p:nvSpPr>
        <p:spPr>
          <a:xfrm>
            <a:off x="2843808" y="476672"/>
            <a:ext cx="2808312" cy="701675"/>
          </a:xfrm>
          <a:solidFill>
            <a:schemeClr val="accent1"/>
          </a:solidFill>
        </p:spPr>
        <p:txBody>
          <a:bodyPr>
            <a:normAutofit/>
          </a:bodyPr>
          <a:lstStyle/>
          <a:p>
            <a:pPr eaLnBrk="1" hangingPunct="1">
              <a:defRPr/>
            </a:pPr>
            <a:r>
              <a:rPr lang="en-US" altLang="zh-CN" sz="2800" dirty="0">
                <a:solidFill>
                  <a:srgbClr val="FFFF00"/>
                </a:solidFill>
                <a:effectLst>
                  <a:outerShdw blurRad="38100" dist="38100" dir="2700000" algn="tl">
                    <a:srgbClr val="000000"/>
                  </a:outerShdw>
                </a:effectLst>
                <a:latin typeface="华文楷体" pitchFamily="2" charset="-122"/>
                <a:ea typeface="华文楷体" pitchFamily="2" charset="-122"/>
              </a:rPr>
              <a:t>3.</a:t>
            </a:r>
            <a:r>
              <a:rPr lang="zh-CN" altLang="en-US" sz="2800" dirty="0">
                <a:solidFill>
                  <a:srgbClr val="FFFF00"/>
                </a:solidFill>
                <a:effectLst>
                  <a:outerShdw blurRad="38100" dist="38100" dir="2700000" algn="tl">
                    <a:srgbClr val="000000"/>
                  </a:outerShdw>
                </a:effectLst>
                <a:latin typeface="华文楷体" pitchFamily="2" charset="-122"/>
                <a:ea typeface="华文楷体" pitchFamily="2" charset="-122"/>
              </a:rPr>
              <a:t>辐流式沉淀池</a:t>
            </a:r>
          </a:p>
        </p:txBody>
      </p:sp>
      <p:sp>
        <p:nvSpPr>
          <p:cNvPr id="58371" name="Rectangle 3"/>
          <p:cNvSpPr>
            <a:spLocks noChangeArrowheads="1"/>
          </p:cNvSpPr>
          <p:nvPr/>
        </p:nvSpPr>
        <p:spPr bwMode="auto">
          <a:xfrm>
            <a:off x="395288" y="1125538"/>
            <a:ext cx="8424862" cy="1552575"/>
          </a:xfrm>
          <a:prstGeom prst="rect">
            <a:avLst/>
          </a:prstGeom>
          <a:noFill/>
          <a:ln w="9525" algn="ctr">
            <a:noFill/>
            <a:miter lim="800000"/>
            <a:headEnd/>
            <a:tailEnd/>
          </a:ln>
        </p:spPr>
        <p:txBody>
          <a:bodyPr anchor="b">
            <a:spAutoFit/>
          </a:bodyPr>
          <a:lstStyle/>
          <a:p>
            <a:pPr algn="l">
              <a:spcBef>
                <a:spcPct val="50000"/>
              </a:spcBef>
              <a:buClr>
                <a:schemeClr val="folHlink"/>
              </a:buClr>
              <a:buSzPct val="60000"/>
              <a:buFont typeface="Wingdings" pitchFamily="2" charset="2"/>
              <a:buNone/>
            </a:pPr>
            <a:r>
              <a:rPr lang="zh-CN" altLang="en-US" sz="2400" b="1">
                <a:latin typeface="宋体" pitchFamily="2" charset="-122"/>
              </a:rPr>
              <a:t>构造：一般为圆形，可分为中心进水周边出水、周边进水周边出水二种。均由进水、沉淀、缓冲、污泥、出水五区以及排泥装置组成。流入区设穿孔整流板，穿孔率为</a:t>
            </a:r>
            <a:r>
              <a:rPr lang="en-US" altLang="zh-CN" sz="2400" b="1">
                <a:latin typeface="宋体" pitchFamily="2" charset="-122"/>
              </a:rPr>
              <a:t>10</a:t>
            </a:r>
            <a:r>
              <a:rPr lang="zh-CN" altLang="en-US" sz="2400" b="1">
                <a:latin typeface="宋体" pitchFamily="2" charset="-122"/>
              </a:rPr>
              <a:t>～</a:t>
            </a:r>
            <a:r>
              <a:rPr lang="en-US" altLang="zh-CN" sz="2400" b="1">
                <a:latin typeface="宋体" pitchFamily="2" charset="-122"/>
              </a:rPr>
              <a:t>20</a:t>
            </a:r>
            <a:r>
              <a:rPr lang="zh-CN" altLang="en-US" sz="2400" b="1">
                <a:latin typeface="宋体" pitchFamily="2" charset="-122"/>
              </a:rPr>
              <a:t>％。流出区设出水堰，堰前设挡板，拦截浮渣。</a:t>
            </a:r>
          </a:p>
        </p:txBody>
      </p:sp>
      <p:pic>
        <p:nvPicPr>
          <p:cNvPr id="58372" name="Picture 4" descr="50"/>
          <p:cNvPicPr>
            <a:picLocks noChangeAspect="1" noChangeArrowheads="1"/>
          </p:cNvPicPr>
          <p:nvPr/>
        </p:nvPicPr>
        <p:blipFill>
          <a:blip r:embed="rId2" cstate="print"/>
          <a:srcRect b="19104"/>
          <a:stretch>
            <a:fillRect/>
          </a:stretch>
        </p:blipFill>
        <p:spPr bwMode="auto">
          <a:xfrm>
            <a:off x="684213" y="2924175"/>
            <a:ext cx="7543800" cy="3240088"/>
          </a:xfrm>
          <a:prstGeom prst="rect">
            <a:avLst/>
          </a:prstGeom>
          <a:noFill/>
          <a:ln w="9525">
            <a:noFill/>
            <a:miter lim="800000"/>
            <a:headEnd/>
            <a:tailEnd/>
          </a:ln>
        </p:spPr>
      </p:pic>
    </p:spTree>
  </p:cSld>
  <p:clrMapOvr>
    <a:masterClrMapping/>
  </p:clrMapOvr>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9394" name="Picture 3" descr="008"/>
          <p:cNvPicPr>
            <a:picLocks noChangeAspect="1" noChangeArrowheads="1"/>
          </p:cNvPicPr>
          <p:nvPr/>
        </p:nvPicPr>
        <p:blipFill>
          <a:blip r:embed="rId2" cstate="print"/>
          <a:srcRect t="6746" b="30258"/>
          <a:stretch>
            <a:fillRect/>
          </a:stretch>
        </p:blipFill>
        <p:spPr bwMode="auto">
          <a:xfrm>
            <a:off x="827584" y="1196752"/>
            <a:ext cx="7862593" cy="3888432"/>
          </a:xfrm>
          <a:prstGeom prst="rect">
            <a:avLst/>
          </a:prstGeom>
          <a:noFill/>
          <a:ln w="9525">
            <a:noFill/>
            <a:miter lim="800000"/>
            <a:headEnd/>
            <a:tailEnd/>
          </a:ln>
        </p:spPr>
      </p:pic>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3" name="Rectangle 3"/>
          <p:cNvSpPr>
            <a:spLocks noChangeArrowheads="1"/>
          </p:cNvSpPr>
          <p:nvPr/>
        </p:nvSpPr>
        <p:spPr bwMode="auto">
          <a:xfrm>
            <a:off x="323850" y="549275"/>
            <a:ext cx="5472113" cy="457200"/>
          </a:xfrm>
          <a:prstGeom prst="rect">
            <a:avLst/>
          </a:prstGeom>
          <a:noFill/>
          <a:ln w="9525">
            <a:noFill/>
            <a:miter lim="800000"/>
            <a:headEnd/>
            <a:tailEnd/>
          </a:ln>
        </p:spPr>
        <p:txBody>
          <a:bodyPr>
            <a:spAutoFit/>
          </a:bodyPr>
          <a:lstStyle/>
          <a:p>
            <a:pPr algn="l"/>
            <a:r>
              <a:rPr lang="zh-CN" altLang="en-US" sz="2400" b="1" dirty="0">
                <a:solidFill>
                  <a:srgbClr val="FF0000"/>
                </a:solidFill>
                <a:latin typeface="Tahoma" pitchFamily="34" charset="0"/>
              </a:rPr>
              <a:t>（</a:t>
            </a:r>
            <a:r>
              <a:rPr lang="en-US" altLang="zh-CN" sz="2400" b="1" dirty="0">
                <a:solidFill>
                  <a:srgbClr val="FF0000"/>
                </a:solidFill>
                <a:latin typeface="Tahoma" pitchFamily="34" charset="0"/>
              </a:rPr>
              <a:t>3</a:t>
            </a:r>
            <a:r>
              <a:rPr lang="zh-CN" altLang="en-US" sz="2400" b="1" dirty="0">
                <a:solidFill>
                  <a:srgbClr val="FF0000"/>
                </a:solidFill>
                <a:latin typeface="Tahoma" pitchFamily="34" charset="0"/>
              </a:rPr>
              <a:t>）区域沉淀（成层、拥挤沉淀）：</a:t>
            </a:r>
          </a:p>
        </p:txBody>
      </p:sp>
      <p:sp>
        <p:nvSpPr>
          <p:cNvPr id="168964" name="Rectangle 4"/>
          <p:cNvSpPr>
            <a:spLocks noChangeArrowheads="1"/>
          </p:cNvSpPr>
          <p:nvPr/>
        </p:nvSpPr>
        <p:spPr bwMode="auto">
          <a:xfrm>
            <a:off x="539750" y="1052513"/>
            <a:ext cx="7920038" cy="1844675"/>
          </a:xfrm>
          <a:prstGeom prst="rect">
            <a:avLst/>
          </a:prstGeom>
          <a:noFill/>
          <a:ln w="9525">
            <a:noFill/>
            <a:miter lim="800000"/>
            <a:headEnd/>
            <a:tailEnd/>
          </a:ln>
        </p:spPr>
        <p:txBody>
          <a:bodyPr>
            <a:spAutoFit/>
          </a:bodyPr>
          <a:lstStyle/>
          <a:p>
            <a:pPr algn="l">
              <a:lnSpc>
                <a:spcPct val="120000"/>
              </a:lnSpc>
            </a:pPr>
            <a:r>
              <a:rPr lang="en-US" altLang="zh-CN" sz="2400" b="1" dirty="0">
                <a:latin typeface="Tahoma" pitchFamily="34" charset="0"/>
              </a:rPr>
              <a:t>      </a:t>
            </a:r>
            <a:r>
              <a:rPr lang="zh-CN" altLang="en-US" sz="2400" b="1" dirty="0">
                <a:latin typeface="Tahoma" pitchFamily="34" charset="0"/>
              </a:rPr>
              <a:t>因</a:t>
            </a:r>
            <a:r>
              <a:rPr lang="en-US" altLang="zh-CN" sz="2400" b="1" dirty="0">
                <a:latin typeface="Tahoma" pitchFamily="34" charset="0"/>
              </a:rPr>
              <a:t>SS</a:t>
            </a:r>
            <a:r>
              <a:rPr lang="zh-CN" altLang="en-US" sz="2400" b="1" dirty="0">
                <a:latin typeface="Tahoma" pitchFamily="34" charset="0"/>
              </a:rPr>
              <a:t>过大，沉淀过程中相邻颗粒间互相妨碍、干扰，沉速大的颗粒也无法超越沉速小的颗粒，各自保持相对位置不变，颗粒群以整体向下沉降，并与上清液形成清晰的固液界面。   </a:t>
            </a:r>
          </a:p>
        </p:txBody>
      </p:sp>
      <p:sp>
        <p:nvSpPr>
          <p:cNvPr id="168965" name="Rectangle 5"/>
          <p:cNvSpPr>
            <a:spLocks noChangeArrowheads="1"/>
          </p:cNvSpPr>
          <p:nvPr/>
        </p:nvSpPr>
        <p:spPr bwMode="auto">
          <a:xfrm>
            <a:off x="467544" y="3644900"/>
            <a:ext cx="2665413" cy="457200"/>
          </a:xfrm>
          <a:prstGeom prst="rect">
            <a:avLst/>
          </a:prstGeom>
          <a:noFill/>
          <a:ln w="9525">
            <a:noFill/>
            <a:miter lim="800000"/>
            <a:headEnd/>
            <a:tailEnd/>
          </a:ln>
        </p:spPr>
        <p:txBody>
          <a:bodyPr>
            <a:spAutoFit/>
          </a:bodyPr>
          <a:lstStyle/>
          <a:p>
            <a:pPr algn="l"/>
            <a:r>
              <a:rPr lang="zh-CN" altLang="en-US" sz="2400" b="1" dirty="0">
                <a:solidFill>
                  <a:srgbClr val="FF0000"/>
                </a:solidFill>
                <a:latin typeface="Tahoma" pitchFamily="34" charset="0"/>
              </a:rPr>
              <a:t>（</a:t>
            </a:r>
            <a:r>
              <a:rPr lang="en-US" altLang="zh-CN" sz="2400" b="1" dirty="0">
                <a:solidFill>
                  <a:srgbClr val="FF0000"/>
                </a:solidFill>
                <a:latin typeface="Tahoma" pitchFamily="34" charset="0"/>
              </a:rPr>
              <a:t>4</a:t>
            </a:r>
            <a:r>
              <a:rPr lang="zh-CN" altLang="en-US" sz="2400" b="1" dirty="0">
                <a:solidFill>
                  <a:srgbClr val="FF0000"/>
                </a:solidFill>
                <a:latin typeface="Tahoma" pitchFamily="34" charset="0"/>
              </a:rPr>
              <a:t>）压缩沉淀：</a:t>
            </a:r>
          </a:p>
        </p:txBody>
      </p:sp>
      <p:sp>
        <p:nvSpPr>
          <p:cNvPr id="168966" name="Rectangle 6"/>
          <p:cNvSpPr>
            <a:spLocks noChangeArrowheads="1"/>
          </p:cNvSpPr>
          <p:nvPr/>
        </p:nvSpPr>
        <p:spPr bwMode="auto">
          <a:xfrm>
            <a:off x="684213" y="4292600"/>
            <a:ext cx="7561262" cy="1421928"/>
          </a:xfrm>
          <a:prstGeom prst="rect">
            <a:avLst/>
          </a:prstGeom>
          <a:noFill/>
          <a:ln w="9525">
            <a:noFill/>
            <a:miter lim="800000"/>
            <a:headEnd/>
            <a:tailEnd/>
          </a:ln>
        </p:spPr>
        <p:txBody>
          <a:bodyPr>
            <a:spAutoFit/>
          </a:bodyPr>
          <a:lstStyle/>
          <a:p>
            <a:pPr algn="l">
              <a:lnSpc>
                <a:spcPct val="120000"/>
              </a:lnSpc>
            </a:pPr>
            <a:r>
              <a:rPr lang="en-US" altLang="zh-CN" sz="2400" b="1" dirty="0">
                <a:latin typeface="Tahoma" pitchFamily="34" charset="0"/>
              </a:rPr>
              <a:t>    </a:t>
            </a:r>
            <a:r>
              <a:rPr lang="zh-CN" altLang="en-US" sz="2400" b="1" dirty="0">
                <a:latin typeface="Tahoma" pitchFamily="34" charset="0"/>
              </a:rPr>
              <a:t>颗粒间相互支撑，上层颗粒在重力作用下挤压下层颗粒间的间隙水，使污泥得到浓缩。</a:t>
            </a:r>
          </a:p>
          <a:p>
            <a:pPr algn="l">
              <a:lnSpc>
                <a:spcPct val="120000"/>
              </a:lnSpc>
            </a:pPr>
            <a:r>
              <a:rPr lang="zh-CN" altLang="en-US" sz="2400" b="1" dirty="0">
                <a:latin typeface="Tahoma" pitchFamily="34" charset="0"/>
              </a:rPr>
              <a:t>  </a:t>
            </a:r>
          </a:p>
        </p:txBody>
      </p:sp>
      <p:sp>
        <p:nvSpPr>
          <p:cNvPr id="28678" name="Rectangle 10"/>
          <p:cNvSpPr>
            <a:spLocks noChangeArrowheads="1"/>
          </p:cNvSpPr>
          <p:nvPr/>
        </p:nvSpPr>
        <p:spPr bwMode="auto">
          <a:xfrm>
            <a:off x="1115616" y="2924175"/>
            <a:ext cx="3587842" cy="461665"/>
          </a:xfrm>
          <a:prstGeom prst="rect">
            <a:avLst/>
          </a:prstGeom>
          <a:noFill/>
          <a:ln w="9525">
            <a:solidFill>
              <a:srgbClr val="F01085"/>
            </a:solidFill>
            <a:miter lim="800000"/>
            <a:headEnd/>
            <a:tailEnd/>
          </a:ln>
        </p:spPr>
        <p:txBody>
          <a:bodyPr wrap="none">
            <a:spAutoFit/>
          </a:bodyPr>
          <a:lstStyle/>
          <a:p>
            <a:r>
              <a:rPr lang="zh-CN" altLang="en-US" sz="2400" b="1" dirty="0">
                <a:solidFill>
                  <a:srgbClr val="0070C0"/>
                </a:solidFill>
                <a:latin typeface="Tahoma" pitchFamily="34" charset="0"/>
              </a:rPr>
              <a:t>如</a:t>
            </a:r>
            <a:r>
              <a:rPr lang="zh-CN" altLang="en-US" sz="2400" b="1" dirty="0">
                <a:solidFill>
                  <a:srgbClr val="FFFF00"/>
                </a:solidFill>
                <a:latin typeface="Tahoma" pitchFamily="34" charset="0"/>
              </a:rPr>
              <a:t>二沉池中下部的沉淀。</a:t>
            </a:r>
          </a:p>
        </p:txBody>
      </p:sp>
      <p:sp>
        <p:nvSpPr>
          <p:cNvPr id="28679" name="Rectangle 12"/>
          <p:cNvSpPr>
            <a:spLocks noChangeArrowheads="1"/>
          </p:cNvSpPr>
          <p:nvPr/>
        </p:nvSpPr>
        <p:spPr bwMode="auto">
          <a:xfrm>
            <a:off x="1157487" y="5415607"/>
            <a:ext cx="4515980" cy="461665"/>
          </a:xfrm>
          <a:prstGeom prst="rect">
            <a:avLst/>
          </a:prstGeom>
          <a:noFill/>
          <a:ln w="9525">
            <a:solidFill>
              <a:srgbClr val="F01085"/>
            </a:solidFill>
            <a:miter lim="800000"/>
            <a:headEnd/>
            <a:tailEnd/>
          </a:ln>
        </p:spPr>
        <p:txBody>
          <a:bodyPr wrap="none">
            <a:spAutoFit/>
          </a:bodyPr>
          <a:lstStyle/>
          <a:p>
            <a:r>
              <a:rPr lang="zh-CN" altLang="en-US" sz="2400" b="1" dirty="0">
                <a:solidFill>
                  <a:srgbClr val="0070C0"/>
                </a:solidFill>
                <a:latin typeface="Tahoma" pitchFamily="34" charset="0"/>
              </a:rPr>
              <a:t>如</a:t>
            </a:r>
            <a:r>
              <a:rPr lang="zh-CN" altLang="en-US" sz="2400" b="1" dirty="0">
                <a:solidFill>
                  <a:srgbClr val="FFFF00"/>
                </a:solidFill>
                <a:latin typeface="Tahoma" pitchFamily="34" charset="0"/>
              </a:rPr>
              <a:t>二沉池泥斗和浓缩池的过程。</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68963"/>
                                        </p:tgtEl>
                                        <p:attrNameLst>
                                          <p:attrName>style.visibility</p:attrName>
                                        </p:attrNameLst>
                                      </p:cBhvr>
                                      <p:to>
                                        <p:strVal val="visible"/>
                                      </p:to>
                                    </p:set>
                                    <p:anim calcmode="lin" valueType="num">
                                      <p:cBhvr additive="base">
                                        <p:cTn id="7" dur="500" fill="hold"/>
                                        <p:tgtEl>
                                          <p:spTgt spid="168963"/>
                                        </p:tgtEl>
                                        <p:attrNameLst>
                                          <p:attrName>ppt_x</p:attrName>
                                        </p:attrNameLst>
                                      </p:cBhvr>
                                      <p:tavLst>
                                        <p:tav tm="0">
                                          <p:val>
                                            <p:strVal val="#ppt_x"/>
                                          </p:val>
                                        </p:tav>
                                        <p:tav tm="100000">
                                          <p:val>
                                            <p:strVal val="#ppt_x"/>
                                          </p:val>
                                        </p:tav>
                                      </p:tavLst>
                                    </p:anim>
                                    <p:anim calcmode="lin" valueType="num">
                                      <p:cBhvr additive="base">
                                        <p:cTn id="8" dur="500" fill="hold"/>
                                        <p:tgtEl>
                                          <p:spTgt spid="16896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68964"/>
                                        </p:tgtEl>
                                        <p:attrNameLst>
                                          <p:attrName>style.visibility</p:attrName>
                                        </p:attrNameLst>
                                      </p:cBhvr>
                                      <p:to>
                                        <p:strVal val="visible"/>
                                      </p:to>
                                    </p:set>
                                    <p:anim calcmode="lin" valueType="num">
                                      <p:cBhvr additive="base">
                                        <p:cTn id="13" dur="500" fill="hold"/>
                                        <p:tgtEl>
                                          <p:spTgt spid="168964"/>
                                        </p:tgtEl>
                                        <p:attrNameLst>
                                          <p:attrName>ppt_x</p:attrName>
                                        </p:attrNameLst>
                                      </p:cBhvr>
                                      <p:tavLst>
                                        <p:tav tm="0">
                                          <p:val>
                                            <p:strVal val="#ppt_x"/>
                                          </p:val>
                                        </p:tav>
                                        <p:tav tm="100000">
                                          <p:val>
                                            <p:strVal val="#ppt_x"/>
                                          </p:val>
                                        </p:tav>
                                      </p:tavLst>
                                    </p:anim>
                                    <p:anim calcmode="lin" valueType="num">
                                      <p:cBhvr additive="base">
                                        <p:cTn id="14" dur="500" fill="hold"/>
                                        <p:tgtEl>
                                          <p:spTgt spid="16896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68965"/>
                                        </p:tgtEl>
                                        <p:attrNameLst>
                                          <p:attrName>style.visibility</p:attrName>
                                        </p:attrNameLst>
                                      </p:cBhvr>
                                      <p:to>
                                        <p:strVal val="visible"/>
                                      </p:to>
                                    </p:set>
                                    <p:anim calcmode="lin" valueType="num">
                                      <p:cBhvr additive="base">
                                        <p:cTn id="19" dur="500" fill="hold"/>
                                        <p:tgtEl>
                                          <p:spTgt spid="168965"/>
                                        </p:tgtEl>
                                        <p:attrNameLst>
                                          <p:attrName>ppt_x</p:attrName>
                                        </p:attrNameLst>
                                      </p:cBhvr>
                                      <p:tavLst>
                                        <p:tav tm="0">
                                          <p:val>
                                            <p:strVal val="#ppt_x"/>
                                          </p:val>
                                        </p:tav>
                                        <p:tav tm="100000">
                                          <p:val>
                                            <p:strVal val="#ppt_x"/>
                                          </p:val>
                                        </p:tav>
                                      </p:tavLst>
                                    </p:anim>
                                    <p:anim calcmode="lin" valueType="num">
                                      <p:cBhvr additive="base">
                                        <p:cTn id="20" dur="500" fill="hold"/>
                                        <p:tgtEl>
                                          <p:spTgt spid="16896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68966"/>
                                        </p:tgtEl>
                                        <p:attrNameLst>
                                          <p:attrName>style.visibility</p:attrName>
                                        </p:attrNameLst>
                                      </p:cBhvr>
                                      <p:to>
                                        <p:strVal val="visible"/>
                                      </p:to>
                                    </p:set>
                                    <p:anim calcmode="lin" valueType="num">
                                      <p:cBhvr additive="base">
                                        <p:cTn id="25" dur="500" fill="hold"/>
                                        <p:tgtEl>
                                          <p:spTgt spid="168966"/>
                                        </p:tgtEl>
                                        <p:attrNameLst>
                                          <p:attrName>ppt_x</p:attrName>
                                        </p:attrNameLst>
                                      </p:cBhvr>
                                      <p:tavLst>
                                        <p:tav tm="0">
                                          <p:val>
                                            <p:strVal val="#ppt_x"/>
                                          </p:val>
                                        </p:tav>
                                        <p:tav tm="100000">
                                          <p:val>
                                            <p:strVal val="#ppt_x"/>
                                          </p:val>
                                        </p:tav>
                                      </p:tavLst>
                                    </p:anim>
                                    <p:anim calcmode="lin" valueType="num">
                                      <p:cBhvr additive="base">
                                        <p:cTn id="26" dur="500" fill="hold"/>
                                        <p:tgtEl>
                                          <p:spTgt spid="16896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8963" grpId="0"/>
      <p:bldP spid="168964" grpId="0"/>
      <p:bldP spid="168965" grpId="0"/>
      <p:bldP spid="168966"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3"/>
          <p:cNvSpPr>
            <a:spLocks noChangeArrowheads="1"/>
          </p:cNvSpPr>
          <p:nvPr/>
        </p:nvSpPr>
        <p:spPr bwMode="auto">
          <a:xfrm>
            <a:off x="611560" y="821730"/>
            <a:ext cx="8064500" cy="1384995"/>
          </a:xfrm>
          <a:prstGeom prst="rect">
            <a:avLst/>
          </a:prstGeom>
          <a:noFill/>
          <a:ln w="9525" algn="ctr">
            <a:noFill/>
            <a:miter lim="800000"/>
            <a:headEnd/>
            <a:tailEnd/>
          </a:ln>
        </p:spPr>
        <p:txBody>
          <a:bodyPr anchor="b">
            <a:spAutoFit/>
          </a:bodyPr>
          <a:lstStyle/>
          <a:p>
            <a:pPr algn="l">
              <a:spcBef>
                <a:spcPct val="50000"/>
              </a:spcBef>
              <a:buClr>
                <a:schemeClr val="folHlink"/>
              </a:buClr>
              <a:buSzPct val="60000"/>
              <a:buFont typeface="Wingdings" pitchFamily="2" charset="2"/>
              <a:buNone/>
            </a:pPr>
            <a:r>
              <a:rPr lang="zh-CN" altLang="en-US" sz="2400" b="1" dirty="0">
                <a:latin typeface="华文楷体" pitchFamily="2" charset="-122"/>
                <a:ea typeface="华文楷体" pitchFamily="2" charset="-122"/>
              </a:rPr>
              <a:t>周边进水（周边进和中间出）沉淀池，其效率提高。</a:t>
            </a:r>
          </a:p>
          <a:p>
            <a:pPr algn="just">
              <a:spcBef>
                <a:spcPct val="50000"/>
              </a:spcBef>
              <a:buClr>
                <a:schemeClr val="folHlink"/>
              </a:buClr>
              <a:buSzPct val="60000"/>
              <a:buFont typeface="Wingdings" pitchFamily="2" charset="2"/>
              <a:buNone/>
            </a:pPr>
            <a:r>
              <a:rPr lang="zh-CN" altLang="en-US" sz="2400" b="1" dirty="0">
                <a:latin typeface="华文楷体" pitchFamily="2" charset="-122"/>
                <a:ea typeface="华文楷体" pitchFamily="2" charset="-122"/>
              </a:rPr>
              <a:t>原因：</a:t>
            </a:r>
            <a:r>
              <a:rPr lang="zh-CN" altLang="en-US" sz="2400" b="1" dirty="0">
                <a:solidFill>
                  <a:srgbClr val="FFFF00"/>
                </a:solidFill>
                <a:latin typeface="华文楷体" pitchFamily="2" charset="-122"/>
                <a:ea typeface="华文楷体" pitchFamily="2" charset="-122"/>
              </a:rPr>
              <a:t>中间进水的进水筒流速</a:t>
            </a:r>
            <a:r>
              <a:rPr lang="en-US" altLang="zh-CN" sz="2400" b="1" dirty="0">
                <a:solidFill>
                  <a:srgbClr val="FFFF00"/>
                </a:solidFill>
                <a:latin typeface="华文楷体" pitchFamily="2" charset="-122"/>
                <a:ea typeface="华文楷体" pitchFamily="2" charset="-122"/>
              </a:rPr>
              <a:t>V ≧100mm/s</a:t>
            </a:r>
            <a:r>
              <a:rPr lang="zh-CN" altLang="en-US" sz="2400" b="1" dirty="0">
                <a:solidFill>
                  <a:srgbClr val="FFFF00"/>
                </a:solidFill>
                <a:latin typeface="华文楷体" pitchFamily="2" charset="-122"/>
                <a:ea typeface="华文楷体" pitchFamily="2" charset="-122"/>
              </a:rPr>
              <a:t>。流速大，污泥难絮凝，且易冲击或扰动池底。</a:t>
            </a:r>
          </a:p>
        </p:txBody>
      </p:sp>
      <p:pic>
        <p:nvPicPr>
          <p:cNvPr id="60419" name="Picture 4" descr="向心式辐流式沉淀池"/>
          <p:cNvPicPr>
            <a:picLocks noChangeAspect="1" noChangeArrowheads="1"/>
          </p:cNvPicPr>
          <p:nvPr/>
        </p:nvPicPr>
        <p:blipFill>
          <a:blip r:embed="rId2" cstate="print"/>
          <a:srcRect r="28079"/>
          <a:stretch>
            <a:fillRect/>
          </a:stretch>
        </p:blipFill>
        <p:spPr bwMode="auto">
          <a:xfrm>
            <a:off x="1619672" y="2482922"/>
            <a:ext cx="5904656" cy="2627804"/>
          </a:xfrm>
          <a:prstGeom prst="rect">
            <a:avLst/>
          </a:prstGeom>
          <a:noFill/>
          <a:ln w="9525">
            <a:noFill/>
            <a:miter lim="800000"/>
            <a:headEnd/>
            <a:tailEnd/>
          </a:ln>
        </p:spPr>
      </p:pic>
      <p:sp>
        <p:nvSpPr>
          <p:cNvPr id="60420" name="Rectangle 5"/>
          <p:cNvSpPr>
            <a:spLocks noChangeArrowheads="1"/>
          </p:cNvSpPr>
          <p:nvPr/>
        </p:nvSpPr>
        <p:spPr bwMode="auto">
          <a:xfrm>
            <a:off x="395536" y="5253007"/>
            <a:ext cx="8424862" cy="1200329"/>
          </a:xfrm>
          <a:prstGeom prst="rect">
            <a:avLst/>
          </a:prstGeom>
          <a:noFill/>
          <a:ln w="9525" algn="ctr">
            <a:noFill/>
            <a:miter lim="800000"/>
            <a:headEnd/>
            <a:tailEnd/>
          </a:ln>
        </p:spPr>
        <p:txBody>
          <a:bodyPr anchor="b">
            <a:spAutoFit/>
          </a:bodyPr>
          <a:lstStyle/>
          <a:p>
            <a:pPr algn="just">
              <a:spcBef>
                <a:spcPct val="50000"/>
              </a:spcBef>
              <a:buClr>
                <a:schemeClr val="folHlink"/>
              </a:buClr>
              <a:buSzPct val="60000"/>
              <a:buFont typeface="Wingdings" pitchFamily="2" charset="2"/>
              <a:buNone/>
            </a:pPr>
            <a:r>
              <a:rPr lang="zh-CN" altLang="en-US" sz="2400" b="1" dirty="0">
                <a:latin typeface="华文楷体" pitchFamily="2" charset="-122"/>
                <a:ea typeface="华文楷体" pitchFamily="2" charset="-122"/>
              </a:rPr>
              <a:t>构造：周边进水，中间出水。其在流入槽底均匀开设布水孔；导流絮凝区设挡流板，使布水均匀，污泥絮凝沉淀区流速小而改善沉淀效果。</a:t>
            </a:r>
          </a:p>
        </p:txBody>
      </p:sp>
    </p:spTree>
  </p:cSld>
  <p:clrMapOvr>
    <a:masterClrMapping/>
  </p:clrMapOvr>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ChangeArrowheads="1"/>
          </p:cNvSpPr>
          <p:nvPr/>
        </p:nvSpPr>
        <p:spPr bwMode="auto">
          <a:xfrm>
            <a:off x="2343150" y="833438"/>
            <a:ext cx="9144000" cy="0"/>
          </a:xfrm>
          <a:prstGeom prst="rect">
            <a:avLst/>
          </a:prstGeom>
          <a:noFill/>
          <a:ln w="9525">
            <a:noFill/>
            <a:miter lim="800000"/>
            <a:headEnd/>
            <a:tailEnd/>
          </a:ln>
        </p:spPr>
        <p:txBody>
          <a:bodyPr>
            <a:spAutoFit/>
          </a:bodyPr>
          <a:lstStyle/>
          <a:p>
            <a:endParaRPr lang="zh-CN" altLang="en-US"/>
          </a:p>
        </p:txBody>
      </p:sp>
      <p:sp>
        <p:nvSpPr>
          <p:cNvPr id="61443" name="Rectangle 3"/>
          <p:cNvSpPr>
            <a:spLocks noChangeArrowheads="1"/>
          </p:cNvSpPr>
          <p:nvPr/>
        </p:nvSpPr>
        <p:spPr bwMode="auto">
          <a:xfrm>
            <a:off x="2676525" y="1423988"/>
            <a:ext cx="9144000" cy="0"/>
          </a:xfrm>
          <a:prstGeom prst="rect">
            <a:avLst/>
          </a:prstGeom>
          <a:noFill/>
          <a:ln w="9525">
            <a:noFill/>
            <a:miter lim="800000"/>
            <a:headEnd/>
            <a:tailEnd/>
          </a:ln>
        </p:spPr>
        <p:txBody>
          <a:bodyPr>
            <a:spAutoFit/>
          </a:bodyPr>
          <a:lstStyle/>
          <a:p>
            <a:endParaRPr lang="zh-CN" altLang="en-US"/>
          </a:p>
        </p:txBody>
      </p:sp>
      <p:sp>
        <p:nvSpPr>
          <p:cNvPr id="61444" name="Rectangle 4"/>
          <p:cNvSpPr>
            <a:spLocks noChangeArrowheads="1"/>
          </p:cNvSpPr>
          <p:nvPr/>
        </p:nvSpPr>
        <p:spPr bwMode="auto">
          <a:xfrm>
            <a:off x="2657475" y="1457325"/>
            <a:ext cx="9144000" cy="0"/>
          </a:xfrm>
          <a:prstGeom prst="rect">
            <a:avLst/>
          </a:prstGeom>
          <a:noFill/>
          <a:ln w="9525">
            <a:noFill/>
            <a:miter lim="800000"/>
            <a:headEnd/>
            <a:tailEnd/>
          </a:ln>
        </p:spPr>
        <p:txBody>
          <a:bodyPr>
            <a:spAutoFit/>
          </a:bodyPr>
          <a:lstStyle/>
          <a:p>
            <a:endParaRPr lang="zh-CN" altLang="en-US"/>
          </a:p>
        </p:txBody>
      </p:sp>
      <p:sp>
        <p:nvSpPr>
          <p:cNvPr id="61445" name="Rectangle 5"/>
          <p:cNvSpPr>
            <a:spLocks noChangeArrowheads="1"/>
          </p:cNvSpPr>
          <p:nvPr/>
        </p:nvSpPr>
        <p:spPr bwMode="auto">
          <a:xfrm>
            <a:off x="1895475" y="2128838"/>
            <a:ext cx="9144000" cy="0"/>
          </a:xfrm>
          <a:prstGeom prst="rect">
            <a:avLst/>
          </a:prstGeom>
          <a:noFill/>
          <a:ln w="9525">
            <a:noFill/>
            <a:miter lim="800000"/>
            <a:headEnd/>
            <a:tailEnd/>
          </a:ln>
        </p:spPr>
        <p:txBody>
          <a:bodyPr>
            <a:spAutoFit/>
          </a:bodyPr>
          <a:lstStyle/>
          <a:p>
            <a:endParaRPr lang="zh-CN" altLang="en-US"/>
          </a:p>
        </p:txBody>
      </p:sp>
      <p:sp>
        <p:nvSpPr>
          <p:cNvPr id="61446" name="Rectangle 6"/>
          <p:cNvSpPr>
            <a:spLocks noChangeArrowheads="1"/>
          </p:cNvSpPr>
          <p:nvPr/>
        </p:nvSpPr>
        <p:spPr bwMode="auto">
          <a:xfrm>
            <a:off x="2419350" y="2147888"/>
            <a:ext cx="9144000" cy="0"/>
          </a:xfrm>
          <a:prstGeom prst="rect">
            <a:avLst/>
          </a:prstGeom>
          <a:noFill/>
          <a:ln w="9525">
            <a:noFill/>
            <a:miter lim="800000"/>
            <a:headEnd/>
            <a:tailEnd/>
          </a:ln>
        </p:spPr>
        <p:txBody>
          <a:bodyPr>
            <a:spAutoFit/>
          </a:bodyPr>
          <a:lstStyle/>
          <a:p>
            <a:endParaRPr lang="zh-CN" altLang="en-US"/>
          </a:p>
        </p:txBody>
      </p:sp>
      <p:sp>
        <p:nvSpPr>
          <p:cNvPr id="61447" name="Rectangle 7"/>
          <p:cNvSpPr>
            <a:spLocks noChangeArrowheads="1"/>
          </p:cNvSpPr>
          <p:nvPr/>
        </p:nvSpPr>
        <p:spPr bwMode="auto">
          <a:xfrm>
            <a:off x="2562225" y="2247900"/>
            <a:ext cx="9144000" cy="0"/>
          </a:xfrm>
          <a:prstGeom prst="rect">
            <a:avLst/>
          </a:prstGeom>
          <a:noFill/>
          <a:ln w="9525">
            <a:noFill/>
            <a:miter lim="800000"/>
            <a:headEnd/>
            <a:tailEnd/>
          </a:ln>
        </p:spPr>
        <p:txBody>
          <a:bodyPr>
            <a:spAutoFit/>
          </a:bodyPr>
          <a:lstStyle/>
          <a:p>
            <a:endParaRPr lang="zh-CN" altLang="en-US"/>
          </a:p>
        </p:txBody>
      </p:sp>
      <p:sp>
        <p:nvSpPr>
          <p:cNvPr id="61448" name="Text Box 9"/>
          <p:cNvSpPr txBox="1">
            <a:spLocks noChangeArrowheads="1"/>
          </p:cNvSpPr>
          <p:nvPr/>
        </p:nvSpPr>
        <p:spPr bwMode="auto">
          <a:xfrm>
            <a:off x="1062038" y="936625"/>
            <a:ext cx="184150" cy="366713"/>
          </a:xfrm>
          <a:prstGeom prst="rect">
            <a:avLst/>
          </a:prstGeom>
          <a:noFill/>
          <a:ln w="9525">
            <a:noFill/>
            <a:miter lim="800000"/>
            <a:headEnd/>
            <a:tailEnd/>
          </a:ln>
        </p:spPr>
        <p:txBody>
          <a:bodyPr>
            <a:spAutoFit/>
          </a:bodyPr>
          <a:lstStyle/>
          <a:p>
            <a:pPr algn="l"/>
            <a:endParaRPr lang="zh-CN" altLang="zh-CN">
              <a:latin typeface="Tahoma" pitchFamily="34" charset="0"/>
            </a:endParaRPr>
          </a:p>
        </p:txBody>
      </p:sp>
      <p:sp>
        <p:nvSpPr>
          <p:cNvPr id="61449" name="Text Box 10"/>
          <p:cNvSpPr txBox="1">
            <a:spLocks noChangeArrowheads="1"/>
          </p:cNvSpPr>
          <p:nvPr/>
        </p:nvSpPr>
        <p:spPr bwMode="auto">
          <a:xfrm>
            <a:off x="1143000" y="1447800"/>
            <a:ext cx="7543800" cy="434975"/>
          </a:xfrm>
          <a:prstGeom prst="rect">
            <a:avLst/>
          </a:prstGeom>
          <a:noFill/>
          <a:ln w="9525">
            <a:noFill/>
            <a:miter lim="800000"/>
            <a:headEnd/>
            <a:tailEnd/>
          </a:ln>
        </p:spPr>
        <p:txBody>
          <a:bodyPr>
            <a:spAutoFit/>
          </a:bodyPr>
          <a:lstStyle/>
          <a:p>
            <a:pPr algn="l">
              <a:lnSpc>
                <a:spcPct val="125000"/>
              </a:lnSpc>
            </a:pPr>
            <a:endParaRPr lang="zh-CN" altLang="zh-CN" b="1">
              <a:latin typeface="Tahoma" pitchFamily="34" charset="0"/>
            </a:endParaRPr>
          </a:p>
        </p:txBody>
      </p:sp>
      <p:pic>
        <p:nvPicPr>
          <p:cNvPr id="61450" name="Picture 11" descr="51"/>
          <p:cNvPicPr>
            <a:picLocks noChangeAspect="1" noChangeArrowheads="1"/>
          </p:cNvPicPr>
          <p:nvPr/>
        </p:nvPicPr>
        <p:blipFill>
          <a:blip r:embed="rId3" cstate="print"/>
          <a:srcRect/>
          <a:stretch>
            <a:fillRect/>
          </a:stretch>
        </p:blipFill>
        <p:spPr bwMode="auto">
          <a:xfrm>
            <a:off x="827088" y="1700213"/>
            <a:ext cx="7162800" cy="3643312"/>
          </a:xfrm>
          <a:prstGeom prst="rect">
            <a:avLst/>
          </a:prstGeom>
          <a:noFill/>
          <a:ln w="9525">
            <a:noFill/>
            <a:miter lim="800000"/>
            <a:headEnd/>
            <a:tailEnd/>
          </a:ln>
        </p:spPr>
      </p:pic>
    </p:spTree>
  </p:cSld>
  <p:clrMapOvr>
    <a:masterClrMapping/>
  </p:clrMapOvr>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ChangeArrowheads="1"/>
          </p:cNvSpPr>
          <p:nvPr/>
        </p:nvSpPr>
        <p:spPr bwMode="auto">
          <a:xfrm>
            <a:off x="2343150" y="833438"/>
            <a:ext cx="9144000" cy="0"/>
          </a:xfrm>
          <a:prstGeom prst="rect">
            <a:avLst/>
          </a:prstGeom>
          <a:noFill/>
          <a:ln w="9525">
            <a:noFill/>
            <a:miter lim="800000"/>
            <a:headEnd/>
            <a:tailEnd/>
          </a:ln>
        </p:spPr>
        <p:txBody>
          <a:bodyPr>
            <a:spAutoFit/>
          </a:bodyPr>
          <a:lstStyle/>
          <a:p>
            <a:endParaRPr lang="zh-CN" altLang="en-US"/>
          </a:p>
        </p:txBody>
      </p:sp>
      <p:sp>
        <p:nvSpPr>
          <p:cNvPr id="62467" name="Rectangle 3"/>
          <p:cNvSpPr>
            <a:spLocks noChangeArrowheads="1"/>
          </p:cNvSpPr>
          <p:nvPr/>
        </p:nvSpPr>
        <p:spPr bwMode="auto">
          <a:xfrm>
            <a:off x="2676525" y="1423988"/>
            <a:ext cx="9144000" cy="0"/>
          </a:xfrm>
          <a:prstGeom prst="rect">
            <a:avLst/>
          </a:prstGeom>
          <a:noFill/>
          <a:ln w="9525">
            <a:noFill/>
            <a:miter lim="800000"/>
            <a:headEnd/>
            <a:tailEnd/>
          </a:ln>
        </p:spPr>
        <p:txBody>
          <a:bodyPr>
            <a:spAutoFit/>
          </a:bodyPr>
          <a:lstStyle/>
          <a:p>
            <a:endParaRPr lang="zh-CN" altLang="en-US"/>
          </a:p>
        </p:txBody>
      </p:sp>
      <p:sp>
        <p:nvSpPr>
          <p:cNvPr id="62468" name="Rectangle 4"/>
          <p:cNvSpPr>
            <a:spLocks noChangeArrowheads="1"/>
          </p:cNvSpPr>
          <p:nvPr/>
        </p:nvSpPr>
        <p:spPr bwMode="auto">
          <a:xfrm>
            <a:off x="2657475" y="1457325"/>
            <a:ext cx="9144000" cy="0"/>
          </a:xfrm>
          <a:prstGeom prst="rect">
            <a:avLst/>
          </a:prstGeom>
          <a:noFill/>
          <a:ln w="9525">
            <a:noFill/>
            <a:miter lim="800000"/>
            <a:headEnd/>
            <a:tailEnd/>
          </a:ln>
        </p:spPr>
        <p:txBody>
          <a:bodyPr>
            <a:spAutoFit/>
          </a:bodyPr>
          <a:lstStyle/>
          <a:p>
            <a:endParaRPr lang="zh-CN" altLang="en-US"/>
          </a:p>
        </p:txBody>
      </p:sp>
      <p:sp>
        <p:nvSpPr>
          <p:cNvPr id="62469" name="Rectangle 5"/>
          <p:cNvSpPr>
            <a:spLocks noChangeArrowheads="1"/>
          </p:cNvSpPr>
          <p:nvPr/>
        </p:nvSpPr>
        <p:spPr bwMode="auto">
          <a:xfrm>
            <a:off x="1895475" y="2128838"/>
            <a:ext cx="9144000" cy="0"/>
          </a:xfrm>
          <a:prstGeom prst="rect">
            <a:avLst/>
          </a:prstGeom>
          <a:noFill/>
          <a:ln w="9525">
            <a:noFill/>
            <a:miter lim="800000"/>
            <a:headEnd/>
            <a:tailEnd/>
          </a:ln>
        </p:spPr>
        <p:txBody>
          <a:bodyPr>
            <a:spAutoFit/>
          </a:bodyPr>
          <a:lstStyle/>
          <a:p>
            <a:endParaRPr lang="zh-CN" altLang="en-US"/>
          </a:p>
        </p:txBody>
      </p:sp>
      <p:sp>
        <p:nvSpPr>
          <p:cNvPr id="62470" name="Rectangle 6"/>
          <p:cNvSpPr>
            <a:spLocks noChangeArrowheads="1"/>
          </p:cNvSpPr>
          <p:nvPr/>
        </p:nvSpPr>
        <p:spPr bwMode="auto">
          <a:xfrm>
            <a:off x="2419350" y="2147888"/>
            <a:ext cx="9144000" cy="0"/>
          </a:xfrm>
          <a:prstGeom prst="rect">
            <a:avLst/>
          </a:prstGeom>
          <a:noFill/>
          <a:ln w="9525">
            <a:noFill/>
            <a:miter lim="800000"/>
            <a:headEnd/>
            <a:tailEnd/>
          </a:ln>
        </p:spPr>
        <p:txBody>
          <a:bodyPr>
            <a:spAutoFit/>
          </a:bodyPr>
          <a:lstStyle/>
          <a:p>
            <a:endParaRPr lang="zh-CN" altLang="en-US"/>
          </a:p>
        </p:txBody>
      </p:sp>
      <p:sp>
        <p:nvSpPr>
          <p:cNvPr id="62471" name="Rectangle 7"/>
          <p:cNvSpPr>
            <a:spLocks noChangeArrowheads="1"/>
          </p:cNvSpPr>
          <p:nvPr/>
        </p:nvSpPr>
        <p:spPr bwMode="auto">
          <a:xfrm>
            <a:off x="2562225" y="2247900"/>
            <a:ext cx="9144000" cy="0"/>
          </a:xfrm>
          <a:prstGeom prst="rect">
            <a:avLst/>
          </a:prstGeom>
          <a:noFill/>
          <a:ln w="9525">
            <a:noFill/>
            <a:miter lim="800000"/>
            <a:headEnd/>
            <a:tailEnd/>
          </a:ln>
        </p:spPr>
        <p:txBody>
          <a:bodyPr>
            <a:spAutoFit/>
          </a:bodyPr>
          <a:lstStyle/>
          <a:p>
            <a:endParaRPr lang="zh-CN" altLang="en-US"/>
          </a:p>
        </p:txBody>
      </p:sp>
      <p:sp>
        <p:nvSpPr>
          <p:cNvPr id="62472" name="Text Box 9"/>
          <p:cNvSpPr txBox="1">
            <a:spLocks noChangeArrowheads="1"/>
          </p:cNvSpPr>
          <p:nvPr/>
        </p:nvSpPr>
        <p:spPr bwMode="auto">
          <a:xfrm>
            <a:off x="1062038" y="936625"/>
            <a:ext cx="184150" cy="366713"/>
          </a:xfrm>
          <a:prstGeom prst="rect">
            <a:avLst/>
          </a:prstGeom>
          <a:noFill/>
          <a:ln w="9525">
            <a:noFill/>
            <a:miter lim="800000"/>
            <a:headEnd/>
            <a:tailEnd/>
          </a:ln>
        </p:spPr>
        <p:txBody>
          <a:bodyPr>
            <a:spAutoFit/>
          </a:bodyPr>
          <a:lstStyle/>
          <a:p>
            <a:pPr algn="l"/>
            <a:endParaRPr lang="zh-CN" altLang="zh-CN">
              <a:latin typeface="Tahoma" pitchFamily="34" charset="0"/>
            </a:endParaRPr>
          </a:p>
        </p:txBody>
      </p:sp>
      <p:sp>
        <p:nvSpPr>
          <p:cNvPr id="62473" name="Text Box 10"/>
          <p:cNvSpPr txBox="1">
            <a:spLocks noChangeArrowheads="1"/>
          </p:cNvSpPr>
          <p:nvPr/>
        </p:nvSpPr>
        <p:spPr bwMode="auto">
          <a:xfrm>
            <a:off x="1143000" y="1447800"/>
            <a:ext cx="7543800" cy="434975"/>
          </a:xfrm>
          <a:prstGeom prst="rect">
            <a:avLst/>
          </a:prstGeom>
          <a:noFill/>
          <a:ln w="9525">
            <a:noFill/>
            <a:miter lim="800000"/>
            <a:headEnd/>
            <a:tailEnd/>
          </a:ln>
        </p:spPr>
        <p:txBody>
          <a:bodyPr>
            <a:spAutoFit/>
          </a:bodyPr>
          <a:lstStyle/>
          <a:p>
            <a:pPr algn="l">
              <a:lnSpc>
                <a:spcPct val="125000"/>
              </a:lnSpc>
            </a:pPr>
            <a:endParaRPr lang="zh-CN" altLang="zh-CN" b="1">
              <a:latin typeface="Tahoma" pitchFamily="34" charset="0"/>
            </a:endParaRPr>
          </a:p>
        </p:txBody>
      </p:sp>
      <p:pic>
        <p:nvPicPr>
          <p:cNvPr id="62474" name="Picture 11" descr="17"/>
          <p:cNvPicPr>
            <a:picLocks noChangeAspect="1" noChangeArrowheads="1"/>
          </p:cNvPicPr>
          <p:nvPr/>
        </p:nvPicPr>
        <p:blipFill>
          <a:blip r:embed="rId3" cstate="print"/>
          <a:srcRect/>
          <a:stretch>
            <a:fillRect/>
          </a:stretch>
        </p:blipFill>
        <p:spPr bwMode="auto">
          <a:xfrm>
            <a:off x="827584" y="1600200"/>
            <a:ext cx="7467600" cy="4051300"/>
          </a:xfrm>
          <a:prstGeom prst="rect">
            <a:avLst/>
          </a:prstGeom>
          <a:noFill/>
          <a:ln w="9525">
            <a:noFill/>
            <a:miter lim="800000"/>
            <a:headEnd/>
            <a:tailEnd/>
          </a:ln>
        </p:spPr>
      </p:pic>
    </p:spTree>
  </p:cSld>
  <p:clrMapOvr>
    <a:masterClrMapping/>
  </p:clrMapOvr>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4514" name="Picture 2"/>
          <p:cNvPicPr>
            <a:picLocks noChangeAspect="1" noChangeArrowheads="1"/>
          </p:cNvPicPr>
          <p:nvPr/>
        </p:nvPicPr>
        <p:blipFill>
          <a:blip r:embed="rId2" cstate="print"/>
          <a:srcRect/>
          <a:stretch>
            <a:fillRect/>
          </a:stretch>
        </p:blipFill>
        <p:spPr bwMode="auto">
          <a:xfrm>
            <a:off x="603250" y="1279525"/>
            <a:ext cx="8008938" cy="3765550"/>
          </a:xfrm>
          <a:prstGeom prst="rect">
            <a:avLst/>
          </a:prstGeom>
          <a:noFill/>
          <a:ln w="9525">
            <a:noFill/>
            <a:miter lim="800000"/>
            <a:headEnd/>
            <a:tailEnd/>
          </a:ln>
        </p:spPr>
      </p:pic>
      <p:sp>
        <p:nvSpPr>
          <p:cNvPr id="64515" name="Rectangle 3"/>
          <p:cNvSpPr>
            <a:spLocks noChangeArrowheads="1"/>
          </p:cNvSpPr>
          <p:nvPr/>
        </p:nvSpPr>
        <p:spPr bwMode="auto">
          <a:xfrm>
            <a:off x="2057400" y="5715000"/>
            <a:ext cx="5392738" cy="457200"/>
          </a:xfrm>
          <a:prstGeom prst="rect">
            <a:avLst/>
          </a:prstGeom>
          <a:solidFill>
            <a:srgbClr val="336699"/>
          </a:solidFill>
          <a:ln w="9525">
            <a:noFill/>
            <a:miter lim="800000"/>
            <a:headEnd/>
            <a:tailEnd/>
          </a:ln>
        </p:spPr>
        <p:txBody>
          <a:bodyPr wrap="none">
            <a:spAutoFit/>
          </a:bodyPr>
          <a:lstStyle/>
          <a:p>
            <a:pPr algn="l">
              <a:spcBef>
                <a:spcPct val="20000"/>
              </a:spcBef>
              <a:buClr>
                <a:schemeClr val="accent2"/>
              </a:buClr>
              <a:buFont typeface="Wingdings" pitchFamily="2" charset="2"/>
              <a:buNone/>
            </a:pPr>
            <a:r>
              <a:rPr lang="zh-CN" altLang="en-US" sz="2400" b="1" dirty="0">
                <a:solidFill>
                  <a:srgbClr val="FFFF00"/>
                </a:solidFill>
                <a:latin typeface="Verdana" pitchFamily="34" charset="0"/>
              </a:rPr>
              <a:t>中心进水周边出水辐流式沉淀池示意图</a:t>
            </a:r>
          </a:p>
        </p:txBody>
      </p:sp>
      <p:sp>
        <p:nvSpPr>
          <p:cNvPr id="308228" name="AutoShape 4"/>
          <p:cNvSpPr>
            <a:spLocks noChangeArrowheads="1"/>
          </p:cNvSpPr>
          <p:nvPr/>
        </p:nvSpPr>
        <p:spPr bwMode="auto">
          <a:xfrm>
            <a:off x="5616575" y="4868863"/>
            <a:ext cx="2735263" cy="215900"/>
          </a:xfrm>
          <a:prstGeom prst="leftArrow">
            <a:avLst>
              <a:gd name="adj1" fmla="val 50000"/>
              <a:gd name="adj2" fmla="val 316728"/>
            </a:avLst>
          </a:prstGeom>
          <a:solidFill>
            <a:srgbClr val="FF0000"/>
          </a:solidFill>
          <a:ln w="9525">
            <a:solidFill>
              <a:srgbClr val="FF0000"/>
            </a:solidFill>
            <a:miter lim="800000"/>
            <a:headEnd/>
            <a:tailEnd/>
          </a:ln>
        </p:spPr>
        <p:txBody>
          <a:bodyPr wrap="none" anchor="ctr"/>
          <a:lstStyle/>
          <a:p>
            <a:endParaRPr lang="zh-CN" altLang="en-US"/>
          </a:p>
        </p:txBody>
      </p:sp>
      <p:sp>
        <p:nvSpPr>
          <p:cNvPr id="308229" name="Text Box 5"/>
          <p:cNvSpPr txBox="1">
            <a:spLocks noChangeArrowheads="1"/>
          </p:cNvSpPr>
          <p:nvPr/>
        </p:nvSpPr>
        <p:spPr bwMode="auto">
          <a:xfrm>
            <a:off x="7812088" y="4797425"/>
            <a:ext cx="1368425" cy="366713"/>
          </a:xfrm>
          <a:prstGeom prst="rect">
            <a:avLst/>
          </a:prstGeom>
          <a:solidFill>
            <a:srgbClr val="CC3300"/>
          </a:solidFill>
          <a:ln w="9525">
            <a:noFill/>
            <a:miter lim="800000"/>
            <a:headEnd/>
            <a:tailEnd/>
          </a:ln>
        </p:spPr>
        <p:txBody>
          <a:bodyPr>
            <a:spAutoFit/>
          </a:bodyPr>
          <a:lstStyle/>
          <a:p>
            <a:pPr algn="l">
              <a:spcBef>
                <a:spcPct val="50000"/>
              </a:spcBef>
            </a:pPr>
            <a:r>
              <a:rPr lang="zh-CN" altLang="en-US" b="1">
                <a:solidFill>
                  <a:srgbClr val="E0E5EA"/>
                </a:solidFill>
                <a:latin typeface="Verdana" pitchFamily="34" charset="0"/>
              </a:rPr>
              <a:t>进水</a:t>
            </a:r>
          </a:p>
        </p:txBody>
      </p:sp>
      <p:sp>
        <p:nvSpPr>
          <p:cNvPr id="308230" name="Freeform 6"/>
          <p:cNvSpPr>
            <a:spLocks/>
          </p:cNvSpPr>
          <p:nvPr/>
        </p:nvSpPr>
        <p:spPr bwMode="auto">
          <a:xfrm>
            <a:off x="4537075" y="2420938"/>
            <a:ext cx="2963863" cy="2314575"/>
          </a:xfrm>
          <a:custGeom>
            <a:avLst/>
            <a:gdLst>
              <a:gd name="T0" fmla="*/ 1867 w 1867"/>
              <a:gd name="T1" fmla="*/ 1433 h 1458"/>
              <a:gd name="T2" fmla="*/ 886 w 1867"/>
              <a:gd name="T3" fmla="*/ 1437 h 1458"/>
              <a:gd name="T4" fmla="*/ 758 w 1867"/>
              <a:gd name="T5" fmla="*/ 1428 h 1458"/>
              <a:gd name="T6" fmla="*/ 74 w 1867"/>
              <a:gd name="T7" fmla="*/ 1424 h 1458"/>
              <a:gd name="T8" fmla="*/ 28 w 1867"/>
              <a:gd name="T9" fmla="*/ 1205 h 1458"/>
              <a:gd name="T10" fmla="*/ 51 w 1867"/>
              <a:gd name="T11" fmla="*/ 0 h 1458"/>
              <a:gd name="T12" fmla="*/ 0 60000 65536"/>
              <a:gd name="T13" fmla="*/ 0 60000 65536"/>
              <a:gd name="T14" fmla="*/ 0 60000 65536"/>
              <a:gd name="T15" fmla="*/ 0 60000 65536"/>
              <a:gd name="T16" fmla="*/ 0 60000 65536"/>
              <a:gd name="T17" fmla="*/ 0 60000 65536"/>
              <a:gd name="T18" fmla="*/ 0 w 1867"/>
              <a:gd name="T19" fmla="*/ 0 h 1458"/>
              <a:gd name="T20" fmla="*/ 1867 w 1867"/>
              <a:gd name="T21" fmla="*/ 1458 h 1458"/>
            </a:gdLst>
            <a:ahLst/>
            <a:cxnLst>
              <a:cxn ang="T12">
                <a:pos x="T0" y="T1"/>
              </a:cxn>
              <a:cxn ang="T13">
                <a:pos x="T2" y="T3"/>
              </a:cxn>
              <a:cxn ang="T14">
                <a:pos x="T4" y="T5"/>
              </a:cxn>
              <a:cxn ang="T15">
                <a:pos x="T6" y="T7"/>
              </a:cxn>
              <a:cxn ang="T16">
                <a:pos x="T8" y="T9"/>
              </a:cxn>
              <a:cxn ang="T17">
                <a:pos x="T10" y="T11"/>
              </a:cxn>
            </a:cxnLst>
            <a:rect l="T18" t="T19" r="T20" b="T21"/>
            <a:pathLst>
              <a:path w="1867" h="1458">
                <a:moveTo>
                  <a:pt x="1867" y="1433"/>
                </a:moveTo>
                <a:cubicBezTo>
                  <a:pt x="1461" y="1458"/>
                  <a:pt x="1650" y="1446"/>
                  <a:pt x="886" y="1437"/>
                </a:cubicBezTo>
                <a:cubicBezTo>
                  <a:pt x="842" y="1419"/>
                  <a:pt x="795" y="1437"/>
                  <a:pt x="758" y="1428"/>
                </a:cubicBezTo>
                <a:cubicBezTo>
                  <a:pt x="526" y="1451"/>
                  <a:pt x="307" y="1430"/>
                  <a:pt x="74" y="1424"/>
                </a:cubicBezTo>
                <a:cubicBezTo>
                  <a:pt x="0" y="1395"/>
                  <a:pt x="32" y="1287"/>
                  <a:pt x="28" y="1205"/>
                </a:cubicBezTo>
                <a:cubicBezTo>
                  <a:pt x="32" y="804"/>
                  <a:pt x="51" y="401"/>
                  <a:pt x="51" y="0"/>
                </a:cubicBezTo>
              </a:path>
            </a:pathLst>
          </a:custGeom>
          <a:noFill/>
          <a:ln w="50800" cap="flat">
            <a:solidFill>
              <a:srgbClr val="FF0000"/>
            </a:solidFill>
            <a:prstDash val="dash"/>
            <a:round/>
            <a:headEnd/>
            <a:tailEnd/>
          </a:ln>
        </p:spPr>
        <p:txBody>
          <a:bodyPr/>
          <a:lstStyle/>
          <a:p>
            <a:endParaRPr lang="zh-CN" altLang="en-US"/>
          </a:p>
        </p:txBody>
      </p:sp>
      <p:sp>
        <p:nvSpPr>
          <p:cNvPr id="308231" name="Freeform 7"/>
          <p:cNvSpPr>
            <a:spLocks/>
          </p:cNvSpPr>
          <p:nvPr/>
        </p:nvSpPr>
        <p:spPr bwMode="auto">
          <a:xfrm>
            <a:off x="3694113" y="2365375"/>
            <a:ext cx="885825" cy="595313"/>
          </a:xfrm>
          <a:custGeom>
            <a:avLst/>
            <a:gdLst>
              <a:gd name="T0" fmla="*/ 558 w 558"/>
              <a:gd name="T1" fmla="*/ 64 h 375"/>
              <a:gd name="T2" fmla="*/ 448 w 558"/>
              <a:gd name="T3" fmla="*/ 0 h 375"/>
              <a:gd name="T4" fmla="*/ 366 w 558"/>
              <a:gd name="T5" fmla="*/ 19 h 375"/>
              <a:gd name="T6" fmla="*/ 311 w 558"/>
              <a:gd name="T7" fmla="*/ 83 h 375"/>
              <a:gd name="T8" fmla="*/ 283 w 558"/>
              <a:gd name="T9" fmla="*/ 128 h 375"/>
              <a:gd name="T10" fmla="*/ 247 w 558"/>
              <a:gd name="T11" fmla="*/ 174 h 375"/>
              <a:gd name="T12" fmla="*/ 201 w 558"/>
              <a:gd name="T13" fmla="*/ 284 h 375"/>
              <a:gd name="T14" fmla="*/ 137 w 558"/>
              <a:gd name="T15" fmla="*/ 375 h 375"/>
              <a:gd name="T16" fmla="*/ 0 w 558"/>
              <a:gd name="T17" fmla="*/ 357 h 37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58"/>
              <a:gd name="T28" fmla="*/ 0 h 375"/>
              <a:gd name="T29" fmla="*/ 558 w 558"/>
              <a:gd name="T30" fmla="*/ 375 h 37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58" h="375">
                <a:moveTo>
                  <a:pt x="558" y="64"/>
                </a:moveTo>
                <a:cubicBezTo>
                  <a:pt x="539" y="7"/>
                  <a:pt x="500" y="17"/>
                  <a:pt x="448" y="0"/>
                </a:cubicBezTo>
                <a:cubicBezTo>
                  <a:pt x="430" y="3"/>
                  <a:pt x="387" y="6"/>
                  <a:pt x="366" y="19"/>
                </a:cubicBezTo>
                <a:cubicBezTo>
                  <a:pt x="343" y="33"/>
                  <a:pt x="330" y="63"/>
                  <a:pt x="311" y="83"/>
                </a:cubicBezTo>
                <a:cubicBezTo>
                  <a:pt x="285" y="162"/>
                  <a:pt x="322" y="64"/>
                  <a:pt x="283" y="128"/>
                </a:cubicBezTo>
                <a:cubicBezTo>
                  <a:pt x="252" y="179"/>
                  <a:pt x="303" y="137"/>
                  <a:pt x="247" y="174"/>
                </a:cubicBezTo>
                <a:cubicBezTo>
                  <a:pt x="233" y="217"/>
                  <a:pt x="218" y="244"/>
                  <a:pt x="201" y="284"/>
                </a:cubicBezTo>
                <a:cubicBezTo>
                  <a:pt x="179" y="335"/>
                  <a:pt x="194" y="357"/>
                  <a:pt x="137" y="375"/>
                </a:cubicBezTo>
                <a:cubicBezTo>
                  <a:pt x="90" y="369"/>
                  <a:pt x="47" y="357"/>
                  <a:pt x="0" y="357"/>
                </a:cubicBezTo>
              </a:path>
            </a:pathLst>
          </a:custGeom>
          <a:noFill/>
          <a:ln w="50800" cap="flat">
            <a:solidFill>
              <a:srgbClr val="FF0000"/>
            </a:solidFill>
            <a:prstDash val="dash"/>
            <a:round/>
            <a:headEnd/>
            <a:tailEnd/>
          </a:ln>
        </p:spPr>
        <p:txBody>
          <a:bodyPr/>
          <a:lstStyle/>
          <a:p>
            <a:endParaRPr lang="zh-CN" altLang="en-US"/>
          </a:p>
        </p:txBody>
      </p:sp>
      <p:sp>
        <p:nvSpPr>
          <p:cNvPr id="308232" name="Freeform 8"/>
          <p:cNvSpPr>
            <a:spLocks/>
          </p:cNvSpPr>
          <p:nvPr/>
        </p:nvSpPr>
        <p:spPr bwMode="auto">
          <a:xfrm flipH="1">
            <a:off x="4679950" y="2349500"/>
            <a:ext cx="885825" cy="595313"/>
          </a:xfrm>
          <a:custGeom>
            <a:avLst/>
            <a:gdLst>
              <a:gd name="T0" fmla="*/ 558 w 558"/>
              <a:gd name="T1" fmla="*/ 64 h 375"/>
              <a:gd name="T2" fmla="*/ 448 w 558"/>
              <a:gd name="T3" fmla="*/ 0 h 375"/>
              <a:gd name="T4" fmla="*/ 366 w 558"/>
              <a:gd name="T5" fmla="*/ 19 h 375"/>
              <a:gd name="T6" fmla="*/ 311 w 558"/>
              <a:gd name="T7" fmla="*/ 83 h 375"/>
              <a:gd name="T8" fmla="*/ 283 w 558"/>
              <a:gd name="T9" fmla="*/ 128 h 375"/>
              <a:gd name="T10" fmla="*/ 247 w 558"/>
              <a:gd name="T11" fmla="*/ 174 h 375"/>
              <a:gd name="T12" fmla="*/ 201 w 558"/>
              <a:gd name="T13" fmla="*/ 284 h 375"/>
              <a:gd name="T14" fmla="*/ 137 w 558"/>
              <a:gd name="T15" fmla="*/ 375 h 375"/>
              <a:gd name="T16" fmla="*/ 0 w 558"/>
              <a:gd name="T17" fmla="*/ 357 h 37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58"/>
              <a:gd name="T28" fmla="*/ 0 h 375"/>
              <a:gd name="T29" fmla="*/ 558 w 558"/>
              <a:gd name="T30" fmla="*/ 375 h 37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58" h="375">
                <a:moveTo>
                  <a:pt x="558" y="64"/>
                </a:moveTo>
                <a:cubicBezTo>
                  <a:pt x="539" y="7"/>
                  <a:pt x="500" y="17"/>
                  <a:pt x="448" y="0"/>
                </a:cubicBezTo>
                <a:cubicBezTo>
                  <a:pt x="430" y="3"/>
                  <a:pt x="387" y="6"/>
                  <a:pt x="366" y="19"/>
                </a:cubicBezTo>
                <a:cubicBezTo>
                  <a:pt x="343" y="33"/>
                  <a:pt x="330" y="63"/>
                  <a:pt x="311" y="83"/>
                </a:cubicBezTo>
                <a:cubicBezTo>
                  <a:pt x="285" y="162"/>
                  <a:pt x="322" y="64"/>
                  <a:pt x="283" y="128"/>
                </a:cubicBezTo>
                <a:cubicBezTo>
                  <a:pt x="252" y="179"/>
                  <a:pt x="303" y="137"/>
                  <a:pt x="247" y="174"/>
                </a:cubicBezTo>
                <a:cubicBezTo>
                  <a:pt x="233" y="217"/>
                  <a:pt x="218" y="244"/>
                  <a:pt x="201" y="284"/>
                </a:cubicBezTo>
                <a:cubicBezTo>
                  <a:pt x="179" y="335"/>
                  <a:pt x="194" y="357"/>
                  <a:pt x="137" y="375"/>
                </a:cubicBezTo>
                <a:cubicBezTo>
                  <a:pt x="90" y="369"/>
                  <a:pt x="47" y="357"/>
                  <a:pt x="0" y="357"/>
                </a:cubicBezTo>
              </a:path>
            </a:pathLst>
          </a:custGeom>
          <a:noFill/>
          <a:ln w="50800" cap="flat">
            <a:solidFill>
              <a:srgbClr val="FF0000"/>
            </a:solidFill>
            <a:prstDash val="dash"/>
            <a:round/>
            <a:headEnd/>
            <a:tailEnd/>
          </a:ln>
        </p:spPr>
        <p:txBody>
          <a:bodyPr/>
          <a:lstStyle/>
          <a:p>
            <a:endParaRPr lang="zh-CN" altLang="en-US"/>
          </a:p>
        </p:txBody>
      </p:sp>
      <p:sp>
        <p:nvSpPr>
          <p:cNvPr id="308233" name="Freeform 9"/>
          <p:cNvSpPr>
            <a:spLocks/>
          </p:cNvSpPr>
          <p:nvPr/>
        </p:nvSpPr>
        <p:spPr bwMode="auto">
          <a:xfrm>
            <a:off x="3998913" y="2176463"/>
            <a:ext cx="479425" cy="261937"/>
          </a:xfrm>
          <a:custGeom>
            <a:avLst/>
            <a:gdLst>
              <a:gd name="T0" fmla="*/ 302 w 302"/>
              <a:gd name="T1" fmla="*/ 0 h 165"/>
              <a:gd name="T2" fmla="*/ 155 w 302"/>
              <a:gd name="T3" fmla="*/ 28 h 165"/>
              <a:gd name="T4" fmla="*/ 101 w 302"/>
              <a:gd name="T5" fmla="*/ 46 h 165"/>
              <a:gd name="T6" fmla="*/ 73 w 302"/>
              <a:gd name="T7" fmla="*/ 55 h 165"/>
              <a:gd name="T8" fmla="*/ 18 w 302"/>
              <a:gd name="T9" fmla="*/ 119 h 165"/>
              <a:gd name="T10" fmla="*/ 0 w 302"/>
              <a:gd name="T11" fmla="*/ 165 h 165"/>
              <a:gd name="T12" fmla="*/ 0 60000 65536"/>
              <a:gd name="T13" fmla="*/ 0 60000 65536"/>
              <a:gd name="T14" fmla="*/ 0 60000 65536"/>
              <a:gd name="T15" fmla="*/ 0 60000 65536"/>
              <a:gd name="T16" fmla="*/ 0 60000 65536"/>
              <a:gd name="T17" fmla="*/ 0 60000 65536"/>
              <a:gd name="T18" fmla="*/ 0 w 302"/>
              <a:gd name="T19" fmla="*/ 0 h 165"/>
              <a:gd name="T20" fmla="*/ 302 w 302"/>
              <a:gd name="T21" fmla="*/ 165 h 165"/>
            </a:gdLst>
            <a:ahLst/>
            <a:cxnLst>
              <a:cxn ang="T12">
                <a:pos x="T0" y="T1"/>
              </a:cxn>
              <a:cxn ang="T13">
                <a:pos x="T2" y="T3"/>
              </a:cxn>
              <a:cxn ang="T14">
                <a:pos x="T4" y="T5"/>
              </a:cxn>
              <a:cxn ang="T15">
                <a:pos x="T6" y="T7"/>
              </a:cxn>
              <a:cxn ang="T16">
                <a:pos x="T8" y="T9"/>
              </a:cxn>
              <a:cxn ang="T17">
                <a:pos x="T10" y="T11"/>
              </a:cxn>
            </a:cxnLst>
            <a:rect l="T18" t="T19" r="T20" b="T21"/>
            <a:pathLst>
              <a:path w="302" h="165">
                <a:moveTo>
                  <a:pt x="302" y="0"/>
                </a:moveTo>
                <a:cubicBezTo>
                  <a:pt x="192" y="12"/>
                  <a:pt x="239" y="0"/>
                  <a:pt x="155" y="28"/>
                </a:cubicBezTo>
                <a:cubicBezTo>
                  <a:pt x="137" y="34"/>
                  <a:pt x="119" y="40"/>
                  <a:pt x="101" y="46"/>
                </a:cubicBezTo>
                <a:cubicBezTo>
                  <a:pt x="92" y="49"/>
                  <a:pt x="73" y="55"/>
                  <a:pt x="73" y="55"/>
                </a:cubicBezTo>
                <a:cubicBezTo>
                  <a:pt x="53" y="76"/>
                  <a:pt x="39" y="99"/>
                  <a:pt x="18" y="119"/>
                </a:cubicBezTo>
                <a:cubicBezTo>
                  <a:pt x="7" y="153"/>
                  <a:pt x="13" y="138"/>
                  <a:pt x="0" y="165"/>
                </a:cubicBezTo>
              </a:path>
            </a:pathLst>
          </a:custGeom>
          <a:noFill/>
          <a:ln w="50800" cap="flat">
            <a:solidFill>
              <a:srgbClr val="FF0000"/>
            </a:solidFill>
            <a:prstDash val="dash"/>
            <a:round/>
            <a:headEnd/>
            <a:tailEnd/>
          </a:ln>
        </p:spPr>
        <p:txBody>
          <a:bodyPr/>
          <a:lstStyle/>
          <a:p>
            <a:endParaRPr lang="zh-CN" altLang="en-US"/>
          </a:p>
        </p:txBody>
      </p:sp>
      <p:sp>
        <p:nvSpPr>
          <p:cNvPr id="308234" name="Freeform 10"/>
          <p:cNvSpPr>
            <a:spLocks/>
          </p:cNvSpPr>
          <p:nvPr/>
        </p:nvSpPr>
        <p:spPr bwMode="auto">
          <a:xfrm flipH="1">
            <a:off x="4776788" y="2159000"/>
            <a:ext cx="479425" cy="261938"/>
          </a:xfrm>
          <a:custGeom>
            <a:avLst/>
            <a:gdLst>
              <a:gd name="T0" fmla="*/ 302 w 302"/>
              <a:gd name="T1" fmla="*/ 0 h 165"/>
              <a:gd name="T2" fmla="*/ 155 w 302"/>
              <a:gd name="T3" fmla="*/ 28 h 165"/>
              <a:gd name="T4" fmla="*/ 101 w 302"/>
              <a:gd name="T5" fmla="*/ 46 h 165"/>
              <a:gd name="T6" fmla="*/ 73 w 302"/>
              <a:gd name="T7" fmla="*/ 55 h 165"/>
              <a:gd name="T8" fmla="*/ 18 w 302"/>
              <a:gd name="T9" fmla="*/ 119 h 165"/>
              <a:gd name="T10" fmla="*/ 0 w 302"/>
              <a:gd name="T11" fmla="*/ 165 h 165"/>
              <a:gd name="T12" fmla="*/ 0 60000 65536"/>
              <a:gd name="T13" fmla="*/ 0 60000 65536"/>
              <a:gd name="T14" fmla="*/ 0 60000 65536"/>
              <a:gd name="T15" fmla="*/ 0 60000 65536"/>
              <a:gd name="T16" fmla="*/ 0 60000 65536"/>
              <a:gd name="T17" fmla="*/ 0 60000 65536"/>
              <a:gd name="T18" fmla="*/ 0 w 302"/>
              <a:gd name="T19" fmla="*/ 0 h 165"/>
              <a:gd name="T20" fmla="*/ 302 w 302"/>
              <a:gd name="T21" fmla="*/ 165 h 165"/>
            </a:gdLst>
            <a:ahLst/>
            <a:cxnLst>
              <a:cxn ang="T12">
                <a:pos x="T0" y="T1"/>
              </a:cxn>
              <a:cxn ang="T13">
                <a:pos x="T2" y="T3"/>
              </a:cxn>
              <a:cxn ang="T14">
                <a:pos x="T4" y="T5"/>
              </a:cxn>
              <a:cxn ang="T15">
                <a:pos x="T6" y="T7"/>
              </a:cxn>
              <a:cxn ang="T16">
                <a:pos x="T8" y="T9"/>
              </a:cxn>
              <a:cxn ang="T17">
                <a:pos x="T10" y="T11"/>
              </a:cxn>
            </a:cxnLst>
            <a:rect l="T18" t="T19" r="T20" b="T21"/>
            <a:pathLst>
              <a:path w="302" h="165">
                <a:moveTo>
                  <a:pt x="302" y="0"/>
                </a:moveTo>
                <a:cubicBezTo>
                  <a:pt x="192" y="12"/>
                  <a:pt x="239" y="0"/>
                  <a:pt x="155" y="28"/>
                </a:cubicBezTo>
                <a:cubicBezTo>
                  <a:pt x="137" y="34"/>
                  <a:pt x="119" y="40"/>
                  <a:pt x="101" y="46"/>
                </a:cubicBezTo>
                <a:cubicBezTo>
                  <a:pt x="92" y="49"/>
                  <a:pt x="73" y="55"/>
                  <a:pt x="73" y="55"/>
                </a:cubicBezTo>
                <a:cubicBezTo>
                  <a:pt x="53" y="76"/>
                  <a:pt x="39" y="99"/>
                  <a:pt x="18" y="119"/>
                </a:cubicBezTo>
                <a:cubicBezTo>
                  <a:pt x="7" y="153"/>
                  <a:pt x="13" y="138"/>
                  <a:pt x="0" y="165"/>
                </a:cubicBezTo>
              </a:path>
            </a:pathLst>
          </a:custGeom>
          <a:noFill/>
          <a:ln w="50800" cap="flat">
            <a:solidFill>
              <a:srgbClr val="FF0000"/>
            </a:solidFill>
            <a:prstDash val="dash"/>
            <a:round/>
            <a:headEnd/>
            <a:tailEnd/>
          </a:ln>
        </p:spPr>
        <p:txBody>
          <a:bodyPr/>
          <a:lstStyle/>
          <a:p>
            <a:endParaRPr lang="zh-CN" altLang="en-US"/>
          </a:p>
        </p:txBody>
      </p:sp>
      <p:sp>
        <p:nvSpPr>
          <p:cNvPr id="308235" name="Freeform 11"/>
          <p:cNvSpPr>
            <a:spLocks/>
          </p:cNvSpPr>
          <p:nvPr/>
        </p:nvSpPr>
        <p:spPr bwMode="auto">
          <a:xfrm>
            <a:off x="1662113" y="2055813"/>
            <a:ext cx="2133600" cy="973137"/>
          </a:xfrm>
          <a:custGeom>
            <a:avLst/>
            <a:gdLst>
              <a:gd name="T0" fmla="*/ 0 w 1344"/>
              <a:gd name="T1" fmla="*/ 3 h 613"/>
              <a:gd name="T2" fmla="*/ 91 w 1344"/>
              <a:gd name="T3" fmla="*/ 22 h 613"/>
              <a:gd name="T4" fmla="*/ 110 w 1344"/>
              <a:gd name="T5" fmla="*/ 86 h 613"/>
              <a:gd name="T6" fmla="*/ 137 w 1344"/>
              <a:gd name="T7" fmla="*/ 204 h 613"/>
              <a:gd name="T8" fmla="*/ 165 w 1344"/>
              <a:gd name="T9" fmla="*/ 296 h 613"/>
              <a:gd name="T10" fmla="*/ 320 w 1344"/>
              <a:gd name="T11" fmla="*/ 515 h 613"/>
              <a:gd name="T12" fmla="*/ 914 w 1344"/>
              <a:gd name="T13" fmla="*/ 579 h 613"/>
              <a:gd name="T14" fmla="*/ 1344 w 1344"/>
              <a:gd name="T15" fmla="*/ 570 h 613"/>
              <a:gd name="T16" fmla="*/ 0 60000 65536"/>
              <a:gd name="T17" fmla="*/ 0 60000 65536"/>
              <a:gd name="T18" fmla="*/ 0 60000 65536"/>
              <a:gd name="T19" fmla="*/ 0 60000 65536"/>
              <a:gd name="T20" fmla="*/ 0 60000 65536"/>
              <a:gd name="T21" fmla="*/ 0 60000 65536"/>
              <a:gd name="T22" fmla="*/ 0 60000 65536"/>
              <a:gd name="T23" fmla="*/ 0 60000 65536"/>
              <a:gd name="T24" fmla="*/ 0 w 1344"/>
              <a:gd name="T25" fmla="*/ 0 h 613"/>
              <a:gd name="T26" fmla="*/ 1344 w 1344"/>
              <a:gd name="T27" fmla="*/ 613 h 61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344" h="613">
                <a:moveTo>
                  <a:pt x="0" y="3"/>
                </a:moveTo>
                <a:cubicBezTo>
                  <a:pt x="31" y="7"/>
                  <a:pt x="69" y="0"/>
                  <a:pt x="91" y="22"/>
                </a:cubicBezTo>
                <a:cubicBezTo>
                  <a:pt x="98" y="29"/>
                  <a:pt x="109" y="82"/>
                  <a:pt x="110" y="86"/>
                </a:cubicBezTo>
                <a:cubicBezTo>
                  <a:pt x="121" y="126"/>
                  <a:pt x="129" y="163"/>
                  <a:pt x="137" y="204"/>
                </a:cubicBezTo>
                <a:cubicBezTo>
                  <a:pt x="143" y="235"/>
                  <a:pt x="159" y="265"/>
                  <a:pt x="165" y="296"/>
                </a:cubicBezTo>
                <a:cubicBezTo>
                  <a:pt x="184" y="394"/>
                  <a:pt x="216" y="480"/>
                  <a:pt x="320" y="515"/>
                </a:cubicBezTo>
                <a:cubicBezTo>
                  <a:pt x="459" y="613"/>
                  <a:pt x="816" y="577"/>
                  <a:pt x="914" y="579"/>
                </a:cubicBezTo>
                <a:cubicBezTo>
                  <a:pt x="1289" y="569"/>
                  <a:pt x="1146" y="570"/>
                  <a:pt x="1344" y="570"/>
                </a:cubicBezTo>
              </a:path>
            </a:pathLst>
          </a:custGeom>
          <a:noFill/>
          <a:ln w="50800" cap="flat">
            <a:solidFill>
              <a:srgbClr val="FF0000"/>
            </a:solidFill>
            <a:prstDash val="dash"/>
            <a:round/>
            <a:headEnd type="triangle" w="sm" len="lg"/>
            <a:tailEnd/>
          </a:ln>
        </p:spPr>
        <p:txBody>
          <a:bodyPr/>
          <a:lstStyle/>
          <a:p>
            <a:endParaRPr lang="zh-CN" altLang="en-US"/>
          </a:p>
        </p:txBody>
      </p:sp>
      <p:sp>
        <p:nvSpPr>
          <p:cNvPr id="308236" name="Freeform 12"/>
          <p:cNvSpPr>
            <a:spLocks/>
          </p:cNvSpPr>
          <p:nvPr/>
        </p:nvSpPr>
        <p:spPr bwMode="auto">
          <a:xfrm>
            <a:off x="495300" y="2379663"/>
            <a:ext cx="1022350" cy="727075"/>
          </a:xfrm>
          <a:custGeom>
            <a:avLst/>
            <a:gdLst>
              <a:gd name="T0" fmla="*/ 13 w 644"/>
              <a:gd name="T1" fmla="*/ 458 h 458"/>
              <a:gd name="T2" fmla="*/ 104 w 644"/>
              <a:gd name="T3" fmla="*/ 458 h 458"/>
              <a:gd name="T4" fmla="*/ 479 w 644"/>
              <a:gd name="T5" fmla="*/ 448 h 458"/>
              <a:gd name="T6" fmla="*/ 589 w 644"/>
              <a:gd name="T7" fmla="*/ 366 h 458"/>
              <a:gd name="T8" fmla="*/ 616 w 644"/>
              <a:gd name="T9" fmla="*/ 320 h 458"/>
              <a:gd name="T10" fmla="*/ 625 w 644"/>
              <a:gd name="T11" fmla="*/ 110 h 458"/>
              <a:gd name="T12" fmla="*/ 644 w 644"/>
              <a:gd name="T13" fmla="*/ 0 h 458"/>
              <a:gd name="T14" fmla="*/ 0 60000 65536"/>
              <a:gd name="T15" fmla="*/ 0 60000 65536"/>
              <a:gd name="T16" fmla="*/ 0 60000 65536"/>
              <a:gd name="T17" fmla="*/ 0 60000 65536"/>
              <a:gd name="T18" fmla="*/ 0 60000 65536"/>
              <a:gd name="T19" fmla="*/ 0 60000 65536"/>
              <a:gd name="T20" fmla="*/ 0 60000 65536"/>
              <a:gd name="T21" fmla="*/ 0 w 644"/>
              <a:gd name="T22" fmla="*/ 0 h 458"/>
              <a:gd name="T23" fmla="*/ 644 w 644"/>
              <a:gd name="T24" fmla="*/ 458 h 45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44" h="458">
                <a:moveTo>
                  <a:pt x="13" y="458"/>
                </a:moveTo>
                <a:cubicBezTo>
                  <a:pt x="74" y="435"/>
                  <a:pt x="0" y="458"/>
                  <a:pt x="104" y="458"/>
                </a:cubicBezTo>
                <a:cubicBezTo>
                  <a:pt x="229" y="458"/>
                  <a:pt x="354" y="451"/>
                  <a:pt x="479" y="448"/>
                </a:cubicBezTo>
                <a:cubicBezTo>
                  <a:pt x="530" y="431"/>
                  <a:pt x="539" y="382"/>
                  <a:pt x="589" y="366"/>
                </a:cubicBezTo>
                <a:cubicBezTo>
                  <a:pt x="595" y="349"/>
                  <a:pt x="614" y="338"/>
                  <a:pt x="616" y="320"/>
                </a:cubicBezTo>
                <a:cubicBezTo>
                  <a:pt x="624" y="250"/>
                  <a:pt x="620" y="180"/>
                  <a:pt x="625" y="110"/>
                </a:cubicBezTo>
                <a:cubicBezTo>
                  <a:pt x="628" y="69"/>
                  <a:pt x="644" y="41"/>
                  <a:pt x="644" y="0"/>
                </a:cubicBezTo>
              </a:path>
            </a:pathLst>
          </a:custGeom>
          <a:noFill/>
          <a:ln w="50800" cap="flat">
            <a:solidFill>
              <a:srgbClr val="FF0000"/>
            </a:solidFill>
            <a:prstDash val="dash"/>
            <a:round/>
            <a:headEnd type="triangle" w="sm" len="lg"/>
            <a:tailEnd/>
          </a:ln>
        </p:spPr>
        <p:txBody>
          <a:bodyPr/>
          <a:lstStyle/>
          <a:p>
            <a:endParaRPr lang="zh-CN" altLang="en-US"/>
          </a:p>
        </p:txBody>
      </p:sp>
      <p:sp>
        <p:nvSpPr>
          <p:cNvPr id="308237" name="Text Box 13"/>
          <p:cNvSpPr txBox="1">
            <a:spLocks noChangeArrowheads="1"/>
          </p:cNvSpPr>
          <p:nvPr/>
        </p:nvSpPr>
        <p:spPr bwMode="auto">
          <a:xfrm>
            <a:off x="0" y="2565400"/>
            <a:ext cx="755650" cy="366713"/>
          </a:xfrm>
          <a:prstGeom prst="rect">
            <a:avLst/>
          </a:prstGeom>
          <a:solidFill>
            <a:srgbClr val="CC3300"/>
          </a:solidFill>
          <a:ln w="9525">
            <a:noFill/>
            <a:miter lim="800000"/>
            <a:headEnd/>
            <a:tailEnd/>
          </a:ln>
        </p:spPr>
        <p:txBody>
          <a:bodyPr>
            <a:spAutoFit/>
          </a:bodyPr>
          <a:lstStyle/>
          <a:p>
            <a:pPr algn="l">
              <a:spcBef>
                <a:spcPct val="50000"/>
              </a:spcBef>
            </a:pPr>
            <a:r>
              <a:rPr lang="zh-CN" altLang="en-US" b="1">
                <a:solidFill>
                  <a:srgbClr val="E0E5EA"/>
                </a:solidFill>
                <a:latin typeface="Verdana" pitchFamily="34" charset="0"/>
              </a:rPr>
              <a:t>出水</a:t>
            </a:r>
          </a:p>
        </p:txBody>
      </p:sp>
      <p:sp>
        <p:nvSpPr>
          <p:cNvPr id="308238" name="Freeform 14"/>
          <p:cNvSpPr>
            <a:spLocks/>
          </p:cNvSpPr>
          <p:nvPr/>
        </p:nvSpPr>
        <p:spPr bwMode="auto">
          <a:xfrm>
            <a:off x="2720975" y="3005138"/>
            <a:ext cx="900113" cy="1000125"/>
          </a:xfrm>
          <a:custGeom>
            <a:avLst/>
            <a:gdLst>
              <a:gd name="T0" fmla="*/ 0 w 567"/>
              <a:gd name="T1" fmla="*/ 630 h 630"/>
              <a:gd name="T2" fmla="*/ 83 w 567"/>
              <a:gd name="T3" fmla="*/ 310 h 630"/>
              <a:gd name="T4" fmla="*/ 138 w 567"/>
              <a:gd name="T5" fmla="*/ 237 h 630"/>
              <a:gd name="T6" fmla="*/ 192 w 567"/>
              <a:gd name="T7" fmla="*/ 201 h 630"/>
              <a:gd name="T8" fmla="*/ 202 w 567"/>
              <a:gd name="T9" fmla="*/ 173 h 630"/>
              <a:gd name="T10" fmla="*/ 330 w 567"/>
              <a:gd name="T11" fmla="*/ 91 h 630"/>
              <a:gd name="T12" fmla="*/ 494 w 567"/>
              <a:gd name="T13" fmla="*/ 27 h 630"/>
              <a:gd name="T14" fmla="*/ 567 w 567"/>
              <a:gd name="T15" fmla="*/ 0 h 630"/>
              <a:gd name="T16" fmla="*/ 0 60000 65536"/>
              <a:gd name="T17" fmla="*/ 0 60000 65536"/>
              <a:gd name="T18" fmla="*/ 0 60000 65536"/>
              <a:gd name="T19" fmla="*/ 0 60000 65536"/>
              <a:gd name="T20" fmla="*/ 0 60000 65536"/>
              <a:gd name="T21" fmla="*/ 0 60000 65536"/>
              <a:gd name="T22" fmla="*/ 0 60000 65536"/>
              <a:gd name="T23" fmla="*/ 0 60000 65536"/>
              <a:gd name="T24" fmla="*/ 0 w 567"/>
              <a:gd name="T25" fmla="*/ 0 h 630"/>
              <a:gd name="T26" fmla="*/ 567 w 567"/>
              <a:gd name="T27" fmla="*/ 630 h 63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67" h="630">
                <a:moveTo>
                  <a:pt x="0" y="630"/>
                </a:moveTo>
                <a:cubicBezTo>
                  <a:pt x="11" y="548"/>
                  <a:pt x="43" y="383"/>
                  <a:pt x="83" y="310"/>
                </a:cubicBezTo>
                <a:cubicBezTo>
                  <a:pt x="93" y="293"/>
                  <a:pt x="117" y="253"/>
                  <a:pt x="138" y="237"/>
                </a:cubicBezTo>
                <a:cubicBezTo>
                  <a:pt x="155" y="224"/>
                  <a:pt x="192" y="201"/>
                  <a:pt x="192" y="201"/>
                </a:cubicBezTo>
                <a:cubicBezTo>
                  <a:pt x="195" y="192"/>
                  <a:pt x="195" y="180"/>
                  <a:pt x="202" y="173"/>
                </a:cubicBezTo>
                <a:cubicBezTo>
                  <a:pt x="224" y="151"/>
                  <a:pt x="300" y="101"/>
                  <a:pt x="330" y="91"/>
                </a:cubicBezTo>
                <a:cubicBezTo>
                  <a:pt x="379" y="58"/>
                  <a:pt x="438" y="46"/>
                  <a:pt x="494" y="27"/>
                </a:cubicBezTo>
                <a:cubicBezTo>
                  <a:pt x="519" y="19"/>
                  <a:pt x="547" y="20"/>
                  <a:pt x="567" y="0"/>
                </a:cubicBezTo>
              </a:path>
            </a:pathLst>
          </a:custGeom>
          <a:noFill/>
          <a:ln w="50800" cap="rnd">
            <a:solidFill>
              <a:schemeClr val="tx1"/>
            </a:solidFill>
            <a:prstDash val="sysDot"/>
            <a:round/>
            <a:headEnd/>
            <a:tailEnd/>
          </a:ln>
        </p:spPr>
        <p:txBody>
          <a:bodyPr/>
          <a:lstStyle/>
          <a:p>
            <a:endParaRPr lang="zh-CN" altLang="en-US"/>
          </a:p>
        </p:txBody>
      </p:sp>
      <p:sp>
        <p:nvSpPr>
          <p:cNvPr id="308239" name="Freeform 15"/>
          <p:cNvSpPr>
            <a:spLocks/>
          </p:cNvSpPr>
          <p:nvPr/>
        </p:nvSpPr>
        <p:spPr bwMode="auto">
          <a:xfrm>
            <a:off x="1684338" y="2974975"/>
            <a:ext cx="1676400" cy="936625"/>
          </a:xfrm>
          <a:custGeom>
            <a:avLst/>
            <a:gdLst>
              <a:gd name="T0" fmla="*/ 13 w 1056"/>
              <a:gd name="T1" fmla="*/ 567 h 590"/>
              <a:gd name="T2" fmla="*/ 41 w 1056"/>
              <a:gd name="T3" fmla="*/ 521 h 590"/>
              <a:gd name="T4" fmla="*/ 50 w 1056"/>
              <a:gd name="T5" fmla="*/ 494 h 590"/>
              <a:gd name="T6" fmla="*/ 105 w 1056"/>
              <a:gd name="T7" fmla="*/ 421 h 590"/>
              <a:gd name="T8" fmla="*/ 151 w 1056"/>
              <a:gd name="T9" fmla="*/ 384 h 590"/>
              <a:gd name="T10" fmla="*/ 160 w 1056"/>
              <a:gd name="T11" fmla="*/ 357 h 590"/>
              <a:gd name="T12" fmla="*/ 187 w 1056"/>
              <a:gd name="T13" fmla="*/ 348 h 590"/>
              <a:gd name="T14" fmla="*/ 242 w 1056"/>
              <a:gd name="T15" fmla="*/ 311 h 590"/>
              <a:gd name="T16" fmla="*/ 352 w 1056"/>
              <a:gd name="T17" fmla="*/ 265 h 590"/>
              <a:gd name="T18" fmla="*/ 379 w 1056"/>
              <a:gd name="T19" fmla="*/ 247 h 590"/>
              <a:gd name="T20" fmla="*/ 544 w 1056"/>
              <a:gd name="T21" fmla="*/ 183 h 590"/>
              <a:gd name="T22" fmla="*/ 681 w 1056"/>
              <a:gd name="T23" fmla="*/ 137 h 590"/>
              <a:gd name="T24" fmla="*/ 736 w 1056"/>
              <a:gd name="T25" fmla="*/ 119 h 590"/>
              <a:gd name="T26" fmla="*/ 1056 w 1056"/>
              <a:gd name="T27" fmla="*/ 0 h 59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056"/>
              <a:gd name="T43" fmla="*/ 0 h 590"/>
              <a:gd name="T44" fmla="*/ 1056 w 1056"/>
              <a:gd name="T45" fmla="*/ 590 h 59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056" h="590">
                <a:moveTo>
                  <a:pt x="13" y="567"/>
                </a:moveTo>
                <a:cubicBezTo>
                  <a:pt x="44" y="484"/>
                  <a:pt x="0" y="590"/>
                  <a:pt x="41" y="521"/>
                </a:cubicBezTo>
                <a:cubicBezTo>
                  <a:pt x="46" y="513"/>
                  <a:pt x="46" y="502"/>
                  <a:pt x="50" y="494"/>
                </a:cubicBezTo>
                <a:cubicBezTo>
                  <a:pt x="61" y="472"/>
                  <a:pt x="88" y="438"/>
                  <a:pt x="105" y="421"/>
                </a:cubicBezTo>
                <a:cubicBezTo>
                  <a:pt x="108" y="418"/>
                  <a:pt x="146" y="389"/>
                  <a:pt x="151" y="384"/>
                </a:cubicBezTo>
                <a:cubicBezTo>
                  <a:pt x="154" y="375"/>
                  <a:pt x="153" y="364"/>
                  <a:pt x="160" y="357"/>
                </a:cubicBezTo>
                <a:cubicBezTo>
                  <a:pt x="167" y="350"/>
                  <a:pt x="179" y="353"/>
                  <a:pt x="187" y="348"/>
                </a:cubicBezTo>
                <a:cubicBezTo>
                  <a:pt x="206" y="337"/>
                  <a:pt x="224" y="323"/>
                  <a:pt x="242" y="311"/>
                </a:cubicBezTo>
                <a:cubicBezTo>
                  <a:pt x="277" y="288"/>
                  <a:pt x="313" y="279"/>
                  <a:pt x="352" y="265"/>
                </a:cubicBezTo>
                <a:cubicBezTo>
                  <a:pt x="362" y="261"/>
                  <a:pt x="369" y="251"/>
                  <a:pt x="379" y="247"/>
                </a:cubicBezTo>
                <a:cubicBezTo>
                  <a:pt x="433" y="223"/>
                  <a:pt x="488" y="201"/>
                  <a:pt x="544" y="183"/>
                </a:cubicBezTo>
                <a:cubicBezTo>
                  <a:pt x="590" y="168"/>
                  <a:pt x="635" y="153"/>
                  <a:pt x="681" y="137"/>
                </a:cubicBezTo>
                <a:cubicBezTo>
                  <a:pt x="699" y="131"/>
                  <a:pt x="736" y="119"/>
                  <a:pt x="736" y="119"/>
                </a:cubicBezTo>
                <a:cubicBezTo>
                  <a:pt x="829" y="57"/>
                  <a:pt x="954" y="48"/>
                  <a:pt x="1056" y="0"/>
                </a:cubicBezTo>
              </a:path>
            </a:pathLst>
          </a:custGeom>
          <a:noFill/>
          <a:ln w="50800" cap="rnd">
            <a:solidFill>
              <a:schemeClr val="tx1"/>
            </a:solidFill>
            <a:prstDash val="sysDot"/>
            <a:round/>
            <a:headEnd/>
            <a:tailEnd/>
          </a:ln>
        </p:spPr>
        <p:txBody>
          <a:bodyPr/>
          <a:lstStyle/>
          <a:p>
            <a:endParaRPr lang="zh-CN" altLang="en-US"/>
          </a:p>
        </p:txBody>
      </p:sp>
      <p:sp>
        <p:nvSpPr>
          <p:cNvPr id="308240" name="AutoShape 16"/>
          <p:cNvSpPr>
            <a:spLocks noChangeArrowheads="1"/>
          </p:cNvSpPr>
          <p:nvPr/>
        </p:nvSpPr>
        <p:spPr bwMode="auto">
          <a:xfrm>
            <a:off x="793750" y="4724400"/>
            <a:ext cx="1511300" cy="215900"/>
          </a:xfrm>
          <a:prstGeom prst="leftArrow">
            <a:avLst>
              <a:gd name="adj1" fmla="val 50000"/>
              <a:gd name="adj2" fmla="val 175000"/>
            </a:avLst>
          </a:prstGeom>
          <a:solidFill>
            <a:srgbClr val="FF6600"/>
          </a:solidFill>
          <a:ln w="41275" cap="rnd">
            <a:solidFill>
              <a:schemeClr val="bg1"/>
            </a:solidFill>
            <a:prstDash val="sysDot"/>
            <a:miter lim="800000"/>
            <a:headEnd/>
            <a:tailEnd/>
          </a:ln>
        </p:spPr>
        <p:txBody>
          <a:bodyPr wrap="none" anchor="ctr"/>
          <a:lstStyle/>
          <a:p>
            <a:endParaRPr lang="zh-CN" altLang="en-US"/>
          </a:p>
        </p:txBody>
      </p:sp>
      <p:sp>
        <p:nvSpPr>
          <p:cNvPr id="308241" name="Text Box 17"/>
          <p:cNvSpPr txBox="1">
            <a:spLocks noChangeArrowheads="1"/>
          </p:cNvSpPr>
          <p:nvPr/>
        </p:nvSpPr>
        <p:spPr bwMode="auto">
          <a:xfrm>
            <a:off x="71438" y="4581525"/>
            <a:ext cx="755650" cy="366713"/>
          </a:xfrm>
          <a:prstGeom prst="rect">
            <a:avLst/>
          </a:prstGeom>
          <a:solidFill>
            <a:srgbClr val="CC9900"/>
          </a:solidFill>
          <a:ln w="9525">
            <a:noFill/>
            <a:miter lim="800000"/>
            <a:headEnd/>
            <a:tailEnd/>
          </a:ln>
        </p:spPr>
        <p:txBody>
          <a:bodyPr>
            <a:spAutoFit/>
          </a:bodyPr>
          <a:lstStyle/>
          <a:p>
            <a:pPr algn="l"/>
            <a:r>
              <a:rPr lang="zh-CN" altLang="en-US" b="1">
                <a:solidFill>
                  <a:srgbClr val="E0E5EA"/>
                </a:solidFill>
                <a:latin typeface="Verdana" pitchFamily="34" charset="0"/>
              </a:rPr>
              <a:t>排泥</a:t>
            </a:r>
            <a:endParaRPr lang="zh-CN" altLang="en-US">
              <a:latin typeface="Verdana" pitchFamily="34" charset="0"/>
            </a:endParaRPr>
          </a:p>
        </p:txBody>
      </p:sp>
      <p:grpSp>
        <p:nvGrpSpPr>
          <p:cNvPr id="2" name="Group 18"/>
          <p:cNvGrpSpPr>
            <a:grpSpLocks/>
          </p:cNvGrpSpPr>
          <p:nvPr/>
        </p:nvGrpSpPr>
        <p:grpSpPr bwMode="auto">
          <a:xfrm>
            <a:off x="4206875" y="4194175"/>
            <a:ext cx="762000" cy="609600"/>
            <a:chOff x="2627" y="2642"/>
            <a:chExt cx="480" cy="384"/>
          </a:xfrm>
        </p:grpSpPr>
        <p:sp>
          <p:nvSpPr>
            <p:cNvPr id="64531" name="Freeform 19"/>
            <p:cNvSpPr>
              <a:spLocks/>
            </p:cNvSpPr>
            <p:nvPr/>
          </p:nvSpPr>
          <p:spPr bwMode="auto">
            <a:xfrm>
              <a:off x="2627" y="2642"/>
              <a:ext cx="185" cy="384"/>
            </a:xfrm>
            <a:custGeom>
              <a:avLst/>
              <a:gdLst>
                <a:gd name="T0" fmla="*/ 52 w 185"/>
                <a:gd name="T1" fmla="*/ 110 h 384"/>
                <a:gd name="T2" fmla="*/ 52 w 185"/>
                <a:gd name="T3" fmla="*/ 19 h 384"/>
                <a:gd name="T4" fmla="*/ 107 w 185"/>
                <a:gd name="T5" fmla="*/ 28 h 384"/>
                <a:gd name="T6" fmla="*/ 116 w 185"/>
                <a:gd name="T7" fmla="*/ 156 h 384"/>
                <a:gd name="T8" fmla="*/ 52 w 185"/>
                <a:gd name="T9" fmla="*/ 147 h 384"/>
                <a:gd name="T10" fmla="*/ 24 w 185"/>
                <a:gd name="T11" fmla="*/ 0 h 384"/>
                <a:gd name="T12" fmla="*/ 70 w 185"/>
                <a:gd name="T13" fmla="*/ 46 h 384"/>
                <a:gd name="T14" fmla="*/ 107 w 185"/>
                <a:gd name="T15" fmla="*/ 293 h 384"/>
                <a:gd name="T16" fmla="*/ 162 w 185"/>
                <a:gd name="T17" fmla="*/ 238 h 384"/>
                <a:gd name="T18" fmla="*/ 116 w 185"/>
                <a:gd name="T19" fmla="*/ 156 h 384"/>
                <a:gd name="T20" fmla="*/ 134 w 185"/>
                <a:gd name="T21" fmla="*/ 9 h 384"/>
                <a:gd name="T22" fmla="*/ 143 w 185"/>
                <a:gd name="T23" fmla="*/ 384 h 384"/>
                <a:gd name="T24" fmla="*/ 134 w 185"/>
                <a:gd name="T25" fmla="*/ 348 h 384"/>
                <a:gd name="T26" fmla="*/ 116 w 185"/>
                <a:gd name="T27" fmla="*/ 329 h 38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85"/>
                <a:gd name="T43" fmla="*/ 0 h 384"/>
                <a:gd name="T44" fmla="*/ 185 w 185"/>
                <a:gd name="T45" fmla="*/ 384 h 38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85" h="384">
                  <a:moveTo>
                    <a:pt x="52" y="110"/>
                  </a:moveTo>
                  <a:cubicBezTo>
                    <a:pt x="44" y="85"/>
                    <a:pt x="25" y="42"/>
                    <a:pt x="52" y="19"/>
                  </a:cubicBezTo>
                  <a:cubicBezTo>
                    <a:pt x="66" y="7"/>
                    <a:pt x="89" y="25"/>
                    <a:pt x="107" y="28"/>
                  </a:cubicBezTo>
                  <a:cubicBezTo>
                    <a:pt x="132" y="66"/>
                    <a:pt x="162" y="98"/>
                    <a:pt x="116" y="156"/>
                  </a:cubicBezTo>
                  <a:cubicBezTo>
                    <a:pt x="103" y="173"/>
                    <a:pt x="73" y="150"/>
                    <a:pt x="52" y="147"/>
                  </a:cubicBezTo>
                  <a:cubicBezTo>
                    <a:pt x="0" y="93"/>
                    <a:pt x="16" y="95"/>
                    <a:pt x="24" y="0"/>
                  </a:cubicBezTo>
                  <a:cubicBezTo>
                    <a:pt x="39" y="15"/>
                    <a:pt x="69" y="24"/>
                    <a:pt x="70" y="46"/>
                  </a:cubicBezTo>
                  <a:cubicBezTo>
                    <a:pt x="79" y="294"/>
                    <a:pt x="3" y="260"/>
                    <a:pt x="107" y="293"/>
                  </a:cubicBezTo>
                  <a:cubicBezTo>
                    <a:pt x="142" y="281"/>
                    <a:pt x="149" y="273"/>
                    <a:pt x="162" y="238"/>
                  </a:cubicBezTo>
                  <a:cubicBezTo>
                    <a:pt x="148" y="201"/>
                    <a:pt x="145" y="185"/>
                    <a:pt x="116" y="156"/>
                  </a:cubicBezTo>
                  <a:cubicBezTo>
                    <a:pt x="100" y="107"/>
                    <a:pt x="124" y="58"/>
                    <a:pt x="134" y="9"/>
                  </a:cubicBezTo>
                  <a:cubicBezTo>
                    <a:pt x="185" y="165"/>
                    <a:pt x="153" y="45"/>
                    <a:pt x="143" y="384"/>
                  </a:cubicBezTo>
                  <a:cubicBezTo>
                    <a:pt x="140" y="372"/>
                    <a:pt x="139" y="359"/>
                    <a:pt x="134" y="348"/>
                  </a:cubicBezTo>
                  <a:cubicBezTo>
                    <a:pt x="130" y="340"/>
                    <a:pt x="116" y="329"/>
                    <a:pt x="116" y="329"/>
                  </a:cubicBezTo>
                </a:path>
              </a:pathLst>
            </a:custGeom>
            <a:noFill/>
            <a:ln w="53975" cap="flat">
              <a:solidFill>
                <a:schemeClr val="tx1"/>
              </a:solidFill>
              <a:prstDash val="sysDot"/>
              <a:round/>
              <a:headEnd/>
              <a:tailEnd/>
            </a:ln>
          </p:spPr>
          <p:txBody>
            <a:bodyPr/>
            <a:lstStyle/>
            <a:p>
              <a:endParaRPr lang="zh-CN" altLang="en-US"/>
            </a:p>
          </p:txBody>
        </p:sp>
        <p:sp>
          <p:nvSpPr>
            <p:cNvPr id="64532" name="Freeform 20"/>
            <p:cNvSpPr>
              <a:spLocks/>
            </p:cNvSpPr>
            <p:nvPr/>
          </p:nvSpPr>
          <p:spPr bwMode="auto">
            <a:xfrm>
              <a:off x="2971" y="2704"/>
              <a:ext cx="90" cy="226"/>
            </a:xfrm>
            <a:custGeom>
              <a:avLst/>
              <a:gdLst>
                <a:gd name="T0" fmla="*/ 52 w 185"/>
                <a:gd name="T1" fmla="*/ 110 h 384"/>
                <a:gd name="T2" fmla="*/ 52 w 185"/>
                <a:gd name="T3" fmla="*/ 19 h 384"/>
                <a:gd name="T4" fmla="*/ 107 w 185"/>
                <a:gd name="T5" fmla="*/ 28 h 384"/>
                <a:gd name="T6" fmla="*/ 116 w 185"/>
                <a:gd name="T7" fmla="*/ 156 h 384"/>
                <a:gd name="T8" fmla="*/ 52 w 185"/>
                <a:gd name="T9" fmla="*/ 147 h 384"/>
                <a:gd name="T10" fmla="*/ 24 w 185"/>
                <a:gd name="T11" fmla="*/ 0 h 384"/>
                <a:gd name="T12" fmla="*/ 70 w 185"/>
                <a:gd name="T13" fmla="*/ 46 h 384"/>
                <a:gd name="T14" fmla="*/ 107 w 185"/>
                <a:gd name="T15" fmla="*/ 293 h 384"/>
                <a:gd name="T16" fmla="*/ 162 w 185"/>
                <a:gd name="T17" fmla="*/ 238 h 384"/>
                <a:gd name="T18" fmla="*/ 116 w 185"/>
                <a:gd name="T19" fmla="*/ 156 h 384"/>
                <a:gd name="T20" fmla="*/ 134 w 185"/>
                <a:gd name="T21" fmla="*/ 9 h 384"/>
                <a:gd name="T22" fmla="*/ 143 w 185"/>
                <a:gd name="T23" fmla="*/ 384 h 384"/>
                <a:gd name="T24" fmla="*/ 134 w 185"/>
                <a:gd name="T25" fmla="*/ 348 h 384"/>
                <a:gd name="T26" fmla="*/ 116 w 185"/>
                <a:gd name="T27" fmla="*/ 329 h 38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85"/>
                <a:gd name="T43" fmla="*/ 0 h 384"/>
                <a:gd name="T44" fmla="*/ 185 w 185"/>
                <a:gd name="T45" fmla="*/ 384 h 38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85" h="384">
                  <a:moveTo>
                    <a:pt x="52" y="110"/>
                  </a:moveTo>
                  <a:cubicBezTo>
                    <a:pt x="44" y="85"/>
                    <a:pt x="25" y="42"/>
                    <a:pt x="52" y="19"/>
                  </a:cubicBezTo>
                  <a:cubicBezTo>
                    <a:pt x="66" y="7"/>
                    <a:pt x="89" y="25"/>
                    <a:pt x="107" y="28"/>
                  </a:cubicBezTo>
                  <a:cubicBezTo>
                    <a:pt x="132" y="66"/>
                    <a:pt x="162" y="98"/>
                    <a:pt x="116" y="156"/>
                  </a:cubicBezTo>
                  <a:cubicBezTo>
                    <a:pt x="103" y="173"/>
                    <a:pt x="73" y="150"/>
                    <a:pt x="52" y="147"/>
                  </a:cubicBezTo>
                  <a:cubicBezTo>
                    <a:pt x="0" y="93"/>
                    <a:pt x="16" y="95"/>
                    <a:pt x="24" y="0"/>
                  </a:cubicBezTo>
                  <a:cubicBezTo>
                    <a:pt x="39" y="15"/>
                    <a:pt x="69" y="24"/>
                    <a:pt x="70" y="46"/>
                  </a:cubicBezTo>
                  <a:cubicBezTo>
                    <a:pt x="79" y="294"/>
                    <a:pt x="3" y="260"/>
                    <a:pt x="107" y="293"/>
                  </a:cubicBezTo>
                  <a:cubicBezTo>
                    <a:pt x="142" y="281"/>
                    <a:pt x="149" y="273"/>
                    <a:pt x="162" y="238"/>
                  </a:cubicBezTo>
                  <a:cubicBezTo>
                    <a:pt x="148" y="201"/>
                    <a:pt x="145" y="185"/>
                    <a:pt x="116" y="156"/>
                  </a:cubicBezTo>
                  <a:cubicBezTo>
                    <a:pt x="100" y="107"/>
                    <a:pt x="124" y="58"/>
                    <a:pt x="134" y="9"/>
                  </a:cubicBezTo>
                  <a:cubicBezTo>
                    <a:pt x="185" y="165"/>
                    <a:pt x="153" y="45"/>
                    <a:pt x="143" y="384"/>
                  </a:cubicBezTo>
                  <a:cubicBezTo>
                    <a:pt x="140" y="372"/>
                    <a:pt x="139" y="359"/>
                    <a:pt x="134" y="348"/>
                  </a:cubicBezTo>
                  <a:cubicBezTo>
                    <a:pt x="130" y="340"/>
                    <a:pt x="116" y="329"/>
                    <a:pt x="116" y="329"/>
                  </a:cubicBezTo>
                </a:path>
              </a:pathLst>
            </a:custGeom>
            <a:noFill/>
            <a:ln w="53975" cap="flat">
              <a:solidFill>
                <a:schemeClr val="tx1"/>
              </a:solidFill>
              <a:prstDash val="sysDot"/>
              <a:round/>
              <a:headEnd/>
              <a:tailEnd/>
            </a:ln>
          </p:spPr>
          <p:txBody>
            <a:bodyPr/>
            <a:lstStyle/>
            <a:p>
              <a:endParaRPr lang="zh-CN" altLang="en-US"/>
            </a:p>
          </p:txBody>
        </p:sp>
        <p:sp>
          <p:nvSpPr>
            <p:cNvPr id="64533" name="Line 21"/>
            <p:cNvSpPr>
              <a:spLocks noChangeShapeType="1"/>
            </p:cNvSpPr>
            <p:nvPr/>
          </p:nvSpPr>
          <p:spPr bwMode="auto">
            <a:xfrm>
              <a:off x="3061" y="2704"/>
              <a:ext cx="46" cy="46"/>
            </a:xfrm>
            <a:prstGeom prst="line">
              <a:avLst/>
            </a:prstGeom>
            <a:noFill/>
            <a:ln w="50800">
              <a:solidFill>
                <a:schemeClr val="tx1"/>
              </a:solidFill>
              <a:prstDash val="sysDot"/>
              <a:round/>
              <a:headEnd/>
              <a:tailEnd/>
            </a:ln>
          </p:spPr>
          <p:txBody>
            <a:bodyPr/>
            <a:lstStyle/>
            <a:p>
              <a:endParaRPr lang="zh-CN" altLang="en-US"/>
            </a:p>
          </p:txBody>
        </p:sp>
        <p:sp>
          <p:nvSpPr>
            <p:cNvPr id="64534" name="Line 22"/>
            <p:cNvSpPr>
              <a:spLocks noChangeShapeType="1"/>
            </p:cNvSpPr>
            <p:nvPr/>
          </p:nvSpPr>
          <p:spPr bwMode="auto">
            <a:xfrm>
              <a:off x="2971" y="2795"/>
              <a:ext cx="0" cy="91"/>
            </a:xfrm>
            <a:prstGeom prst="line">
              <a:avLst/>
            </a:prstGeom>
            <a:noFill/>
            <a:ln w="50800">
              <a:solidFill>
                <a:schemeClr val="tx1"/>
              </a:solidFill>
              <a:prstDash val="sysDot"/>
              <a:round/>
              <a:headEnd/>
              <a:tailEnd/>
            </a:ln>
          </p:spPr>
          <p:txBody>
            <a:bodyPr/>
            <a:lstStyle/>
            <a:p>
              <a:endParaRPr lang="zh-CN" altLang="en-US"/>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308229"/>
                                        </p:tgtEl>
                                        <p:attrNameLst>
                                          <p:attrName>style.visibility</p:attrName>
                                        </p:attrNameLst>
                                      </p:cBhvr>
                                      <p:to>
                                        <p:strVal val="visible"/>
                                      </p:to>
                                    </p:set>
                                    <p:anim calcmode="lin" valueType="num">
                                      <p:cBhvr additive="base">
                                        <p:cTn id="7" dur="500" fill="hold"/>
                                        <p:tgtEl>
                                          <p:spTgt spid="308229"/>
                                        </p:tgtEl>
                                        <p:attrNameLst>
                                          <p:attrName>ppt_x</p:attrName>
                                        </p:attrNameLst>
                                      </p:cBhvr>
                                      <p:tavLst>
                                        <p:tav tm="0">
                                          <p:val>
                                            <p:strVal val="1+#ppt_w/2"/>
                                          </p:val>
                                        </p:tav>
                                        <p:tav tm="100000">
                                          <p:val>
                                            <p:strVal val="#ppt_x"/>
                                          </p:val>
                                        </p:tav>
                                      </p:tavLst>
                                    </p:anim>
                                    <p:anim calcmode="lin" valueType="num">
                                      <p:cBhvr additive="base">
                                        <p:cTn id="8" dur="500" fill="hold"/>
                                        <p:tgtEl>
                                          <p:spTgt spid="30822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308228"/>
                                        </p:tgtEl>
                                        <p:attrNameLst>
                                          <p:attrName>style.visibility</p:attrName>
                                        </p:attrNameLst>
                                      </p:cBhvr>
                                      <p:to>
                                        <p:strVal val="visible"/>
                                      </p:to>
                                    </p:set>
                                    <p:anim calcmode="lin" valueType="num">
                                      <p:cBhvr additive="base">
                                        <p:cTn id="12" dur="500" fill="hold"/>
                                        <p:tgtEl>
                                          <p:spTgt spid="308228"/>
                                        </p:tgtEl>
                                        <p:attrNameLst>
                                          <p:attrName>ppt_x</p:attrName>
                                        </p:attrNameLst>
                                      </p:cBhvr>
                                      <p:tavLst>
                                        <p:tav tm="0">
                                          <p:val>
                                            <p:strVal val="1+#ppt_w/2"/>
                                          </p:val>
                                        </p:tav>
                                        <p:tav tm="100000">
                                          <p:val>
                                            <p:strVal val="#ppt_x"/>
                                          </p:val>
                                        </p:tav>
                                      </p:tavLst>
                                    </p:anim>
                                    <p:anim calcmode="lin" valueType="num">
                                      <p:cBhvr additive="base">
                                        <p:cTn id="13" dur="500" fill="hold"/>
                                        <p:tgtEl>
                                          <p:spTgt spid="308228"/>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2" fill="hold" grpId="0" nodeType="clickEffect">
                                  <p:stCondLst>
                                    <p:cond delay="0"/>
                                  </p:stCondLst>
                                  <p:childTnLst>
                                    <p:set>
                                      <p:cBhvr>
                                        <p:cTn id="17" dur="1" fill="hold">
                                          <p:stCondLst>
                                            <p:cond delay="0"/>
                                          </p:stCondLst>
                                        </p:cTn>
                                        <p:tgtEl>
                                          <p:spTgt spid="308230"/>
                                        </p:tgtEl>
                                        <p:attrNameLst>
                                          <p:attrName>style.visibility</p:attrName>
                                        </p:attrNameLst>
                                      </p:cBhvr>
                                      <p:to>
                                        <p:strVal val="visible"/>
                                      </p:to>
                                    </p:set>
                                    <p:anim calcmode="lin" valueType="num">
                                      <p:cBhvr additive="base">
                                        <p:cTn id="18" dur="500" fill="hold"/>
                                        <p:tgtEl>
                                          <p:spTgt spid="308230"/>
                                        </p:tgtEl>
                                        <p:attrNameLst>
                                          <p:attrName>ppt_x</p:attrName>
                                        </p:attrNameLst>
                                      </p:cBhvr>
                                      <p:tavLst>
                                        <p:tav tm="0">
                                          <p:val>
                                            <p:strVal val="1+#ppt_w/2"/>
                                          </p:val>
                                        </p:tav>
                                        <p:tav tm="100000">
                                          <p:val>
                                            <p:strVal val="#ppt_x"/>
                                          </p:val>
                                        </p:tav>
                                      </p:tavLst>
                                    </p:anim>
                                    <p:anim calcmode="lin" valueType="num">
                                      <p:cBhvr additive="base">
                                        <p:cTn id="19" dur="500" fill="hold"/>
                                        <p:tgtEl>
                                          <p:spTgt spid="308230"/>
                                        </p:tgtEl>
                                        <p:attrNameLst>
                                          <p:attrName>ppt_y</p:attrName>
                                        </p:attrNameLst>
                                      </p:cBhvr>
                                      <p:tavLst>
                                        <p:tav tm="0">
                                          <p:val>
                                            <p:strVal val="#ppt_y"/>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308231"/>
                                        </p:tgtEl>
                                        <p:attrNameLst>
                                          <p:attrName>style.visibility</p:attrName>
                                        </p:attrNameLst>
                                      </p:cBhvr>
                                      <p:to>
                                        <p:strVal val="visible"/>
                                      </p:to>
                                    </p:set>
                                    <p:anim calcmode="lin" valueType="num">
                                      <p:cBhvr additive="base">
                                        <p:cTn id="24" dur="500" fill="hold"/>
                                        <p:tgtEl>
                                          <p:spTgt spid="308231"/>
                                        </p:tgtEl>
                                        <p:attrNameLst>
                                          <p:attrName>ppt_x</p:attrName>
                                        </p:attrNameLst>
                                      </p:cBhvr>
                                      <p:tavLst>
                                        <p:tav tm="0">
                                          <p:val>
                                            <p:strVal val="#ppt_x"/>
                                          </p:val>
                                        </p:tav>
                                        <p:tav tm="100000">
                                          <p:val>
                                            <p:strVal val="#ppt_x"/>
                                          </p:val>
                                        </p:tav>
                                      </p:tavLst>
                                    </p:anim>
                                    <p:anim calcmode="lin" valueType="num">
                                      <p:cBhvr additive="base">
                                        <p:cTn id="25" dur="500" fill="hold"/>
                                        <p:tgtEl>
                                          <p:spTgt spid="308231"/>
                                        </p:tgtEl>
                                        <p:attrNameLst>
                                          <p:attrName>ppt_y</p:attrName>
                                        </p:attrNameLst>
                                      </p:cBhvr>
                                      <p:tavLst>
                                        <p:tav tm="0">
                                          <p:val>
                                            <p:strVal val="1+#ppt_h/2"/>
                                          </p:val>
                                        </p:tav>
                                        <p:tav tm="100000">
                                          <p:val>
                                            <p:strVal val="#ppt_y"/>
                                          </p:val>
                                        </p:tav>
                                      </p:tavLst>
                                    </p:anim>
                                  </p:childTnLst>
                                </p:cTn>
                              </p:par>
                            </p:childTnLst>
                          </p:cTn>
                        </p:par>
                        <p:par>
                          <p:cTn id="26" fill="hold">
                            <p:stCondLst>
                              <p:cond delay="500"/>
                            </p:stCondLst>
                            <p:childTnLst>
                              <p:par>
                                <p:cTn id="27" presetID="2" presetClass="entr" presetSubtype="4" fill="hold" grpId="0" nodeType="afterEffect">
                                  <p:stCondLst>
                                    <p:cond delay="0"/>
                                  </p:stCondLst>
                                  <p:childTnLst>
                                    <p:set>
                                      <p:cBhvr>
                                        <p:cTn id="28" dur="1" fill="hold">
                                          <p:stCondLst>
                                            <p:cond delay="0"/>
                                          </p:stCondLst>
                                        </p:cTn>
                                        <p:tgtEl>
                                          <p:spTgt spid="308233"/>
                                        </p:tgtEl>
                                        <p:attrNameLst>
                                          <p:attrName>style.visibility</p:attrName>
                                        </p:attrNameLst>
                                      </p:cBhvr>
                                      <p:to>
                                        <p:strVal val="visible"/>
                                      </p:to>
                                    </p:set>
                                    <p:anim calcmode="lin" valueType="num">
                                      <p:cBhvr additive="base">
                                        <p:cTn id="29" dur="500" fill="hold"/>
                                        <p:tgtEl>
                                          <p:spTgt spid="308233"/>
                                        </p:tgtEl>
                                        <p:attrNameLst>
                                          <p:attrName>ppt_x</p:attrName>
                                        </p:attrNameLst>
                                      </p:cBhvr>
                                      <p:tavLst>
                                        <p:tav tm="0">
                                          <p:val>
                                            <p:strVal val="#ppt_x"/>
                                          </p:val>
                                        </p:tav>
                                        <p:tav tm="100000">
                                          <p:val>
                                            <p:strVal val="#ppt_x"/>
                                          </p:val>
                                        </p:tav>
                                      </p:tavLst>
                                    </p:anim>
                                    <p:anim calcmode="lin" valueType="num">
                                      <p:cBhvr additive="base">
                                        <p:cTn id="30" dur="500" fill="hold"/>
                                        <p:tgtEl>
                                          <p:spTgt spid="308233"/>
                                        </p:tgtEl>
                                        <p:attrNameLst>
                                          <p:attrName>ppt_y</p:attrName>
                                        </p:attrNameLst>
                                      </p:cBhvr>
                                      <p:tavLst>
                                        <p:tav tm="0">
                                          <p:val>
                                            <p:strVal val="1+#ppt_h/2"/>
                                          </p:val>
                                        </p:tav>
                                        <p:tav tm="100000">
                                          <p:val>
                                            <p:strVal val="#ppt_y"/>
                                          </p:val>
                                        </p:tav>
                                      </p:tavLst>
                                    </p:anim>
                                  </p:childTnLst>
                                </p:cTn>
                              </p:par>
                            </p:childTnLst>
                          </p:cTn>
                        </p:par>
                        <p:par>
                          <p:cTn id="31" fill="hold">
                            <p:stCondLst>
                              <p:cond delay="1000"/>
                            </p:stCondLst>
                            <p:childTnLst>
                              <p:par>
                                <p:cTn id="32" presetID="2" presetClass="entr" presetSubtype="4" fill="hold" grpId="0" nodeType="afterEffect">
                                  <p:stCondLst>
                                    <p:cond delay="0"/>
                                  </p:stCondLst>
                                  <p:childTnLst>
                                    <p:set>
                                      <p:cBhvr>
                                        <p:cTn id="33" dur="1" fill="hold">
                                          <p:stCondLst>
                                            <p:cond delay="0"/>
                                          </p:stCondLst>
                                        </p:cTn>
                                        <p:tgtEl>
                                          <p:spTgt spid="308234"/>
                                        </p:tgtEl>
                                        <p:attrNameLst>
                                          <p:attrName>style.visibility</p:attrName>
                                        </p:attrNameLst>
                                      </p:cBhvr>
                                      <p:to>
                                        <p:strVal val="visible"/>
                                      </p:to>
                                    </p:set>
                                    <p:anim calcmode="lin" valueType="num">
                                      <p:cBhvr additive="base">
                                        <p:cTn id="34" dur="500" fill="hold"/>
                                        <p:tgtEl>
                                          <p:spTgt spid="308234"/>
                                        </p:tgtEl>
                                        <p:attrNameLst>
                                          <p:attrName>ppt_x</p:attrName>
                                        </p:attrNameLst>
                                      </p:cBhvr>
                                      <p:tavLst>
                                        <p:tav tm="0">
                                          <p:val>
                                            <p:strVal val="#ppt_x"/>
                                          </p:val>
                                        </p:tav>
                                        <p:tav tm="100000">
                                          <p:val>
                                            <p:strVal val="#ppt_x"/>
                                          </p:val>
                                        </p:tav>
                                      </p:tavLst>
                                    </p:anim>
                                    <p:anim calcmode="lin" valueType="num">
                                      <p:cBhvr additive="base">
                                        <p:cTn id="35" dur="500" fill="hold"/>
                                        <p:tgtEl>
                                          <p:spTgt spid="308234"/>
                                        </p:tgtEl>
                                        <p:attrNameLst>
                                          <p:attrName>ppt_y</p:attrName>
                                        </p:attrNameLst>
                                      </p:cBhvr>
                                      <p:tavLst>
                                        <p:tav tm="0">
                                          <p:val>
                                            <p:strVal val="1+#ppt_h/2"/>
                                          </p:val>
                                        </p:tav>
                                        <p:tav tm="100000">
                                          <p:val>
                                            <p:strVal val="#ppt_y"/>
                                          </p:val>
                                        </p:tav>
                                      </p:tavLst>
                                    </p:anim>
                                  </p:childTnLst>
                                </p:cTn>
                              </p:par>
                            </p:childTnLst>
                          </p:cTn>
                        </p:par>
                        <p:par>
                          <p:cTn id="36" fill="hold">
                            <p:stCondLst>
                              <p:cond delay="1500"/>
                            </p:stCondLst>
                            <p:childTnLst>
                              <p:par>
                                <p:cTn id="37" presetID="2" presetClass="entr" presetSubtype="4" fill="hold" grpId="0" nodeType="afterEffect">
                                  <p:stCondLst>
                                    <p:cond delay="0"/>
                                  </p:stCondLst>
                                  <p:childTnLst>
                                    <p:set>
                                      <p:cBhvr>
                                        <p:cTn id="38" dur="1" fill="hold">
                                          <p:stCondLst>
                                            <p:cond delay="0"/>
                                          </p:stCondLst>
                                        </p:cTn>
                                        <p:tgtEl>
                                          <p:spTgt spid="308232"/>
                                        </p:tgtEl>
                                        <p:attrNameLst>
                                          <p:attrName>style.visibility</p:attrName>
                                        </p:attrNameLst>
                                      </p:cBhvr>
                                      <p:to>
                                        <p:strVal val="visible"/>
                                      </p:to>
                                    </p:set>
                                    <p:anim calcmode="lin" valueType="num">
                                      <p:cBhvr additive="base">
                                        <p:cTn id="39" dur="500" fill="hold"/>
                                        <p:tgtEl>
                                          <p:spTgt spid="308232"/>
                                        </p:tgtEl>
                                        <p:attrNameLst>
                                          <p:attrName>ppt_x</p:attrName>
                                        </p:attrNameLst>
                                      </p:cBhvr>
                                      <p:tavLst>
                                        <p:tav tm="0">
                                          <p:val>
                                            <p:strVal val="#ppt_x"/>
                                          </p:val>
                                        </p:tav>
                                        <p:tav tm="100000">
                                          <p:val>
                                            <p:strVal val="#ppt_x"/>
                                          </p:val>
                                        </p:tav>
                                      </p:tavLst>
                                    </p:anim>
                                    <p:anim calcmode="lin" valueType="num">
                                      <p:cBhvr additive="base">
                                        <p:cTn id="40" dur="500" fill="hold"/>
                                        <p:tgtEl>
                                          <p:spTgt spid="308232"/>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2" fill="hold" grpId="0" nodeType="clickEffect">
                                  <p:stCondLst>
                                    <p:cond delay="0"/>
                                  </p:stCondLst>
                                  <p:childTnLst>
                                    <p:set>
                                      <p:cBhvr>
                                        <p:cTn id="44" dur="1" fill="hold">
                                          <p:stCondLst>
                                            <p:cond delay="0"/>
                                          </p:stCondLst>
                                        </p:cTn>
                                        <p:tgtEl>
                                          <p:spTgt spid="308235"/>
                                        </p:tgtEl>
                                        <p:attrNameLst>
                                          <p:attrName>style.visibility</p:attrName>
                                        </p:attrNameLst>
                                      </p:cBhvr>
                                      <p:to>
                                        <p:strVal val="visible"/>
                                      </p:to>
                                    </p:set>
                                    <p:anim calcmode="lin" valueType="num">
                                      <p:cBhvr additive="base">
                                        <p:cTn id="45" dur="500" fill="hold"/>
                                        <p:tgtEl>
                                          <p:spTgt spid="308235"/>
                                        </p:tgtEl>
                                        <p:attrNameLst>
                                          <p:attrName>ppt_x</p:attrName>
                                        </p:attrNameLst>
                                      </p:cBhvr>
                                      <p:tavLst>
                                        <p:tav tm="0">
                                          <p:val>
                                            <p:strVal val="1+#ppt_w/2"/>
                                          </p:val>
                                        </p:tav>
                                        <p:tav tm="100000">
                                          <p:val>
                                            <p:strVal val="#ppt_x"/>
                                          </p:val>
                                        </p:tav>
                                      </p:tavLst>
                                    </p:anim>
                                    <p:anim calcmode="lin" valueType="num">
                                      <p:cBhvr additive="base">
                                        <p:cTn id="46" dur="500" fill="hold"/>
                                        <p:tgtEl>
                                          <p:spTgt spid="308235"/>
                                        </p:tgtEl>
                                        <p:attrNameLst>
                                          <p:attrName>ppt_y</p:attrName>
                                        </p:attrNameLst>
                                      </p:cBhvr>
                                      <p:tavLst>
                                        <p:tav tm="0">
                                          <p:val>
                                            <p:strVal val="#ppt_y"/>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2" presetClass="entr" presetSubtype="2" fill="hold" grpId="0" nodeType="clickEffect">
                                  <p:stCondLst>
                                    <p:cond delay="0"/>
                                  </p:stCondLst>
                                  <p:childTnLst>
                                    <p:set>
                                      <p:cBhvr>
                                        <p:cTn id="50" dur="1" fill="hold">
                                          <p:stCondLst>
                                            <p:cond delay="0"/>
                                          </p:stCondLst>
                                        </p:cTn>
                                        <p:tgtEl>
                                          <p:spTgt spid="308236"/>
                                        </p:tgtEl>
                                        <p:attrNameLst>
                                          <p:attrName>style.visibility</p:attrName>
                                        </p:attrNameLst>
                                      </p:cBhvr>
                                      <p:to>
                                        <p:strVal val="visible"/>
                                      </p:to>
                                    </p:set>
                                    <p:anim calcmode="lin" valueType="num">
                                      <p:cBhvr additive="base">
                                        <p:cTn id="51" dur="500" fill="hold"/>
                                        <p:tgtEl>
                                          <p:spTgt spid="308236"/>
                                        </p:tgtEl>
                                        <p:attrNameLst>
                                          <p:attrName>ppt_x</p:attrName>
                                        </p:attrNameLst>
                                      </p:cBhvr>
                                      <p:tavLst>
                                        <p:tav tm="0">
                                          <p:val>
                                            <p:strVal val="1+#ppt_w/2"/>
                                          </p:val>
                                        </p:tav>
                                        <p:tav tm="100000">
                                          <p:val>
                                            <p:strVal val="#ppt_x"/>
                                          </p:val>
                                        </p:tav>
                                      </p:tavLst>
                                    </p:anim>
                                    <p:anim calcmode="lin" valueType="num">
                                      <p:cBhvr additive="base">
                                        <p:cTn id="52" dur="500" fill="hold"/>
                                        <p:tgtEl>
                                          <p:spTgt spid="308236"/>
                                        </p:tgtEl>
                                        <p:attrNameLst>
                                          <p:attrName>ppt_y</p:attrName>
                                        </p:attrNameLst>
                                      </p:cBhvr>
                                      <p:tavLst>
                                        <p:tav tm="0">
                                          <p:val>
                                            <p:strVal val="#ppt_y"/>
                                          </p:val>
                                        </p:tav>
                                        <p:tav tm="100000">
                                          <p:val>
                                            <p:strVal val="#ppt_y"/>
                                          </p:val>
                                        </p:tav>
                                      </p:tavLst>
                                    </p:anim>
                                  </p:childTnLst>
                                </p:cTn>
                              </p:par>
                            </p:childTnLst>
                          </p:cTn>
                        </p:par>
                        <p:par>
                          <p:cTn id="53" fill="hold">
                            <p:stCondLst>
                              <p:cond delay="500"/>
                            </p:stCondLst>
                            <p:childTnLst>
                              <p:par>
                                <p:cTn id="54" presetID="2" presetClass="entr" presetSubtype="2" fill="hold" grpId="0" nodeType="afterEffect">
                                  <p:stCondLst>
                                    <p:cond delay="0"/>
                                  </p:stCondLst>
                                  <p:childTnLst>
                                    <p:set>
                                      <p:cBhvr>
                                        <p:cTn id="55" dur="1" fill="hold">
                                          <p:stCondLst>
                                            <p:cond delay="0"/>
                                          </p:stCondLst>
                                        </p:cTn>
                                        <p:tgtEl>
                                          <p:spTgt spid="308237"/>
                                        </p:tgtEl>
                                        <p:attrNameLst>
                                          <p:attrName>style.visibility</p:attrName>
                                        </p:attrNameLst>
                                      </p:cBhvr>
                                      <p:to>
                                        <p:strVal val="visible"/>
                                      </p:to>
                                    </p:set>
                                    <p:anim calcmode="lin" valueType="num">
                                      <p:cBhvr additive="base">
                                        <p:cTn id="56" dur="500" fill="hold"/>
                                        <p:tgtEl>
                                          <p:spTgt spid="308237"/>
                                        </p:tgtEl>
                                        <p:attrNameLst>
                                          <p:attrName>ppt_x</p:attrName>
                                        </p:attrNameLst>
                                      </p:cBhvr>
                                      <p:tavLst>
                                        <p:tav tm="0">
                                          <p:val>
                                            <p:strVal val="1+#ppt_w/2"/>
                                          </p:val>
                                        </p:tav>
                                        <p:tav tm="100000">
                                          <p:val>
                                            <p:strVal val="#ppt_x"/>
                                          </p:val>
                                        </p:tav>
                                      </p:tavLst>
                                    </p:anim>
                                    <p:anim calcmode="lin" valueType="num">
                                      <p:cBhvr additive="base">
                                        <p:cTn id="57" dur="500" fill="hold"/>
                                        <p:tgtEl>
                                          <p:spTgt spid="308237"/>
                                        </p:tgtEl>
                                        <p:attrNameLst>
                                          <p:attrName>ppt_y</p:attrName>
                                        </p:attrNameLst>
                                      </p:cBhvr>
                                      <p:tavLst>
                                        <p:tav tm="0">
                                          <p:val>
                                            <p:strVal val="#ppt_y"/>
                                          </p:val>
                                        </p:tav>
                                        <p:tav tm="100000">
                                          <p:val>
                                            <p:strVal val="#ppt_y"/>
                                          </p:val>
                                        </p:tav>
                                      </p:tavLst>
                                    </p:anim>
                                  </p:childTnLst>
                                </p:cTn>
                              </p:par>
                            </p:childTnLst>
                          </p:cTn>
                        </p:par>
                      </p:childTnLst>
                    </p:cTn>
                  </p:par>
                  <p:par>
                    <p:cTn id="58" fill="hold">
                      <p:stCondLst>
                        <p:cond delay="indefinite"/>
                      </p:stCondLst>
                      <p:childTnLst>
                        <p:par>
                          <p:cTn id="59" fill="hold">
                            <p:stCondLst>
                              <p:cond delay="0"/>
                            </p:stCondLst>
                            <p:childTnLst>
                              <p:par>
                                <p:cTn id="60" presetID="2" presetClass="entr" presetSubtype="1" fill="hold" grpId="0" nodeType="clickEffect">
                                  <p:stCondLst>
                                    <p:cond delay="0"/>
                                  </p:stCondLst>
                                  <p:childTnLst>
                                    <p:set>
                                      <p:cBhvr>
                                        <p:cTn id="61" dur="1" fill="hold">
                                          <p:stCondLst>
                                            <p:cond delay="0"/>
                                          </p:stCondLst>
                                        </p:cTn>
                                        <p:tgtEl>
                                          <p:spTgt spid="308238"/>
                                        </p:tgtEl>
                                        <p:attrNameLst>
                                          <p:attrName>style.visibility</p:attrName>
                                        </p:attrNameLst>
                                      </p:cBhvr>
                                      <p:to>
                                        <p:strVal val="visible"/>
                                      </p:to>
                                    </p:set>
                                    <p:anim calcmode="lin" valueType="num">
                                      <p:cBhvr additive="base">
                                        <p:cTn id="62" dur="500" fill="hold"/>
                                        <p:tgtEl>
                                          <p:spTgt spid="308238"/>
                                        </p:tgtEl>
                                        <p:attrNameLst>
                                          <p:attrName>ppt_x</p:attrName>
                                        </p:attrNameLst>
                                      </p:cBhvr>
                                      <p:tavLst>
                                        <p:tav tm="0">
                                          <p:val>
                                            <p:strVal val="#ppt_x"/>
                                          </p:val>
                                        </p:tav>
                                        <p:tav tm="100000">
                                          <p:val>
                                            <p:strVal val="#ppt_x"/>
                                          </p:val>
                                        </p:tav>
                                      </p:tavLst>
                                    </p:anim>
                                    <p:anim calcmode="lin" valueType="num">
                                      <p:cBhvr additive="base">
                                        <p:cTn id="63" dur="500" fill="hold"/>
                                        <p:tgtEl>
                                          <p:spTgt spid="308238"/>
                                        </p:tgtEl>
                                        <p:attrNameLst>
                                          <p:attrName>ppt_y</p:attrName>
                                        </p:attrNameLst>
                                      </p:cBhvr>
                                      <p:tavLst>
                                        <p:tav tm="0">
                                          <p:val>
                                            <p:strVal val="0-#ppt_h/2"/>
                                          </p:val>
                                        </p:tav>
                                        <p:tav tm="100000">
                                          <p:val>
                                            <p:strVal val="#ppt_y"/>
                                          </p:val>
                                        </p:tav>
                                      </p:tavLst>
                                    </p:anim>
                                  </p:childTnLst>
                                </p:cTn>
                              </p:par>
                            </p:childTnLst>
                          </p:cTn>
                        </p:par>
                      </p:childTnLst>
                    </p:cTn>
                  </p:par>
                  <p:par>
                    <p:cTn id="64" fill="hold">
                      <p:stCondLst>
                        <p:cond delay="indefinite"/>
                      </p:stCondLst>
                      <p:childTnLst>
                        <p:par>
                          <p:cTn id="65" fill="hold">
                            <p:stCondLst>
                              <p:cond delay="0"/>
                            </p:stCondLst>
                            <p:childTnLst>
                              <p:par>
                                <p:cTn id="66" presetID="2" presetClass="entr" presetSubtype="1" fill="hold" grpId="0" nodeType="clickEffect">
                                  <p:stCondLst>
                                    <p:cond delay="0"/>
                                  </p:stCondLst>
                                  <p:childTnLst>
                                    <p:set>
                                      <p:cBhvr>
                                        <p:cTn id="67" dur="1" fill="hold">
                                          <p:stCondLst>
                                            <p:cond delay="0"/>
                                          </p:stCondLst>
                                        </p:cTn>
                                        <p:tgtEl>
                                          <p:spTgt spid="308239"/>
                                        </p:tgtEl>
                                        <p:attrNameLst>
                                          <p:attrName>style.visibility</p:attrName>
                                        </p:attrNameLst>
                                      </p:cBhvr>
                                      <p:to>
                                        <p:strVal val="visible"/>
                                      </p:to>
                                    </p:set>
                                    <p:anim calcmode="lin" valueType="num">
                                      <p:cBhvr additive="base">
                                        <p:cTn id="68" dur="500" fill="hold"/>
                                        <p:tgtEl>
                                          <p:spTgt spid="308239"/>
                                        </p:tgtEl>
                                        <p:attrNameLst>
                                          <p:attrName>ppt_x</p:attrName>
                                        </p:attrNameLst>
                                      </p:cBhvr>
                                      <p:tavLst>
                                        <p:tav tm="0">
                                          <p:val>
                                            <p:strVal val="#ppt_x"/>
                                          </p:val>
                                        </p:tav>
                                        <p:tav tm="100000">
                                          <p:val>
                                            <p:strVal val="#ppt_x"/>
                                          </p:val>
                                        </p:tav>
                                      </p:tavLst>
                                    </p:anim>
                                    <p:anim calcmode="lin" valueType="num">
                                      <p:cBhvr additive="base">
                                        <p:cTn id="69" dur="500" fill="hold"/>
                                        <p:tgtEl>
                                          <p:spTgt spid="308239"/>
                                        </p:tgtEl>
                                        <p:attrNameLst>
                                          <p:attrName>ppt_y</p:attrName>
                                        </p:attrNameLst>
                                      </p:cBhvr>
                                      <p:tavLst>
                                        <p:tav tm="0">
                                          <p:val>
                                            <p:strVal val="0-#ppt_h/2"/>
                                          </p:val>
                                        </p:tav>
                                        <p:tav tm="100000">
                                          <p:val>
                                            <p:strVal val="#ppt_y"/>
                                          </p:val>
                                        </p:tav>
                                      </p:tavLst>
                                    </p:anim>
                                  </p:childTnLst>
                                </p:cTn>
                              </p:par>
                            </p:childTnLst>
                          </p:cTn>
                        </p:par>
                      </p:childTnLst>
                    </p:cTn>
                  </p:par>
                  <p:par>
                    <p:cTn id="70" fill="hold">
                      <p:stCondLst>
                        <p:cond delay="indefinite"/>
                      </p:stCondLst>
                      <p:childTnLst>
                        <p:par>
                          <p:cTn id="71" fill="hold">
                            <p:stCondLst>
                              <p:cond delay="0"/>
                            </p:stCondLst>
                            <p:childTnLst>
                              <p:par>
                                <p:cTn id="72" presetID="2" presetClass="entr" presetSubtype="2" fill="hold" grpId="0" nodeType="clickEffect">
                                  <p:stCondLst>
                                    <p:cond delay="0"/>
                                  </p:stCondLst>
                                  <p:childTnLst>
                                    <p:set>
                                      <p:cBhvr>
                                        <p:cTn id="73" dur="1" fill="hold">
                                          <p:stCondLst>
                                            <p:cond delay="0"/>
                                          </p:stCondLst>
                                        </p:cTn>
                                        <p:tgtEl>
                                          <p:spTgt spid="308240"/>
                                        </p:tgtEl>
                                        <p:attrNameLst>
                                          <p:attrName>style.visibility</p:attrName>
                                        </p:attrNameLst>
                                      </p:cBhvr>
                                      <p:to>
                                        <p:strVal val="visible"/>
                                      </p:to>
                                    </p:set>
                                    <p:anim calcmode="lin" valueType="num">
                                      <p:cBhvr additive="base">
                                        <p:cTn id="74" dur="500" fill="hold"/>
                                        <p:tgtEl>
                                          <p:spTgt spid="308240"/>
                                        </p:tgtEl>
                                        <p:attrNameLst>
                                          <p:attrName>ppt_x</p:attrName>
                                        </p:attrNameLst>
                                      </p:cBhvr>
                                      <p:tavLst>
                                        <p:tav tm="0">
                                          <p:val>
                                            <p:strVal val="1+#ppt_w/2"/>
                                          </p:val>
                                        </p:tav>
                                        <p:tav tm="100000">
                                          <p:val>
                                            <p:strVal val="#ppt_x"/>
                                          </p:val>
                                        </p:tav>
                                      </p:tavLst>
                                    </p:anim>
                                    <p:anim calcmode="lin" valueType="num">
                                      <p:cBhvr additive="base">
                                        <p:cTn id="75" dur="500" fill="hold"/>
                                        <p:tgtEl>
                                          <p:spTgt spid="308240"/>
                                        </p:tgtEl>
                                        <p:attrNameLst>
                                          <p:attrName>ppt_y</p:attrName>
                                        </p:attrNameLst>
                                      </p:cBhvr>
                                      <p:tavLst>
                                        <p:tav tm="0">
                                          <p:val>
                                            <p:strVal val="#ppt_y"/>
                                          </p:val>
                                        </p:tav>
                                        <p:tav tm="100000">
                                          <p:val>
                                            <p:strVal val="#ppt_y"/>
                                          </p:val>
                                        </p:tav>
                                      </p:tavLst>
                                    </p:anim>
                                  </p:childTnLst>
                                </p:cTn>
                              </p:par>
                            </p:childTnLst>
                          </p:cTn>
                        </p:par>
                        <p:par>
                          <p:cTn id="76" fill="hold">
                            <p:stCondLst>
                              <p:cond delay="500"/>
                            </p:stCondLst>
                            <p:childTnLst>
                              <p:par>
                                <p:cTn id="77" presetID="2" presetClass="entr" presetSubtype="2" fill="hold" grpId="0" nodeType="afterEffect">
                                  <p:stCondLst>
                                    <p:cond delay="0"/>
                                  </p:stCondLst>
                                  <p:childTnLst>
                                    <p:set>
                                      <p:cBhvr>
                                        <p:cTn id="78" dur="1" fill="hold">
                                          <p:stCondLst>
                                            <p:cond delay="0"/>
                                          </p:stCondLst>
                                        </p:cTn>
                                        <p:tgtEl>
                                          <p:spTgt spid="308241"/>
                                        </p:tgtEl>
                                        <p:attrNameLst>
                                          <p:attrName>style.visibility</p:attrName>
                                        </p:attrNameLst>
                                      </p:cBhvr>
                                      <p:to>
                                        <p:strVal val="visible"/>
                                      </p:to>
                                    </p:set>
                                    <p:anim calcmode="lin" valueType="num">
                                      <p:cBhvr additive="base">
                                        <p:cTn id="79" dur="500" fill="hold"/>
                                        <p:tgtEl>
                                          <p:spTgt spid="308241"/>
                                        </p:tgtEl>
                                        <p:attrNameLst>
                                          <p:attrName>ppt_x</p:attrName>
                                        </p:attrNameLst>
                                      </p:cBhvr>
                                      <p:tavLst>
                                        <p:tav tm="0">
                                          <p:val>
                                            <p:strVal val="1+#ppt_w/2"/>
                                          </p:val>
                                        </p:tav>
                                        <p:tav tm="100000">
                                          <p:val>
                                            <p:strVal val="#ppt_x"/>
                                          </p:val>
                                        </p:tav>
                                      </p:tavLst>
                                    </p:anim>
                                    <p:anim calcmode="lin" valueType="num">
                                      <p:cBhvr additive="base">
                                        <p:cTn id="80" dur="500" fill="hold"/>
                                        <p:tgtEl>
                                          <p:spTgt spid="30824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8228" grpId="0" animBg="1"/>
      <p:bldP spid="308229" grpId="0" animBg="1" autoUpdateAnimBg="0"/>
      <p:bldP spid="308230" grpId="0" animBg="1"/>
      <p:bldP spid="308231" grpId="0" animBg="1"/>
      <p:bldP spid="308232" grpId="0" animBg="1"/>
      <p:bldP spid="308233" grpId="0" animBg="1"/>
      <p:bldP spid="308234" grpId="0" animBg="1"/>
      <p:bldP spid="308235" grpId="0" animBg="1"/>
      <p:bldP spid="308236" grpId="0" animBg="1"/>
      <p:bldP spid="308237" grpId="0" animBg="1" autoUpdateAnimBg="0"/>
      <p:bldP spid="308238" grpId="0" animBg="1"/>
      <p:bldP spid="308239" grpId="0" animBg="1"/>
      <p:bldP spid="308240" grpId="0" animBg="1"/>
      <p:bldP spid="308241" grpId="0" animBg="1" autoUpdateAnimBg="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5394" name="Rectangle 2"/>
          <p:cNvSpPr>
            <a:spLocks noGrp="1" noChangeArrowheads="1"/>
          </p:cNvSpPr>
          <p:nvPr>
            <p:ph type="title"/>
          </p:nvPr>
        </p:nvSpPr>
        <p:spPr/>
        <p:txBody>
          <a:bodyPr/>
          <a:lstStyle/>
          <a:p>
            <a:pPr eaLnBrk="1" hangingPunct="1">
              <a:defRPr/>
            </a:pPr>
            <a:r>
              <a:rPr lang="en-US" altLang="zh-CN"/>
              <a:t> </a:t>
            </a:r>
          </a:p>
        </p:txBody>
      </p:sp>
      <p:sp>
        <p:nvSpPr>
          <p:cNvPr id="65539" name="Rectangle 3"/>
          <p:cNvSpPr>
            <a:spLocks noGrp="1" noChangeArrowheads="1"/>
          </p:cNvSpPr>
          <p:nvPr>
            <p:ph type="body" idx="1"/>
          </p:nvPr>
        </p:nvSpPr>
        <p:spPr/>
        <p:txBody>
          <a:bodyPr/>
          <a:lstStyle/>
          <a:p>
            <a:pPr eaLnBrk="1" hangingPunct="1">
              <a:buFontTx/>
              <a:buNone/>
            </a:pPr>
            <a:r>
              <a:rPr lang="en-US" altLang="zh-CN"/>
              <a:t> </a:t>
            </a:r>
          </a:p>
        </p:txBody>
      </p:sp>
      <p:pic>
        <p:nvPicPr>
          <p:cNvPr id="65540" name="Picture 4" descr="66"/>
          <p:cNvPicPr>
            <a:picLocks noChangeAspect="1" noChangeArrowheads="1"/>
          </p:cNvPicPr>
          <p:nvPr/>
        </p:nvPicPr>
        <p:blipFill>
          <a:blip r:embed="rId2" cstate="print"/>
          <a:srcRect/>
          <a:stretch>
            <a:fillRect/>
          </a:stretch>
        </p:blipFill>
        <p:spPr bwMode="auto">
          <a:xfrm>
            <a:off x="0" y="-213909"/>
            <a:ext cx="9144000" cy="7071910"/>
          </a:xfrm>
          <a:prstGeom prst="rect">
            <a:avLst/>
          </a:prstGeom>
          <a:noFill/>
          <a:ln w="9525">
            <a:noFill/>
            <a:miter lim="800000"/>
            <a:headEnd/>
            <a:tailEnd/>
          </a:ln>
        </p:spPr>
      </p:pic>
    </p:spTree>
  </p:cSld>
  <p:clrMapOvr>
    <a:masterClrMapping/>
  </p:clrMapOvr>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6562" name="Picture 2" descr="沉淀池31"/>
          <p:cNvPicPr>
            <a:picLocks noChangeAspect="1" noChangeArrowheads="1"/>
          </p:cNvPicPr>
          <p:nvPr/>
        </p:nvPicPr>
        <p:blipFill>
          <a:blip r:embed="rId2" cstate="print"/>
          <a:srcRect/>
          <a:stretch>
            <a:fillRect/>
          </a:stretch>
        </p:blipFill>
        <p:spPr bwMode="auto">
          <a:xfrm>
            <a:off x="900113" y="765175"/>
            <a:ext cx="7315200" cy="5486400"/>
          </a:xfrm>
          <a:prstGeom prst="rect">
            <a:avLst/>
          </a:prstGeom>
          <a:noFill/>
          <a:ln w="9525">
            <a:noFill/>
            <a:miter lim="800000"/>
            <a:headEnd/>
            <a:tailEnd/>
          </a:ln>
        </p:spPr>
      </p:pic>
      <p:sp>
        <p:nvSpPr>
          <p:cNvPr id="309251" name="AutoShape 3"/>
          <p:cNvSpPr>
            <a:spLocks noChangeArrowheads="1"/>
          </p:cNvSpPr>
          <p:nvPr/>
        </p:nvSpPr>
        <p:spPr bwMode="auto">
          <a:xfrm>
            <a:off x="5410200" y="914400"/>
            <a:ext cx="2362200" cy="685800"/>
          </a:xfrm>
          <a:prstGeom prst="wedgeRectCallout">
            <a:avLst>
              <a:gd name="adj1" fmla="val -90523"/>
              <a:gd name="adj2" fmla="val 309954"/>
            </a:avLst>
          </a:prstGeom>
          <a:solidFill>
            <a:schemeClr val="accent1"/>
          </a:solidFill>
          <a:ln w="9525">
            <a:solidFill>
              <a:schemeClr val="tx1"/>
            </a:solidFill>
            <a:miter lim="800000"/>
            <a:headEnd/>
            <a:tailEnd/>
          </a:ln>
        </p:spPr>
        <p:txBody>
          <a:bodyPr/>
          <a:lstStyle/>
          <a:p>
            <a:r>
              <a:rPr kumimoji="1" lang="zh-CN" altLang="en-US" sz="3200" dirty="0">
                <a:solidFill>
                  <a:srgbClr val="FFFF00"/>
                </a:solidFill>
                <a:latin typeface="Times New Roman" pitchFamily="18" charset="0"/>
                <a:ea typeface="黑体" pitchFamily="49" charset="-122"/>
              </a:rPr>
              <a:t>进水槽</a:t>
            </a:r>
          </a:p>
        </p:txBody>
      </p:sp>
      <p:sp>
        <p:nvSpPr>
          <p:cNvPr id="309252" name="AutoShape 4"/>
          <p:cNvSpPr>
            <a:spLocks noChangeArrowheads="1"/>
          </p:cNvSpPr>
          <p:nvPr/>
        </p:nvSpPr>
        <p:spPr bwMode="auto">
          <a:xfrm>
            <a:off x="1371600" y="1600200"/>
            <a:ext cx="2362200" cy="685800"/>
          </a:xfrm>
          <a:prstGeom prst="wedgeRectCallout">
            <a:avLst>
              <a:gd name="adj1" fmla="val 107056"/>
              <a:gd name="adj2" fmla="val 304398"/>
            </a:avLst>
          </a:prstGeom>
          <a:solidFill>
            <a:schemeClr val="accent1"/>
          </a:solidFill>
          <a:ln w="9525">
            <a:solidFill>
              <a:schemeClr val="tx1"/>
            </a:solidFill>
            <a:miter lim="800000"/>
            <a:headEnd/>
            <a:tailEnd/>
          </a:ln>
        </p:spPr>
        <p:txBody>
          <a:bodyPr/>
          <a:lstStyle/>
          <a:p>
            <a:r>
              <a:rPr kumimoji="1" lang="zh-CN" altLang="en-US" sz="3200" dirty="0">
                <a:solidFill>
                  <a:srgbClr val="FFFF00"/>
                </a:solidFill>
                <a:latin typeface="Times New Roman" pitchFamily="18" charset="0"/>
                <a:ea typeface="黑体" pitchFamily="49" charset="-122"/>
              </a:rPr>
              <a:t>刮泥装置</a:t>
            </a:r>
          </a:p>
        </p:txBody>
      </p:sp>
      <p:sp>
        <p:nvSpPr>
          <p:cNvPr id="309253" name="AutoShape 5"/>
          <p:cNvSpPr>
            <a:spLocks noChangeArrowheads="1"/>
          </p:cNvSpPr>
          <p:nvPr/>
        </p:nvSpPr>
        <p:spPr bwMode="auto">
          <a:xfrm>
            <a:off x="990600" y="3352800"/>
            <a:ext cx="2362200" cy="685800"/>
          </a:xfrm>
          <a:prstGeom prst="wedgeRectCallout">
            <a:avLst>
              <a:gd name="adj1" fmla="val 173185"/>
              <a:gd name="adj2" fmla="val -17824"/>
            </a:avLst>
          </a:prstGeom>
          <a:solidFill>
            <a:schemeClr val="accent1"/>
          </a:solidFill>
          <a:ln w="9525">
            <a:solidFill>
              <a:schemeClr val="tx1"/>
            </a:solidFill>
            <a:miter lim="800000"/>
            <a:headEnd/>
            <a:tailEnd/>
          </a:ln>
        </p:spPr>
        <p:txBody>
          <a:bodyPr/>
          <a:lstStyle/>
          <a:p>
            <a:r>
              <a:rPr kumimoji="1" lang="zh-CN" altLang="en-US" sz="3200" dirty="0">
                <a:solidFill>
                  <a:srgbClr val="FFFF00"/>
                </a:solidFill>
                <a:latin typeface="Times New Roman" pitchFamily="18" charset="0"/>
                <a:ea typeface="黑体" pitchFamily="49" charset="-122"/>
              </a:rPr>
              <a:t>出水堰</a:t>
            </a:r>
          </a:p>
        </p:txBody>
      </p:sp>
      <p:sp>
        <p:nvSpPr>
          <p:cNvPr id="309254" name="AutoShape 6"/>
          <p:cNvSpPr>
            <a:spLocks noChangeArrowheads="1"/>
          </p:cNvSpPr>
          <p:nvPr/>
        </p:nvSpPr>
        <p:spPr bwMode="auto">
          <a:xfrm>
            <a:off x="6629400" y="1752600"/>
            <a:ext cx="2362200" cy="685800"/>
          </a:xfrm>
          <a:prstGeom prst="wedgeRectCallout">
            <a:avLst>
              <a:gd name="adj1" fmla="val -47380"/>
              <a:gd name="adj2" fmla="val 222685"/>
            </a:avLst>
          </a:prstGeom>
          <a:solidFill>
            <a:schemeClr val="accent1"/>
          </a:solidFill>
          <a:ln w="9525">
            <a:solidFill>
              <a:schemeClr val="tx1"/>
            </a:solidFill>
            <a:miter lim="800000"/>
            <a:headEnd/>
            <a:tailEnd/>
          </a:ln>
        </p:spPr>
        <p:txBody>
          <a:bodyPr/>
          <a:lstStyle/>
          <a:p>
            <a:r>
              <a:rPr kumimoji="1" lang="zh-CN" altLang="en-US" sz="3200" dirty="0">
                <a:solidFill>
                  <a:srgbClr val="FFFF00"/>
                </a:solidFill>
                <a:latin typeface="Times New Roman" pitchFamily="18" charset="0"/>
                <a:ea typeface="黑体" pitchFamily="49" charset="-122"/>
              </a:rPr>
              <a:t>出水槽</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09251"/>
                                        </p:tgtEl>
                                        <p:attrNameLst>
                                          <p:attrName>style.visibility</p:attrName>
                                        </p:attrNameLst>
                                      </p:cBhvr>
                                      <p:to>
                                        <p:strVal val="visible"/>
                                      </p:to>
                                    </p:set>
                                    <p:anim calcmode="lin" valueType="num">
                                      <p:cBhvr additive="base">
                                        <p:cTn id="7" dur="500" fill="hold"/>
                                        <p:tgtEl>
                                          <p:spTgt spid="309251"/>
                                        </p:tgtEl>
                                        <p:attrNameLst>
                                          <p:attrName>ppt_x</p:attrName>
                                        </p:attrNameLst>
                                      </p:cBhvr>
                                      <p:tavLst>
                                        <p:tav tm="0">
                                          <p:val>
                                            <p:strVal val="0-#ppt_w/2"/>
                                          </p:val>
                                        </p:tav>
                                        <p:tav tm="100000">
                                          <p:val>
                                            <p:strVal val="#ppt_x"/>
                                          </p:val>
                                        </p:tav>
                                      </p:tavLst>
                                    </p:anim>
                                    <p:anim calcmode="lin" valueType="num">
                                      <p:cBhvr additive="base">
                                        <p:cTn id="8" dur="500" fill="hold"/>
                                        <p:tgtEl>
                                          <p:spTgt spid="309251"/>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309252"/>
                                        </p:tgtEl>
                                        <p:attrNameLst>
                                          <p:attrName>style.visibility</p:attrName>
                                        </p:attrNameLst>
                                      </p:cBhvr>
                                      <p:to>
                                        <p:strVal val="visible"/>
                                      </p:to>
                                    </p:set>
                                    <p:anim calcmode="lin" valueType="num">
                                      <p:cBhvr additive="base">
                                        <p:cTn id="13" dur="500" fill="hold"/>
                                        <p:tgtEl>
                                          <p:spTgt spid="309252"/>
                                        </p:tgtEl>
                                        <p:attrNameLst>
                                          <p:attrName>ppt_x</p:attrName>
                                        </p:attrNameLst>
                                      </p:cBhvr>
                                      <p:tavLst>
                                        <p:tav tm="0">
                                          <p:val>
                                            <p:strVal val="0-#ppt_w/2"/>
                                          </p:val>
                                        </p:tav>
                                        <p:tav tm="100000">
                                          <p:val>
                                            <p:strVal val="#ppt_x"/>
                                          </p:val>
                                        </p:tav>
                                      </p:tavLst>
                                    </p:anim>
                                    <p:anim calcmode="lin" valueType="num">
                                      <p:cBhvr additive="base">
                                        <p:cTn id="14" dur="500" fill="hold"/>
                                        <p:tgtEl>
                                          <p:spTgt spid="309252"/>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309253"/>
                                        </p:tgtEl>
                                        <p:attrNameLst>
                                          <p:attrName>style.visibility</p:attrName>
                                        </p:attrNameLst>
                                      </p:cBhvr>
                                      <p:to>
                                        <p:strVal val="visible"/>
                                      </p:to>
                                    </p:set>
                                    <p:anim calcmode="lin" valueType="num">
                                      <p:cBhvr additive="base">
                                        <p:cTn id="19" dur="500" fill="hold"/>
                                        <p:tgtEl>
                                          <p:spTgt spid="309253"/>
                                        </p:tgtEl>
                                        <p:attrNameLst>
                                          <p:attrName>ppt_x</p:attrName>
                                        </p:attrNameLst>
                                      </p:cBhvr>
                                      <p:tavLst>
                                        <p:tav tm="0">
                                          <p:val>
                                            <p:strVal val="0-#ppt_w/2"/>
                                          </p:val>
                                        </p:tav>
                                        <p:tav tm="100000">
                                          <p:val>
                                            <p:strVal val="#ppt_x"/>
                                          </p:val>
                                        </p:tav>
                                      </p:tavLst>
                                    </p:anim>
                                    <p:anim calcmode="lin" valueType="num">
                                      <p:cBhvr additive="base">
                                        <p:cTn id="20" dur="500" fill="hold"/>
                                        <p:tgtEl>
                                          <p:spTgt spid="309253"/>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309254"/>
                                        </p:tgtEl>
                                        <p:attrNameLst>
                                          <p:attrName>style.visibility</p:attrName>
                                        </p:attrNameLst>
                                      </p:cBhvr>
                                      <p:to>
                                        <p:strVal val="visible"/>
                                      </p:to>
                                    </p:set>
                                    <p:anim calcmode="lin" valueType="num">
                                      <p:cBhvr additive="base">
                                        <p:cTn id="25" dur="500" fill="hold"/>
                                        <p:tgtEl>
                                          <p:spTgt spid="309254"/>
                                        </p:tgtEl>
                                        <p:attrNameLst>
                                          <p:attrName>ppt_x</p:attrName>
                                        </p:attrNameLst>
                                      </p:cBhvr>
                                      <p:tavLst>
                                        <p:tav tm="0">
                                          <p:val>
                                            <p:strVal val="0-#ppt_w/2"/>
                                          </p:val>
                                        </p:tav>
                                        <p:tav tm="100000">
                                          <p:val>
                                            <p:strVal val="#ppt_x"/>
                                          </p:val>
                                        </p:tav>
                                      </p:tavLst>
                                    </p:anim>
                                    <p:anim calcmode="lin" valueType="num">
                                      <p:cBhvr additive="base">
                                        <p:cTn id="26" dur="500" fill="hold"/>
                                        <p:tgtEl>
                                          <p:spTgt spid="30925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9251" grpId="0" animBg="1" autoUpdateAnimBg="0"/>
      <p:bldP spid="309252" grpId="0" animBg="1" autoUpdateAnimBg="0"/>
      <p:bldP spid="309253" grpId="0" animBg="1" autoUpdateAnimBg="0"/>
      <p:bldP spid="309254" grpId="0" animBg="1" autoUpdateAnimBg="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7586" name="Picture 2" descr="沉淀池32"/>
          <p:cNvPicPr>
            <a:picLocks noChangeAspect="1" noChangeArrowheads="1"/>
          </p:cNvPicPr>
          <p:nvPr/>
        </p:nvPicPr>
        <p:blipFill>
          <a:blip r:embed="rId2" cstate="print"/>
          <a:srcRect/>
          <a:stretch>
            <a:fillRect/>
          </a:stretch>
        </p:blipFill>
        <p:spPr bwMode="auto">
          <a:xfrm>
            <a:off x="755650" y="549275"/>
            <a:ext cx="7162800" cy="5372100"/>
          </a:xfrm>
          <a:prstGeom prst="rect">
            <a:avLst/>
          </a:prstGeom>
          <a:noFill/>
          <a:ln w="9525">
            <a:noFill/>
            <a:miter lim="800000"/>
            <a:headEnd/>
            <a:tailEnd/>
          </a:ln>
        </p:spPr>
      </p:pic>
      <p:sp>
        <p:nvSpPr>
          <p:cNvPr id="310275" name="AutoShape 3"/>
          <p:cNvSpPr>
            <a:spLocks noChangeArrowheads="1"/>
          </p:cNvSpPr>
          <p:nvPr/>
        </p:nvSpPr>
        <p:spPr bwMode="auto">
          <a:xfrm>
            <a:off x="539750" y="2781300"/>
            <a:ext cx="2362200" cy="685800"/>
          </a:xfrm>
          <a:prstGeom prst="wedgeRectCallout">
            <a:avLst>
              <a:gd name="adj1" fmla="val 161222"/>
              <a:gd name="adj2" fmla="val 58102"/>
            </a:avLst>
          </a:prstGeom>
          <a:solidFill>
            <a:schemeClr val="accent1"/>
          </a:solidFill>
          <a:ln w="9525">
            <a:solidFill>
              <a:schemeClr val="tx1"/>
            </a:solidFill>
            <a:miter lim="800000"/>
            <a:headEnd/>
            <a:tailEnd/>
          </a:ln>
        </p:spPr>
        <p:txBody>
          <a:bodyPr/>
          <a:lstStyle/>
          <a:p>
            <a:r>
              <a:rPr kumimoji="1" lang="zh-CN" altLang="en-US" sz="3200" dirty="0">
                <a:solidFill>
                  <a:srgbClr val="FFFF00"/>
                </a:solidFill>
                <a:latin typeface="Times New Roman" pitchFamily="18" charset="0"/>
                <a:ea typeface="黑体" pitchFamily="49" charset="-122"/>
              </a:rPr>
              <a:t>出水堰</a:t>
            </a:r>
          </a:p>
        </p:txBody>
      </p:sp>
      <p:sp>
        <p:nvSpPr>
          <p:cNvPr id="310276" name="AutoShape 4"/>
          <p:cNvSpPr>
            <a:spLocks noChangeArrowheads="1"/>
          </p:cNvSpPr>
          <p:nvPr/>
        </p:nvSpPr>
        <p:spPr bwMode="auto">
          <a:xfrm>
            <a:off x="6516688" y="1773238"/>
            <a:ext cx="2362200" cy="685800"/>
          </a:xfrm>
          <a:prstGeom prst="wedgeRectCallout">
            <a:avLst>
              <a:gd name="adj1" fmla="val -47380"/>
              <a:gd name="adj2" fmla="val 222685"/>
            </a:avLst>
          </a:prstGeom>
          <a:solidFill>
            <a:schemeClr val="accent1"/>
          </a:solidFill>
          <a:ln w="9525">
            <a:solidFill>
              <a:schemeClr val="tx1"/>
            </a:solidFill>
            <a:miter lim="800000"/>
            <a:headEnd/>
            <a:tailEnd/>
          </a:ln>
        </p:spPr>
        <p:txBody>
          <a:bodyPr/>
          <a:lstStyle/>
          <a:p>
            <a:r>
              <a:rPr kumimoji="1" lang="zh-CN" altLang="en-US" sz="3200" dirty="0">
                <a:solidFill>
                  <a:srgbClr val="FFFF00"/>
                </a:solidFill>
                <a:latin typeface="Times New Roman" pitchFamily="18" charset="0"/>
                <a:ea typeface="黑体" pitchFamily="49" charset="-122"/>
              </a:rPr>
              <a:t>出水槽</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10275"/>
                                        </p:tgtEl>
                                        <p:attrNameLst>
                                          <p:attrName>style.visibility</p:attrName>
                                        </p:attrNameLst>
                                      </p:cBhvr>
                                      <p:to>
                                        <p:strVal val="visible"/>
                                      </p:to>
                                    </p:set>
                                    <p:anim calcmode="lin" valueType="num">
                                      <p:cBhvr additive="base">
                                        <p:cTn id="7" dur="500" fill="hold"/>
                                        <p:tgtEl>
                                          <p:spTgt spid="310275"/>
                                        </p:tgtEl>
                                        <p:attrNameLst>
                                          <p:attrName>ppt_x</p:attrName>
                                        </p:attrNameLst>
                                      </p:cBhvr>
                                      <p:tavLst>
                                        <p:tav tm="0">
                                          <p:val>
                                            <p:strVal val="0-#ppt_w/2"/>
                                          </p:val>
                                        </p:tav>
                                        <p:tav tm="100000">
                                          <p:val>
                                            <p:strVal val="#ppt_x"/>
                                          </p:val>
                                        </p:tav>
                                      </p:tavLst>
                                    </p:anim>
                                    <p:anim calcmode="lin" valueType="num">
                                      <p:cBhvr additive="base">
                                        <p:cTn id="8" dur="500" fill="hold"/>
                                        <p:tgtEl>
                                          <p:spTgt spid="31027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310276"/>
                                        </p:tgtEl>
                                        <p:attrNameLst>
                                          <p:attrName>style.visibility</p:attrName>
                                        </p:attrNameLst>
                                      </p:cBhvr>
                                      <p:to>
                                        <p:strVal val="visible"/>
                                      </p:to>
                                    </p:set>
                                    <p:anim calcmode="lin" valueType="num">
                                      <p:cBhvr additive="base">
                                        <p:cTn id="13" dur="500" fill="hold"/>
                                        <p:tgtEl>
                                          <p:spTgt spid="310276"/>
                                        </p:tgtEl>
                                        <p:attrNameLst>
                                          <p:attrName>ppt_x</p:attrName>
                                        </p:attrNameLst>
                                      </p:cBhvr>
                                      <p:tavLst>
                                        <p:tav tm="0">
                                          <p:val>
                                            <p:strVal val="0-#ppt_w/2"/>
                                          </p:val>
                                        </p:tav>
                                        <p:tav tm="100000">
                                          <p:val>
                                            <p:strVal val="#ppt_x"/>
                                          </p:val>
                                        </p:tav>
                                      </p:tavLst>
                                    </p:anim>
                                    <p:anim calcmode="lin" valueType="num">
                                      <p:cBhvr additive="base">
                                        <p:cTn id="14" dur="500" fill="hold"/>
                                        <p:tgtEl>
                                          <p:spTgt spid="31027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0275" grpId="0" animBg="1" autoUpdateAnimBg="0"/>
      <p:bldP spid="310276" grpId="0" animBg="1" autoUpdateAnimBg="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8610" name="Picture 2" descr="沉淀池33"/>
          <p:cNvPicPr>
            <a:picLocks noChangeAspect="1" noChangeArrowheads="1"/>
          </p:cNvPicPr>
          <p:nvPr/>
        </p:nvPicPr>
        <p:blipFill>
          <a:blip r:embed="rId2" cstate="print"/>
          <a:srcRect/>
          <a:stretch>
            <a:fillRect/>
          </a:stretch>
        </p:blipFill>
        <p:spPr bwMode="auto">
          <a:xfrm>
            <a:off x="539552" y="365125"/>
            <a:ext cx="7232848" cy="6261194"/>
          </a:xfrm>
          <a:prstGeom prst="rect">
            <a:avLst/>
          </a:prstGeom>
          <a:noFill/>
          <a:ln w="9525">
            <a:noFill/>
            <a:miter lim="800000"/>
            <a:headEnd/>
            <a:tailEnd/>
          </a:ln>
        </p:spPr>
      </p:pic>
      <p:sp>
        <p:nvSpPr>
          <p:cNvPr id="311299" name="AutoShape 3"/>
          <p:cNvSpPr>
            <a:spLocks noChangeArrowheads="1"/>
          </p:cNvSpPr>
          <p:nvPr/>
        </p:nvSpPr>
        <p:spPr bwMode="auto">
          <a:xfrm>
            <a:off x="251520" y="3429000"/>
            <a:ext cx="2110680" cy="685800"/>
          </a:xfrm>
          <a:prstGeom prst="wedgeRectCallout">
            <a:avLst>
              <a:gd name="adj1" fmla="val 17005"/>
              <a:gd name="adj2" fmla="val 300231"/>
            </a:avLst>
          </a:prstGeom>
          <a:solidFill>
            <a:schemeClr val="accent1"/>
          </a:solidFill>
          <a:ln w="9525">
            <a:solidFill>
              <a:schemeClr val="tx1"/>
            </a:solidFill>
            <a:miter lim="800000"/>
            <a:headEnd/>
            <a:tailEnd/>
          </a:ln>
        </p:spPr>
        <p:txBody>
          <a:bodyPr/>
          <a:lstStyle/>
          <a:p>
            <a:r>
              <a:rPr kumimoji="1" lang="zh-CN" altLang="en-US" sz="3200" dirty="0">
                <a:solidFill>
                  <a:srgbClr val="FFFF00"/>
                </a:solidFill>
                <a:latin typeface="Times New Roman" pitchFamily="18" charset="0"/>
                <a:ea typeface="黑体" pitchFamily="49" charset="-122"/>
              </a:rPr>
              <a:t>刮泥装置</a:t>
            </a:r>
          </a:p>
        </p:txBody>
      </p:sp>
      <p:sp>
        <p:nvSpPr>
          <p:cNvPr id="311300" name="AutoShape 4"/>
          <p:cNvSpPr>
            <a:spLocks noChangeArrowheads="1"/>
          </p:cNvSpPr>
          <p:nvPr/>
        </p:nvSpPr>
        <p:spPr bwMode="auto">
          <a:xfrm>
            <a:off x="5364088" y="1196752"/>
            <a:ext cx="2304256" cy="1361951"/>
          </a:xfrm>
          <a:prstGeom prst="wedgeRectCallout">
            <a:avLst>
              <a:gd name="adj1" fmla="val -84960"/>
              <a:gd name="adj2" fmla="val 164323"/>
            </a:avLst>
          </a:prstGeom>
          <a:solidFill>
            <a:schemeClr val="accent1"/>
          </a:solidFill>
          <a:ln w="9525">
            <a:solidFill>
              <a:schemeClr val="tx1"/>
            </a:solidFill>
            <a:miter lim="800000"/>
            <a:headEnd/>
            <a:tailEnd/>
          </a:ln>
        </p:spPr>
        <p:txBody>
          <a:bodyPr/>
          <a:lstStyle/>
          <a:p>
            <a:r>
              <a:rPr kumimoji="1" lang="zh-CN" altLang="en-US" sz="3200" dirty="0">
                <a:solidFill>
                  <a:srgbClr val="FFFF00"/>
                </a:solidFill>
                <a:latin typeface="Times New Roman" pitchFamily="18" charset="0"/>
                <a:ea typeface="黑体" pitchFamily="49" charset="-122"/>
              </a:rPr>
              <a:t>沉淀池中心进水套管</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11299"/>
                                        </p:tgtEl>
                                        <p:attrNameLst>
                                          <p:attrName>style.visibility</p:attrName>
                                        </p:attrNameLst>
                                      </p:cBhvr>
                                      <p:to>
                                        <p:strVal val="visible"/>
                                      </p:to>
                                    </p:set>
                                    <p:anim calcmode="lin" valueType="num">
                                      <p:cBhvr additive="base">
                                        <p:cTn id="7" dur="500" fill="hold"/>
                                        <p:tgtEl>
                                          <p:spTgt spid="311299"/>
                                        </p:tgtEl>
                                        <p:attrNameLst>
                                          <p:attrName>ppt_x</p:attrName>
                                        </p:attrNameLst>
                                      </p:cBhvr>
                                      <p:tavLst>
                                        <p:tav tm="0">
                                          <p:val>
                                            <p:strVal val="0-#ppt_w/2"/>
                                          </p:val>
                                        </p:tav>
                                        <p:tav tm="100000">
                                          <p:val>
                                            <p:strVal val="#ppt_x"/>
                                          </p:val>
                                        </p:tav>
                                      </p:tavLst>
                                    </p:anim>
                                    <p:anim calcmode="lin" valueType="num">
                                      <p:cBhvr additive="base">
                                        <p:cTn id="8" dur="500" fill="hold"/>
                                        <p:tgtEl>
                                          <p:spTgt spid="311299"/>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311300"/>
                                        </p:tgtEl>
                                        <p:attrNameLst>
                                          <p:attrName>style.visibility</p:attrName>
                                        </p:attrNameLst>
                                      </p:cBhvr>
                                      <p:to>
                                        <p:strVal val="visible"/>
                                      </p:to>
                                    </p:set>
                                    <p:anim calcmode="lin" valueType="num">
                                      <p:cBhvr additive="base">
                                        <p:cTn id="13" dur="500" fill="hold"/>
                                        <p:tgtEl>
                                          <p:spTgt spid="311300"/>
                                        </p:tgtEl>
                                        <p:attrNameLst>
                                          <p:attrName>ppt_x</p:attrName>
                                        </p:attrNameLst>
                                      </p:cBhvr>
                                      <p:tavLst>
                                        <p:tav tm="0">
                                          <p:val>
                                            <p:strVal val="0-#ppt_w/2"/>
                                          </p:val>
                                        </p:tav>
                                        <p:tav tm="100000">
                                          <p:val>
                                            <p:strVal val="#ppt_x"/>
                                          </p:val>
                                        </p:tav>
                                      </p:tavLst>
                                    </p:anim>
                                    <p:anim calcmode="lin" valueType="num">
                                      <p:cBhvr additive="base">
                                        <p:cTn id="14" dur="500" fill="hold"/>
                                        <p:tgtEl>
                                          <p:spTgt spid="31130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1299" grpId="0" animBg="1" autoUpdateAnimBg="0"/>
      <p:bldP spid="311300" grpId="0" animBg="1" autoUpdateAnimBg="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ChangeArrowheads="1"/>
          </p:cNvSpPr>
          <p:nvPr/>
        </p:nvSpPr>
        <p:spPr bwMode="auto">
          <a:xfrm>
            <a:off x="2343150" y="833438"/>
            <a:ext cx="9144000" cy="0"/>
          </a:xfrm>
          <a:prstGeom prst="rect">
            <a:avLst/>
          </a:prstGeom>
          <a:noFill/>
          <a:ln w="9525">
            <a:noFill/>
            <a:miter lim="800000"/>
            <a:headEnd/>
            <a:tailEnd/>
          </a:ln>
        </p:spPr>
        <p:txBody>
          <a:bodyPr>
            <a:spAutoFit/>
          </a:bodyPr>
          <a:lstStyle/>
          <a:p>
            <a:endParaRPr lang="zh-CN" altLang="en-US"/>
          </a:p>
        </p:txBody>
      </p:sp>
      <p:sp>
        <p:nvSpPr>
          <p:cNvPr id="69635" name="Rectangle 3"/>
          <p:cNvSpPr>
            <a:spLocks noChangeArrowheads="1"/>
          </p:cNvSpPr>
          <p:nvPr/>
        </p:nvSpPr>
        <p:spPr bwMode="auto">
          <a:xfrm>
            <a:off x="2676525" y="1423988"/>
            <a:ext cx="9144000" cy="0"/>
          </a:xfrm>
          <a:prstGeom prst="rect">
            <a:avLst/>
          </a:prstGeom>
          <a:noFill/>
          <a:ln w="9525">
            <a:noFill/>
            <a:miter lim="800000"/>
            <a:headEnd/>
            <a:tailEnd/>
          </a:ln>
        </p:spPr>
        <p:txBody>
          <a:bodyPr>
            <a:spAutoFit/>
          </a:bodyPr>
          <a:lstStyle/>
          <a:p>
            <a:endParaRPr lang="zh-CN" altLang="en-US"/>
          </a:p>
        </p:txBody>
      </p:sp>
      <p:sp>
        <p:nvSpPr>
          <p:cNvPr id="69636" name="Rectangle 4"/>
          <p:cNvSpPr>
            <a:spLocks noChangeArrowheads="1"/>
          </p:cNvSpPr>
          <p:nvPr/>
        </p:nvSpPr>
        <p:spPr bwMode="auto">
          <a:xfrm>
            <a:off x="2657475" y="1457325"/>
            <a:ext cx="9144000" cy="0"/>
          </a:xfrm>
          <a:prstGeom prst="rect">
            <a:avLst/>
          </a:prstGeom>
          <a:noFill/>
          <a:ln w="9525">
            <a:noFill/>
            <a:miter lim="800000"/>
            <a:headEnd/>
            <a:tailEnd/>
          </a:ln>
        </p:spPr>
        <p:txBody>
          <a:bodyPr>
            <a:spAutoFit/>
          </a:bodyPr>
          <a:lstStyle/>
          <a:p>
            <a:endParaRPr lang="zh-CN" altLang="en-US"/>
          </a:p>
        </p:txBody>
      </p:sp>
      <p:sp>
        <p:nvSpPr>
          <p:cNvPr id="69637" name="Rectangle 5"/>
          <p:cNvSpPr>
            <a:spLocks noChangeArrowheads="1"/>
          </p:cNvSpPr>
          <p:nvPr/>
        </p:nvSpPr>
        <p:spPr bwMode="auto">
          <a:xfrm>
            <a:off x="1895475" y="2128838"/>
            <a:ext cx="9144000" cy="0"/>
          </a:xfrm>
          <a:prstGeom prst="rect">
            <a:avLst/>
          </a:prstGeom>
          <a:noFill/>
          <a:ln w="9525">
            <a:noFill/>
            <a:miter lim="800000"/>
            <a:headEnd/>
            <a:tailEnd/>
          </a:ln>
        </p:spPr>
        <p:txBody>
          <a:bodyPr>
            <a:spAutoFit/>
          </a:bodyPr>
          <a:lstStyle/>
          <a:p>
            <a:endParaRPr lang="zh-CN" altLang="en-US"/>
          </a:p>
        </p:txBody>
      </p:sp>
      <p:sp>
        <p:nvSpPr>
          <p:cNvPr id="69638" name="Rectangle 6"/>
          <p:cNvSpPr>
            <a:spLocks noChangeArrowheads="1"/>
          </p:cNvSpPr>
          <p:nvPr/>
        </p:nvSpPr>
        <p:spPr bwMode="auto">
          <a:xfrm>
            <a:off x="2419350" y="2147888"/>
            <a:ext cx="9144000" cy="0"/>
          </a:xfrm>
          <a:prstGeom prst="rect">
            <a:avLst/>
          </a:prstGeom>
          <a:noFill/>
          <a:ln w="9525">
            <a:noFill/>
            <a:miter lim="800000"/>
            <a:headEnd/>
            <a:tailEnd/>
          </a:ln>
        </p:spPr>
        <p:txBody>
          <a:bodyPr>
            <a:spAutoFit/>
          </a:bodyPr>
          <a:lstStyle/>
          <a:p>
            <a:endParaRPr lang="zh-CN" altLang="en-US"/>
          </a:p>
        </p:txBody>
      </p:sp>
      <p:sp>
        <p:nvSpPr>
          <p:cNvPr id="69639" name="Rectangle 7"/>
          <p:cNvSpPr>
            <a:spLocks noChangeArrowheads="1"/>
          </p:cNvSpPr>
          <p:nvPr/>
        </p:nvSpPr>
        <p:spPr bwMode="auto">
          <a:xfrm>
            <a:off x="2562225" y="2247900"/>
            <a:ext cx="9144000" cy="0"/>
          </a:xfrm>
          <a:prstGeom prst="rect">
            <a:avLst/>
          </a:prstGeom>
          <a:noFill/>
          <a:ln w="9525">
            <a:noFill/>
            <a:miter lim="800000"/>
            <a:headEnd/>
            <a:tailEnd/>
          </a:ln>
        </p:spPr>
        <p:txBody>
          <a:bodyPr>
            <a:spAutoFit/>
          </a:bodyPr>
          <a:lstStyle/>
          <a:p>
            <a:endParaRPr lang="zh-CN" altLang="en-US"/>
          </a:p>
        </p:txBody>
      </p:sp>
      <p:pic>
        <p:nvPicPr>
          <p:cNvPr id="69640" name="Picture 8" descr="7"/>
          <p:cNvPicPr>
            <a:picLocks noChangeAspect="1" noChangeArrowheads="1"/>
          </p:cNvPicPr>
          <p:nvPr/>
        </p:nvPicPr>
        <p:blipFill>
          <a:blip r:embed="rId3" cstate="print"/>
          <a:srcRect/>
          <a:stretch>
            <a:fillRect/>
          </a:stretch>
        </p:blipFill>
        <p:spPr bwMode="auto">
          <a:xfrm>
            <a:off x="179512" y="620688"/>
            <a:ext cx="8763000" cy="5527675"/>
          </a:xfrm>
          <a:prstGeom prst="rect">
            <a:avLst/>
          </a:prstGeom>
          <a:noFill/>
          <a:ln w="9525">
            <a:noFill/>
            <a:miter lim="800000"/>
            <a:headEnd/>
            <a:tailEnd/>
          </a:ln>
        </p:spPr>
      </p:pic>
    </p:spTree>
  </p:cSld>
  <p:clrMapOvr>
    <a:masterClrMapping/>
  </p:clrMapOvr>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Text Box 2"/>
          <p:cNvSpPr txBox="1">
            <a:spLocks noChangeArrowheads="1"/>
          </p:cNvSpPr>
          <p:nvPr/>
        </p:nvSpPr>
        <p:spPr bwMode="auto">
          <a:xfrm>
            <a:off x="228600" y="1676400"/>
            <a:ext cx="8077200" cy="762000"/>
          </a:xfrm>
          <a:prstGeom prst="rect">
            <a:avLst/>
          </a:prstGeom>
          <a:noFill/>
          <a:ln w="9525">
            <a:noFill/>
            <a:miter lim="800000"/>
            <a:headEnd/>
            <a:tailEnd/>
          </a:ln>
        </p:spPr>
        <p:txBody>
          <a:bodyPr>
            <a:spAutoFit/>
          </a:bodyPr>
          <a:lstStyle/>
          <a:p>
            <a:pPr>
              <a:spcBef>
                <a:spcPct val="50000"/>
              </a:spcBef>
            </a:pPr>
            <a:endParaRPr kumimoji="1" lang="zh-CN" altLang="zh-CN" sz="4400">
              <a:solidFill>
                <a:schemeClr val="tx2"/>
              </a:solidFill>
              <a:latin typeface="Times New Roman" pitchFamily="18" charset="0"/>
            </a:endParaRPr>
          </a:p>
        </p:txBody>
      </p:sp>
      <p:sp>
        <p:nvSpPr>
          <p:cNvPr id="72707" name="Text Box 3"/>
          <p:cNvSpPr txBox="1">
            <a:spLocks noChangeArrowheads="1"/>
          </p:cNvSpPr>
          <p:nvPr/>
        </p:nvSpPr>
        <p:spPr bwMode="auto">
          <a:xfrm>
            <a:off x="0" y="2165350"/>
            <a:ext cx="8763000" cy="457200"/>
          </a:xfrm>
          <a:prstGeom prst="rect">
            <a:avLst/>
          </a:prstGeom>
          <a:noFill/>
          <a:ln w="9525">
            <a:noFill/>
            <a:miter lim="800000"/>
            <a:headEnd/>
            <a:tailEnd/>
          </a:ln>
        </p:spPr>
        <p:txBody>
          <a:bodyPr>
            <a:spAutoFit/>
          </a:bodyPr>
          <a:lstStyle/>
          <a:p>
            <a:pPr algn="l">
              <a:spcBef>
                <a:spcPct val="20000"/>
              </a:spcBef>
            </a:pPr>
            <a:r>
              <a:rPr kumimoji="1" lang="en-US" altLang="zh-CN" sz="2400">
                <a:latin typeface="Times New Roman" pitchFamily="18" charset="0"/>
              </a:rPr>
              <a:t>    </a:t>
            </a:r>
          </a:p>
        </p:txBody>
      </p:sp>
      <p:sp>
        <p:nvSpPr>
          <p:cNvPr id="72708" name="Text Box 4"/>
          <p:cNvSpPr txBox="1">
            <a:spLocks noChangeArrowheads="1"/>
          </p:cNvSpPr>
          <p:nvPr/>
        </p:nvSpPr>
        <p:spPr bwMode="auto">
          <a:xfrm>
            <a:off x="539552" y="692696"/>
            <a:ext cx="3048000" cy="519112"/>
          </a:xfrm>
          <a:prstGeom prst="rect">
            <a:avLst/>
          </a:prstGeom>
          <a:noFill/>
          <a:ln w="9525">
            <a:noFill/>
            <a:miter lim="800000"/>
            <a:headEnd/>
            <a:tailEnd/>
          </a:ln>
        </p:spPr>
        <p:txBody>
          <a:bodyPr>
            <a:spAutoFit/>
          </a:bodyPr>
          <a:lstStyle/>
          <a:p>
            <a:pPr algn="l">
              <a:spcBef>
                <a:spcPct val="50000"/>
              </a:spcBef>
            </a:pPr>
            <a:r>
              <a:rPr kumimoji="1" lang="en-US" altLang="zh-CN" sz="2800" b="1" dirty="0">
                <a:solidFill>
                  <a:srgbClr val="FFFF00"/>
                </a:solidFill>
                <a:latin typeface="楷体_GB2312" pitchFamily="49" charset="-122"/>
                <a:ea typeface="楷体_GB2312" pitchFamily="49" charset="-122"/>
              </a:rPr>
              <a:t>4.</a:t>
            </a:r>
            <a:r>
              <a:rPr kumimoji="1" lang="zh-CN" altLang="en-US" sz="2800" b="1" dirty="0">
                <a:solidFill>
                  <a:srgbClr val="FFFF00"/>
                </a:solidFill>
                <a:latin typeface="楷体_GB2312" pitchFamily="49" charset="-122"/>
                <a:ea typeface="楷体_GB2312" pitchFamily="49" charset="-122"/>
              </a:rPr>
              <a:t>斜流沉淀池</a:t>
            </a:r>
            <a:r>
              <a:rPr kumimoji="1" lang="zh-CN" altLang="en-US" sz="2800" dirty="0">
                <a:solidFill>
                  <a:srgbClr val="FFFF00"/>
                </a:solidFill>
                <a:latin typeface="楷体_GB2312" pitchFamily="49" charset="-122"/>
                <a:ea typeface="楷体_GB2312" pitchFamily="49" charset="-122"/>
              </a:rPr>
              <a:t> </a:t>
            </a:r>
          </a:p>
        </p:txBody>
      </p:sp>
      <p:sp>
        <p:nvSpPr>
          <p:cNvPr id="72709" name="Text Box 5"/>
          <p:cNvSpPr txBox="1">
            <a:spLocks noChangeArrowheads="1"/>
          </p:cNvSpPr>
          <p:nvPr/>
        </p:nvSpPr>
        <p:spPr bwMode="auto">
          <a:xfrm>
            <a:off x="395536" y="1412875"/>
            <a:ext cx="8610600" cy="4339650"/>
          </a:xfrm>
          <a:prstGeom prst="rect">
            <a:avLst/>
          </a:prstGeom>
          <a:noFill/>
          <a:ln w="9525">
            <a:noFill/>
            <a:miter lim="800000"/>
            <a:headEnd/>
            <a:tailEnd/>
          </a:ln>
        </p:spPr>
        <p:txBody>
          <a:bodyPr>
            <a:spAutoFit/>
          </a:bodyPr>
          <a:lstStyle/>
          <a:p>
            <a:pPr algn="just">
              <a:lnSpc>
                <a:spcPct val="150000"/>
              </a:lnSpc>
              <a:spcBef>
                <a:spcPct val="50000"/>
              </a:spcBef>
            </a:pPr>
            <a:r>
              <a:rPr kumimoji="1" lang="zh-CN" altLang="en-US" sz="2400" b="1" dirty="0">
                <a:solidFill>
                  <a:srgbClr val="FF0000"/>
                </a:solidFill>
                <a:latin typeface="华文楷体" pitchFamily="2" charset="-122"/>
                <a:ea typeface="华文楷体" pitchFamily="2" charset="-122"/>
              </a:rPr>
              <a:t>斜流沉淀池的构造</a:t>
            </a:r>
          </a:p>
          <a:p>
            <a:pPr algn="just">
              <a:lnSpc>
                <a:spcPct val="150000"/>
              </a:lnSpc>
              <a:spcBef>
                <a:spcPct val="50000"/>
              </a:spcBef>
            </a:pPr>
            <a:r>
              <a:rPr kumimoji="1" lang="zh-CN" altLang="en-US" sz="2400" b="1" dirty="0">
                <a:latin typeface="华文楷体" pitchFamily="2" charset="-122"/>
                <a:ea typeface="华文楷体" pitchFamily="2" charset="-122"/>
              </a:rPr>
              <a:t>    斜流沉淀池是根据池理论，在沉淀池的沉淀区加斜板或斜管而构成。它由</a:t>
            </a:r>
            <a:r>
              <a:rPr kumimoji="1" lang="zh-CN" altLang="en-US" sz="2400" b="1" dirty="0">
                <a:solidFill>
                  <a:srgbClr val="FFFF00"/>
                </a:solidFill>
                <a:latin typeface="华文楷体" pitchFamily="2" charset="-122"/>
                <a:ea typeface="华文楷体" pitchFamily="2" charset="-122"/>
              </a:rPr>
              <a:t>斜板（管）沉淀区</a:t>
            </a:r>
            <a:r>
              <a:rPr kumimoji="1" lang="zh-CN" altLang="en-US" sz="2400" b="1" dirty="0">
                <a:latin typeface="华文楷体" pitchFamily="2" charset="-122"/>
                <a:ea typeface="华文楷体" pitchFamily="2" charset="-122"/>
              </a:rPr>
              <a:t>，</a:t>
            </a:r>
            <a:r>
              <a:rPr kumimoji="1" lang="zh-CN" altLang="en-US" sz="2400" b="1" dirty="0">
                <a:solidFill>
                  <a:srgbClr val="FFFF00"/>
                </a:solidFill>
                <a:latin typeface="华文楷体" pitchFamily="2" charset="-122"/>
                <a:ea typeface="华文楷体" pitchFamily="2" charset="-122"/>
              </a:rPr>
              <a:t>进水配水区</a:t>
            </a:r>
            <a:r>
              <a:rPr kumimoji="1" lang="zh-CN" altLang="en-US" sz="2400" b="1" dirty="0">
                <a:latin typeface="华文楷体" pitchFamily="2" charset="-122"/>
                <a:ea typeface="华文楷体" pitchFamily="2" charset="-122"/>
              </a:rPr>
              <a:t>、</a:t>
            </a:r>
            <a:r>
              <a:rPr kumimoji="1" lang="zh-CN" altLang="en-US" sz="2400" b="1" dirty="0">
                <a:solidFill>
                  <a:srgbClr val="FFFF00"/>
                </a:solidFill>
                <a:latin typeface="华文楷体" pitchFamily="2" charset="-122"/>
                <a:ea typeface="华文楷体" pitchFamily="2" charset="-122"/>
              </a:rPr>
              <a:t>清水出水区</a:t>
            </a:r>
            <a:r>
              <a:rPr kumimoji="1" lang="zh-CN" altLang="en-US" sz="2400" b="1" dirty="0">
                <a:latin typeface="华文楷体" pitchFamily="2" charset="-122"/>
                <a:ea typeface="华文楷体" pitchFamily="2" charset="-122"/>
              </a:rPr>
              <a:t>、</a:t>
            </a:r>
            <a:r>
              <a:rPr kumimoji="1" lang="zh-CN" altLang="en-US" sz="2400" b="1" dirty="0">
                <a:solidFill>
                  <a:srgbClr val="FFFF00"/>
                </a:solidFill>
                <a:latin typeface="华文楷体" pitchFamily="2" charset="-122"/>
                <a:ea typeface="华文楷体" pitchFamily="2" charset="-122"/>
              </a:rPr>
              <a:t>缓冲区</a:t>
            </a:r>
            <a:r>
              <a:rPr kumimoji="1" lang="zh-CN" altLang="en-US" sz="2400" b="1" dirty="0">
                <a:latin typeface="华文楷体" pitchFamily="2" charset="-122"/>
                <a:ea typeface="华文楷体" pitchFamily="2" charset="-122"/>
              </a:rPr>
              <a:t>和</a:t>
            </a:r>
            <a:r>
              <a:rPr kumimoji="1" lang="zh-CN" altLang="en-US" sz="2400" b="1" dirty="0">
                <a:solidFill>
                  <a:srgbClr val="FFFF00"/>
                </a:solidFill>
                <a:latin typeface="华文楷体" pitchFamily="2" charset="-122"/>
                <a:ea typeface="华文楷体" pitchFamily="2" charset="-122"/>
              </a:rPr>
              <a:t>污泥区</a:t>
            </a:r>
            <a:r>
              <a:rPr kumimoji="1" lang="zh-CN" altLang="en-US" sz="2400" b="1" dirty="0">
                <a:latin typeface="华文楷体" pitchFamily="2" charset="-122"/>
                <a:ea typeface="华文楷体" pitchFamily="2" charset="-122"/>
              </a:rPr>
              <a:t>组成。</a:t>
            </a:r>
          </a:p>
          <a:p>
            <a:pPr algn="just">
              <a:lnSpc>
                <a:spcPct val="150000"/>
              </a:lnSpc>
              <a:spcBef>
                <a:spcPct val="50000"/>
              </a:spcBef>
            </a:pPr>
            <a:r>
              <a:rPr kumimoji="1" lang="zh-CN" altLang="en-US" sz="2400" b="1" dirty="0">
                <a:latin typeface="华文楷体" pitchFamily="2" charset="-122"/>
                <a:ea typeface="华文楷体" pitchFamily="2" charset="-122"/>
              </a:rPr>
              <a:t>    按斜板或斜管间水流与污泥的相对运动方向来区分，斜流沉淀池有</a:t>
            </a:r>
            <a:r>
              <a:rPr kumimoji="1" lang="zh-CN" altLang="en-US" sz="2400" b="1" dirty="0">
                <a:solidFill>
                  <a:srgbClr val="FFFF00"/>
                </a:solidFill>
                <a:latin typeface="华文楷体" pitchFamily="2" charset="-122"/>
                <a:ea typeface="华文楷体" pitchFamily="2" charset="-122"/>
              </a:rPr>
              <a:t>同向流、异向流和横向流三</a:t>
            </a:r>
            <a:r>
              <a:rPr kumimoji="1" lang="zh-CN" altLang="en-US" sz="2400" b="1" dirty="0">
                <a:latin typeface="华文楷体" pitchFamily="2" charset="-122"/>
                <a:ea typeface="华文楷体" pitchFamily="2" charset="-122"/>
              </a:rPr>
              <a:t>种。在污水处理中常采用</a:t>
            </a:r>
            <a:r>
              <a:rPr kumimoji="1" lang="zh-CN" altLang="en-US" sz="2400" b="1" u="sng" dirty="0">
                <a:solidFill>
                  <a:srgbClr val="0BF57A"/>
                </a:solidFill>
                <a:latin typeface="华文楷体" pitchFamily="2" charset="-122"/>
                <a:ea typeface="华文楷体" pitchFamily="2" charset="-122"/>
              </a:rPr>
              <a:t>升流式异向流斜流沉淀池</a:t>
            </a:r>
            <a:r>
              <a:rPr kumimoji="1" lang="zh-CN" altLang="en-US" sz="2400" b="1" dirty="0">
                <a:latin typeface="华文楷体" pitchFamily="2" charset="-122"/>
                <a:ea typeface="华文楷体" pitchFamily="2" charset="-122"/>
              </a:rPr>
              <a:t>。 </a:t>
            </a:r>
          </a:p>
        </p:txBody>
      </p:sp>
    </p:spTree>
    <p:extLst>
      <p:ext uri="{BB962C8B-B14F-4D97-AF65-F5344CB8AC3E}">
        <p14:creationId xmlns:p14="http://schemas.microsoft.com/office/powerpoint/2010/main" val="983908257"/>
      </p:ext>
    </p:extLst>
  </p:cSld>
  <p:clrMapOvr>
    <a:masterClrMapping/>
  </p:clrMapOvr>
  <p:transition spd="slow">
    <p:random/>
    <p:sndAc>
      <p:stSnd>
        <p:snd r:embed="rId2" name="chimes.wav"/>
      </p:stSnd>
    </p:sndAc>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ext Box 2"/>
          <p:cNvSpPr txBox="1">
            <a:spLocks noChangeArrowheads="1"/>
          </p:cNvSpPr>
          <p:nvPr/>
        </p:nvSpPr>
        <p:spPr bwMode="auto">
          <a:xfrm>
            <a:off x="228600" y="784225"/>
            <a:ext cx="8077200" cy="762000"/>
          </a:xfrm>
          <a:prstGeom prst="rect">
            <a:avLst/>
          </a:prstGeom>
          <a:noFill/>
          <a:ln w="9525">
            <a:noFill/>
            <a:miter lim="800000"/>
            <a:headEnd/>
            <a:tailEnd/>
          </a:ln>
        </p:spPr>
        <p:txBody>
          <a:bodyPr>
            <a:spAutoFit/>
          </a:bodyPr>
          <a:lstStyle/>
          <a:p>
            <a:pPr>
              <a:spcBef>
                <a:spcPct val="50000"/>
              </a:spcBef>
            </a:pPr>
            <a:endParaRPr kumimoji="1" lang="zh-CN" altLang="zh-CN" sz="4400">
              <a:solidFill>
                <a:schemeClr val="tx2"/>
              </a:solidFill>
              <a:latin typeface="Times New Roman" pitchFamily="18" charset="0"/>
            </a:endParaRPr>
          </a:p>
        </p:txBody>
      </p:sp>
      <p:sp>
        <p:nvSpPr>
          <p:cNvPr id="29699" name="Text Box 3"/>
          <p:cNvSpPr txBox="1">
            <a:spLocks noChangeArrowheads="1"/>
          </p:cNvSpPr>
          <p:nvPr/>
        </p:nvSpPr>
        <p:spPr bwMode="auto">
          <a:xfrm>
            <a:off x="0" y="1273175"/>
            <a:ext cx="8763000" cy="457200"/>
          </a:xfrm>
          <a:prstGeom prst="rect">
            <a:avLst/>
          </a:prstGeom>
          <a:noFill/>
          <a:ln w="9525">
            <a:noFill/>
            <a:miter lim="800000"/>
            <a:headEnd/>
            <a:tailEnd/>
          </a:ln>
        </p:spPr>
        <p:txBody>
          <a:bodyPr>
            <a:spAutoFit/>
          </a:bodyPr>
          <a:lstStyle/>
          <a:p>
            <a:pPr algn="l">
              <a:spcBef>
                <a:spcPct val="20000"/>
              </a:spcBef>
            </a:pPr>
            <a:r>
              <a:rPr kumimoji="1" lang="en-US" altLang="zh-CN" sz="2400">
                <a:latin typeface="Times New Roman" pitchFamily="18" charset="0"/>
              </a:rPr>
              <a:t>    </a:t>
            </a:r>
          </a:p>
        </p:txBody>
      </p:sp>
      <p:sp>
        <p:nvSpPr>
          <p:cNvPr id="29700" name="Text Box 4"/>
          <p:cNvSpPr txBox="1">
            <a:spLocks noChangeArrowheads="1"/>
          </p:cNvSpPr>
          <p:nvPr/>
        </p:nvSpPr>
        <p:spPr bwMode="auto">
          <a:xfrm>
            <a:off x="395288" y="1268760"/>
            <a:ext cx="8229600" cy="2123658"/>
          </a:xfrm>
          <a:prstGeom prst="rect">
            <a:avLst/>
          </a:prstGeom>
          <a:noFill/>
          <a:ln w="9525">
            <a:noFill/>
            <a:miter lim="800000"/>
            <a:headEnd/>
            <a:tailEnd/>
          </a:ln>
        </p:spPr>
        <p:txBody>
          <a:bodyPr>
            <a:spAutoFit/>
          </a:bodyPr>
          <a:lstStyle/>
          <a:p>
            <a:pPr algn="just">
              <a:spcBef>
                <a:spcPct val="50000"/>
              </a:spcBef>
            </a:pPr>
            <a:r>
              <a:rPr kumimoji="1" lang="zh-CN" altLang="en-US" sz="2400" b="1" dirty="0">
                <a:latin typeface="楷体_GB2312" pitchFamily="49" charset="-122"/>
                <a:ea typeface="楷体_GB2312" pitchFamily="49" charset="-122"/>
              </a:rPr>
              <a:t>四点假设</a:t>
            </a:r>
            <a:r>
              <a:rPr kumimoji="1" lang="en-US" altLang="zh-CN" sz="2400" b="1" dirty="0">
                <a:latin typeface="楷体_GB2312" pitchFamily="49" charset="-122"/>
                <a:ea typeface="楷体_GB2312" pitchFamily="49" charset="-122"/>
              </a:rPr>
              <a:t>: 1.</a:t>
            </a:r>
            <a:r>
              <a:rPr kumimoji="1" lang="zh-CN" altLang="en-US" sz="2400" b="1" dirty="0">
                <a:latin typeface="楷体_GB2312" pitchFamily="49" charset="-122"/>
                <a:ea typeface="楷体_GB2312" pitchFamily="49" charset="-122"/>
              </a:rPr>
              <a:t>自由颗粒为直径均匀的球体</a:t>
            </a:r>
          </a:p>
          <a:p>
            <a:pPr algn="just">
              <a:spcBef>
                <a:spcPct val="50000"/>
              </a:spcBef>
            </a:pPr>
            <a:r>
              <a:rPr kumimoji="1" lang="zh-CN" altLang="en-US" sz="2400" b="1" dirty="0">
                <a:latin typeface="楷体_GB2312" pitchFamily="49" charset="-122"/>
                <a:ea typeface="楷体_GB2312" pitchFamily="49" charset="-122"/>
              </a:rPr>
              <a:t>          </a:t>
            </a:r>
            <a:r>
              <a:rPr kumimoji="1" lang="en-US" altLang="zh-CN" sz="2400" b="1" dirty="0">
                <a:latin typeface="楷体_GB2312" pitchFamily="49" charset="-122"/>
                <a:ea typeface="楷体_GB2312" pitchFamily="49" charset="-122"/>
              </a:rPr>
              <a:t>2.</a:t>
            </a:r>
            <a:r>
              <a:rPr kumimoji="1" lang="zh-CN" altLang="en-US" sz="2400" b="1" dirty="0">
                <a:latin typeface="楷体_GB2312" pitchFamily="49" charset="-122"/>
                <a:ea typeface="楷体_GB2312" pitchFamily="49" charset="-122"/>
              </a:rPr>
              <a:t>沉淀过程中颗粒大小形状重量不变</a:t>
            </a:r>
          </a:p>
          <a:p>
            <a:pPr algn="just">
              <a:spcBef>
                <a:spcPct val="50000"/>
              </a:spcBef>
            </a:pPr>
            <a:r>
              <a:rPr kumimoji="1" lang="zh-CN" altLang="en-US" sz="2400" b="1" dirty="0">
                <a:latin typeface="楷体_GB2312" pitchFamily="49" charset="-122"/>
                <a:ea typeface="楷体_GB2312" pitchFamily="49" charset="-122"/>
              </a:rPr>
              <a:t>          </a:t>
            </a:r>
            <a:r>
              <a:rPr kumimoji="1" lang="en-US" altLang="zh-CN" sz="2400" b="1" dirty="0">
                <a:latin typeface="楷体_GB2312" pitchFamily="49" charset="-122"/>
                <a:ea typeface="楷体_GB2312" pitchFamily="49" charset="-122"/>
              </a:rPr>
              <a:t>3.</a:t>
            </a:r>
            <a:r>
              <a:rPr kumimoji="1" lang="zh-CN" altLang="en-US" sz="2400" b="1" dirty="0">
                <a:latin typeface="楷体_GB2312" pitchFamily="49" charset="-122"/>
                <a:ea typeface="楷体_GB2312" pitchFamily="49" charset="-122"/>
              </a:rPr>
              <a:t>液体是静止</a:t>
            </a:r>
            <a:r>
              <a:rPr kumimoji="1" lang="en-US" altLang="zh-CN" sz="2400" b="1" dirty="0">
                <a:latin typeface="楷体_GB2312" pitchFamily="49" charset="-122"/>
                <a:ea typeface="楷体_GB2312" pitchFamily="49" charset="-122"/>
              </a:rPr>
              <a:t>,</a:t>
            </a:r>
            <a:r>
              <a:rPr kumimoji="1" lang="zh-CN" altLang="en-US" sz="2400" b="1" dirty="0">
                <a:latin typeface="楷体_GB2312" pitchFamily="49" charset="-122"/>
                <a:ea typeface="楷体_GB2312" pitchFamily="49" charset="-122"/>
              </a:rPr>
              <a:t>且非压缩性的</a:t>
            </a:r>
          </a:p>
          <a:p>
            <a:pPr algn="just">
              <a:spcBef>
                <a:spcPct val="50000"/>
              </a:spcBef>
            </a:pPr>
            <a:r>
              <a:rPr kumimoji="1" lang="zh-CN" altLang="en-US" sz="2400" b="1" dirty="0">
                <a:latin typeface="楷体_GB2312" pitchFamily="49" charset="-122"/>
                <a:ea typeface="楷体_GB2312" pitchFamily="49" charset="-122"/>
              </a:rPr>
              <a:t>          </a:t>
            </a:r>
            <a:r>
              <a:rPr kumimoji="1" lang="en-US" altLang="zh-CN" sz="2400" b="1" dirty="0">
                <a:latin typeface="楷体_GB2312" pitchFamily="49" charset="-122"/>
                <a:ea typeface="楷体_GB2312" pitchFamily="49" charset="-122"/>
              </a:rPr>
              <a:t>4.</a:t>
            </a:r>
            <a:r>
              <a:rPr kumimoji="1" lang="zh-CN" altLang="en-US" sz="2400" b="1" dirty="0">
                <a:latin typeface="楷体_GB2312" pitchFamily="49" charset="-122"/>
                <a:ea typeface="楷体_GB2312" pitchFamily="49" charset="-122"/>
              </a:rPr>
              <a:t>颗粒沉淀是无干扰的</a:t>
            </a:r>
            <a:r>
              <a:rPr kumimoji="1" lang="en-US" altLang="zh-CN" sz="2400" b="1" dirty="0">
                <a:latin typeface="楷体_GB2312" pitchFamily="49" charset="-122"/>
                <a:ea typeface="楷体_GB2312" pitchFamily="49" charset="-122"/>
              </a:rPr>
              <a:t>,</a:t>
            </a:r>
            <a:r>
              <a:rPr kumimoji="1" lang="zh-CN" altLang="en-US" sz="2400" b="1" dirty="0">
                <a:latin typeface="楷体_GB2312" pitchFamily="49" charset="-122"/>
                <a:ea typeface="楷体_GB2312" pitchFamily="49" charset="-122"/>
              </a:rPr>
              <a:t>自由沉淀运动</a:t>
            </a:r>
          </a:p>
        </p:txBody>
      </p:sp>
      <p:sp>
        <p:nvSpPr>
          <p:cNvPr id="29701" name="Text Box 5"/>
          <p:cNvSpPr txBox="1">
            <a:spLocks noChangeArrowheads="1"/>
          </p:cNvSpPr>
          <p:nvPr/>
        </p:nvSpPr>
        <p:spPr bwMode="auto">
          <a:xfrm>
            <a:off x="1476226" y="533623"/>
            <a:ext cx="4679950" cy="519113"/>
          </a:xfrm>
          <a:prstGeom prst="rect">
            <a:avLst/>
          </a:prstGeom>
          <a:solidFill>
            <a:schemeClr val="accent1"/>
          </a:solidFill>
          <a:ln w="9525">
            <a:noFill/>
            <a:miter lim="800000"/>
            <a:headEnd/>
            <a:tailEnd/>
          </a:ln>
        </p:spPr>
        <p:txBody>
          <a:bodyPr>
            <a:spAutoFit/>
          </a:bodyPr>
          <a:lstStyle/>
          <a:p>
            <a:pPr algn="ctr">
              <a:spcBef>
                <a:spcPct val="50000"/>
              </a:spcBef>
            </a:pPr>
            <a:r>
              <a:rPr kumimoji="1" lang="en-US" altLang="zh-CN" sz="2800" b="1" dirty="0">
                <a:solidFill>
                  <a:srgbClr val="FFFF00"/>
                </a:solidFill>
                <a:latin typeface="楷体_GB2312" pitchFamily="49" charset="-122"/>
                <a:ea typeface="楷体_GB2312" pitchFamily="49" charset="-122"/>
              </a:rPr>
              <a:t>3.</a:t>
            </a:r>
            <a:r>
              <a:rPr kumimoji="1" lang="zh-CN" altLang="en-US" sz="2800" b="1" dirty="0">
                <a:solidFill>
                  <a:srgbClr val="FFFF00"/>
                </a:solidFill>
                <a:latin typeface="楷体_GB2312" pitchFamily="49" charset="-122"/>
                <a:ea typeface="楷体_GB2312" pitchFamily="49" charset="-122"/>
              </a:rPr>
              <a:t>自由沉淀及其理论基础</a:t>
            </a:r>
          </a:p>
        </p:txBody>
      </p:sp>
      <p:sp>
        <p:nvSpPr>
          <p:cNvPr id="29702" name="Oval 6"/>
          <p:cNvSpPr>
            <a:spLocks noChangeArrowheads="1"/>
          </p:cNvSpPr>
          <p:nvPr/>
        </p:nvSpPr>
        <p:spPr bwMode="auto">
          <a:xfrm>
            <a:off x="1476375" y="4192588"/>
            <a:ext cx="1066800" cy="914400"/>
          </a:xfrm>
          <a:prstGeom prst="ellipse">
            <a:avLst/>
          </a:prstGeom>
          <a:solidFill>
            <a:schemeClr val="bg1"/>
          </a:solidFill>
          <a:ln w="9525">
            <a:solidFill>
              <a:schemeClr val="hlink"/>
            </a:solidFill>
            <a:miter lim="800000"/>
            <a:headEnd/>
            <a:tailEnd/>
          </a:ln>
        </p:spPr>
        <p:txBody>
          <a:bodyPr wrap="none" anchor="ctr"/>
          <a:lstStyle/>
          <a:p>
            <a:endParaRPr lang="zh-CN" altLang="en-US"/>
          </a:p>
        </p:txBody>
      </p:sp>
      <p:sp>
        <p:nvSpPr>
          <p:cNvPr id="29703" name="Text Box 7"/>
          <p:cNvSpPr txBox="1">
            <a:spLocks noChangeArrowheads="1"/>
          </p:cNvSpPr>
          <p:nvPr/>
        </p:nvSpPr>
        <p:spPr bwMode="auto">
          <a:xfrm>
            <a:off x="1616075" y="4408488"/>
            <a:ext cx="685800" cy="457200"/>
          </a:xfrm>
          <a:prstGeom prst="rect">
            <a:avLst/>
          </a:prstGeom>
          <a:noFill/>
          <a:ln w="9525">
            <a:noFill/>
            <a:miter lim="800000"/>
            <a:headEnd/>
            <a:tailEnd/>
          </a:ln>
        </p:spPr>
        <p:txBody>
          <a:bodyPr>
            <a:spAutoFit/>
          </a:bodyPr>
          <a:lstStyle/>
          <a:p>
            <a:pPr algn="l">
              <a:spcBef>
                <a:spcPct val="50000"/>
              </a:spcBef>
            </a:pPr>
            <a:r>
              <a:rPr kumimoji="1" lang="en-US" altLang="zh-CN" sz="2400">
                <a:latin typeface="Tahoma" pitchFamily="34" charset="0"/>
              </a:rPr>
              <a:t>ρ</a:t>
            </a:r>
            <a:r>
              <a:rPr kumimoji="1" lang="en-US" altLang="zh-CN" sz="2400" baseline="-30000">
                <a:latin typeface="宋体" pitchFamily="2" charset="-122"/>
              </a:rPr>
              <a:t>g</a:t>
            </a:r>
            <a:r>
              <a:rPr kumimoji="1" lang="en-US" altLang="zh-CN" sz="2400">
                <a:latin typeface="Tahoma" pitchFamily="34" charset="0"/>
              </a:rPr>
              <a:t> </a:t>
            </a:r>
          </a:p>
        </p:txBody>
      </p:sp>
      <p:sp>
        <p:nvSpPr>
          <p:cNvPr id="29704" name="Line 8"/>
          <p:cNvSpPr>
            <a:spLocks noChangeShapeType="1"/>
          </p:cNvSpPr>
          <p:nvPr/>
        </p:nvSpPr>
        <p:spPr bwMode="auto">
          <a:xfrm flipV="1">
            <a:off x="1981200" y="5127625"/>
            <a:ext cx="0" cy="609600"/>
          </a:xfrm>
          <a:prstGeom prst="line">
            <a:avLst/>
          </a:prstGeom>
          <a:noFill/>
          <a:ln w="9525">
            <a:solidFill>
              <a:schemeClr val="hlink"/>
            </a:solidFill>
            <a:miter lim="800000"/>
            <a:headEnd/>
            <a:tailEnd type="triangle" w="med" len="med"/>
          </a:ln>
        </p:spPr>
        <p:txBody>
          <a:bodyPr wrap="none"/>
          <a:lstStyle/>
          <a:p>
            <a:endParaRPr lang="zh-CN" altLang="en-US"/>
          </a:p>
        </p:txBody>
      </p:sp>
      <p:sp>
        <p:nvSpPr>
          <p:cNvPr id="29705" name="Line 9"/>
          <p:cNvSpPr>
            <a:spLocks noChangeShapeType="1"/>
          </p:cNvSpPr>
          <p:nvPr/>
        </p:nvSpPr>
        <p:spPr bwMode="auto">
          <a:xfrm>
            <a:off x="2051050" y="3573463"/>
            <a:ext cx="0" cy="609600"/>
          </a:xfrm>
          <a:prstGeom prst="line">
            <a:avLst/>
          </a:prstGeom>
          <a:noFill/>
          <a:ln w="9525">
            <a:solidFill>
              <a:schemeClr val="hlink"/>
            </a:solidFill>
            <a:miter lim="800000"/>
            <a:headEnd/>
            <a:tailEnd type="triangle" w="med" len="med"/>
          </a:ln>
        </p:spPr>
        <p:txBody>
          <a:bodyPr wrap="none"/>
          <a:lstStyle/>
          <a:p>
            <a:endParaRPr lang="zh-CN" altLang="en-US"/>
          </a:p>
        </p:txBody>
      </p:sp>
      <p:sp>
        <p:nvSpPr>
          <p:cNvPr id="29706" name="Line 10"/>
          <p:cNvSpPr>
            <a:spLocks noChangeShapeType="1"/>
          </p:cNvSpPr>
          <p:nvPr/>
        </p:nvSpPr>
        <p:spPr bwMode="auto">
          <a:xfrm>
            <a:off x="762000" y="3679825"/>
            <a:ext cx="2514600" cy="0"/>
          </a:xfrm>
          <a:prstGeom prst="line">
            <a:avLst/>
          </a:prstGeom>
          <a:noFill/>
          <a:ln w="9525">
            <a:solidFill>
              <a:schemeClr val="tx1"/>
            </a:solidFill>
            <a:prstDash val="dashDot"/>
            <a:miter lim="800000"/>
            <a:headEnd/>
            <a:tailEnd/>
          </a:ln>
        </p:spPr>
        <p:txBody>
          <a:bodyPr wrap="none"/>
          <a:lstStyle/>
          <a:p>
            <a:endParaRPr lang="zh-CN" altLang="en-US"/>
          </a:p>
        </p:txBody>
      </p:sp>
      <p:sp>
        <p:nvSpPr>
          <p:cNvPr id="29707" name="Line 11"/>
          <p:cNvSpPr>
            <a:spLocks noChangeShapeType="1"/>
          </p:cNvSpPr>
          <p:nvPr/>
        </p:nvSpPr>
        <p:spPr bwMode="auto">
          <a:xfrm>
            <a:off x="609600" y="3984625"/>
            <a:ext cx="2667000" cy="0"/>
          </a:xfrm>
          <a:prstGeom prst="line">
            <a:avLst/>
          </a:prstGeom>
          <a:noFill/>
          <a:ln w="9525">
            <a:solidFill>
              <a:schemeClr val="tx1"/>
            </a:solidFill>
            <a:prstDash val="dashDot"/>
            <a:miter lim="800000"/>
            <a:headEnd/>
            <a:tailEnd/>
          </a:ln>
        </p:spPr>
        <p:txBody>
          <a:bodyPr wrap="none"/>
          <a:lstStyle/>
          <a:p>
            <a:endParaRPr lang="zh-CN" altLang="en-US"/>
          </a:p>
        </p:txBody>
      </p:sp>
      <p:sp>
        <p:nvSpPr>
          <p:cNvPr id="29708" name="Line 12"/>
          <p:cNvSpPr>
            <a:spLocks noChangeShapeType="1"/>
          </p:cNvSpPr>
          <p:nvPr/>
        </p:nvSpPr>
        <p:spPr bwMode="auto">
          <a:xfrm>
            <a:off x="609600" y="4365625"/>
            <a:ext cx="914400" cy="0"/>
          </a:xfrm>
          <a:prstGeom prst="line">
            <a:avLst/>
          </a:prstGeom>
          <a:noFill/>
          <a:ln w="9525">
            <a:solidFill>
              <a:schemeClr val="tx1"/>
            </a:solidFill>
            <a:prstDash val="dashDot"/>
            <a:miter lim="800000"/>
            <a:headEnd/>
            <a:tailEnd/>
          </a:ln>
        </p:spPr>
        <p:txBody>
          <a:bodyPr wrap="none"/>
          <a:lstStyle/>
          <a:p>
            <a:endParaRPr lang="zh-CN" altLang="en-US"/>
          </a:p>
        </p:txBody>
      </p:sp>
      <p:sp>
        <p:nvSpPr>
          <p:cNvPr id="29709" name="Line 13"/>
          <p:cNvSpPr>
            <a:spLocks noChangeShapeType="1"/>
          </p:cNvSpPr>
          <p:nvPr/>
        </p:nvSpPr>
        <p:spPr bwMode="auto">
          <a:xfrm>
            <a:off x="533400" y="4746625"/>
            <a:ext cx="838200" cy="0"/>
          </a:xfrm>
          <a:prstGeom prst="line">
            <a:avLst/>
          </a:prstGeom>
          <a:noFill/>
          <a:ln w="9525">
            <a:solidFill>
              <a:schemeClr val="tx1"/>
            </a:solidFill>
            <a:prstDash val="dashDot"/>
            <a:miter lim="800000"/>
            <a:headEnd/>
            <a:tailEnd/>
          </a:ln>
        </p:spPr>
        <p:txBody>
          <a:bodyPr wrap="none"/>
          <a:lstStyle/>
          <a:p>
            <a:endParaRPr lang="zh-CN" altLang="en-US"/>
          </a:p>
        </p:txBody>
      </p:sp>
      <p:sp>
        <p:nvSpPr>
          <p:cNvPr id="29710" name="Line 14"/>
          <p:cNvSpPr>
            <a:spLocks noChangeShapeType="1"/>
          </p:cNvSpPr>
          <p:nvPr/>
        </p:nvSpPr>
        <p:spPr bwMode="auto">
          <a:xfrm>
            <a:off x="609600" y="5051425"/>
            <a:ext cx="990600" cy="0"/>
          </a:xfrm>
          <a:prstGeom prst="line">
            <a:avLst/>
          </a:prstGeom>
          <a:noFill/>
          <a:ln w="9525">
            <a:solidFill>
              <a:schemeClr val="tx1"/>
            </a:solidFill>
            <a:prstDash val="dashDot"/>
            <a:miter lim="800000"/>
            <a:headEnd/>
            <a:tailEnd/>
          </a:ln>
        </p:spPr>
        <p:txBody>
          <a:bodyPr wrap="none"/>
          <a:lstStyle/>
          <a:p>
            <a:endParaRPr lang="zh-CN" altLang="en-US"/>
          </a:p>
        </p:txBody>
      </p:sp>
      <p:sp>
        <p:nvSpPr>
          <p:cNvPr id="29711" name="Line 15"/>
          <p:cNvSpPr>
            <a:spLocks noChangeShapeType="1"/>
          </p:cNvSpPr>
          <p:nvPr/>
        </p:nvSpPr>
        <p:spPr bwMode="auto">
          <a:xfrm>
            <a:off x="685800" y="5356225"/>
            <a:ext cx="1219200" cy="0"/>
          </a:xfrm>
          <a:prstGeom prst="line">
            <a:avLst/>
          </a:prstGeom>
          <a:noFill/>
          <a:ln w="9525">
            <a:solidFill>
              <a:schemeClr val="tx1"/>
            </a:solidFill>
            <a:prstDash val="dashDot"/>
            <a:miter lim="800000"/>
            <a:headEnd/>
            <a:tailEnd/>
          </a:ln>
        </p:spPr>
        <p:txBody>
          <a:bodyPr wrap="none"/>
          <a:lstStyle/>
          <a:p>
            <a:endParaRPr lang="zh-CN" altLang="en-US"/>
          </a:p>
        </p:txBody>
      </p:sp>
      <p:sp>
        <p:nvSpPr>
          <p:cNvPr id="29712" name="Line 16"/>
          <p:cNvSpPr>
            <a:spLocks noChangeShapeType="1"/>
          </p:cNvSpPr>
          <p:nvPr/>
        </p:nvSpPr>
        <p:spPr bwMode="auto">
          <a:xfrm>
            <a:off x="2514600" y="4365625"/>
            <a:ext cx="762000" cy="0"/>
          </a:xfrm>
          <a:prstGeom prst="line">
            <a:avLst/>
          </a:prstGeom>
          <a:noFill/>
          <a:ln w="9525">
            <a:solidFill>
              <a:schemeClr val="tx1"/>
            </a:solidFill>
            <a:prstDash val="dashDot"/>
            <a:miter lim="800000"/>
            <a:headEnd/>
            <a:tailEnd/>
          </a:ln>
        </p:spPr>
        <p:txBody>
          <a:bodyPr wrap="none"/>
          <a:lstStyle/>
          <a:p>
            <a:endParaRPr lang="zh-CN" altLang="en-US"/>
          </a:p>
        </p:txBody>
      </p:sp>
      <p:sp>
        <p:nvSpPr>
          <p:cNvPr id="29713" name="Line 17"/>
          <p:cNvSpPr>
            <a:spLocks noChangeShapeType="1"/>
          </p:cNvSpPr>
          <p:nvPr/>
        </p:nvSpPr>
        <p:spPr bwMode="auto">
          <a:xfrm>
            <a:off x="2555875" y="4697413"/>
            <a:ext cx="685800" cy="0"/>
          </a:xfrm>
          <a:prstGeom prst="line">
            <a:avLst/>
          </a:prstGeom>
          <a:noFill/>
          <a:ln w="9525">
            <a:solidFill>
              <a:schemeClr val="tx1"/>
            </a:solidFill>
            <a:prstDash val="dashDot"/>
            <a:miter lim="800000"/>
            <a:headEnd/>
            <a:tailEnd/>
          </a:ln>
        </p:spPr>
        <p:txBody>
          <a:bodyPr wrap="none"/>
          <a:lstStyle/>
          <a:p>
            <a:endParaRPr lang="zh-CN" altLang="en-US"/>
          </a:p>
        </p:txBody>
      </p:sp>
      <p:sp>
        <p:nvSpPr>
          <p:cNvPr id="29714" name="Line 18"/>
          <p:cNvSpPr>
            <a:spLocks noChangeShapeType="1"/>
          </p:cNvSpPr>
          <p:nvPr/>
        </p:nvSpPr>
        <p:spPr bwMode="auto">
          <a:xfrm>
            <a:off x="2520950" y="4984750"/>
            <a:ext cx="990600" cy="0"/>
          </a:xfrm>
          <a:prstGeom prst="line">
            <a:avLst/>
          </a:prstGeom>
          <a:noFill/>
          <a:ln w="9525">
            <a:solidFill>
              <a:schemeClr val="tx1"/>
            </a:solidFill>
            <a:prstDash val="dashDot"/>
            <a:miter lim="800000"/>
            <a:headEnd/>
            <a:tailEnd/>
          </a:ln>
        </p:spPr>
        <p:txBody>
          <a:bodyPr wrap="none"/>
          <a:lstStyle/>
          <a:p>
            <a:endParaRPr lang="zh-CN" altLang="en-US"/>
          </a:p>
        </p:txBody>
      </p:sp>
      <p:sp>
        <p:nvSpPr>
          <p:cNvPr id="29715" name="Line 19"/>
          <p:cNvSpPr>
            <a:spLocks noChangeShapeType="1"/>
          </p:cNvSpPr>
          <p:nvPr/>
        </p:nvSpPr>
        <p:spPr bwMode="auto">
          <a:xfrm>
            <a:off x="2209800" y="5280025"/>
            <a:ext cx="1524000" cy="0"/>
          </a:xfrm>
          <a:prstGeom prst="line">
            <a:avLst/>
          </a:prstGeom>
          <a:noFill/>
          <a:ln w="9525">
            <a:solidFill>
              <a:schemeClr val="tx1"/>
            </a:solidFill>
            <a:prstDash val="dashDot"/>
            <a:miter lim="800000"/>
            <a:headEnd/>
            <a:tailEnd/>
          </a:ln>
        </p:spPr>
        <p:txBody>
          <a:bodyPr wrap="none"/>
          <a:lstStyle/>
          <a:p>
            <a:endParaRPr lang="zh-CN" altLang="en-US"/>
          </a:p>
        </p:txBody>
      </p:sp>
      <p:sp>
        <p:nvSpPr>
          <p:cNvPr id="29716" name="Text Box 20"/>
          <p:cNvSpPr txBox="1">
            <a:spLocks noChangeArrowheads="1"/>
          </p:cNvSpPr>
          <p:nvPr/>
        </p:nvSpPr>
        <p:spPr bwMode="auto">
          <a:xfrm>
            <a:off x="1981200" y="5273675"/>
            <a:ext cx="1435100" cy="457200"/>
          </a:xfrm>
          <a:prstGeom prst="rect">
            <a:avLst/>
          </a:prstGeom>
          <a:noFill/>
          <a:ln w="9525">
            <a:noFill/>
            <a:miter lim="800000"/>
            <a:headEnd/>
            <a:tailEnd/>
          </a:ln>
        </p:spPr>
        <p:txBody>
          <a:bodyPr>
            <a:spAutoFit/>
          </a:bodyPr>
          <a:lstStyle/>
          <a:p>
            <a:pPr algn="l">
              <a:spcBef>
                <a:spcPct val="50000"/>
              </a:spcBef>
            </a:pPr>
            <a:r>
              <a:rPr kumimoji="1" lang="en-US" altLang="zh-CN" sz="2400" b="1">
                <a:solidFill>
                  <a:srgbClr val="FF0000"/>
                </a:solidFill>
                <a:latin typeface="宋体" pitchFamily="2" charset="-122"/>
              </a:rPr>
              <a:t>F</a:t>
            </a:r>
            <a:r>
              <a:rPr kumimoji="1" lang="en-US" altLang="zh-CN" sz="2400" b="1" baseline="-30000">
                <a:solidFill>
                  <a:srgbClr val="FF0000"/>
                </a:solidFill>
                <a:latin typeface="宋体" pitchFamily="2" charset="-122"/>
              </a:rPr>
              <a:t>2</a:t>
            </a:r>
            <a:r>
              <a:rPr kumimoji="1" lang="en-US" altLang="zh-CN" sz="2400" b="1">
                <a:solidFill>
                  <a:srgbClr val="FF0000"/>
                </a:solidFill>
                <a:latin typeface="宋体" pitchFamily="2" charset="-122"/>
              </a:rPr>
              <a:t> + F</a:t>
            </a:r>
            <a:r>
              <a:rPr kumimoji="1" lang="en-US" altLang="zh-CN" sz="2400" b="1" baseline="-25000">
                <a:solidFill>
                  <a:srgbClr val="FF0000"/>
                </a:solidFill>
                <a:latin typeface="宋体" pitchFamily="2" charset="-122"/>
              </a:rPr>
              <a:t>3</a:t>
            </a:r>
          </a:p>
        </p:txBody>
      </p:sp>
      <p:sp>
        <p:nvSpPr>
          <p:cNvPr id="29717" name="Text Box 21"/>
          <p:cNvSpPr txBox="1">
            <a:spLocks noChangeArrowheads="1"/>
          </p:cNvSpPr>
          <p:nvPr/>
        </p:nvSpPr>
        <p:spPr bwMode="auto">
          <a:xfrm>
            <a:off x="2047875" y="3600450"/>
            <a:ext cx="609600" cy="457200"/>
          </a:xfrm>
          <a:prstGeom prst="rect">
            <a:avLst/>
          </a:prstGeom>
          <a:noFill/>
          <a:ln w="9525">
            <a:noFill/>
            <a:miter lim="800000"/>
            <a:headEnd/>
            <a:tailEnd/>
          </a:ln>
        </p:spPr>
        <p:txBody>
          <a:bodyPr>
            <a:spAutoFit/>
          </a:bodyPr>
          <a:lstStyle/>
          <a:p>
            <a:pPr algn="l">
              <a:spcBef>
                <a:spcPct val="50000"/>
              </a:spcBef>
            </a:pPr>
            <a:r>
              <a:rPr kumimoji="1" lang="en-US" altLang="zh-CN" sz="2400" b="1">
                <a:solidFill>
                  <a:srgbClr val="FF0000"/>
                </a:solidFill>
                <a:latin typeface="宋体" pitchFamily="2" charset="-122"/>
              </a:rPr>
              <a:t>F</a:t>
            </a:r>
            <a:r>
              <a:rPr kumimoji="1" lang="en-US" altLang="zh-CN" sz="2400" b="1" baseline="-30000">
                <a:solidFill>
                  <a:srgbClr val="FF0000"/>
                </a:solidFill>
                <a:latin typeface="宋体" pitchFamily="2" charset="-122"/>
              </a:rPr>
              <a:t>1</a:t>
            </a:r>
            <a:endParaRPr kumimoji="1" lang="en-US" altLang="zh-CN" sz="2400" b="1">
              <a:solidFill>
                <a:srgbClr val="FF0000"/>
              </a:solidFill>
              <a:latin typeface="Tahoma" pitchFamily="34" charset="0"/>
            </a:endParaRPr>
          </a:p>
        </p:txBody>
      </p:sp>
      <p:sp>
        <p:nvSpPr>
          <p:cNvPr id="29718" name="Text Box 22"/>
          <p:cNvSpPr txBox="1">
            <a:spLocks noChangeArrowheads="1"/>
          </p:cNvSpPr>
          <p:nvPr/>
        </p:nvSpPr>
        <p:spPr bwMode="auto">
          <a:xfrm>
            <a:off x="3276600" y="4365625"/>
            <a:ext cx="685800" cy="457200"/>
          </a:xfrm>
          <a:prstGeom prst="rect">
            <a:avLst/>
          </a:prstGeom>
          <a:noFill/>
          <a:ln w="9525">
            <a:noFill/>
            <a:miter lim="800000"/>
            <a:headEnd/>
            <a:tailEnd/>
          </a:ln>
        </p:spPr>
        <p:txBody>
          <a:bodyPr>
            <a:spAutoFit/>
          </a:bodyPr>
          <a:lstStyle/>
          <a:p>
            <a:pPr algn="l">
              <a:spcBef>
                <a:spcPct val="50000"/>
              </a:spcBef>
            </a:pPr>
            <a:r>
              <a:rPr kumimoji="1" lang="en-US" altLang="zh-CN" sz="2400">
                <a:latin typeface="Tahoma" pitchFamily="34" charset="0"/>
              </a:rPr>
              <a:t>ρ</a:t>
            </a:r>
            <a:r>
              <a:rPr kumimoji="1" lang="en-US" altLang="zh-CN" sz="2400" baseline="-30000">
                <a:latin typeface="宋体" pitchFamily="2" charset="-122"/>
              </a:rPr>
              <a:t>y</a:t>
            </a:r>
            <a:r>
              <a:rPr kumimoji="1" lang="en-US" altLang="zh-CN" sz="2400">
                <a:latin typeface="Tahoma" pitchFamily="34" charset="0"/>
              </a:rPr>
              <a:t> </a:t>
            </a:r>
          </a:p>
        </p:txBody>
      </p:sp>
      <p:sp>
        <p:nvSpPr>
          <p:cNvPr id="29719" name="Text Box 23"/>
          <p:cNvSpPr txBox="1">
            <a:spLocks noChangeArrowheads="1"/>
          </p:cNvSpPr>
          <p:nvPr/>
        </p:nvSpPr>
        <p:spPr bwMode="auto">
          <a:xfrm>
            <a:off x="5292725" y="4265613"/>
            <a:ext cx="2514600" cy="701675"/>
          </a:xfrm>
          <a:prstGeom prst="rect">
            <a:avLst/>
          </a:prstGeom>
          <a:noFill/>
          <a:ln w="9525">
            <a:noFill/>
            <a:miter lim="800000"/>
            <a:headEnd/>
            <a:tailEnd/>
          </a:ln>
        </p:spPr>
        <p:txBody>
          <a:bodyPr>
            <a:spAutoFit/>
          </a:bodyPr>
          <a:lstStyle/>
          <a:p>
            <a:pPr algn="l">
              <a:spcBef>
                <a:spcPct val="50000"/>
              </a:spcBef>
            </a:pPr>
            <a:r>
              <a:rPr kumimoji="1" lang="zh-CN" altLang="en-US" sz="2000" b="1" dirty="0">
                <a:latin typeface="Tahoma" pitchFamily="34" charset="0"/>
                <a:ea typeface="楷体_GB2312" pitchFamily="49" charset="-122"/>
              </a:rPr>
              <a:t>球状颗粒自由沉淀时力的平衡图</a:t>
            </a:r>
          </a:p>
        </p:txBody>
      </p:sp>
      <p:sp>
        <p:nvSpPr>
          <p:cNvPr id="29720" name="Line 24"/>
          <p:cNvSpPr>
            <a:spLocks noChangeShapeType="1"/>
          </p:cNvSpPr>
          <p:nvPr/>
        </p:nvSpPr>
        <p:spPr bwMode="auto">
          <a:xfrm flipH="1">
            <a:off x="4067175" y="4724400"/>
            <a:ext cx="1066800" cy="0"/>
          </a:xfrm>
          <a:prstGeom prst="line">
            <a:avLst/>
          </a:prstGeom>
          <a:noFill/>
          <a:ln w="9525">
            <a:solidFill>
              <a:schemeClr val="hlink"/>
            </a:solidFill>
            <a:miter lim="800000"/>
            <a:headEnd/>
            <a:tailEnd type="triangle" w="med" len="med"/>
          </a:ln>
        </p:spPr>
        <p:txBody>
          <a:bodyPr wrap="none"/>
          <a:lstStyle/>
          <a:p>
            <a:endParaRPr lang="zh-CN" altLang="en-US"/>
          </a:p>
        </p:txBody>
      </p:sp>
    </p:spTree>
  </p:cSld>
  <p:clrMapOvr>
    <a:masterClrMapping/>
  </p:clrMapOvr>
  <p:transition spd="slow">
    <p:random/>
    <p:sndAc>
      <p:stSnd>
        <p:snd r:embed="rId2" name="chimes.wav"/>
      </p:stSnd>
    </p:sndAc>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5"/>
          <p:cNvGrpSpPr>
            <a:grpSpLocks/>
          </p:cNvGrpSpPr>
          <p:nvPr/>
        </p:nvGrpSpPr>
        <p:grpSpPr bwMode="auto">
          <a:xfrm>
            <a:off x="0" y="3500438"/>
            <a:ext cx="9144000" cy="3276600"/>
            <a:chOff x="0" y="2256"/>
            <a:chExt cx="5760" cy="2064"/>
          </a:xfrm>
        </p:grpSpPr>
        <p:pic>
          <p:nvPicPr>
            <p:cNvPr id="73732" name="Picture 6"/>
            <p:cNvPicPr>
              <a:picLocks noChangeAspect="1" noChangeArrowheads="1"/>
            </p:cNvPicPr>
            <p:nvPr/>
          </p:nvPicPr>
          <p:blipFill>
            <a:blip r:embed="rId2" cstate="print"/>
            <a:srcRect/>
            <a:stretch>
              <a:fillRect/>
            </a:stretch>
          </p:blipFill>
          <p:spPr bwMode="auto">
            <a:xfrm>
              <a:off x="0" y="2256"/>
              <a:ext cx="3600" cy="2064"/>
            </a:xfrm>
            <a:prstGeom prst="rect">
              <a:avLst/>
            </a:prstGeom>
            <a:noFill/>
            <a:ln w="9525">
              <a:noFill/>
              <a:miter lim="800000"/>
              <a:headEnd/>
              <a:tailEnd/>
            </a:ln>
          </p:spPr>
        </p:pic>
        <p:pic>
          <p:nvPicPr>
            <p:cNvPr id="73733" name="Picture 7" descr="3101"/>
            <p:cNvPicPr>
              <a:picLocks noChangeAspect="1" noChangeArrowheads="1"/>
            </p:cNvPicPr>
            <p:nvPr/>
          </p:nvPicPr>
          <p:blipFill>
            <a:blip r:embed="rId3" cstate="print"/>
            <a:srcRect/>
            <a:stretch>
              <a:fillRect/>
            </a:stretch>
          </p:blipFill>
          <p:spPr bwMode="auto">
            <a:xfrm>
              <a:off x="3456" y="2256"/>
              <a:ext cx="2304" cy="2064"/>
            </a:xfrm>
            <a:prstGeom prst="rect">
              <a:avLst/>
            </a:prstGeom>
            <a:noFill/>
            <a:ln w="9525">
              <a:noFill/>
              <a:miter lim="800000"/>
              <a:headEnd/>
              <a:tailEnd/>
            </a:ln>
          </p:spPr>
        </p:pic>
      </p:grpSp>
      <p:pic>
        <p:nvPicPr>
          <p:cNvPr id="73731" name="Picture 10" descr="沉淀池斜板-0"/>
          <p:cNvPicPr>
            <a:picLocks noChangeAspect="1" noChangeArrowheads="1"/>
          </p:cNvPicPr>
          <p:nvPr/>
        </p:nvPicPr>
        <p:blipFill>
          <a:blip r:embed="rId4" cstate="print"/>
          <a:srcRect/>
          <a:stretch>
            <a:fillRect/>
          </a:stretch>
        </p:blipFill>
        <p:spPr bwMode="auto">
          <a:xfrm>
            <a:off x="0" y="0"/>
            <a:ext cx="9144000" cy="3455988"/>
          </a:xfrm>
          <a:prstGeom prst="rect">
            <a:avLst/>
          </a:prstGeom>
          <a:noFill/>
          <a:ln w="9525">
            <a:noFill/>
            <a:miter lim="800000"/>
            <a:headEnd/>
            <a:tailEnd/>
          </a:ln>
        </p:spPr>
      </p:pic>
    </p:spTree>
    <p:extLst>
      <p:ext uri="{BB962C8B-B14F-4D97-AF65-F5344CB8AC3E}">
        <p14:creationId xmlns:p14="http://schemas.microsoft.com/office/powerpoint/2010/main" val="2109499864"/>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499"/>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6297" name="斜板(管)沉淀池.avi">
            <a:hlinkClick r:id="" action="ppaction://media"/>
          </p:cNvPr>
          <p:cNvPicPr>
            <a:picLocks noGrp="1" noRot="1" noChangeAspect="1" noChangeArrowheads="1"/>
          </p:cNvPicPr>
          <p:nvPr>
            <p:ph/>
            <a:videoFile r:link="rId1"/>
          </p:nvPr>
        </p:nvPicPr>
        <p:blipFill>
          <a:blip r:embed="rId3" cstate="print"/>
          <a:srcRect/>
          <a:stretch>
            <a:fillRect/>
          </a:stretch>
        </p:blipFill>
        <p:spPr>
          <a:xfrm>
            <a:off x="324098" y="476672"/>
            <a:ext cx="4463727" cy="3348227"/>
          </a:xfrm>
        </p:spPr>
      </p:pic>
      <p:pic>
        <p:nvPicPr>
          <p:cNvPr id="74754" name="Picture 2" descr="无标题"/>
          <p:cNvPicPr>
            <a:picLocks noGrp="1" noChangeAspect="1" noChangeArrowheads="1"/>
          </p:cNvPicPr>
          <p:nvPr>
            <p:ph type="body" idx="4294967295"/>
          </p:nvPr>
        </p:nvPicPr>
        <p:blipFill>
          <a:blip r:embed="rId4" cstate="print"/>
          <a:srcRect/>
          <a:stretch>
            <a:fillRect/>
          </a:stretch>
        </p:blipFill>
        <p:spPr>
          <a:xfrm>
            <a:off x="4139952" y="3140968"/>
            <a:ext cx="4679950" cy="3509963"/>
          </a:xfrm>
          <a:noFill/>
        </p:spPr>
      </p:pic>
    </p:spTree>
    <p:extLst>
      <p:ext uri="{BB962C8B-B14F-4D97-AF65-F5344CB8AC3E}">
        <p14:creationId xmlns:p14="http://schemas.microsoft.com/office/powerpoint/2010/main" val="598807107"/>
      </p:ext>
    </p:extLst>
  </p:cSld>
  <p:clrMapOvr>
    <a:masterClrMapping/>
  </p:clrMapOvr>
  <p:transition spd="med">
    <p:split orient="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96297"/>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396297"/>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396297"/>
                                        </p:tgtEl>
                                      </p:cBhvr>
                                    </p:cmd>
                                  </p:childTnLst>
                                </p:cTn>
                              </p:par>
                            </p:childTnLst>
                          </p:cTn>
                        </p:par>
                      </p:childTnLst>
                    </p:cTn>
                  </p:par>
                </p:childTnLst>
              </p:cTn>
              <p:nextCondLst>
                <p:cond evt="onClick" delay="0">
                  <p:tgtEl>
                    <p:spTgt spid="396297"/>
                  </p:tgtEl>
                </p:cond>
              </p:nextCondLst>
            </p:seq>
            <p:video>
              <p:cMediaNode>
                <p:cTn id="12" fill="hold" display="0">
                  <p:stCondLst>
                    <p:cond delay="indefinite"/>
                  </p:stCondLst>
                  <p:endCondLst>
                    <p:cond evt="onNext" delay="0">
                      <p:tgtEl>
                        <p:sldTgt/>
                      </p:tgtEl>
                    </p:cond>
                    <p:cond evt="onPrev" delay="0">
                      <p:tgtEl>
                        <p:sldTgt/>
                      </p:tgtEl>
                    </p:cond>
                  </p:endCondLst>
                </p:cTn>
                <p:tgtEl>
                  <p:spTgt spid="396297"/>
                </p:tgtEl>
              </p:cMediaNode>
            </p:video>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4978" name="Rectangle 2"/>
          <p:cNvSpPr>
            <a:spLocks noGrp="1" noChangeArrowheads="1"/>
          </p:cNvSpPr>
          <p:nvPr>
            <p:ph type="title"/>
          </p:nvPr>
        </p:nvSpPr>
        <p:spPr>
          <a:xfrm>
            <a:off x="755576" y="404664"/>
            <a:ext cx="5638800" cy="609600"/>
          </a:xfrm>
        </p:spPr>
        <p:txBody>
          <a:bodyPr>
            <a:normAutofit/>
          </a:bodyPr>
          <a:lstStyle/>
          <a:p>
            <a:pPr eaLnBrk="1" hangingPunct="1">
              <a:defRPr/>
            </a:pPr>
            <a:r>
              <a:rPr lang="en-US" altLang="zh-CN" sz="2800" b="1" dirty="0">
                <a:solidFill>
                  <a:srgbClr val="FFFF00"/>
                </a:solidFill>
                <a:latin typeface="华文楷体" pitchFamily="2" charset="-122"/>
                <a:ea typeface="华文楷体" pitchFamily="2" charset="-122"/>
              </a:rPr>
              <a:t>5.</a:t>
            </a:r>
            <a:r>
              <a:rPr lang="zh-CN" altLang="en-US" sz="2800" b="1" dirty="0">
                <a:solidFill>
                  <a:srgbClr val="FFFF00"/>
                </a:solidFill>
                <a:latin typeface="华文楷体" pitchFamily="2" charset="-122"/>
                <a:ea typeface="华文楷体" pitchFamily="2" charset="-122"/>
              </a:rPr>
              <a:t>沉淀池的运行与管理</a:t>
            </a:r>
          </a:p>
        </p:txBody>
      </p:sp>
      <p:sp>
        <p:nvSpPr>
          <p:cNvPr id="254979" name="Rectangle 3"/>
          <p:cNvSpPr>
            <a:spLocks noChangeArrowheads="1"/>
          </p:cNvSpPr>
          <p:nvPr/>
        </p:nvSpPr>
        <p:spPr bwMode="auto">
          <a:xfrm>
            <a:off x="685800" y="1143000"/>
            <a:ext cx="7772400" cy="990600"/>
          </a:xfrm>
          <a:prstGeom prst="rect">
            <a:avLst/>
          </a:prstGeom>
          <a:noFill/>
          <a:ln w="9525">
            <a:noFill/>
            <a:miter lim="800000"/>
            <a:headEnd/>
            <a:tailEnd/>
          </a:ln>
        </p:spPr>
        <p:txBody>
          <a:bodyPr/>
          <a:lstStyle/>
          <a:p>
            <a:pPr marL="342900" indent="-342900" algn="l">
              <a:spcBef>
                <a:spcPct val="20000"/>
              </a:spcBef>
            </a:pPr>
            <a:r>
              <a:rPr lang="zh-CN" altLang="en-US" sz="2400" b="1" dirty="0">
                <a:solidFill>
                  <a:srgbClr val="FFFF00"/>
                </a:solidFill>
                <a:latin typeface="宋体" pitchFamily="2" charset="-122"/>
              </a:rPr>
              <a:t>（</a:t>
            </a:r>
            <a:r>
              <a:rPr lang="en-US" altLang="zh-CN" sz="2400" b="1" dirty="0">
                <a:solidFill>
                  <a:srgbClr val="FFFF00"/>
                </a:solidFill>
                <a:latin typeface="宋体" pitchFamily="2" charset="-122"/>
              </a:rPr>
              <a:t>1</a:t>
            </a:r>
            <a:r>
              <a:rPr lang="zh-CN" altLang="en-US" sz="2400" b="1" dirty="0">
                <a:solidFill>
                  <a:srgbClr val="FFFF00"/>
                </a:solidFill>
                <a:latin typeface="宋体" pitchFamily="2" charset="-122"/>
              </a:rPr>
              <a:t>）影响沉淀效果的因素</a:t>
            </a:r>
            <a:r>
              <a:rPr lang="en-US" altLang="zh-CN" sz="2400" b="1" dirty="0">
                <a:solidFill>
                  <a:srgbClr val="FFFF00"/>
                </a:solidFill>
                <a:latin typeface="宋体" pitchFamily="2" charset="-122"/>
              </a:rPr>
              <a:t>-----</a:t>
            </a:r>
            <a:r>
              <a:rPr lang="zh-CN" altLang="en-US" sz="2400" b="1" dirty="0">
                <a:solidFill>
                  <a:srgbClr val="FFFF00"/>
                </a:solidFill>
                <a:latin typeface="宋体" pitchFamily="2" charset="-122"/>
              </a:rPr>
              <a:t>工艺参数</a:t>
            </a:r>
          </a:p>
          <a:p>
            <a:pPr marL="342900" indent="-342900" algn="l">
              <a:spcBef>
                <a:spcPct val="20000"/>
              </a:spcBef>
            </a:pPr>
            <a:endParaRPr lang="en-US" altLang="zh-CN" sz="2400" dirty="0">
              <a:latin typeface="宋体" pitchFamily="2" charset="-122"/>
            </a:endParaRPr>
          </a:p>
          <a:p>
            <a:pPr marL="342900" indent="-342900" algn="l">
              <a:spcBef>
                <a:spcPct val="20000"/>
              </a:spcBef>
            </a:pPr>
            <a:r>
              <a:rPr lang="en-US" altLang="zh-CN" sz="2400" dirty="0">
                <a:latin typeface="宋体" pitchFamily="2" charset="-122"/>
              </a:rPr>
              <a:t>a.</a:t>
            </a:r>
            <a:r>
              <a:rPr lang="zh-CN" altLang="en-US" sz="2400" dirty="0">
                <a:latin typeface="宋体" pitchFamily="2" charset="-122"/>
              </a:rPr>
              <a:t>表面负荷</a:t>
            </a:r>
            <a:r>
              <a:rPr lang="en-US" altLang="zh-CN" sz="2400" dirty="0">
                <a:latin typeface="宋体" pitchFamily="2" charset="-122"/>
              </a:rPr>
              <a:t>:</a:t>
            </a:r>
          </a:p>
        </p:txBody>
      </p:sp>
      <p:grpSp>
        <p:nvGrpSpPr>
          <p:cNvPr id="2" name="Group 4"/>
          <p:cNvGrpSpPr>
            <a:grpSpLocks/>
          </p:cNvGrpSpPr>
          <p:nvPr/>
        </p:nvGrpSpPr>
        <p:grpSpPr bwMode="auto">
          <a:xfrm>
            <a:off x="2987825" y="1700213"/>
            <a:ext cx="2811463" cy="623887"/>
            <a:chOff x="2562" y="1026"/>
            <a:chExt cx="1771" cy="393"/>
          </a:xfrm>
        </p:grpSpPr>
        <p:graphicFrame>
          <p:nvGraphicFramePr>
            <p:cNvPr id="18438" name="Object 5"/>
            <p:cNvGraphicFramePr>
              <a:graphicFrameLocks noChangeAspect="1"/>
            </p:cNvGraphicFramePr>
            <p:nvPr/>
          </p:nvGraphicFramePr>
          <p:xfrm>
            <a:off x="3469" y="1026"/>
            <a:ext cx="864" cy="393"/>
          </p:xfrm>
          <a:graphic>
            <a:graphicData uri="http://schemas.openxmlformats.org/presentationml/2006/ole">
              <mc:AlternateContent xmlns:mc="http://schemas.openxmlformats.org/markup-compatibility/2006">
                <mc:Choice xmlns:v="urn:schemas-microsoft-com:vml" Requires="v">
                  <p:oleObj spid="_x0000_s91353" name="A Equation(公式3.1)" r:id="rId4" imgW="863280" imgH="393480" progId="Equation.3">
                    <p:embed/>
                  </p:oleObj>
                </mc:Choice>
                <mc:Fallback>
                  <p:oleObj name="A Equation(公式3.1)" r:id="rId4" imgW="863280" imgH="393480" progId="Equation.3">
                    <p:embed/>
                    <p:pic>
                      <p:nvPicPr>
                        <p:cNvPr id="0" name="Object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469" y="1026"/>
                          <a:ext cx="864" cy="393"/>
                        </a:xfrm>
                        <a:prstGeom prst="rect">
                          <a:avLst/>
                        </a:prstGeom>
                        <a:gradFill rotWithShape="1">
                          <a:gsLst>
                            <a:gs pos="0">
                              <a:schemeClr val="hlink"/>
                            </a:gs>
                            <a:gs pos="100000">
                              <a:schemeClr val="accent1"/>
                            </a:gs>
                          </a:gsLst>
                          <a:lin ang="5400000" scaled="1"/>
                        </a:gradFill>
                      </p:spPr>
                    </p:pic>
                  </p:oleObj>
                </mc:Fallback>
              </mc:AlternateContent>
            </a:graphicData>
          </a:graphic>
        </p:graphicFrame>
        <p:sp>
          <p:nvSpPr>
            <p:cNvPr id="18453" name="Rectangle 6"/>
            <p:cNvSpPr>
              <a:spLocks noChangeArrowheads="1"/>
            </p:cNvSpPr>
            <p:nvPr/>
          </p:nvSpPr>
          <p:spPr bwMode="auto">
            <a:xfrm>
              <a:off x="2562" y="1070"/>
              <a:ext cx="760" cy="288"/>
            </a:xfrm>
            <a:prstGeom prst="rect">
              <a:avLst/>
            </a:prstGeom>
            <a:noFill/>
            <a:ln w="9525">
              <a:noFill/>
              <a:miter lim="800000"/>
              <a:headEnd/>
              <a:tailEnd/>
            </a:ln>
          </p:spPr>
          <p:txBody>
            <a:bodyPr wrap="none">
              <a:spAutoFit/>
            </a:bodyPr>
            <a:lstStyle/>
            <a:p>
              <a:pPr algn="l"/>
              <a:r>
                <a:rPr lang="zh-CN" altLang="en-US" sz="2400" dirty="0">
                  <a:latin typeface="Tahoma" pitchFamily="34" charset="0"/>
                </a:rPr>
                <a:t>平流式</a:t>
              </a:r>
              <a:r>
                <a:rPr lang="en-US" altLang="zh-CN" sz="2400" dirty="0">
                  <a:latin typeface="Tahoma" pitchFamily="34" charset="0"/>
                </a:rPr>
                <a:t>:</a:t>
              </a:r>
            </a:p>
          </p:txBody>
        </p:sp>
      </p:grpSp>
      <p:grpSp>
        <p:nvGrpSpPr>
          <p:cNvPr id="3" name="Group 7"/>
          <p:cNvGrpSpPr>
            <a:grpSpLocks/>
          </p:cNvGrpSpPr>
          <p:nvPr/>
        </p:nvGrpSpPr>
        <p:grpSpPr bwMode="auto">
          <a:xfrm>
            <a:off x="3059118" y="2420938"/>
            <a:ext cx="2736852" cy="623887"/>
            <a:chOff x="1927" y="1525"/>
            <a:chExt cx="1724" cy="393"/>
          </a:xfrm>
        </p:grpSpPr>
        <p:graphicFrame>
          <p:nvGraphicFramePr>
            <p:cNvPr id="18437" name="Object 8"/>
            <p:cNvGraphicFramePr>
              <a:graphicFrameLocks noChangeAspect="1"/>
            </p:cNvGraphicFramePr>
            <p:nvPr/>
          </p:nvGraphicFramePr>
          <p:xfrm>
            <a:off x="2800" y="1525"/>
            <a:ext cx="851" cy="393"/>
          </p:xfrm>
          <a:graphic>
            <a:graphicData uri="http://schemas.openxmlformats.org/presentationml/2006/ole">
              <mc:AlternateContent xmlns:mc="http://schemas.openxmlformats.org/markup-compatibility/2006">
                <mc:Choice xmlns:v="urn:schemas-microsoft-com:vml" Requires="v">
                  <p:oleObj spid="_x0000_s91354" name="A Equation(公式3.1)" r:id="rId6" imgW="850680" imgH="393480" progId="Equation.3">
                    <p:embed/>
                  </p:oleObj>
                </mc:Choice>
                <mc:Fallback>
                  <p:oleObj name="A Equation(公式3.1)" r:id="rId6" imgW="850680" imgH="393480" progId="Equation.3">
                    <p:embed/>
                    <p:pic>
                      <p:nvPicPr>
                        <p:cNvPr id="0" name="Object 8"/>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800" y="1525"/>
                          <a:ext cx="851" cy="393"/>
                        </a:xfrm>
                        <a:prstGeom prst="rect">
                          <a:avLst/>
                        </a:prstGeom>
                        <a:gradFill rotWithShape="1">
                          <a:gsLst>
                            <a:gs pos="0">
                              <a:schemeClr val="hlink"/>
                            </a:gs>
                            <a:gs pos="100000">
                              <a:schemeClr val="accent1"/>
                            </a:gs>
                          </a:gsLst>
                          <a:lin ang="5400000" scaled="1"/>
                        </a:gradFill>
                      </p:spPr>
                    </p:pic>
                  </p:oleObj>
                </mc:Fallback>
              </mc:AlternateContent>
            </a:graphicData>
          </a:graphic>
        </p:graphicFrame>
        <p:sp>
          <p:nvSpPr>
            <p:cNvPr id="18452" name="Text Box 9"/>
            <p:cNvSpPr txBox="1">
              <a:spLocks noChangeArrowheads="1"/>
            </p:cNvSpPr>
            <p:nvPr/>
          </p:nvSpPr>
          <p:spPr bwMode="auto">
            <a:xfrm>
              <a:off x="1927" y="1570"/>
              <a:ext cx="912" cy="288"/>
            </a:xfrm>
            <a:prstGeom prst="rect">
              <a:avLst/>
            </a:prstGeom>
            <a:noFill/>
            <a:ln w="9525">
              <a:noFill/>
              <a:miter lim="800000"/>
              <a:headEnd/>
              <a:tailEnd/>
            </a:ln>
          </p:spPr>
          <p:txBody>
            <a:bodyPr>
              <a:spAutoFit/>
            </a:bodyPr>
            <a:lstStyle/>
            <a:p>
              <a:pPr algn="l">
                <a:spcBef>
                  <a:spcPct val="50000"/>
                </a:spcBef>
              </a:pPr>
              <a:r>
                <a:rPr lang="zh-CN" altLang="en-US" sz="2400" dirty="0">
                  <a:latin typeface="Tahoma" pitchFamily="34" charset="0"/>
                </a:rPr>
                <a:t>辐流式</a:t>
              </a:r>
              <a:r>
                <a:rPr lang="en-US" altLang="zh-CN" sz="2400" dirty="0">
                  <a:latin typeface="Tahoma" pitchFamily="34" charset="0"/>
                </a:rPr>
                <a:t>: </a:t>
              </a:r>
            </a:p>
          </p:txBody>
        </p:sp>
      </p:grpSp>
      <p:sp>
        <p:nvSpPr>
          <p:cNvPr id="254986" name="Text Box 10"/>
          <p:cNvSpPr txBox="1">
            <a:spLocks noChangeArrowheads="1"/>
          </p:cNvSpPr>
          <p:nvPr/>
        </p:nvSpPr>
        <p:spPr bwMode="auto">
          <a:xfrm>
            <a:off x="684213" y="3691880"/>
            <a:ext cx="2663825" cy="457200"/>
          </a:xfrm>
          <a:prstGeom prst="rect">
            <a:avLst/>
          </a:prstGeom>
          <a:noFill/>
          <a:ln w="9525">
            <a:noFill/>
            <a:miter lim="800000"/>
            <a:headEnd/>
            <a:tailEnd/>
          </a:ln>
        </p:spPr>
        <p:txBody>
          <a:bodyPr>
            <a:spAutoFit/>
          </a:bodyPr>
          <a:lstStyle/>
          <a:p>
            <a:pPr algn="l">
              <a:spcBef>
                <a:spcPct val="50000"/>
              </a:spcBef>
            </a:pPr>
            <a:r>
              <a:rPr lang="en-US" altLang="zh-CN" sz="2400" dirty="0">
                <a:latin typeface="宋体" pitchFamily="2" charset="-122"/>
              </a:rPr>
              <a:t>b.</a:t>
            </a:r>
            <a:r>
              <a:rPr lang="zh-CN" altLang="en-US" sz="2400" dirty="0">
                <a:latin typeface="Tahoma" pitchFamily="34" charset="0"/>
              </a:rPr>
              <a:t>水力停留时间</a:t>
            </a:r>
            <a:r>
              <a:rPr lang="en-US" altLang="zh-CN" sz="2400" dirty="0">
                <a:latin typeface="Tahoma" pitchFamily="34" charset="0"/>
              </a:rPr>
              <a:t>:</a:t>
            </a:r>
          </a:p>
        </p:txBody>
      </p:sp>
      <p:grpSp>
        <p:nvGrpSpPr>
          <p:cNvPr id="4" name="Group 11"/>
          <p:cNvGrpSpPr>
            <a:grpSpLocks/>
          </p:cNvGrpSpPr>
          <p:nvPr/>
        </p:nvGrpSpPr>
        <p:grpSpPr bwMode="auto">
          <a:xfrm>
            <a:off x="3059832" y="3267894"/>
            <a:ext cx="3101975" cy="665162"/>
            <a:chOff x="2245" y="1797"/>
            <a:chExt cx="1954" cy="419"/>
          </a:xfrm>
        </p:grpSpPr>
        <p:graphicFrame>
          <p:nvGraphicFramePr>
            <p:cNvPr id="18436" name="Object 12"/>
            <p:cNvGraphicFramePr>
              <a:graphicFrameLocks noChangeAspect="1"/>
            </p:cNvGraphicFramePr>
            <p:nvPr/>
          </p:nvGraphicFramePr>
          <p:xfrm>
            <a:off x="3107" y="1797"/>
            <a:ext cx="1092" cy="419"/>
          </p:xfrm>
          <a:graphic>
            <a:graphicData uri="http://schemas.openxmlformats.org/presentationml/2006/ole">
              <mc:AlternateContent xmlns:mc="http://schemas.openxmlformats.org/markup-compatibility/2006">
                <mc:Choice xmlns:v="urn:schemas-microsoft-com:vml" Requires="v">
                  <p:oleObj spid="_x0000_s91355" name="A Equation(公式3.1)" r:id="rId8" imgW="1091880" imgH="419040" progId="Equation.3">
                    <p:embed/>
                  </p:oleObj>
                </mc:Choice>
                <mc:Fallback>
                  <p:oleObj name="A Equation(公式3.1)" r:id="rId8" imgW="1091880" imgH="419040" progId="Equation.3">
                    <p:embed/>
                    <p:pic>
                      <p:nvPicPr>
                        <p:cNvPr id="0" name="Object 12"/>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107" y="1797"/>
                          <a:ext cx="1092" cy="419"/>
                        </a:xfrm>
                        <a:prstGeom prst="rect">
                          <a:avLst/>
                        </a:prstGeom>
                        <a:gradFill rotWithShape="1">
                          <a:gsLst>
                            <a:gs pos="0">
                              <a:schemeClr val="hlink"/>
                            </a:gs>
                            <a:gs pos="100000">
                              <a:schemeClr val="accent1"/>
                            </a:gs>
                          </a:gsLst>
                          <a:lin ang="5400000" scaled="1"/>
                        </a:gradFill>
                      </p:spPr>
                    </p:pic>
                  </p:oleObj>
                </mc:Fallback>
              </mc:AlternateContent>
            </a:graphicData>
          </a:graphic>
        </p:graphicFrame>
        <p:sp>
          <p:nvSpPr>
            <p:cNvPr id="18451" name="Rectangle 13"/>
            <p:cNvSpPr>
              <a:spLocks noChangeArrowheads="1"/>
            </p:cNvSpPr>
            <p:nvPr/>
          </p:nvSpPr>
          <p:spPr bwMode="auto">
            <a:xfrm>
              <a:off x="2245" y="1841"/>
              <a:ext cx="760" cy="288"/>
            </a:xfrm>
            <a:prstGeom prst="rect">
              <a:avLst/>
            </a:prstGeom>
            <a:noFill/>
            <a:ln w="9525">
              <a:noFill/>
              <a:miter lim="800000"/>
              <a:headEnd/>
              <a:tailEnd/>
            </a:ln>
          </p:spPr>
          <p:txBody>
            <a:bodyPr wrap="none">
              <a:spAutoFit/>
            </a:bodyPr>
            <a:lstStyle/>
            <a:p>
              <a:pPr algn="l"/>
              <a:r>
                <a:rPr lang="zh-CN" altLang="en-US" sz="2400" dirty="0">
                  <a:latin typeface="Tahoma" pitchFamily="34" charset="0"/>
                </a:rPr>
                <a:t>平流式</a:t>
              </a:r>
              <a:r>
                <a:rPr lang="en-US" altLang="zh-CN" sz="2400" dirty="0">
                  <a:latin typeface="Tahoma" pitchFamily="34" charset="0"/>
                </a:rPr>
                <a:t>:</a:t>
              </a:r>
            </a:p>
          </p:txBody>
        </p:sp>
      </p:grpSp>
      <p:grpSp>
        <p:nvGrpSpPr>
          <p:cNvPr id="5" name="Group 14"/>
          <p:cNvGrpSpPr>
            <a:grpSpLocks/>
          </p:cNvGrpSpPr>
          <p:nvPr/>
        </p:nvGrpSpPr>
        <p:grpSpPr bwMode="auto">
          <a:xfrm>
            <a:off x="3016671" y="4092302"/>
            <a:ext cx="3211513" cy="704850"/>
            <a:chOff x="2336" y="2256"/>
            <a:chExt cx="2023" cy="444"/>
          </a:xfrm>
        </p:grpSpPr>
        <p:sp>
          <p:nvSpPr>
            <p:cNvPr id="18450" name="Text Box 15"/>
            <p:cNvSpPr txBox="1">
              <a:spLocks noChangeArrowheads="1"/>
            </p:cNvSpPr>
            <p:nvPr/>
          </p:nvSpPr>
          <p:spPr bwMode="auto">
            <a:xfrm>
              <a:off x="2336" y="2296"/>
              <a:ext cx="771" cy="288"/>
            </a:xfrm>
            <a:prstGeom prst="rect">
              <a:avLst/>
            </a:prstGeom>
            <a:noFill/>
            <a:ln w="9525">
              <a:noFill/>
              <a:miter lim="800000"/>
              <a:headEnd/>
              <a:tailEnd/>
            </a:ln>
          </p:spPr>
          <p:txBody>
            <a:bodyPr>
              <a:spAutoFit/>
            </a:bodyPr>
            <a:lstStyle/>
            <a:p>
              <a:pPr algn="l">
                <a:spcBef>
                  <a:spcPct val="50000"/>
                </a:spcBef>
              </a:pPr>
              <a:r>
                <a:rPr lang="zh-CN" altLang="en-US" sz="2400" dirty="0">
                  <a:latin typeface="Tahoma" pitchFamily="34" charset="0"/>
                </a:rPr>
                <a:t>辐流式</a:t>
              </a:r>
              <a:r>
                <a:rPr lang="en-US" altLang="zh-CN" sz="2400" dirty="0">
                  <a:latin typeface="Tahoma" pitchFamily="34" charset="0"/>
                </a:rPr>
                <a:t>:</a:t>
              </a:r>
            </a:p>
          </p:txBody>
        </p:sp>
        <p:graphicFrame>
          <p:nvGraphicFramePr>
            <p:cNvPr id="18435" name="Object 16"/>
            <p:cNvGraphicFramePr>
              <a:graphicFrameLocks noChangeAspect="1"/>
            </p:cNvGraphicFramePr>
            <p:nvPr/>
          </p:nvGraphicFramePr>
          <p:xfrm>
            <a:off x="3216" y="2256"/>
            <a:ext cx="1143" cy="444"/>
          </p:xfrm>
          <a:graphic>
            <a:graphicData uri="http://schemas.openxmlformats.org/presentationml/2006/ole">
              <mc:AlternateContent xmlns:mc="http://schemas.openxmlformats.org/markup-compatibility/2006">
                <mc:Choice xmlns:v="urn:schemas-microsoft-com:vml" Requires="v">
                  <p:oleObj spid="_x0000_s91356" name="A Equation(公式3.1)" r:id="rId10" imgW="1143000" imgH="444240" progId="Equation.3">
                    <p:embed/>
                  </p:oleObj>
                </mc:Choice>
                <mc:Fallback>
                  <p:oleObj name="A Equation(公式3.1)" r:id="rId10" imgW="1143000" imgH="444240" progId="Equation.3">
                    <p:embed/>
                    <p:pic>
                      <p:nvPicPr>
                        <p:cNvPr id="0" name="Object 16"/>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3216" y="2256"/>
                          <a:ext cx="1143" cy="444"/>
                        </a:xfrm>
                        <a:prstGeom prst="rect">
                          <a:avLst/>
                        </a:prstGeom>
                        <a:gradFill rotWithShape="1">
                          <a:gsLst>
                            <a:gs pos="0">
                              <a:schemeClr val="hlink"/>
                            </a:gs>
                            <a:gs pos="100000">
                              <a:schemeClr val="accent1"/>
                            </a:gs>
                          </a:gsLst>
                          <a:lin ang="5400000" scaled="1"/>
                        </a:gradFill>
                      </p:spPr>
                    </p:pic>
                  </p:oleObj>
                </mc:Fallback>
              </mc:AlternateContent>
            </a:graphicData>
          </a:graphic>
        </p:graphicFrame>
      </p:grpSp>
      <p:sp>
        <p:nvSpPr>
          <p:cNvPr id="254993" name="Text Box 17"/>
          <p:cNvSpPr txBox="1">
            <a:spLocks noChangeArrowheads="1"/>
          </p:cNvSpPr>
          <p:nvPr/>
        </p:nvSpPr>
        <p:spPr bwMode="auto">
          <a:xfrm>
            <a:off x="755650" y="5204048"/>
            <a:ext cx="3505200" cy="457200"/>
          </a:xfrm>
          <a:prstGeom prst="rect">
            <a:avLst/>
          </a:prstGeom>
          <a:noFill/>
          <a:ln w="9525">
            <a:noFill/>
            <a:miter lim="800000"/>
            <a:headEnd/>
            <a:tailEnd/>
          </a:ln>
        </p:spPr>
        <p:txBody>
          <a:bodyPr>
            <a:spAutoFit/>
          </a:bodyPr>
          <a:lstStyle/>
          <a:p>
            <a:pPr algn="l">
              <a:spcBef>
                <a:spcPct val="50000"/>
              </a:spcBef>
            </a:pPr>
            <a:r>
              <a:rPr lang="en-US" altLang="zh-CN" sz="2400" dirty="0">
                <a:latin typeface="宋体" pitchFamily="2" charset="-122"/>
              </a:rPr>
              <a:t>c.</a:t>
            </a:r>
            <a:r>
              <a:rPr lang="zh-CN" altLang="en-US" sz="2400" dirty="0">
                <a:latin typeface="宋体" pitchFamily="2" charset="-122"/>
              </a:rPr>
              <a:t>出水堰板的溢流负荷</a:t>
            </a:r>
            <a:r>
              <a:rPr lang="en-US" altLang="zh-CN" sz="2400" dirty="0">
                <a:latin typeface="宋体" pitchFamily="2" charset="-122"/>
              </a:rPr>
              <a:t>:</a:t>
            </a:r>
            <a:endParaRPr lang="en-US" altLang="zh-CN" sz="2400" dirty="0">
              <a:latin typeface="Tahoma" pitchFamily="34" charset="0"/>
            </a:endParaRPr>
          </a:p>
        </p:txBody>
      </p:sp>
      <p:graphicFrame>
        <p:nvGraphicFramePr>
          <p:cNvPr id="254994" name="Object 18"/>
          <p:cNvGraphicFramePr>
            <a:graphicFrameLocks noGrp="1" noChangeAspect="1"/>
          </p:cNvGraphicFramePr>
          <p:nvPr>
            <p:ph idx="1"/>
          </p:nvPr>
        </p:nvGraphicFramePr>
        <p:xfrm>
          <a:off x="4445644" y="5114131"/>
          <a:ext cx="4014788" cy="619125"/>
        </p:xfrm>
        <a:graphic>
          <a:graphicData uri="http://schemas.openxmlformats.org/presentationml/2006/ole">
            <mc:AlternateContent xmlns:mc="http://schemas.openxmlformats.org/markup-compatibility/2006">
              <mc:Choice xmlns:v="urn:schemas-microsoft-com:vml" Requires="v">
                <p:oleObj spid="_x0000_s91357" name="A Equation(公式3.1)" r:id="rId12" imgW="2082600" imgH="393480" progId="Equation.3">
                  <p:embed/>
                </p:oleObj>
              </mc:Choice>
              <mc:Fallback>
                <p:oleObj name="A Equation(公式3.1)" r:id="rId12" imgW="2082600" imgH="393480" progId="Equation.3">
                  <p:embed/>
                  <p:pic>
                    <p:nvPicPr>
                      <p:cNvPr id="0" name="Object 18"/>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4445644" y="5114131"/>
                        <a:ext cx="4014788" cy="619125"/>
                      </a:xfrm>
                      <a:prstGeom prst="rect">
                        <a:avLst/>
                      </a:prstGeom>
                      <a:gradFill rotWithShape="1">
                        <a:gsLst>
                          <a:gs pos="0">
                            <a:schemeClr val="hlink"/>
                          </a:gs>
                          <a:gs pos="100000">
                            <a:schemeClr val="accent1"/>
                          </a:gs>
                        </a:gsLst>
                        <a:lin ang="5400000" scaled="1"/>
                      </a:gradFill>
                    </p:spPr>
                  </p:pic>
                </p:oleObj>
              </mc:Fallback>
            </mc:AlternateContent>
          </a:graphicData>
        </a:graphic>
      </p:graphicFrame>
      <p:sp>
        <p:nvSpPr>
          <p:cNvPr id="254995" name="Text Box 19"/>
          <p:cNvSpPr txBox="1">
            <a:spLocks noChangeArrowheads="1"/>
          </p:cNvSpPr>
          <p:nvPr/>
        </p:nvSpPr>
        <p:spPr bwMode="auto">
          <a:xfrm>
            <a:off x="755650" y="5708104"/>
            <a:ext cx="6019800" cy="457200"/>
          </a:xfrm>
          <a:prstGeom prst="rect">
            <a:avLst/>
          </a:prstGeom>
          <a:noFill/>
          <a:ln w="9525">
            <a:noFill/>
            <a:miter lim="800000"/>
            <a:headEnd/>
            <a:tailEnd/>
          </a:ln>
        </p:spPr>
        <p:txBody>
          <a:bodyPr>
            <a:spAutoFit/>
          </a:bodyPr>
          <a:lstStyle/>
          <a:p>
            <a:pPr algn="l">
              <a:spcBef>
                <a:spcPct val="50000"/>
              </a:spcBef>
            </a:pPr>
            <a:r>
              <a:rPr lang="en-US" altLang="zh-CN" sz="2400" dirty="0">
                <a:latin typeface="宋体" pitchFamily="2" charset="-122"/>
              </a:rPr>
              <a:t>d.</a:t>
            </a:r>
            <a:r>
              <a:rPr lang="zh-CN" altLang="en-US" sz="2400" dirty="0">
                <a:latin typeface="宋体" pitchFamily="2" charset="-122"/>
              </a:rPr>
              <a:t>水平流速不能大于冲刷流速</a:t>
            </a:r>
            <a:r>
              <a:rPr lang="en-US" altLang="zh-CN" sz="2400" dirty="0">
                <a:latin typeface="宋体" pitchFamily="2" charset="-122"/>
              </a:rPr>
              <a:t>50 mm/s</a:t>
            </a:r>
          </a:p>
        </p:txBody>
      </p:sp>
      <p:sp>
        <p:nvSpPr>
          <p:cNvPr id="254996" name="Text Box 20"/>
          <p:cNvSpPr txBox="1">
            <a:spLocks noChangeArrowheads="1"/>
          </p:cNvSpPr>
          <p:nvPr/>
        </p:nvSpPr>
        <p:spPr bwMode="auto">
          <a:xfrm>
            <a:off x="755650" y="6140152"/>
            <a:ext cx="6019800" cy="457200"/>
          </a:xfrm>
          <a:prstGeom prst="rect">
            <a:avLst/>
          </a:prstGeom>
          <a:noFill/>
          <a:ln w="9525">
            <a:noFill/>
            <a:miter lim="800000"/>
            <a:headEnd/>
            <a:tailEnd/>
          </a:ln>
        </p:spPr>
        <p:txBody>
          <a:bodyPr>
            <a:spAutoFit/>
          </a:bodyPr>
          <a:lstStyle/>
          <a:p>
            <a:pPr algn="l">
              <a:spcBef>
                <a:spcPct val="50000"/>
              </a:spcBef>
            </a:pPr>
            <a:r>
              <a:rPr lang="zh-CN" altLang="en-US" sz="2400" dirty="0">
                <a:latin typeface="Tahoma" pitchFamily="34" charset="0"/>
              </a:rPr>
              <a:t>其次</a:t>
            </a:r>
            <a:r>
              <a:rPr lang="en-US" altLang="zh-CN" sz="2400" dirty="0">
                <a:latin typeface="Tahoma" pitchFamily="34" charset="0"/>
              </a:rPr>
              <a:t>:</a:t>
            </a:r>
            <a:r>
              <a:rPr lang="zh-CN" altLang="en-US" sz="2400" dirty="0">
                <a:latin typeface="Tahoma" pitchFamily="34" charset="0"/>
              </a:rPr>
              <a:t>入流污水的特征、温度和风力等。</a:t>
            </a:r>
          </a:p>
        </p:txBody>
      </p:sp>
      <p:sp>
        <p:nvSpPr>
          <p:cNvPr id="21" name="Rectangle 3">
            <a:extLst>
              <a:ext uri="{FF2B5EF4-FFF2-40B4-BE49-F238E27FC236}">
                <a16:creationId xmlns:a16="http://schemas.microsoft.com/office/drawing/2014/main" id="{B858596B-CA23-4C3F-B228-9DFB47F0906F}"/>
              </a:ext>
            </a:extLst>
          </p:cNvPr>
          <p:cNvSpPr>
            <a:spLocks noChangeArrowheads="1"/>
          </p:cNvSpPr>
          <p:nvPr/>
        </p:nvSpPr>
        <p:spPr bwMode="auto">
          <a:xfrm>
            <a:off x="6228184" y="2378993"/>
            <a:ext cx="2117030" cy="593973"/>
          </a:xfrm>
          <a:prstGeom prst="rect">
            <a:avLst/>
          </a:prstGeom>
          <a:noFill/>
          <a:ln w="9525">
            <a:noFill/>
            <a:miter lim="800000"/>
            <a:headEnd/>
            <a:tailEnd/>
          </a:ln>
        </p:spPr>
        <p:txBody>
          <a:bodyPr/>
          <a:lstStyle/>
          <a:p>
            <a:pPr marL="342900" indent="-342900" algn="l">
              <a:spcBef>
                <a:spcPct val="20000"/>
              </a:spcBef>
            </a:pPr>
            <a:r>
              <a:rPr lang="en-US" altLang="zh-CN" sz="2000" b="1" dirty="0">
                <a:latin typeface="宋体" pitchFamily="2" charset="-122"/>
              </a:rPr>
              <a:t>D-</a:t>
            </a:r>
            <a:r>
              <a:rPr lang="zh-CN" altLang="en-US" sz="2000" b="1" dirty="0">
                <a:latin typeface="宋体" pitchFamily="2" charset="-122"/>
              </a:rPr>
              <a:t>沉淀池直径</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54978"/>
                                        </p:tgtEl>
                                        <p:attrNameLst>
                                          <p:attrName>style.visibility</p:attrName>
                                        </p:attrNameLst>
                                      </p:cBhvr>
                                      <p:to>
                                        <p:strVal val="visible"/>
                                      </p:to>
                                    </p:set>
                                    <p:anim calcmode="lin" valueType="num">
                                      <p:cBhvr additive="base">
                                        <p:cTn id="7" dur="500" fill="hold"/>
                                        <p:tgtEl>
                                          <p:spTgt spid="254978"/>
                                        </p:tgtEl>
                                        <p:attrNameLst>
                                          <p:attrName>ppt_x</p:attrName>
                                        </p:attrNameLst>
                                      </p:cBhvr>
                                      <p:tavLst>
                                        <p:tav tm="0">
                                          <p:val>
                                            <p:strVal val="0-#ppt_w/2"/>
                                          </p:val>
                                        </p:tav>
                                        <p:tav tm="100000">
                                          <p:val>
                                            <p:strVal val="#ppt_x"/>
                                          </p:val>
                                        </p:tav>
                                      </p:tavLst>
                                    </p:anim>
                                    <p:anim calcmode="lin" valueType="num">
                                      <p:cBhvr additive="base">
                                        <p:cTn id="8" dur="500" fill="hold"/>
                                        <p:tgtEl>
                                          <p:spTgt spid="254978"/>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3" name="type.wav"/>
                                        </p:tgtEl>
                                      </p:cMediaNode>
                                    </p:audio>
                                  </p:sub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254979">
                                            <p:txEl>
                                              <p:pRg st="0" end="0"/>
                                            </p:txEl>
                                          </p:spTgt>
                                        </p:tgtEl>
                                        <p:attrNameLst>
                                          <p:attrName>style.visibility</p:attrName>
                                        </p:attrNameLst>
                                      </p:cBhvr>
                                      <p:to>
                                        <p:strVal val="visible"/>
                                      </p:to>
                                    </p:set>
                                    <p:anim calcmode="lin" valueType="num">
                                      <p:cBhvr additive="base">
                                        <p:cTn id="13" dur="500" fill="hold"/>
                                        <p:tgtEl>
                                          <p:spTgt spid="254979">
                                            <p:txEl>
                                              <p:pRg st="0" end="0"/>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254979">
                                            <p:txEl>
                                              <p:pRg st="0" end="0"/>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1"/>
                                            </p:cond>
                                          </p:stCondLst>
                                          <p:endCondLst>
                                            <p:cond evt="onStopAudio" delay="0">
                                              <p:tgtEl>
                                                <p:sldTgt/>
                                              </p:tgtEl>
                                            </p:cond>
                                          </p:endCondLst>
                                        </p:cTn>
                                        <p:tgtEl>
                                          <p:sndTgt r:embed="rId3" name="type.wav"/>
                                        </p:tgtEl>
                                      </p:cMediaNode>
                                    </p:audio>
                                  </p:sub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254979">
                                            <p:txEl>
                                              <p:pRg st="2" end="2"/>
                                            </p:txEl>
                                          </p:spTgt>
                                        </p:tgtEl>
                                        <p:attrNameLst>
                                          <p:attrName>style.visibility</p:attrName>
                                        </p:attrNameLst>
                                      </p:cBhvr>
                                      <p:to>
                                        <p:strVal val="visible"/>
                                      </p:to>
                                    </p:set>
                                    <p:anim calcmode="lin" valueType="num">
                                      <p:cBhvr additive="base">
                                        <p:cTn id="19" dur="500" fill="hold"/>
                                        <p:tgtEl>
                                          <p:spTgt spid="254979">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254979">
                                            <p:txEl>
                                              <p:pRg st="2" end="2"/>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7"/>
                                            </p:cond>
                                          </p:stCondLst>
                                          <p:endCondLst>
                                            <p:cond evt="onStopAudio" delay="0">
                                              <p:tgtEl>
                                                <p:sldTgt/>
                                              </p:tgtEl>
                                            </p:cond>
                                          </p:endCondLst>
                                        </p:cTn>
                                        <p:tgtEl>
                                          <p:sndTgt r:embed="rId3" name="type.wav"/>
                                        </p:tgtEl>
                                      </p:cMediaNode>
                                    </p:audio>
                                  </p:sub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254986"/>
                                        </p:tgtEl>
                                        <p:attrNameLst>
                                          <p:attrName>style.visibility</p:attrName>
                                        </p:attrNameLst>
                                      </p:cBhvr>
                                      <p:to>
                                        <p:strVal val="visible"/>
                                      </p:to>
                                    </p:set>
                                    <p:anim calcmode="lin" valueType="num">
                                      <p:cBhvr additive="base">
                                        <p:cTn id="25" dur="500" fill="hold"/>
                                        <p:tgtEl>
                                          <p:spTgt spid="254986"/>
                                        </p:tgtEl>
                                        <p:attrNameLst>
                                          <p:attrName>ppt_x</p:attrName>
                                        </p:attrNameLst>
                                      </p:cBhvr>
                                      <p:tavLst>
                                        <p:tav tm="0">
                                          <p:val>
                                            <p:strVal val="0-#ppt_w/2"/>
                                          </p:val>
                                        </p:tav>
                                        <p:tav tm="100000">
                                          <p:val>
                                            <p:strVal val="#ppt_x"/>
                                          </p:val>
                                        </p:tav>
                                      </p:tavLst>
                                    </p:anim>
                                    <p:anim calcmode="lin" valueType="num">
                                      <p:cBhvr additive="base">
                                        <p:cTn id="26" dur="500" fill="hold"/>
                                        <p:tgtEl>
                                          <p:spTgt spid="254986"/>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23"/>
                                            </p:cond>
                                          </p:stCondLst>
                                          <p:endCondLst>
                                            <p:cond evt="onStopAudio" delay="0">
                                              <p:tgtEl>
                                                <p:sldTgt/>
                                              </p:tgtEl>
                                            </p:cond>
                                          </p:endCondLst>
                                        </p:cTn>
                                        <p:tgtEl>
                                          <p:sndTgt r:embed="rId3" name="type.wav"/>
                                        </p:tgtEl>
                                      </p:cMediaNode>
                                    </p:audio>
                                  </p:sub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254993"/>
                                        </p:tgtEl>
                                        <p:attrNameLst>
                                          <p:attrName>style.visibility</p:attrName>
                                        </p:attrNameLst>
                                      </p:cBhvr>
                                      <p:to>
                                        <p:strVal val="visible"/>
                                      </p:to>
                                    </p:set>
                                    <p:anim calcmode="lin" valueType="num">
                                      <p:cBhvr additive="base">
                                        <p:cTn id="31" dur="500" fill="hold"/>
                                        <p:tgtEl>
                                          <p:spTgt spid="254993"/>
                                        </p:tgtEl>
                                        <p:attrNameLst>
                                          <p:attrName>ppt_x</p:attrName>
                                        </p:attrNameLst>
                                      </p:cBhvr>
                                      <p:tavLst>
                                        <p:tav tm="0">
                                          <p:val>
                                            <p:strVal val="0-#ppt_w/2"/>
                                          </p:val>
                                        </p:tav>
                                        <p:tav tm="100000">
                                          <p:val>
                                            <p:strVal val="#ppt_x"/>
                                          </p:val>
                                        </p:tav>
                                      </p:tavLst>
                                    </p:anim>
                                    <p:anim calcmode="lin" valueType="num">
                                      <p:cBhvr additive="base">
                                        <p:cTn id="32" dur="500" fill="hold"/>
                                        <p:tgtEl>
                                          <p:spTgt spid="254993"/>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29"/>
                                            </p:cond>
                                          </p:stCondLst>
                                          <p:endCondLst>
                                            <p:cond evt="onStopAudio" delay="0">
                                              <p:tgtEl>
                                                <p:sldTgt/>
                                              </p:tgtEl>
                                            </p:cond>
                                          </p:endCondLst>
                                        </p:cTn>
                                        <p:tgtEl>
                                          <p:sndTgt r:embed="rId3" name="type.wav"/>
                                        </p:tgtEl>
                                      </p:cMediaNode>
                                    </p:audio>
                                  </p:subTnLst>
                                </p:cTn>
                              </p:par>
                            </p:childTnLst>
                          </p:cTn>
                        </p:par>
                      </p:childTnLst>
                    </p:cTn>
                  </p:par>
                  <p:par>
                    <p:cTn id="33" fill="hold">
                      <p:stCondLst>
                        <p:cond delay="indefinite"/>
                      </p:stCondLst>
                      <p:childTnLst>
                        <p:par>
                          <p:cTn id="34" fill="hold">
                            <p:stCondLst>
                              <p:cond delay="0"/>
                            </p:stCondLst>
                            <p:childTnLst>
                              <p:par>
                                <p:cTn id="35" presetID="2" presetClass="entr" presetSubtype="8" fill="hold" nodeType="clickEffect">
                                  <p:stCondLst>
                                    <p:cond delay="0"/>
                                  </p:stCondLst>
                                  <p:childTnLst>
                                    <p:set>
                                      <p:cBhvr>
                                        <p:cTn id="36" dur="1" fill="hold">
                                          <p:stCondLst>
                                            <p:cond delay="0"/>
                                          </p:stCondLst>
                                        </p:cTn>
                                        <p:tgtEl>
                                          <p:spTgt spid="254994"/>
                                        </p:tgtEl>
                                        <p:attrNameLst>
                                          <p:attrName>style.visibility</p:attrName>
                                        </p:attrNameLst>
                                      </p:cBhvr>
                                      <p:to>
                                        <p:strVal val="visible"/>
                                      </p:to>
                                    </p:set>
                                    <p:anim calcmode="lin" valueType="num">
                                      <p:cBhvr additive="base">
                                        <p:cTn id="37" dur="500" fill="hold"/>
                                        <p:tgtEl>
                                          <p:spTgt spid="254994"/>
                                        </p:tgtEl>
                                        <p:attrNameLst>
                                          <p:attrName>ppt_x</p:attrName>
                                        </p:attrNameLst>
                                      </p:cBhvr>
                                      <p:tavLst>
                                        <p:tav tm="0">
                                          <p:val>
                                            <p:strVal val="0-#ppt_w/2"/>
                                          </p:val>
                                        </p:tav>
                                        <p:tav tm="100000">
                                          <p:val>
                                            <p:strVal val="#ppt_x"/>
                                          </p:val>
                                        </p:tav>
                                      </p:tavLst>
                                    </p:anim>
                                    <p:anim calcmode="lin" valueType="num">
                                      <p:cBhvr additive="base">
                                        <p:cTn id="38" dur="500" fill="hold"/>
                                        <p:tgtEl>
                                          <p:spTgt spid="254994"/>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35"/>
                                            </p:cond>
                                          </p:stCondLst>
                                          <p:endCondLst>
                                            <p:cond evt="onStopAudio" delay="0">
                                              <p:tgtEl>
                                                <p:sldTgt/>
                                              </p:tgtEl>
                                            </p:cond>
                                          </p:endCondLst>
                                        </p:cTn>
                                        <p:tgtEl>
                                          <p:sndTgt r:embed="rId3" name="type.wav"/>
                                        </p:tgtEl>
                                      </p:cMediaNode>
                                    </p:audio>
                                  </p:subTnLst>
                                </p:cTn>
                              </p:par>
                            </p:childTnLst>
                          </p:cTn>
                        </p:par>
                      </p:childTnLst>
                    </p:cTn>
                  </p:par>
                  <p:par>
                    <p:cTn id="39" fill="hold">
                      <p:stCondLst>
                        <p:cond delay="indefinite"/>
                      </p:stCondLst>
                      <p:childTnLst>
                        <p:par>
                          <p:cTn id="40" fill="hold">
                            <p:stCondLst>
                              <p:cond delay="0"/>
                            </p:stCondLst>
                            <p:childTnLst>
                              <p:par>
                                <p:cTn id="41" presetID="2" presetClass="entr" presetSubtype="8" fill="hold" grpId="0" nodeType="clickEffect">
                                  <p:stCondLst>
                                    <p:cond delay="0"/>
                                  </p:stCondLst>
                                  <p:childTnLst>
                                    <p:set>
                                      <p:cBhvr>
                                        <p:cTn id="42" dur="1" fill="hold">
                                          <p:stCondLst>
                                            <p:cond delay="0"/>
                                          </p:stCondLst>
                                        </p:cTn>
                                        <p:tgtEl>
                                          <p:spTgt spid="254995"/>
                                        </p:tgtEl>
                                        <p:attrNameLst>
                                          <p:attrName>style.visibility</p:attrName>
                                        </p:attrNameLst>
                                      </p:cBhvr>
                                      <p:to>
                                        <p:strVal val="visible"/>
                                      </p:to>
                                    </p:set>
                                    <p:anim calcmode="lin" valueType="num">
                                      <p:cBhvr additive="base">
                                        <p:cTn id="43" dur="500" fill="hold"/>
                                        <p:tgtEl>
                                          <p:spTgt spid="254995"/>
                                        </p:tgtEl>
                                        <p:attrNameLst>
                                          <p:attrName>ppt_x</p:attrName>
                                        </p:attrNameLst>
                                      </p:cBhvr>
                                      <p:tavLst>
                                        <p:tav tm="0">
                                          <p:val>
                                            <p:strVal val="0-#ppt_w/2"/>
                                          </p:val>
                                        </p:tav>
                                        <p:tav tm="100000">
                                          <p:val>
                                            <p:strVal val="#ppt_x"/>
                                          </p:val>
                                        </p:tav>
                                      </p:tavLst>
                                    </p:anim>
                                    <p:anim calcmode="lin" valueType="num">
                                      <p:cBhvr additive="base">
                                        <p:cTn id="44" dur="500" fill="hold"/>
                                        <p:tgtEl>
                                          <p:spTgt spid="254995"/>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41"/>
                                            </p:cond>
                                          </p:stCondLst>
                                          <p:endCondLst>
                                            <p:cond evt="onStopAudio" delay="0">
                                              <p:tgtEl>
                                                <p:sldTgt/>
                                              </p:tgtEl>
                                            </p:cond>
                                          </p:endCondLst>
                                        </p:cTn>
                                        <p:tgtEl>
                                          <p:sndTgt r:embed="rId3" name="type.wav"/>
                                        </p:tgtEl>
                                      </p:cMediaNode>
                                    </p:audio>
                                  </p:subTnLst>
                                </p:cTn>
                              </p:par>
                            </p:childTnLst>
                          </p:cTn>
                        </p:par>
                      </p:childTnLst>
                    </p:cTn>
                  </p:par>
                  <p:par>
                    <p:cTn id="45" fill="hold">
                      <p:stCondLst>
                        <p:cond delay="indefinite"/>
                      </p:stCondLst>
                      <p:childTnLst>
                        <p:par>
                          <p:cTn id="46" fill="hold">
                            <p:stCondLst>
                              <p:cond delay="0"/>
                            </p:stCondLst>
                            <p:childTnLst>
                              <p:par>
                                <p:cTn id="47" presetID="2" presetClass="entr" presetSubtype="8" fill="hold" grpId="0" nodeType="clickEffect">
                                  <p:stCondLst>
                                    <p:cond delay="0"/>
                                  </p:stCondLst>
                                  <p:childTnLst>
                                    <p:set>
                                      <p:cBhvr>
                                        <p:cTn id="48" dur="1" fill="hold">
                                          <p:stCondLst>
                                            <p:cond delay="0"/>
                                          </p:stCondLst>
                                        </p:cTn>
                                        <p:tgtEl>
                                          <p:spTgt spid="254996"/>
                                        </p:tgtEl>
                                        <p:attrNameLst>
                                          <p:attrName>style.visibility</p:attrName>
                                        </p:attrNameLst>
                                      </p:cBhvr>
                                      <p:to>
                                        <p:strVal val="visible"/>
                                      </p:to>
                                    </p:set>
                                    <p:anim calcmode="lin" valueType="num">
                                      <p:cBhvr additive="base">
                                        <p:cTn id="49" dur="500" fill="hold"/>
                                        <p:tgtEl>
                                          <p:spTgt spid="254996"/>
                                        </p:tgtEl>
                                        <p:attrNameLst>
                                          <p:attrName>ppt_x</p:attrName>
                                        </p:attrNameLst>
                                      </p:cBhvr>
                                      <p:tavLst>
                                        <p:tav tm="0">
                                          <p:val>
                                            <p:strVal val="0-#ppt_w/2"/>
                                          </p:val>
                                        </p:tav>
                                        <p:tav tm="100000">
                                          <p:val>
                                            <p:strVal val="#ppt_x"/>
                                          </p:val>
                                        </p:tav>
                                      </p:tavLst>
                                    </p:anim>
                                    <p:anim calcmode="lin" valueType="num">
                                      <p:cBhvr additive="base">
                                        <p:cTn id="50" dur="500" fill="hold"/>
                                        <p:tgtEl>
                                          <p:spTgt spid="254996"/>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47"/>
                                            </p:cond>
                                          </p:stCondLst>
                                          <p:endCondLst>
                                            <p:cond evt="onStopAudio" delay="0">
                                              <p:tgtEl>
                                                <p:sldTgt/>
                                              </p:tgtEl>
                                            </p:cond>
                                          </p:endCondLst>
                                        </p:cTn>
                                        <p:tgtEl>
                                          <p:sndTgt r:embed="rId3" name="type.wav"/>
                                        </p:tgtEl>
                                      </p:cMediaNode>
                                    </p:audio>
                                  </p:subTnLst>
                                </p:cTn>
                              </p:par>
                            </p:childTnLst>
                          </p:cTn>
                        </p:par>
                      </p:childTnLst>
                    </p:cTn>
                  </p:par>
                  <p:par>
                    <p:cTn id="51" fill="hold">
                      <p:stCondLst>
                        <p:cond delay="indefinite"/>
                      </p:stCondLst>
                      <p:childTnLst>
                        <p:par>
                          <p:cTn id="52" fill="hold">
                            <p:stCondLst>
                              <p:cond delay="0"/>
                            </p:stCondLst>
                            <p:childTnLst>
                              <p:par>
                                <p:cTn id="53" presetID="2" presetClass="entr" presetSubtype="8" fill="hold" grpId="0" nodeType="clickEffect">
                                  <p:stCondLst>
                                    <p:cond delay="0"/>
                                  </p:stCondLst>
                                  <p:childTnLst>
                                    <p:set>
                                      <p:cBhvr>
                                        <p:cTn id="54" dur="1" fill="hold">
                                          <p:stCondLst>
                                            <p:cond delay="0"/>
                                          </p:stCondLst>
                                        </p:cTn>
                                        <p:tgtEl>
                                          <p:spTgt spid="21">
                                            <p:txEl>
                                              <p:pRg st="0" end="0"/>
                                            </p:txEl>
                                          </p:spTgt>
                                        </p:tgtEl>
                                        <p:attrNameLst>
                                          <p:attrName>style.visibility</p:attrName>
                                        </p:attrNameLst>
                                      </p:cBhvr>
                                      <p:to>
                                        <p:strVal val="visible"/>
                                      </p:to>
                                    </p:set>
                                    <p:anim calcmode="lin" valueType="num">
                                      <p:cBhvr additive="base">
                                        <p:cTn id="55" dur="500" fill="hold"/>
                                        <p:tgtEl>
                                          <p:spTgt spid="21">
                                            <p:txEl>
                                              <p:pRg st="0" end="0"/>
                                            </p:txEl>
                                          </p:spTgt>
                                        </p:tgtEl>
                                        <p:attrNameLst>
                                          <p:attrName>ppt_x</p:attrName>
                                        </p:attrNameLst>
                                      </p:cBhvr>
                                      <p:tavLst>
                                        <p:tav tm="0">
                                          <p:val>
                                            <p:strVal val="0-#ppt_w/2"/>
                                          </p:val>
                                        </p:tav>
                                        <p:tav tm="100000">
                                          <p:val>
                                            <p:strVal val="#ppt_x"/>
                                          </p:val>
                                        </p:tav>
                                      </p:tavLst>
                                    </p:anim>
                                    <p:anim calcmode="lin" valueType="num">
                                      <p:cBhvr additive="base">
                                        <p:cTn id="56" dur="500" fill="hold"/>
                                        <p:tgtEl>
                                          <p:spTgt spid="21">
                                            <p:txEl>
                                              <p:pRg st="0" end="0"/>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3"/>
                                            </p:cond>
                                          </p:stCondLst>
                                          <p:endCondLst>
                                            <p:cond evt="onStopAudio" delay="0">
                                              <p:tgtEl>
                                                <p:sldTgt/>
                                              </p:tgtEl>
                                            </p:cond>
                                          </p:endCondLst>
                                        </p:cTn>
                                        <p:tgtEl>
                                          <p:sndTgt r:embed="rId3" name="typ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4978" grpId="0" autoUpdateAnimBg="0"/>
      <p:bldP spid="254979" grpId="0" build="p" autoUpdateAnimBg="0"/>
      <p:bldP spid="254986" grpId="0" autoUpdateAnimBg="0"/>
      <p:bldP spid="254993" grpId="0" autoUpdateAnimBg="0"/>
      <p:bldP spid="254995" grpId="0" autoUpdateAnimBg="0"/>
      <p:bldP spid="254996" grpId="0" autoUpdateAnimBg="0"/>
      <p:bldP spid="21" grpId="0" build="p" autoUpdateAnimBg="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02" name="Rectangle 2"/>
          <p:cNvSpPr>
            <a:spLocks noGrp="1" noChangeArrowheads="1"/>
          </p:cNvSpPr>
          <p:nvPr>
            <p:ph type="title"/>
          </p:nvPr>
        </p:nvSpPr>
        <p:spPr>
          <a:xfrm>
            <a:off x="539552" y="351061"/>
            <a:ext cx="5443537" cy="701675"/>
          </a:xfrm>
        </p:spPr>
        <p:txBody>
          <a:bodyPr/>
          <a:lstStyle/>
          <a:p>
            <a:pPr eaLnBrk="1" hangingPunct="1">
              <a:defRPr/>
            </a:pPr>
            <a:r>
              <a:rPr lang="zh-CN" altLang="en-US" sz="2800" b="1" dirty="0">
                <a:solidFill>
                  <a:srgbClr val="FFFF00"/>
                </a:solidFill>
                <a:latin typeface="华文楷体" pitchFamily="2" charset="-122"/>
                <a:ea typeface="华文楷体" pitchFamily="2" charset="-122"/>
              </a:rPr>
              <a:t>（</a:t>
            </a:r>
            <a:r>
              <a:rPr lang="en-US" altLang="zh-CN" sz="2800" b="1" dirty="0">
                <a:solidFill>
                  <a:srgbClr val="FFFF00"/>
                </a:solidFill>
                <a:latin typeface="华文楷体" pitchFamily="2" charset="-122"/>
                <a:ea typeface="华文楷体" pitchFamily="2" charset="-122"/>
              </a:rPr>
              <a:t>2</a:t>
            </a:r>
            <a:r>
              <a:rPr lang="zh-CN" altLang="en-US" sz="2800" b="1" dirty="0">
                <a:solidFill>
                  <a:srgbClr val="FFFF00"/>
                </a:solidFill>
                <a:latin typeface="华文楷体" pitchFamily="2" charset="-122"/>
                <a:ea typeface="华文楷体" pitchFamily="2" charset="-122"/>
              </a:rPr>
              <a:t>）初沉池的污泥量与特征</a:t>
            </a:r>
          </a:p>
        </p:txBody>
      </p:sp>
      <p:graphicFrame>
        <p:nvGraphicFramePr>
          <p:cNvPr id="19458" name="Object 3"/>
          <p:cNvGraphicFramePr>
            <a:graphicFrameLocks noGrp="1" noChangeAspect="1"/>
          </p:cNvGraphicFramePr>
          <p:nvPr>
            <p:ph sz="half" idx="1"/>
          </p:nvPr>
        </p:nvGraphicFramePr>
        <p:xfrm>
          <a:off x="4830763" y="1844824"/>
          <a:ext cx="2332037" cy="382588"/>
        </p:xfrm>
        <a:graphic>
          <a:graphicData uri="http://schemas.openxmlformats.org/presentationml/2006/ole">
            <mc:AlternateContent xmlns:mc="http://schemas.openxmlformats.org/markup-compatibility/2006">
              <mc:Choice xmlns:v="urn:schemas-microsoft-com:vml" Requires="v">
                <p:oleObj spid="_x0000_s92248" name="A Equation(公式3.1)" r:id="rId3" imgW="1231560" imgH="228600" progId="Equation.3">
                  <p:embed/>
                </p:oleObj>
              </mc:Choice>
              <mc:Fallback>
                <p:oleObj name="A Equation(公式3.1)" r:id="rId3" imgW="1231560" imgH="228600" progId="Equation.3">
                  <p:embed/>
                  <p:pic>
                    <p:nvPicPr>
                      <p:cNvPr id="0" name="Object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30763" y="1844824"/>
                        <a:ext cx="2332037" cy="382588"/>
                      </a:xfrm>
                      <a:prstGeom prst="rect">
                        <a:avLst/>
                      </a:prstGeom>
                      <a:gradFill rotWithShape="1">
                        <a:gsLst>
                          <a:gs pos="0">
                            <a:schemeClr val="hlink"/>
                          </a:gs>
                          <a:gs pos="100000">
                            <a:schemeClr val="accent1"/>
                          </a:gs>
                        </a:gsLst>
                        <a:lin ang="5400000" scaled="1"/>
                      </a:gradFill>
                    </p:spPr>
                  </p:pic>
                </p:oleObj>
              </mc:Fallback>
            </mc:AlternateContent>
          </a:graphicData>
        </a:graphic>
      </p:graphicFrame>
      <p:sp>
        <p:nvSpPr>
          <p:cNvPr id="19462" name="Rectangle 4"/>
          <p:cNvSpPr>
            <a:spLocks noChangeArrowheads="1"/>
          </p:cNvSpPr>
          <p:nvPr/>
        </p:nvSpPr>
        <p:spPr bwMode="auto">
          <a:xfrm>
            <a:off x="685800" y="1143000"/>
            <a:ext cx="8458200" cy="846138"/>
          </a:xfrm>
          <a:prstGeom prst="rect">
            <a:avLst/>
          </a:prstGeom>
          <a:noFill/>
          <a:ln w="9525">
            <a:noFill/>
            <a:miter lim="800000"/>
            <a:headEnd/>
            <a:tailEnd/>
          </a:ln>
        </p:spPr>
        <p:txBody>
          <a:bodyPr/>
          <a:lstStyle/>
          <a:p>
            <a:pPr marL="342900" indent="-342900" algn="l">
              <a:spcBef>
                <a:spcPct val="20000"/>
              </a:spcBef>
            </a:pPr>
            <a:r>
              <a:rPr lang="zh-CN" altLang="en-US" sz="2400">
                <a:solidFill>
                  <a:srgbClr val="FF0000"/>
                </a:solidFill>
                <a:latin typeface="宋体" pitchFamily="2" charset="-122"/>
              </a:rPr>
              <a:t>初沉污泥量有两种表达方式</a:t>
            </a:r>
            <a:r>
              <a:rPr lang="en-US" altLang="zh-CN" sz="2400">
                <a:solidFill>
                  <a:srgbClr val="FF0000"/>
                </a:solidFill>
                <a:latin typeface="宋体" pitchFamily="2" charset="-122"/>
              </a:rPr>
              <a:t>:</a:t>
            </a:r>
            <a:r>
              <a:rPr lang="zh-CN" altLang="en-US" sz="2400">
                <a:solidFill>
                  <a:srgbClr val="FF0000"/>
                </a:solidFill>
                <a:latin typeface="宋体" pitchFamily="2" charset="-122"/>
              </a:rPr>
              <a:t>一是干污泥量，二是湿污泥量。</a:t>
            </a:r>
          </a:p>
        </p:txBody>
      </p:sp>
      <p:sp>
        <p:nvSpPr>
          <p:cNvPr id="19463" name="Text Box 5"/>
          <p:cNvSpPr txBox="1">
            <a:spLocks noChangeArrowheads="1"/>
          </p:cNvSpPr>
          <p:nvPr/>
        </p:nvSpPr>
        <p:spPr bwMode="auto">
          <a:xfrm>
            <a:off x="900113" y="2349500"/>
            <a:ext cx="6858000" cy="457200"/>
          </a:xfrm>
          <a:prstGeom prst="rect">
            <a:avLst/>
          </a:prstGeom>
          <a:noFill/>
          <a:ln w="9525">
            <a:noFill/>
            <a:miter lim="800000"/>
            <a:headEnd/>
            <a:tailEnd/>
          </a:ln>
        </p:spPr>
        <p:txBody>
          <a:bodyPr>
            <a:spAutoFit/>
          </a:bodyPr>
          <a:lstStyle/>
          <a:p>
            <a:pPr algn="l">
              <a:spcBef>
                <a:spcPct val="50000"/>
              </a:spcBef>
            </a:pPr>
            <a:r>
              <a:rPr lang="en-US" altLang="zh-CN" sz="2400">
                <a:latin typeface="Tahoma" pitchFamily="34" charset="0"/>
              </a:rPr>
              <a:t> </a:t>
            </a:r>
            <a:r>
              <a:rPr lang="zh-CN" altLang="en-US" sz="2400">
                <a:latin typeface="Tahoma" pitchFamily="34" charset="0"/>
              </a:rPr>
              <a:t>总湿污泥量与排泥浓度有关，可用下式计算</a:t>
            </a:r>
            <a:r>
              <a:rPr lang="en-US" altLang="zh-CN" sz="2400">
                <a:latin typeface="Tahoma" pitchFamily="34" charset="0"/>
              </a:rPr>
              <a:t>:</a:t>
            </a:r>
          </a:p>
        </p:txBody>
      </p:sp>
      <p:graphicFrame>
        <p:nvGraphicFramePr>
          <p:cNvPr id="19459" name="Object 6"/>
          <p:cNvGraphicFramePr>
            <a:graphicFrameLocks noGrp="1" noChangeAspect="1"/>
          </p:cNvGraphicFramePr>
          <p:nvPr>
            <p:ph sz="half" idx="2"/>
          </p:nvPr>
        </p:nvGraphicFramePr>
        <p:xfrm>
          <a:off x="3131840" y="2996952"/>
          <a:ext cx="2397125" cy="669925"/>
        </p:xfrm>
        <a:graphic>
          <a:graphicData uri="http://schemas.openxmlformats.org/presentationml/2006/ole">
            <mc:AlternateContent xmlns:mc="http://schemas.openxmlformats.org/markup-compatibility/2006">
              <mc:Choice xmlns:v="urn:schemas-microsoft-com:vml" Requires="v">
                <p:oleObj spid="_x0000_s92249" name="A Equation(公式3.1)" r:id="rId5" imgW="1574640" imgH="431640" progId="Equation.3">
                  <p:embed/>
                </p:oleObj>
              </mc:Choice>
              <mc:Fallback>
                <p:oleObj name="A Equation(公式3.1)" r:id="rId5" imgW="1574640" imgH="431640" progId="Equation.3">
                  <p:embed/>
                  <p:pic>
                    <p:nvPicPr>
                      <p:cNvPr id="0" name="Object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131840" y="2996952"/>
                        <a:ext cx="2397125" cy="669925"/>
                      </a:xfrm>
                      <a:prstGeom prst="rect">
                        <a:avLst/>
                      </a:prstGeom>
                      <a:gradFill rotWithShape="1">
                        <a:gsLst>
                          <a:gs pos="0">
                            <a:schemeClr val="hlink"/>
                          </a:gs>
                          <a:gs pos="100000">
                            <a:schemeClr val="accent1"/>
                          </a:gs>
                        </a:gsLst>
                        <a:lin ang="5400000" scaled="1"/>
                      </a:gradFill>
                    </p:spPr>
                  </p:pic>
                </p:oleObj>
              </mc:Fallback>
            </mc:AlternateContent>
          </a:graphicData>
        </a:graphic>
      </p:graphicFrame>
      <p:sp>
        <p:nvSpPr>
          <p:cNvPr id="19464" name="Rectangle 7"/>
          <p:cNvSpPr>
            <a:spLocks noChangeArrowheads="1"/>
          </p:cNvSpPr>
          <p:nvPr/>
        </p:nvSpPr>
        <p:spPr bwMode="auto">
          <a:xfrm>
            <a:off x="900113" y="1773238"/>
            <a:ext cx="3689350" cy="457200"/>
          </a:xfrm>
          <a:prstGeom prst="rect">
            <a:avLst/>
          </a:prstGeom>
          <a:noFill/>
          <a:ln w="9525" algn="ctr">
            <a:noFill/>
            <a:miter lim="800000"/>
            <a:headEnd/>
            <a:tailEnd/>
          </a:ln>
        </p:spPr>
        <p:txBody>
          <a:bodyPr wrap="none" anchor="b">
            <a:spAutoFit/>
          </a:bodyPr>
          <a:lstStyle/>
          <a:p>
            <a:pPr algn="l">
              <a:spcBef>
                <a:spcPct val="20000"/>
              </a:spcBef>
              <a:buClr>
                <a:schemeClr val="folHlink"/>
              </a:buClr>
              <a:buSzPct val="60000"/>
              <a:buFont typeface="Wingdings" pitchFamily="2" charset="2"/>
              <a:buNone/>
            </a:pPr>
            <a:r>
              <a:rPr lang="zh-CN" altLang="en-US" sz="2400" dirty="0">
                <a:latin typeface="宋体" pitchFamily="2" charset="-122"/>
              </a:rPr>
              <a:t>总干污泥量可用下式计算</a:t>
            </a:r>
            <a:r>
              <a:rPr lang="en-US" altLang="zh-CN" sz="2400" dirty="0">
                <a:latin typeface="宋体" pitchFamily="2" charset="-122"/>
              </a:rPr>
              <a:t>:</a:t>
            </a:r>
          </a:p>
        </p:txBody>
      </p:sp>
      <p:sp>
        <p:nvSpPr>
          <p:cNvPr id="19465" name="Text Box 8"/>
          <p:cNvSpPr txBox="1">
            <a:spLocks noChangeArrowheads="1"/>
          </p:cNvSpPr>
          <p:nvPr/>
        </p:nvSpPr>
        <p:spPr bwMode="auto">
          <a:xfrm>
            <a:off x="468313" y="3933825"/>
            <a:ext cx="8382000" cy="2308324"/>
          </a:xfrm>
          <a:prstGeom prst="rect">
            <a:avLst/>
          </a:prstGeom>
          <a:noFill/>
          <a:ln w="9525">
            <a:noFill/>
            <a:miter lim="800000"/>
            <a:headEnd/>
            <a:tailEnd/>
          </a:ln>
        </p:spPr>
        <p:txBody>
          <a:bodyPr>
            <a:spAutoFit/>
          </a:bodyPr>
          <a:lstStyle/>
          <a:p>
            <a:pPr algn="l">
              <a:spcBef>
                <a:spcPct val="50000"/>
              </a:spcBef>
            </a:pPr>
            <a:r>
              <a:rPr lang="en-US" altLang="zh-CN" sz="2400" dirty="0">
                <a:latin typeface="楷体_GB2312" pitchFamily="49" charset="-122"/>
                <a:ea typeface="楷体_GB2312" pitchFamily="49" charset="-122"/>
              </a:rPr>
              <a:t> </a:t>
            </a:r>
            <a:r>
              <a:rPr lang="zh-CN" altLang="en-US" sz="2400" b="1" dirty="0">
                <a:latin typeface="楷体" panose="02010609060101010101" pitchFamily="49" charset="-122"/>
                <a:ea typeface="楷体" panose="02010609060101010101" pitchFamily="49" charset="-122"/>
              </a:rPr>
              <a:t>初沉污泥的特征</a:t>
            </a:r>
            <a:r>
              <a:rPr lang="zh-CN" altLang="en-US" sz="2400" b="1" dirty="0">
                <a:solidFill>
                  <a:schemeClr val="hlink"/>
                </a:solidFill>
                <a:latin typeface="楷体" panose="02010609060101010101" pitchFamily="49" charset="-122"/>
                <a:ea typeface="楷体" panose="02010609060101010101" pitchFamily="49" charset="-122"/>
              </a:rPr>
              <a:t>：   </a:t>
            </a:r>
          </a:p>
          <a:p>
            <a:pPr algn="l">
              <a:spcBef>
                <a:spcPct val="50000"/>
              </a:spcBef>
            </a:pPr>
            <a:r>
              <a:rPr lang="en-US" altLang="zh-CN" sz="2400" b="1" dirty="0">
                <a:solidFill>
                  <a:schemeClr val="hlink"/>
                </a:solidFill>
                <a:latin typeface="楷体" panose="02010609060101010101" pitchFamily="49" charset="-122"/>
                <a:ea typeface="楷体" panose="02010609060101010101" pitchFamily="49" charset="-122"/>
              </a:rPr>
              <a:t>    1)</a:t>
            </a:r>
            <a:r>
              <a:rPr lang="zh-CN" altLang="en-US" sz="2400" b="1" dirty="0">
                <a:solidFill>
                  <a:schemeClr val="hlink"/>
                </a:solidFill>
                <a:latin typeface="楷体" panose="02010609060101010101" pitchFamily="49" charset="-122"/>
                <a:ea typeface="楷体" panose="02010609060101010101" pitchFamily="49" charset="-122"/>
              </a:rPr>
              <a:t>颜色</a:t>
            </a:r>
            <a:r>
              <a:rPr lang="en-US" altLang="zh-CN" sz="2400" b="1" dirty="0">
                <a:solidFill>
                  <a:schemeClr val="hlink"/>
                </a:solidFill>
                <a:latin typeface="楷体" panose="02010609060101010101" pitchFamily="49" charset="-122"/>
                <a:ea typeface="楷体" panose="02010609060101010101" pitchFamily="49" charset="-122"/>
              </a:rPr>
              <a:t>:</a:t>
            </a:r>
            <a:r>
              <a:rPr lang="zh-CN" altLang="en-US" sz="2400" b="1" dirty="0">
                <a:latin typeface="楷体" panose="02010609060101010101" pitchFamily="49" charset="-122"/>
                <a:ea typeface="楷体" panose="02010609060101010101" pitchFamily="49" charset="-122"/>
              </a:rPr>
              <a:t>一般为棕褐色略带灰色。从腐败的污水中沉下来的污泥为暗灰色，如污泥本身严重腐败，则为黑色。</a:t>
            </a:r>
          </a:p>
          <a:p>
            <a:pPr algn="l">
              <a:spcBef>
                <a:spcPct val="50000"/>
              </a:spcBef>
            </a:pPr>
            <a:r>
              <a:rPr lang="en-US" altLang="zh-CN" sz="2400" b="1" dirty="0">
                <a:solidFill>
                  <a:schemeClr val="hlink"/>
                </a:solidFill>
                <a:latin typeface="楷体" panose="02010609060101010101" pitchFamily="49" charset="-122"/>
                <a:ea typeface="楷体" panose="02010609060101010101" pitchFamily="49" charset="-122"/>
              </a:rPr>
              <a:t>    2)</a:t>
            </a:r>
            <a:r>
              <a:rPr lang="zh-CN" altLang="en-US" sz="2400" b="1" dirty="0">
                <a:solidFill>
                  <a:schemeClr val="hlink"/>
                </a:solidFill>
                <a:latin typeface="楷体" panose="02010609060101010101" pitchFamily="49" charset="-122"/>
                <a:ea typeface="楷体" panose="02010609060101010101" pitchFamily="49" charset="-122"/>
              </a:rPr>
              <a:t>气味</a:t>
            </a:r>
            <a:r>
              <a:rPr lang="en-US" altLang="zh-CN" sz="2400" b="1" dirty="0">
                <a:latin typeface="楷体" panose="02010609060101010101" pitchFamily="49" charset="-122"/>
                <a:ea typeface="楷体" panose="02010609060101010101" pitchFamily="49" charset="-122"/>
              </a:rPr>
              <a:t>:</a:t>
            </a:r>
            <a:r>
              <a:rPr lang="zh-CN" altLang="en-US" sz="2400" b="1" dirty="0">
                <a:latin typeface="楷体" panose="02010609060101010101" pitchFamily="49" charset="-122"/>
                <a:ea typeface="楷体" panose="02010609060101010101" pitchFamily="49" charset="-122"/>
              </a:rPr>
              <a:t>正常情况下，具有令人讨厌的臭味。当入流的工业废水含有一定量的金属盐时，臭味会降低甚至无味。</a:t>
            </a:r>
          </a:p>
        </p:txBody>
      </p:sp>
    </p:spTree>
  </p:cSld>
  <p:clrMapOvr>
    <a:masterClrMapping/>
  </p:clrMapOvr>
  <p:transition/>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3"/>
          <p:cNvSpPr>
            <a:spLocks noChangeArrowheads="1"/>
          </p:cNvSpPr>
          <p:nvPr/>
        </p:nvSpPr>
        <p:spPr bwMode="auto">
          <a:xfrm>
            <a:off x="575468" y="608012"/>
            <a:ext cx="7993063" cy="5641975"/>
          </a:xfrm>
          <a:prstGeom prst="rect">
            <a:avLst/>
          </a:prstGeom>
          <a:noFill/>
          <a:ln w="9525" algn="ctr">
            <a:noFill/>
            <a:miter lim="800000"/>
            <a:headEnd/>
            <a:tailEnd/>
          </a:ln>
        </p:spPr>
        <p:txBody>
          <a:bodyPr anchor="b">
            <a:spAutoFit/>
          </a:bodyPr>
          <a:lstStyle/>
          <a:p>
            <a:pPr algn="l">
              <a:lnSpc>
                <a:spcPct val="120000"/>
              </a:lnSpc>
              <a:spcBef>
                <a:spcPct val="20000"/>
              </a:spcBef>
              <a:buClr>
                <a:schemeClr val="folHlink"/>
              </a:buClr>
              <a:buSzPct val="60000"/>
              <a:buFont typeface="Wingdings" pitchFamily="2" charset="2"/>
              <a:buNone/>
            </a:pPr>
            <a:r>
              <a:rPr lang="en-US" altLang="zh-CN" sz="2400" b="1" dirty="0">
                <a:latin typeface="楷体_GB2312" pitchFamily="49" charset="-122"/>
                <a:ea typeface="楷体_GB2312" pitchFamily="49" charset="-122"/>
              </a:rPr>
              <a:t>    </a:t>
            </a:r>
            <a:r>
              <a:rPr lang="en-US" altLang="zh-CN" sz="2400" b="1" dirty="0">
                <a:latin typeface="楷体" panose="02010609060101010101" pitchFamily="49" charset="-122"/>
                <a:ea typeface="楷体" panose="02010609060101010101" pitchFamily="49" charset="-122"/>
              </a:rPr>
              <a:t>3)</a:t>
            </a:r>
            <a:r>
              <a:rPr lang="zh-CN" altLang="en-US" sz="2400" b="1" dirty="0">
                <a:solidFill>
                  <a:schemeClr val="hlink"/>
                </a:solidFill>
                <a:latin typeface="楷体" panose="02010609060101010101" pitchFamily="49" charset="-122"/>
                <a:ea typeface="楷体" panose="02010609060101010101" pitchFamily="49" charset="-122"/>
              </a:rPr>
              <a:t>密度</a:t>
            </a:r>
            <a:r>
              <a:rPr lang="en-US" altLang="zh-CN" sz="2400" b="1" dirty="0">
                <a:latin typeface="楷体" panose="02010609060101010101" pitchFamily="49" charset="-122"/>
                <a:ea typeface="楷体" panose="02010609060101010101" pitchFamily="49" charset="-122"/>
              </a:rPr>
              <a:t>:</a:t>
            </a:r>
            <a:r>
              <a:rPr lang="zh-CN" altLang="en-US" sz="2400" b="1" dirty="0">
                <a:latin typeface="楷体" panose="02010609060101010101" pitchFamily="49" charset="-122"/>
                <a:ea typeface="楷体" panose="02010609060101010101" pitchFamily="49" charset="-122"/>
              </a:rPr>
              <a:t>密度随含固量变化，当含固量为</a:t>
            </a:r>
            <a:r>
              <a:rPr lang="en-US" altLang="zh-CN" sz="2400" b="1" dirty="0">
                <a:latin typeface="楷体" panose="02010609060101010101" pitchFamily="49" charset="-122"/>
                <a:ea typeface="楷体" panose="02010609060101010101" pitchFamily="49" charset="-122"/>
              </a:rPr>
              <a:t>3</a:t>
            </a:r>
            <a:r>
              <a:rPr lang="zh-CN" altLang="en-US" sz="2400" b="1" dirty="0">
                <a:latin typeface="楷体" panose="02010609060101010101" pitchFamily="49" charset="-122"/>
                <a:ea typeface="楷体" panose="02010609060101010101" pitchFamily="49" charset="-122"/>
              </a:rPr>
              <a:t>～ </a:t>
            </a:r>
            <a:r>
              <a:rPr lang="en-US" altLang="zh-CN" sz="2400" b="1" dirty="0">
                <a:latin typeface="楷体" panose="02010609060101010101" pitchFamily="49" charset="-122"/>
                <a:ea typeface="楷体" panose="02010609060101010101" pitchFamily="49" charset="-122"/>
              </a:rPr>
              <a:t>5%</a:t>
            </a:r>
            <a:r>
              <a:rPr lang="zh-CN" altLang="en-US" sz="2400" b="1" dirty="0">
                <a:latin typeface="楷体" panose="02010609060101010101" pitchFamily="49" charset="-122"/>
                <a:ea typeface="楷体" panose="02010609060101010101" pitchFamily="49" charset="-122"/>
              </a:rPr>
              <a:t>时，密度一般在</a:t>
            </a:r>
            <a:r>
              <a:rPr lang="en-US" altLang="zh-CN" sz="2400" b="1" dirty="0">
                <a:latin typeface="楷体" panose="02010609060101010101" pitchFamily="49" charset="-122"/>
                <a:ea typeface="楷体" panose="02010609060101010101" pitchFamily="49" charset="-122"/>
              </a:rPr>
              <a:t>1.015</a:t>
            </a:r>
            <a:r>
              <a:rPr lang="zh-CN" altLang="en-US" sz="2400" b="1" dirty="0">
                <a:latin typeface="楷体" panose="02010609060101010101" pitchFamily="49" charset="-122"/>
                <a:ea typeface="楷体" panose="02010609060101010101" pitchFamily="49" charset="-122"/>
              </a:rPr>
              <a:t>～</a:t>
            </a:r>
            <a:r>
              <a:rPr lang="en-US" altLang="zh-CN" sz="2400" b="1" dirty="0">
                <a:latin typeface="楷体" panose="02010609060101010101" pitchFamily="49" charset="-122"/>
                <a:ea typeface="楷体" panose="02010609060101010101" pitchFamily="49" charset="-122"/>
              </a:rPr>
              <a:t>1.020kg/L</a:t>
            </a:r>
            <a:r>
              <a:rPr lang="zh-CN" altLang="en-US" sz="2400" b="1" dirty="0">
                <a:latin typeface="楷体" panose="02010609060101010101" pitchFamily="49" charset="-122"/>
                <a:ea typeface="楷体" panose="02010609060101010101" pitchFamily="49" charset="-122"/>
              </a:rPr>
              <a:t>之间。 </a:t>
            </a:r>
          </a:p>
          <a:p>
            <a:pPr algn="l">
              <a:lnSpc>
                <a:spcPct val="120000"/>
              </a:lnSpc>
              <a:spcBef>
                <a:spcPct val="20000"/>
              </a:spcBef>
              <a:buClr>
                <a:schemeClr val="folHlink"/>
              </a:buClr>
              <a:buSzPct val="60000"/>
              <a:buFont typeface="Wingdings" pitchFamily="2" charset="2"/>
              <a:buNone/>
            </a:pPr>
            <a:r>
              <a:rPr lang="en-US" altLang="zh-CN" sz="2400" b="1" dirty="0">
                <a:latin typeface="楷体" panose="02010609060101010101" pitchFamily="49" charset="-122"/>
                <a:ea typeface="楷体" panose="02010609060101010101" pitchFamily="49" charset="-122"/>
              </a:rPr>
              <a:t>    4)</a:t>
            </a:r>
            <a:r>
              <a:rPr lang="zh-CN" altLang="en-US" sz="2400" b="1" dirty="0">
                <a:solidFill>
                  <a:schemeClr val="hlink"/>
                </a:solidFill>
                <a:latin typeface="楷体" panose="02010609060101010101" pitchFamily="49" charset="-122"/>
                <a:ea typeface="楷体" panose="02010609060101010101" pitchFamily="49" charset="-122"/>
              </a:rPr>
              <a:t>有机分</a:t>
            </a:r>
            <a:r>
              <a:rPr lang="en-US" altLang="zh-CN" sz="2400" b="1" dirty="0">
                <a:latin typeface="楷体" panose="02010609060101010101" pitchFamily="49" charset="-122"/>
                <a:ea typeface="楷体" panose="02010609060101010101" pitchFamily="49" charset="-122"/>
              </a:rPr>
              <a:t>:</a:t>
            </a:r>
            <a:r>
              <a:rPr lang="zh-CN" altLang="en-US" sz="2400" b="1" dirty="0">
                <a:latin typeface="楷体" panose="02010609060101010101" pitchFamily="49" charset="-122"/>
                <a:ea typeface="楷体" panose="02010609060101010101" pitchFamily="49" charset="-122"/>
              </a:rPr>
              <a:t>在初沉池排泥的干污泥中，有机分一般在</a:t>
            </a:r>
            <a:r>
              <a:rPr lang="en-US" altLang="zh-CN" sz="2400" b="1" dirty="0">
                <a:latin typeface="楷体" panose="02010609060101010101" pitchFamily="49" charset="-122"/>
                <a:ea typeface="楷体" panose="02010609060101010101" pitchFamily="49" charset="-122"/>
              </a:rPr>
              <a:t>55 </a:t>
            </a:r>
            <a:r>
              <a:rPr lang="zh-CN" altLang="en-US" sz="2400" b="1" dirty="0">
                <a:latin typeface="楷体" panose="02010609060101010101" pitchFamily="49" charset="-122"/>
                <a:ea typeface="楷体" panose="02010609060101010101" pitchFamily="49" charset="-122"/>
              </a:rPr>
              <a:t>～</a:t>
            </a:r>
            <a:r>
              <a:rPr lang="en-US" altLang="zh-CN" sz="2400" b="1" dirty="0">
                <a:latin typeface="楷体" panose="02010609060101010101" pitchFamily="49" charset="-122"/>
                <a:ea typeface="楷体" panose="02010609060101010101" pitchFamily="49" charset="-122"/>
              </a:rPr>
              <a:t>70%</a:t>
            </a:r>
            <a:r>
              <a:rPr lang="zh-CN" altLang="en-US" sz="2400" b="1" dirty="0">
                <a:latin typeface="楷体" panose="02010609060101010101" pitchFamily="49" charset="-122"/>
                <a:ea typeface="楷体" panose="02010609060101010101" pitchFamily="49" charset="-122"/>
              </a:rPr>
              <a:t>之间，西方国家一般</a:t>
            </a:r>
            <a:r>
              <a:rPr lang="en-US" altLang="zh-CN" sz="2400" b="1" dirty="0">
                <a:latin typeface="楷体" panose="02010609060101010101" pitchFamily="49" charset="-122"/>
                <a:ea typeface="楷体" panose="02010609060101010101" pitchFamily="49" charset="-122"/>
              </a:rPr>
              <a:t>70</a:t>
            </a:r>
            <a:r>
              <a:rPr lang="zh-CN" altLang="en-US" sz="2400" b="1" dirty="0">
                <a:latin typeface="楷体" panose="02010609060101010101" pitchFamily="49" charset="-122"/>
                <a:ea typeface="楷体" panose="02010609060101010101" pitchFamily="49" charset="-122"/>
              </a:rPr>
              <a:t>～</a:t>
            </a:r>
            <a:r>
              <a:rPr lang="en-US" altLang="zh-CN" sz="2400" b="1" dirty="0">
                <a:latin typeface="楷体" panose="02010609060101010101" pitchFamily="49" charset="-122"/>
                <a:ea typeface="楷体" panose="02010609060101010101" pitchFamily="49" charset="-122"/>
              </a:rPr>
              <a:t>80%</a:t>
            </a:r>
            <a:r>
              <a:rPr lang="zh-CN" altLang="en-US" sz="2400" b="1" dirty="0">
                <a:latin typeface="楷体" panose="02010609060101010101" pitchFamily="49" charset="-122"/>
                <a:ea typeface="楷体" panose="02010609060101010101" pitchFamily="49" charset="-122"/>
              </a:rPr>
              <a:t>。 </a:t>
            </a:r>
          </a:p>
          <a:p>
            <a:pPr algn="l">
              <a:lnSpc>
                <a:spcPct val="120000"/>
              </a:lnSpc>
              <a:spcBef>
                <a:spcPct val="20000"/>
              </a:spcBef>
              <a:buClr>
                <a:schemeClr val="folHlink"/>
              </a:buClr>
              <a:buSzPct val="60000"/>
              <a:buFont typeface="Wingdings" pitchFamily="2" charset="2"/>
              <a:buNone/>
            </a:pPr>
            <a:r>
              <a:rPr lang="en-US" altLang="zh-CN" sz="2400" b="1" dirty="0">
                <a:latin typeface="楷体" panose="02010609060101010101" pitchFamily="49" charset="-122"/>
                <a:ea typeface="楷体" panose="02010609060101010101" pitchFamily="49" charset="-122"/>
              </a:rPr>
              <a:t>    5)</a:t>
            </a:r>
            <a:r>
              <a:rPr lang="en-US" altLang="zh-CN" sz="2400" b="1" dirty="0">
                <a:solidFill>
                  <a:schemeClr val="hlink"/>
                </a:solidFill>
                <a:latin typeface="楷体" panose="02010609060101010101" pitchFamily="49" charset="-122"/>
                <a:ea typeface="楷体" panose="02010609060101010101" pitchFamily="49" charset="-122"/>
              </a:rPr>
              <a:t>pH</a:t>
            </a:r>
            <a:r>
              <a:rPr lang="en-US" altLang="zh-CN" sz="2400" b="1" dirty="0">
                <a:latin typeface="楷体" panose="02010609060101010101" pitchFamily="49" charset="-122"/>
                <a:ea typeface="楷体" panose="02010609060101010101" pitchFamily="49" charset="-122"/>
              </a:rPr>
              <a:t>:</a:t>
            </a:r>
            <a:r>
              <a:rPr lang="zh-CN" altLang="en-US" sz="2400" b="1" dirty="0">
                <a:latin typeface="楷体" panose="02010609060101010101" pitchFamily="49" charset="-122"/>
                <a:ea typeface="楷体" panose="02010609060101010101" pitchFamily="49" charset="-122"/>
              </a:rPr>
              <a:t>初沉污泥的</a:t>
            </a:r>
            <a:r>
              <a:rPr lang="en-US" altLang="zh-CN" sz="2400" b="1" dirty="0">
                <a:latin typeface="楷体" panose="02010609060101010101" pitchFamily="49" charset="-122"/>
                <a:ea typeface="楷体" panose="02010609060101010101" pitchFamily="49" charset="-122"/>
              </a:rPr>
              <a:t>pH</a:t>
            </a:r>
            <a:r>
              <a:rPr lang="zh-CN" altLang="en-US" sz="2400" b="1" dirty="0">
                <a:latin typeface="楷体" panose="02010609060101010101" pitchFamily="49" charset="-122"/>
                <a:ea typeface="楷体" panose="02010609060101010101" pitchFamily="49" charset="-122"/>
              </a:rPr>
              <a:t>一般在</a:t>
            </a:r>
            <a:r>
              <a:rPr lang="en-US" altLang="zh-CN" sz="2400" b="1" dirty="0">
                <a:latin typeface="楷体" panose="02010609060101010101" pitchFamily="49" charset="-122"/>
                <a:ea typeface="楷体" panose="02010609060101010101" pitchFamily="49" charset="-122"/>
              </a:rPr>
              <a:t>5.5</a:t>
            </a:r>
            <a:r>
              <a:rPr lang="zh-CN" altLang="en-US" sz="2400" b="1" dirty="0">
                <a:latin typeface="楷体" panose="02010609060101010101" pitchFamily="49" charset="-122"/>
                <a:ea typeface="楷体" panose="02010609060101010101" pitchFamily="49" charset="-122"/>
              </a:rPr>
              <a:t>～</a:t>
            </a:r>
            <a:r>
              <a:rPr lang="en-US" altLang="zh-CN" sz="2400" b="1" dirty="0">
                <a:latin typeface="楷体" panose="02010609060101010101" pitchFamily="49" charset="-122"/>
                <a:ea typeface="楷体" panose="02010609060101010101" pitchFamily="49" charset="-122"/>
              </a:rPr>
              <a:t>7.5</a:t>
            </a:r>
            <a:r>
              <a:rPr lang="zh-CN" altLang="en-US" sz="2400" b="1" dirty="0">
                <a:latin typeface="楷体" panose="02010609060101010101" pitchFamily="49" charset="-122"/>
                <a:ea typeface="楷体" panose="02010609060101010101" pitchFamily="49" charset="-122"/>
              </a:rPr>
              <a:t>之间，多为</a:t>
            </a:r>
            <a:r>
              <a:rPr lang="en-US" altLang="zh-CN" sz="2400" b="1" dirty="0">
                <a:latin typeface="楷体" panose="02010609060101010101" pitchFamily="49" charset="-122"/>
                <a:ea typeface="楷体" panose="02010609060101010101" pitchFamily="49" charset="-122"/>
              </a:rPr>
              <a:t>6.5</a:t>
            </a:r>
            <a:r>
              <a:rPr lang="zh-CN" altLang="en-US" sz="2400" b="1" dirty="0">
                <a:latin typeface="楷体" panose="02010609060101010101" pitchFamily="49" charset="-122"/>
                <a:ea typeface="楷体" panose="02010609060101010101" pitchFamily="49" charset="-122"/>
              </a:rPr>
              <a:t>。腐败污泥的</a:t>
            </a:r>
            <a:r>
              <a:rPr lang="en-US" altLang="zh-CN" sz="2400" b="1" dirty="0">
                <a:latin typeface="楷体" panose="02010609060101010101" pitchFamily="49" charset="-122"/>
                <a:ea typeface="楷体" panose="02010609060101010101" pitchFamily="49" charset="-122"/>
              </a:rPr>
              <a:t>pH</a:t>
            </a:r>
            <a:r>
              <a:rPr lang="zh-CN" altLang="en-US" sz="2400" b="1" dirty="0">
                <a:latin typeface="楷体" panose="02010609060101010101" pitchFamily="49" charset="-122"/>
                <a:ea typeface="楷体" panose="02010609060101010101" pitchFamily="49" charset="-122"/>
              </a:rPr>
              <a:t>一般较低。另外，</a:t>
            </a:r>
            <a:r>
              <a:rPr lang="en-US" altLang="zh-CN" sz="2400" b="1" dirty="0">
                <a:latin typeface="楷体" panose="02010609060101010101" pitchFamily="49" charset="-122"/>
                <a:ea typeface="楷体" panose="02010609060101010101" pitchFamily="49" charset="-122"/>
              </a:rPr>
              <a:t>pH</a:t>
            </a:r>
            <a:r>
              <a:rPr lang="zh-CN" altLang="en-US" sz="2400" b="1" dirty="0">
                <a:latin typeface="楷体" panose="02010609060101010101" pitchFamily="49" charset="-122"/>
                <a:ea typeface="楷体" panose="02010609060101010101" pitchFamily="49" charset="-122"/>
              </a:rPr>
              <a:t>还取决于排入的工业废水的成分。</a:t>
            </a:r>
          </a:p>
          <a:p>
            <a:pPr algn="l">
              <a:lnSpc>
                <a:spcPct val="120000"/>
              </a:lnSpc>
              <a:spcBef>
                <a:spcPct val="20000"/>
              </a:spcBef>
              <a:buClr>
                <a:schemeClr val="folHlink"/>
              </a:buClr>
              <a:buSzPct val="60000"/>
              <a:buFont typeface="Wingdings" pitchFamily="2" charset="2"/>
              <a:buNone/>
            </a:pPr>
            <a:r>
              <a:rPr lang="en-US" altLang="zh-CN" sz="2400" b="1" dirty="0">
                <a:latin typeface="楷体" panose="02010609060101010101" pitchFamily="49" charset="-122"/>
                <a:ea typeface="楷体" panose="02010609060101010101" pitchFamily="49" charset="-122"/>
              </a:rPr>
              <a:t>    6)</a:t>
            </a:r>
            <a:r>
              <a:rPr lang="zh-CN" altLang="en-US" sz="2400" b="1" dirty="0">
                <a:solidFill>
                  <a:schemeClr val="hlink"/>
                </a:solidFill>
                <a:latin typeface="楷体" panose="02010609060101010101" pitchFamily="49" charset="-122"/>
                <a:ea typeface="楷体" panose="02010609060101010101" pitchFamily="49" charset="-122"/>
              </a:rPr>
              <a:t>可消化性</a:t>
            </a:r>
            <a:r>
              <a:rPr lang="en-US" altLang="zh-CN" sz="2400" b="1" dirty="0">
                <a:latin typeface="楷体" panose="02010609060101010101" pitchFamily="49" charset="-122"/>
                <a:ea typeface="楷体" panose="02010609060101010101" pitchFamily="49" charset="-122"/>
              </a:rPr>
              <a:t>:</a:t>
            </a:r>
            <a:r>
              <a:rPr lang="zh-CN" altLang="en-US" sz="2400" b="1" dirty="0">
                <a:latin typeface="楷体" panose="02010609060101010101" pitchFamily="49" charset="-122"/>
                <a:ea typeface="楷体" panose="02010609060101010101" pitchFamily="49" charset="-122"/>
              </a:rPr>
              <a:t>正常的初沉污泥易消化分解，当污泥中含铁盐或铝盐以及纤维物质较多时，则不易消化。</a:t>
            </a:r>
          </a:p>
          <a:p>
            <a:pPr algn="l">
              <a:lnSpc>
                <a:spcPct val="120000"/>
              </a:lnSpc>
              <a:spcBef>
                <a:spcPct val="20000"/>
              </a:spcBef>
              <a:buClr>
                <a:schemeClr val="folHlink"/>
              </a:buClr>
              <a:buSzPct val="60000"/>
              <a:buFont typeface="Wingdings" pitchFamily="2" charset="2"/>
              <a:buNone/>
            </a:pPr>
            <a:r>
              <a:rPr lang="en-US" altLang="zh-CN" sz="2400" b="1" dirty="0">
                <a:latin typeface="楷体" panose="02010609060101010101" pitchFamily="49" charset="-122"/>
                <a:ea typeface="楷体" panose="02010609060101010101" pitchFamily="49" charset="-122"/>
              </a:rPr>
              <a:t>    7)</a:t>
            </a:r>
            <a:r>
              <a:rPr lang="zh-CN" altLang="en-US" sz="2400" b="1" dirty="0">
                <a:solidFill>
                  <a:schemeClr val="hlink"/>
                </a:solidFill>
                <a:latin typeface="楷体" panose="02010609060101010101" pitchFamily="49" charset="-122"/>
                <a:ea typeface="楷体" panose="02010609060101010101" pitchFamily="49" charset="-122"/>
              </a:rPr>
              <a:t>粘附物</a:t>
            </a:r>
            <a:r>
              <a:rPr lang="en-US" altLang="zh-CN" sz="2400" b="1" dirty="0">
                <a:latin typeface="楷体" panose="02010609060101010101" pitchFamily="49" charset="-122"/>
                <a:ea typeface="楷体" panose="02010609060101010101" pitchFamily="49" charset="-122"/>
              </a:rPr>
              <a:t>:</a:t>
            </a:r>
            <a:r>
              <a:rPr lang="zh-CN" altLang="en-US" sz="2400" b="1" dirty="0">
                <a:latin typeface="楷体" panose="02010609060101010101" pitchFamily="49" charset="-122"/>
                <a:ea typeface="楷体" panose="02010609060101010101" pitchFamily="49" charset="-122"/>
              </a:rPr>
              <a:t>初沉污泥中一般还粘附一些油脂类物质，如脂肪、蜡、矿物油、钙镁肥皂等。这些物质的总含量一般在</a:t>
            </a:r>
            <a:r>
              <a:rPr lang="en-US" altLang="zh-CN" sz="2400" b="1" dirty="0">
                <a:latin typeface="楷体" panose="02010609060101010101" pitchFamily="49" charset="-122"/>
                <a:ea typeface="楷体" panose="02010609060101010101" pitchFamily="49" charset="-122"/>
              </a:rPr>
              <a:t>10</a:t>
            </a:r>
            <a:r>
              <a:rPr lang="zh-CN" altLang="en-US" sz="2400" b="1" dirty="0">
                <a:latin typeface="楷体" panose="02010609060101010101" pitchFamily="49" charset="-122"/>
                <a:ea typeface="楷体" panose="02010609060101010101" pitchFamily="49" charset="-122"/>
              </a:rPr>
              <a:t>～</a:t>
            </a:r>
            <a:r>
              <a:rPr lang="en-US" altLang="zh-CN" sz="2400" b="1" dirty="0">
                <a:latin typeface="楷体" panose="02010609060101010101" pitchFamily="49" charset="-122"/>
                <a:ea typeface="楷体" panose="02010609060101010101" pitchFamily="49" charset="-122"/>
              </a:rPr>
              <a:t>2Omg/L</a:t>
            </a:r>
            <a:r>
              <a:rPr lang="zh-CN" altLang="en-US" sz="2400" b="1" dirty="0">
                <a:latin typeface="楷体" panose="02010609060101010101" pitchFamily="49" charset="-122"/>
                <a:ea typeface="楷体" panose="02010609060101010101" pitchFamily="49" charset="-122"/>
              </a:rPr>
              <a:t>之间，含量太高将影响污泥处理工艺。</a:t>
            </a:r>
          </a:p>
        </p:txBody>
      </p:sp>
    </p:spTree>
  </p:cSld>
  <p:clrMapOvr>
    <a:masterClrMapping/>
  </p:clrMapOvr>
  <p:transition/>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Text Box 2"/>
          <p:cNvSpPr txBox="1">
            <a:spLocks noChangeArrowheads="1"/>
          </p:cNvSpPr>
          <p:nvPr/>
        </p:nvSpPr>
        <p:spPr bwMode="auto">
          <a:xfrm>
            <a:off x="228600" y="1676400"/>
            <a:ext cx="8077200" cy="762000"/>
          </a:xfrm>
          <a:prstGeom prst="rect">
            <a:avLst/>
          </a:prstGeom>
          <a:noFill/>
          <a:ln w="9525">
            <a:noFill/>
            <a:miter lim="800000"/>
            <a:headEnd/>
            <a:tailEnd/>
          </a:ln>
        </p:spPr>
        <p:txBody>
          <a:bodyPr>
            <a:spAutoFit/>
          </a:bodyPr>
          <a:lstStyle/>
          <a:p>
            <a:pPr>
              <a:spcBef>
                <a:spcPct val="50000"/>
              </a:spcBef>
            </a:pPr>
            <a:endParaRPr kumimoji="1" lang="zh-CN" altLang="zh-CN" sz="4400">
              <a:solidFill>
                <a:schemeClr val="tx2"/>
              </a:solidFill>
              <a:latin typeface="Times New Roman" pitchFamily="18" charset="0"/>
            </a:endParaRPr>
          </a:p>
        </p:txBody>
      </p:sp>
      <p:sp>
        <p:nvSpPr>
          <p:cNvPr id="75779" name="Text Box 3"/>
          <p:cNvSpPr txBox="1">
            <a:spLocks noChangeArrowheads="1"/>
          </p:cNvSpPr>
          <p:nvPr/>
        </p:nvSpPr>
        <p:spPr bwMode="auto">
          <a:xfrm>
            <a:off x="0" y="2165350"/>
            <a:ext cx="8763000" cy="457200"/>
          </a:xfrm>
          <a:prstGeom prst="rect">
            <a:avLst/>
          </a:prstGeom>
          <a:noFill/>
          <a:ln w="9525">
            <a:noFill/>
            <a:miter lim="800000"/>
            <a:headEnd/>
            <a:tailEnd/>
          </a:ln>
        </p:spPr>
        <p:txBody>
          <a:bodyPr>
            <a:spAutoFit/>
          </a:bodyPr>
          <a:lstStyle/>
          <a:p>
            <a:pPr algn="l">
              <a:spcBef>
                <a:spcPct val="20000"/>
              </a:spcBef>
            </a:pPr>
            <a:r>
              <a:rPr kumimoji="1" lang="en-US" altLang="zh-CN" sz="2400">
                <a:latin typeface="Times New Roman" pitchFamily="18" charset="0"/>
              </a:rPr>
              <a:t>    </a:t>
            </a:r>
          </a:p>
        </p:txBody>
      </p:sp>
      <p:sp>
        <p:nvSpPr>
          <p:cNvPr id="75780" name="Text Box 4"/>
          <p:cNvSpPr txBox="1">
            <a:spLocks noChangeArrowheads="1"/>
          </p:cNvSpPr>
          <p:nvPr/>
        </p:nvSpPr>
        <p:spPr bwMode="auto">
          <a:xfrm>
            <a:off x="395536" y="389608"/>
            <a:ext cx="6337300" cy="519112"/>
          </a:xfrm>
          <a:prstGeom prst="rect">
            <a:avLst/>
          </a:prstGeom>
          <a:noFill/>
          <a:ln w="9525">
            <a:noFill/>
            <a:miter lim="800000"/>
            <a:headEnd/>
            <a:tailEnd/>
          </a:ln>
        </p:spPr>
        <p:txBody>
          <a:bodyPr>
            <a:spAutoFit/>
          </a:bodyPr>
          <a:lstStyle/>
          <a:p>
            <a:pPr algn="l">
              <a:spcBef>
                <a:spcPct val="50000"/>
              </a:spcBef>
            </a:pPr>
            <a:r>
              <a:rPr kumimoji="1" lang="en-US" altLang="zh-CN" sz="2800" b="1" dirty="0">
                <a:solidFill>
                  <a:srgbClr val="FFFF00"/>
                </a:solidFill>
                <a:latin typeface="楷体" panose="02010609060101010101" pitchFamily="49" charset="-122"/>
                <a:ea typeface="楷体" panose="02010609060101010101" pitchFamily="49" charset="-122"/>
              </a:rPr>
              <a:t>6.</a:t>
            </a:r>
            <a:r>
              <a:rPr kumimoji="1" lang="zh-CN" altLang="en-US" sz="2800" b="1" dirty="0">
                <a:solidFill>
                  <a:srgbClr val="FFFF00"/>
                </a:solidFill>
                <a:latin typeface="楷体" panose="02010609060101010101" pitchFamily="49" charset="-122"/>
                <a:ea typeface="楷体" panose="02010609060101010101" pitchFamily="49" charset="-122"/>
              </a:rPr>
              <a:t>提高沉淀池沉淀效果的有效途径</a:t>
            </a:r>
            <a:r>
              <a:rPr kumimoji="1" lang="zh-CN" altLang="en-US" sz="2800" dirty="0">
                <a:solidFill>
                  <a:srgbClr val="FFFF00"/>
                </a:solidFill>
                <a:latin typeface="楷体" panose="02010609060101010101" pitchFamily="49" charset="-122"/>
                <a:ea typeface="楷体" panose="02010609060101010101" pitchFamily="49" charset="-122"/>
              </a:rPr>
              <a:t> </a:t>
            </a:r>
          </a:p>
        </p:txBody>
      </p:sp>
      <p:sp>
        <p:nvSpPr>
          <p:cNvPr id="75781" name="Text Box 5"/>
          <p:cNvSpPr txBox="1">
            <a:spLocks noChangeArrowheads="1"/>
          </p:cNvSpPr>
          <p:nvPr/>
        </p:nvSpPr>
        <p:spPr bwMode="auto">
          <a:xfrm>
            <a:off x="251520" y="1052736"/>
            <a:ext cx="8534400" cy="5806398"/>
          </a:xfrm>
          <a:prstGeom prst="rect">
            <a:avLst/>
          </a:prstGeom>
          <a:noFill/>
          <a:ln w="9525">
            <a:noFill/>
            <a:miter lim="800000"/>
            <a:headEnd/>
            <a:tailEnd/>
          </a:ln>
        </p:spPr>
        <p:txBody>
          <a:bodyPr>
            <a:spAutoFit/>
          </a:bodyPr>
          <a:lstStyle/>
          <a:p>
            <a:pPr algn="l">
              <a:lnSpc>
                <a:spcPct val="150000"/>
              </a:lnSpc>
              <a:spcBef>
                <a:spcPct val="50000"/>
              </a:spcBef>
            </a:pPr>
            <a:r>
              <a:rPr kumimoji="1" lang="en-US" altLang="zh-CN" sz="2000" b="1" dirty="0">
                <a:latin typeface="楷体_GB2312" pitchFamily="49" charset="-122"/>
                <a:ea typeface="楷体_GB2312" pitchFamily="49" charset="-122"/>
              </a:rPr>
              <a:t>    </a:t>
            </a:r>
            <a:r>
              <a:rPr kumimoji="1" lang="zh-CN" altLang="en-US" sz="2000" b="1" dirty="0">
                <a:latin typeface="楷体" panose="02010609060101010101" pitchFamily="49" charset="-122"/>
                <a:ea typeface="楷体" panose="02010609060101010101" pitchFamily="49" charset="-122"/>
              </a:rPr>
              <a:t>沉淀池通常在</a:t>
            </a:r>
            <a:r>
              <a:rPr kumimoji="1" lang="en-US" altLang="zh-CN" sz="2000" b="1" dirty="0">
                <a:solidFill>
                  <a:srgbClr val="0BF57A"/>
                </a:solidFill>
                <a:latin typeface="楷体" panose="02010609060101010101" pitchFamily="49" charset="-122"/>
                <a:ea typeface="楷体" panose="02010609060101010101" pitchFamily="49" charset="-122"/>
              </a:rPr>
              <a:t>1.5</a:t>
            </a:r>
            <a:r>
              <a:rPr kumimoji="1" lang="zh-CN" altLang="en-US" sz="2000" b="1" dirty="0">
                <a:solidFill>
                  <a:srgbClr val="0BF57A"/>
                </a:solidFill>
                <a:latin typeface="楷体" panose="02010609060101010101" pitchFamily="49" charset="-122"/>
                <a:ea typeface="楷体" panose="02010609060101010101" pitchFamily="49" charset="-122"/>
              </a:rPr>
              <a:t>～</a:t>
            </a:r>
            <a:r>
              <a:rPr kumimoji="1" lang="en-US" altLang="zh-CN" sz="2000" b="1" dirty="0">
                <a:solidFill>
                  <a:srgbClr val="0BF57A"/>
                </a:solidFill>
                <a:latin typeface="楷体" panose="02010609060101010101" pitchFamily="49" charset="-122"/>
                <a:ea typeface="楷体" panose="02010609060101010101" pitchFamily="49" charset="-122"/>
              </a:rPr>
              <a:t>2h</a:t>
            </a:r>
            <a:r>
              <a:rPr kumimoji="1" lang="zh-CN" altLang="en-US" sz="2000" b="1" dirty="0">
                <a:latin typeface="楷体" panose="02010609060101010101" pitchFamily="49" charset="-122"/>
                <a:ea typeface="楷体" panose="02010609060101010101" pitchFamily="49" charset="-122"/>
              </a:rPr>
              <a:t>的沉淀时间里，悬浮颗粒的去除率一般只有</a:t>
            </a:r>
            <a:r>
              <a:rPr kumimoji="1" lang="en-US" altLang="zh-CN" sz="2000" b="1" dirty="0">
                <a:solidFill>
                  <a:srgbClr val="0BF57A"/>
                </a:solidFill>
                <a:latin typeface="楷体" panose="02010609060101010101" pitchFamily="49" charset="-122"/>
                <a:ea typeface="楷体" panose="02010609060101010101" pitchFamily="49" charset="-122"/>
              </a:rPr>
              <a:t>50%</a:t>
            </a:r>
            <a:r>
              <a:rPr kumimoji="1" lang="zh-CN" altLang="en-US" sz="2000" b="1" dirty="0">
                <a:solidFill>
                  <a:srgbClr val="0BF57A"/>
                </a:solidFill>
                <a:latin typeface="楷体" panose="02010609060101010101" pitchFamily="49" charset="-122"/>
                <a:ea typeface="楷体" panose="02010609060101010101" pitchFamily="49" charset="-122"/>
              </a:rPr>
              <a:t>～</a:t>
            </a:r>
            <a:r>
              <a:rPr kumimoji="1" lang="en-US" altLang="zh-CN" sz="2000" b="1" dirty="0">
                <a:solidFill>
                  <a:srgbClr val="0BF57A"/>
                </a:solidFill>
                <a:latin typeface="楷体" panose="02010609060101010101" pitchFamily="49" charset="-122"/>
                <a:ea typeface="楷体" panose="02010609060101010101" pitchFamily="49" charset="-122"/>
              </a:rPr>
              <a:t>60%</a:t>
            </a:r>
            <a:r>
              <a:rPr kumimoji="1" lang="zh-CN" altLang="en-US" sz="2000" b="1" dirty="0">
                <a:latin typeface="楷体" panose="02010609060101010101" pitchFamily="49" charset="-122"/>
                <a:ea typeface="楷体" panose="02010609060101010101" pitchFamily="49" charset="-122"/>
              </a:rPr>
              <a:t>，另一方面这些沉淀池的占地面积较大，体积亦比较庞大。</a:t>
            </a:r>
          </a:p>
          <a:p>
            <a:pPr algn="l">
              <a:lnSpc>
                <a:spcPct val="150000"/>
              </a:lnSpc>
              <a:spcBef>
                <a:spcPct val="50000"/>
              </a:spcBef>
            </a:pPr>
            <a:r>
              <a:rPr kumimoji="1" lang="zh-CN" altLang="en-US" sz="2000" b="1" dirty="0">
                <a:latin typeface="楷体" panose="02010609060101010101" pitchFamily="49" charset="-122"/>
                <a:ea typeface="楷体" panose="02010609060101010101" pitchFamily="49" charset="-122"/>
              </a:rPr>
              <a:t>    除可以用斜流式沉淀池的分离效果和处理能力，其它方法还有：对</a:t>
            </a:r>
            <a:r>
              <a:rPr kumimoji="1" lang="zh-CN" altLang="en-US" sz="2000" b="1" dirty="0">
                <a:solidFill>
                  <a:srgbClr val="FFC000"/>
                </a:solidFill>
                <a:latin typeface="楷体" panose="02010609060101010101" pitchFamily="49" charset="-122"/>
                <a:ea typeface="楷体" panose="02010609060101010101" pitchFamily="49" charset="-122"/>
              </a:rPr>
              <a:t>污水进行曝气搅动</a:t>
            </a:r>
            <a:r>
              <a:rPr kumimoji="1" lang="zh-CN" altLang="en-US" sz="2000" b="1" dirty="0">
                <a:latin typeface="楷体" panose="02010609060101010101" pitchFamily="49" charset="-122"/>
                <a:ea typeface="楷体" panose="02010609060101010101" pitchFamily="49" charset="-122"/>
              </a:rPr>
              <a:t>以及</a:t>
            </a:r>
            <a:r>
              <a:rPr kumimoji="1" lang="zh-CN" altLang="en-US" sz="2000" b="1" dirty="0">
                <a:solidFill>
                  <a:srgbClr val="FFC000"/>
                </a:solidFill>
                <a:latin typeface="楷体" panose="02010609060101010101" pitchFamily="49" charset="-122"/>
                <a:ea typeface="楷体" panose="02010609060101010101" pitchFamily="49" charset="-122"/>
              </a:rPr>
              <a:t>回流部分活性污泥</a:t>
            </a:r>
            <a:r>
              <a:rPr kumimoji="1" lang="zh-CN" altLang="en-US" sz="2000" b="1" dirty="0">
                <a:latin typeface="楷体" panose="02010609060101010101" pitchFamily="49" charset="-122"/>
                <a:ea typeface="楷体" panose="02010609060101010101" pitchFamily="49" charset="-122"/>
              </a:rPr>
              <a:t>等。</a:t>
            </a:r>
          </a:p>
          <a:p>
            <a:pPr algn="l">
              <a:lnSpc>
                <a:spcPct val="150000"/>
              </a:lnSpc>
              <a:spcBef>
                <a:spcPct val="50000"/>
              </a:spcBef>
            </a:pPr>
            <a:r>
              <a:rPr kumimoji="1" lang="zh-CN" altLang="en-US" sz="2000" b="1" dirty="0">
                <a:latin typeface="楷体" panose="02010609060101010101" pitchFamily="49" charset="-122"/>
                <a:ea typeface="楷体" panose="02010609060101010101" pitchFamily="49" charset="-122"/>
              </a:rPr>
              <a:t>    曝气搅动是利用气泡的搅动促使废水中的悬浮颗粒相互作用，产生</a:t>
            </a:r>
            <a:r>
              <a:rPr kumimoji="1" lang="zh-CN" altLang="en-US" sz="2000" b="1" dirty="0">
                <a:solidFill>
                  <a:srgbClr val="FF0000"/>
                </a:solidFill>
                <a:latin typeface="楷体" panose="02010609060101010101" pitchFamily="49" charset="-122"/>
                <a:ea typeface="楷体" panose="02010609060101010101" pitchFamily="49" charset="-122"/>
              </a:rPr>
              <a:t>自然絮凝</a:t>
            </a:r>
            <a:r>
              <a:rPr kumimoji="1" lang="zh-CN" altLang="en-US" sz="2000" b="1" dirty="0">
                <a:latin typeface="楷体" panose="02010609060101010101" pitchFamily="49" charset="-122"/>
                <a:ea typeface="楷体" panose="02010609060101010101" pitchFamily="49" charset="-122"/>
              </a:rPr>
              <a:t>。</a:t>
            </a:r>
            <a:endParaRPr kumimoji="1" lang="en-US" altLang="zh-CN" sz="2000" b="1" dirty="0">
              <a:latin typeface="楷体" panose="02010609060101010101" pitchFamily="49" charset="-122"/>
              <a:ea typeface="楷体" panose="02010609060101010101" pitchFamily="49" charset="-122"/>
            </a:endParaRPr>
          </a:p>
          <a:p>
            <a:pPr algn="l">
              <a:lnSpc>
                <a:spcPct val="150000"/>
              </a:lnSpc>
              <a:spcBef>
                <a:spcPct val="50000"/>
              </a:spcBef>
            </a:pPr>
            <a:r>
              <a:rPr kumimoji="1" lang="zh-CN" altLang="en-US" sz="2000" b="1" dirty="0">
                <a:latin typeface="楷体" panose="02010609060101010101" pitchFamily="49" charset="-122"/>
                <a:ea typeface="楷体" panose="02010609060101010101" pitchFamily="49" charset="-122"/>
              </a:rPr>
              <a:t>     将剩余活性污泥投加到入流污水中去，利用污泥的活性，产生吸附与絮凝作用，这一过程称为</a:t>
            </a:r>
            <a:r>
              <a:rPr kumimoji="1" lang="zh-CN" altLang="en-US" sz="2000" b="1" dirty="0">
                <a:solidFill>
                  <a:srgbClr val="FF0000"/>
                </a:solidFill>
                <a:latin typeface="楷体" panose="02010609060101010101" pitchFamily="49" charset="-122"/>
                <a:ea typeface="楷体" panose="02010609060101010101" pitchFamily="49" charset="-122"/>
              </a:rPr>
              <a:t>生物絮凝</a:t>
            </a:r>
            <a:r>
              <a:rPr kumimoji="1" lang="zh-CN" altLang="en-US" sz="2000" b="1" dirty="0">
                <a:latin typeface="楷体" panose="02010609060101010101" pitchFamily="49" charset="-122"/>
                <a:ea typeface="楷体" panose="02010609060101010101" pitchFamily="49" charset="-122"/>
              </a:rPr>
              <a:t>。</a:t>
            </a:r>
          </a:p>
          <a:p>
            <a:pPr algn="l">
              <a:lnSpc>
                <a:spcPct val="150000"/>
              </a:lnSpc>
              <a:spcBef>
                <a:spcPct val="50000"/>
              </a:spcBef>
            </a:pPr>
            <a:r>
              <a:rPr kumimoji="1" lang="zh-CN" altLang="en-US" sz="2000" b="1" dirty="0">
                <a:latin typeface="楷体" panose="02010609060101010101" pitchFamily="49" charset="-122"/>
                <a:ea typeface="楷体" panose="02010609060101010101" pitchFamily="49" charset="-122"/>
              </a:rPr>
              <a:t>    </a:t>
            </a:r>
            <a:r>
              <a:rPr kumimoji="1" lang="zh-CN" altLang="en-US" sz="2000" b="1" u="sng" dirty="0">
                <a:latin typeface="楷体" panose="02010609060101010101" pitchFamily="49" charset="-122"/>
                <a:ea typeface="楷体" panose="02010609060101010101" pitchFamily="49" charset="-122"/>
              </a:rPr>
              <a:t>在工业污水处理中，由于水质水量的不均匀性，一般均设置污水调节池，在调节中布置一些曝气设备，可以有效地提高污水处理程度，而且还可以免除在调节池中沉积污泥的清理工作。</a:t>
            </a:r>
          </a:p>
        </p:txBody>
      </p:sp>
    </p:spTree>
  </p:cSld>
  <p:clrMapOvr>
    <a:masterClrMapping/>
  </p:clrMapOvr>
  <p:transition spd="slow">
    <p:random/>
    <p:sndAc>
      <p:stSnd>
        <p:snd r:embed="rId2" name="chimes.wav"/>
      </p:stSnd>
    </p:sndAc>
  </p:transition>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Text Box 2"/>
          <p:cNvSpPr txBox="1">
            <a:spLocks noChangeArrowheads="1"/>
          </p:cNvSpPr>
          <p:nvPr/>
        </p:nvSpPr>
        <p:spPr bwMode="auto">
          <a:xfrm>
            <a:off x="228600" y="1676400"/>
            <a:ext cx="8077200" cy="762000"/>
          </a:xfrm>
          <a:prstGeom prst="rect">
            <a:avLst/>
          </a:prstGeom>
          <a:noFill/>
          <a:ln w="9525">
            <a:noFill/>
            <a:miter lim="800000"/>
            <a:headEnd/>
            <a:tailEnd/>
          </a:ln>
        </p:spPr>
        <p:txBody>
          <a:bodyPr>
            <a:spAutoFit/>
          </a:bodyPr>
          <a:lstStyle/>
          <a:p>
            <a:pPr>
              <a:spcBef>
                <a:spcPct val="50000"/>
              </a:spcBef>
            </a:pPr>
            <a:endParaRPr kumimoji="1" lang="zh-CN" altLang="zh-CN" sz="4400">
              <a:solidFill>
                <a:schemeClr val="tx2"/>
              </a:solidFill>
              <a:latin typeface="Times New Roman" pitchFamily="18" charset="0"/>
            </a:endParaRPr>
          </a:p>
        </p:txBody>
      </p:sp>
      <p:sp>
        <p:nvSpPr>
          <p:cNvPr id="76803" name="Text Box 3"/>
          <p:cNvSpPr txBox="1">
            <a:spLocks noChangeArrowheads="1"/>
          </p:cNvSpPr>
          <p:nvPr/>
        </p:nvSpPr>
        <p:spPr bwMode="auto">
          <a:xfrm>
            <a:off x="0" y="2165350"/>
            <a:ext cx="8763000" cy="457200"/>
          </a:xfrm>
          <a:prstGeom prst="rect">
            <a:avLst/>
          </a:prstGeom>
          <a:noFill/>
          <a:ln w="9525">
            <a:noFill/>
            <a:miter lim="800000"/>
            <a:headEnd/>
            <a:tailEnd/>
          </a:ln>
        </p:spPr>
        <p:txBody>
          <a:bodyPr>
            <a:spAutoFit/>
          </a:bodyPr>
          <a:lstStyle/>
          <a:p>
            <a:pPr algn="l">
              <a:spcBef>
                <a:spcPct val="20000"/>
              </a:spcBef>
            </a:pPr>
            <a:r>
              <a:rPr kumimoji="1" lang="en-US" altLang="zh-CN" sz="2400">
                <a:latin typeface="Times New Roman" pitchFamily="18" charset="0"/>
              </a:rPr>
              <a:t>    </a:t>
            </a:r>
          </a:p>
        </p:txBody>
      </p:sp>
      <p:sp>
        <p:nvSpPr>
          <p:cNvPr id="76804" name="Text Box 5"/>
          <p:cNvSpPr txBox="1">
            <a:spLocks noChangeArrowheads="1"/>
          </p:cNvSpPr>
          <p:nvPr/>
        </p:nvSpPr>
        <p:spPr bwMode="auto">
          <a:xfrm>
            <a:off x="250825" y="1341438"/>
            <a:ext cx="8534400" cy="5601533"/>
          </a:xfrm>
          <a:prstGeom prst="rect">
            <a:avLst/>
          </a:prstGeom>
          <a:noFill/>
          <a:ln w="9525">
            <a:noFill/>
            <a:miter lim="800000"/>
            <a:headEnd/>
            <a:tailEnd/>
          </a:ln>
        </p:spPr>
        <p:txBody>
          <a:bodyPr>
            <a:spAutoFit/>
          </a:bodyPr>
          <a:lstStyle/>
          <a:p>
            <a:pPr algn="l">
              <a:lnSpc>
                <a:spcPct val="150000"/>
              </a:lnSpc>
              <a:spcBef>
                <a:spcPct val="50000"/>
              </a:spcBef>
            </a:pPr>
            <a:r>
              <a:rPr kumimoji="1" lang="en-US" altLang="zh-CN" sz="2400" b="1" dirty="0">
                <a:solidFill>
                  <a:srgbClr val="FFFF00"/>
                </a:solidFill>
                <a:latin typeface="楷体" panose="02010609060101010101" pitchFamily="49" charset="-122"/>
                <a:ea typeface="楷体" panose="02010609060101010101" pitchFamily="49" charset="-122"/>
              </a:rPr>
              <a:t>1</a:t>
            </a:r>
            <a:r>
              <a:rPr kumimoji="1" lang="zh-CN" altLang="en-US" sz="2400" b="1" dirty="0">
                <a:solidFill>
                  <a:srgbClr val="FFFF00"/>
                </a:solidFill>
                <a:latin typeface="楷体" panose="02010609060101010101" pitchFamily="49" charset="-122"/>
                <a:ea typeface="楷体" panose="02010609060101010101" pitchFamily="49" charset="-122"/>
              </a:rPr>
              <a:t>、含油废水的来源</a:t>
            </a:r>
          </a:p>
          <a:p>
            <a:pPr algn="l">
              <a:lnSpc>
                <a:spcPct val="150000"/>
              </a:lnSpc>
              <a:spcBef>
                <a:spcPct val="50000"/>
              </a:spcBef>
            </a:pPr>
            <a:r>
              <a:rPr kumimoji="1" lang="zh-CN" altLang="en-US" sz="2400" b="1" dirty="0">
                <a:latin typeface="楷体" panose="02010609060101010101" pitchFamily="49" charset="-122"/>
                <a:ea typeface="楷体" panose="02010609060101010101" pitchFamily="49" charset="-122"/>
              </a:rPr>
              <a:t>    </a:t>
            </a:r>
            <a:r>
              <a:rPr kumimoji="1" lang="zh-CN" altLang="en-US" sz="2000" b="1" dirty="0">
                <a:latin typeface="楷体" panose="02010609060101010101" pitchFamily="49" charset="-122"/>
                <a:ea typeface="楷体" panose="02010609060101010101" pitchFamily="49" charset="-122"/>
              </a:rPr>
              <a:t>含油废水的来源非常广泛。除了石油开采及加工工业排出大量含油废水外，还有固体燃料热加工，纺织工业中的洗毛废水、轻工业中的制革废水、铁路及交通运输业、屠宰及食品加工以及机械工业中车削工艺中的乳化液等。其中</a:t>
            </a:r>
            <a:r>
              <a:rPr kumimoji="1" lang="zh-CN" altLang="en-US" sz="2000" b="1" dirty="0">
                <a:solidFill>
                  <a:srgbClr val="0BF57A"/>
                </a:solidFill>
                <a:latin typeface="楷体" panose="02010609060101010101" pitchFamily="49" charset="-122"/>
                <a:ea typeface="楷体" panose="02010609060101010101" pitchFamily="49" charset="-122"/>
              </a:rPr>
              <a:t>石油工业</a:t>
            </a:r>
            <a:r>
              <a:rPr kumimoji="1" lang="zh-CN" altLang="en-US" sz="2000" b="1" dirty="0">
                <a:latin typeface="楷体" panose="02010609060101010101" pitchFamily="49" charset="-122"/>
                <a:ea typeface="楷体" panose="02010609060101010101" pitchFamily="49" charset="-122"/>
              </a:rPr>
              <a:t>及</a:t>
            </a:r>
            <a:r>
              <a:rPr kumimoji="1" lang="zh-CN" altLang="en-US" sz="2000" b="1" dirty="0">
                <a:solidFill>
                  <a:srgbClr val="0BF57A"/>
                </a:solidFill>
                <a:latin typeface="楷体" panose="02010609060101010101" pitchFamily="49" charset="-122"/>
                <a:ea typeface="楷体" panose="02010609060101010101" pitchFamily="49" charset="-122"/>
              </a:rPr>
              <a:t>固体燃料热加工</a:t>
            </a:r>
            <a:r>
              <a:rPr kumimoji="1" lang="zh-CN" altLang="en-US" sz="2000" b="1" dirty="0">
                <a:latin typeface="楷体" panose="02010609060101010101" pitchFamily="49" charset="-122"/>
                <a:ea typeface="楷体" panose="02010609060101010101" pitchFamily="49" charset="-122"/>
              </a:rPr>
              <a:t>工业排出的含水量油废水为其主要来源。</a:t>
            </a:r>
          </a:p>
          <a:p>
            <a:pPr algn="l">
              <a:lnSpc>
                <a:spcPct val="150000"/>
              </a:lnSpc>
              <a:spcBef>
                <a:spcPct val="50000"/>
              </a:spcBef>
            </a:pPr>
            <a:r>
              <a:rPr kumimoji="1" lang="en-US" altLang="zh-CN" sz="2400" b="1" dirty="0">
                <a:solidFill>
                  <a:srgbClr val="FFFF00"/>
                </a:solidFill>
                <a:latin typeface="楷体" panose="02010609060101010101" pitchFamily="49" charset="-122"/>
                <a:ea typeface="楷体" panose="02010609060101010101" pitchFamily="49" charset="-122"/>
              </a:rPr>
              <a:t>2</a:t>
            </a:r>
            <a:r>
              <a:rPr kumimoji="1" lang="zh-CN" altLang="en-US" sz="2400" b="1" dirty="0">
                <a:solidFill>
                  <a:srgbClr val="FFFF00"/>
                </a:solidFill>
                <a:latin typeface="楷体" panose="02010609060101010101" pitchFamily="49" charset="-122"/>
                <a:ea typeface="楷体" panose="02010609060101010101" pitchFamily="49" charset="-122"/>
              </a:rPr>
              <a:t>、状态</a:t>
            </a:r>
          </a:p>
          <a:p>
            <a:pPr algn="l">
              <a:lnSpc>
                <a:spcPct val="150000"/>
              </a:lnSpc>
              <a:spcBef>
                <a:spcPct val="50000"/>
              </a:spcBef>
            </a:pPr>
            <a:r>
              <a:rPr kumimoji="1" lang="zh-CN" altLang="en-US" sz="2000" b="1" dirty="0">
                <a:latin typeface="楷体" panose="02010609060101010101" pitchFamily="49" charset="-122"/>
                <a:ea typeface="楷体" panose="02010609060101010101" pitchFamily="49" charset="-122"/>
              </a:rPr>
              <a:t>    含油废水中的油类污染物，其比重一般都小于</a:t>
            </a:r>
            <a:r>
              <a:rPr kumimoji="1" lang="en-US" altLang="zh-CN" sz="2000" b="1" dirty="0">
                <a:solidFill>
                  <a:srgbClr val="FF0000"/>
                </a:solidFill>
                <a:latin typeface="楷体" panose="02010609060101010101" pitchFamily="49" charset="-122"/>
                <a:ea typeface="楷体" panose="02010609060101010101" pitchFamily="49" charset="-122"/>
              </a:rPr>
              <a:t>1</a:t>
            </a:r>
            <a:r>
              <a:rPr kumimoji="1" lang="zh-CN" altLang="en-US" sz="2000" b="1" dirty="0">
                <a:latin typeface="楷体" panose="02010609060101010101" pitchFamily="49" charset="-122"/>
                <a:ea typeface="楷体" panose="02010609060101010101" pitchFamily="49" charset="-122"/>
              </a:rPr>
              <a:t>，但焦化厂或煤气发生站排出的重质焦油的比重可高达</a:t>
            </a:r>
            <a:r>
              <a:rPr kumimoji="1" lang="en-US" altLang="zh-CN" sz="2000" b="1" dirty="0">
                <a:solidFill>
                  <a:srgbClr val="FF0000"/>
                </a:solidFill>
                <a:latin typeface="楷体" panose="02010609060101010101" pitchFamily="49" charset="-122"/>
                <a:ea typeface="楷体" panose="02010609060101010101" pitchFamily="49" charset="-122"/>
              </a:rPr>
              <a:t>1:1</a:t>
            </a:r>
            <a:r>
              <a:rPr kumimoji="1" lang="zh-CN" altLang="en-US" sz="2000" b="1" dirty="0">
                <a:latin typeface="楷体" panose="02010609060101010101" pitchFamily="49" charset="-122"/>
                <a:ea typeface="楷体" panose="02010609060101010101" pitchFamily="49" charset="-122"/>
              </a:rPr>
              <a:t>。</a:t>
            </a:r>
          </a:p>
          <a:p>
            <a:pPr algn="l">
              <a:spcBef>
                <a:spcPct val="50000"/>
              </a:spcBef>
            </a:pPr>
            <a:r>
              <a:rPr kumimoji="1" lang="zh-CN" altLang="en-US" sz="2400" b="1" dirty="0">
                <a:latin typeface="楷体_GB2312" pitchFamily="49" charset="-122"/>
                <a:ea typeface="楷体_GB2312" pitchFamily="49" charset="-122"/>
              </a:rPr>
              <a:t> </a:t>
            </a:r>
          </a:p>
        </p:txBody>
      </p:sp>
      <p:sp>
        <p:nvSpPr>
          <p:cNvPr id="76805" name="Rectangle 6"/>
          <p:cNvSpPr>
            <a:spLocks noChangeArrowheads="1"/>
          </p:cNvSpPr>
          <p:nvPr/>
        </p:nvSpPr>
        <p:spPr bwMode="auto">
          <a:xfrm>
            <a:off x="2903538" y="438150"/>
            <a:ext cx="3756025" cy="579438"/>
          </a:xfrm>
          <a:prstGeom prst="rect">
            <a:avLst/>
          </a:prstGeom>
          <a:noFill/>
          <a:ln w="9525">
            <a:noFill/>
            <a:miter lim="800000"/>
            <a:headEnd/>
            <a:tailEnd/>
          </a:ln>
        </p:spPr>
        <p:txBody>
          <a:bodyPr>
            <a:spAutoFit/>
          </a:bodyPr>
          <a:lstStyle/>
          <a:p>
            <a:r>
              <a:rPr kumimoji="1" lang="en-US" altLang="zh-CN" sz="3200" b="1" dirty="0">
                <a:solidFill>
                  <a:srgbClr val="FF0000"/>
                </a:solidFill>
                <a:latin typeface="楷体" panose="02010609060101010101" pitchFamily="49" charset="-122"/>
                <a:ea typeface="楷体" panose="02010609060101010101" pitchFamily="49" charset="-122"/>
              </a:rPr>
              <a:t>3.2  </a:t>
            </a:r>
            <a:r>
              <a:rPr kumimoji="1" lang="zh-CN" altLang="en-US" sz="3200" b="1" dirty="0">
                <a:solidFill>
                  <a:srgbClr val="FF0000"/>
                </a:solidFill>
                <a:latin typeface="楷体" panose="02010609060101010101" pitchFamily="49" charset="-122"/>
                <a:ea typeface="楷体" panose="02010609060101010101" pitchFamily="49" charset="-122"/>
              </a:rPr>
              <a:t>隔油和破乳</a:t>
            </a:r>
          </a:p>
        </p:txBody>
      </p:sp>
    </p:spTree>
  </p:cSld>
  <p:clrMapOvr>
    <a:masterClrMapping/>
  </p:clrMapOvr>
  <p:transition spd="slow">
    <p:random/>
    <p:sndAc>
      <p:stSnd>
        <p:snd r:embed="rId2" name="chimes.wav"/>
      </p:stSnd>
    </p:sndAc>
  </p:transition>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3"/>
          <p:cNvSpPr>
            <a:spLocks noGrp="1" noChangeArrowheads="1"/>
          </p:cNvSpPr>
          <p:nvPr>
            <p:ph type="body" idx="1"/>
          </p:nvPr>
        </p:nvSpPr>
        <p:spPr>
          <a:xfrm>
            <a:off x="250825" y="4077072"/>
            <a:ext cx="8713663" cy="3042866"/>
          </a:xfrm>
        </p:spPr>
        <p:txBody>
          <a:bodyPr/>
          <a:lstStyle/>
          <a:p>
            <a:pPr eaLnBrk="1" hangingPunct="1">
              <a:spcBef>
                <a:spcPct val="50000"/>
              </a:spcBef>
              <a:buFontTx/>
              <a:buNone/>
            </a:pPr>
            <a:r>
              <a:rPr kumimoji="1" lang="en-US" altLang="zh-CN" sz="2800" dirty="0">
                <a:solidFill>
                  <a:srgbClr val="FFFF00"/>
                </a:solidFill>
                <a:latin typeface="楷体_GB2312" pitchFamily="49" charset="-122"/>
                <a:ea typeface="楷体_GB2312" pitchFamily="49" charset="-122"/>
              </a:rPr>
              <a:t>3</a:t>
            </a:r>
            <a:r>
              <a:rPr kumimoji="1" lang="zh-CN" altLang="en-US" sz="2800" dirty="0">
                <a:solidFill>
                  <a:srgbClr val="FFFF00"/>
                </a:solidFill>
                <a:latin typeface="楷体_GB2312" pitchFamily="49" charset="-122"/>
                <a:ea typeface="楷体_GB2312" pitchFamily="49" charset="-122"/>
              </a:rPr>
              <a:t>、对环境的危害</a:t>
            </a:r>
          </a:p>
          <a:p>
            <a:pPr marL="252000" eaLnBrk="1" hangingPunct="1">
              <a:lnSpc>
                <a:spcPct val="150000"/>
              </a:lnSpc>
              <a:spcBef>
                <a:spcPct val="50000"/>
              </a:spcBef>
              <a:buFontTx/>
              <a:buNone/>
            </a:pPr>
            <a:r>
              <a:rPr kumimoji="1" lang="zh-CN" altLang="en-US" sz="2400" dirty="0">
                <a:solidFill>
                  <a:schemeClr val="tx1"/>
                </a:solidFill>
                <a:latin typeface="楷体_GB2312" pitchFamily="49" charset="-122"/>
                <a:ea typeface="楷体_GB2312" pitchFamily="49" charset="-122"/>
              </a:rPr>
              <a:t>       油污染的危害主要表现在以生态系统、植物、土壤、水体的严重影响。</a:t>
            </a:r>
          </a:p>
          <a:p>
            <a:pPr eaLnBrk="1" hangingPunct="1"/>
            <a:endParaRPr lang="en-US" altLang="zh-CN" dirty="0"/>
          </a:p>
        </p:txBody>
      </p:sp>
      <p:sp>
        <p:nvSpPr>
          <p:cNvPr id="3" name="矩形 2"/>
          <p:cNvSpPr/>
          <p:nvPr/>
        </p:nvSpPr>
        <p:spPr>
          <a:xfrm>
            <a:off x="683568" y="956915"/>
            <a:ext cx="4752528" cy="2616101"/>
          </a:xfrm>
          <a:prstGeom prst="rect">
            <a:avLst/>
          </a:prstGeom>
        </p:spPr>
        <p:txBody>
          <a:bodyPr wrap="square">
            <a:spAutoFit/>
          </a:bodyPr>
          <a:lstStyle/>
          <a:p>
            <a:r>
              <a:rPr kumimoji="1" lang="zh-CN" altLang="en-US" sz="2800" b="1" dirty="0">
                <a:solidFill>
                  <a:srgbClr val="FFFF00"/>
                </a:solidFill>
                <a:latin typeface="楷体_GB2312" pitchFamily="49" charset="-122"/>
                <a:ea typeface="楷体_GB2312" pitchFamily="49" charset="-122"/>
              </a:rPr>
              <a:t>油通常有三种状态：</a:t>
            </a:r>
            <a:endParaRPr kumimoji="1" lang="en-US" altLang="zh-CN" sz="2800" b="1" dirty="0">
              <a:solidFill>
                <a:srgbClr val="FFFF00"/>
              </a:solidFill>
              <a:latin typeface="楷体_GB2312" pitchFamily="49" charset="-122"/>
              <a:ea typeface="楷体_GB2312" pitchFamily="49" charset="-122"/>
            </a:endParaRPr>
          </a:p>
          <a:p>
            <a:pPr eaLnBrk="1" hangingPunct="1">
              <a:spcBef>
                <a:spcPct val="50000"/>
              </a:spcBef>
              <a:buFontTx/>
              <a:buNone/>
            </a:pPr>
            <a:r>
              <a:rPr kumimoji="1" lang="en-US" altLang="zh-CN" sz="2400" dirty="0">
                <a:latin typeface="楷体_GB2312" pitchFamily="49" charset="-122"/>
                <a:ea typeface="楷体_GB2312" pitchFamily="49" charset="-122"/>
              </a:rPr>
              <a:t>  </a:t>
            </a:r>
            <a:r>
              <a:rPr kumimoji="1" lang="en-US" altLang="zh-CN" sz="2400" dirty="0">
                <a:latin typeface="楷体" panose="02010609060101010101" pitchFamily="49" charset="-122"/>
                <a:ea typeface="楷体" panose="02010609060101010101" pitchFamily="49" charset="-122"/>
              </a:rPr>
              <a:t>1</a:t>
            </a:r>
            <a:r>
              <a:rPr kumimoji="1" lang="zh-CN" altLang="en-US" sz="2400" dirty="0">
                <a:latin typeface="楷体" panose="02010609060101010101" pitchFamily="49" charset="-122"/>
                <a:ea typeface="楷体" panose="02010609060101010101" pitchFamily="49" charset="-122"/>
              </a:rPr>
              <a:t>）呈悬浮状态的可浮油</a:t>
            </a:r>
          </a:p>
          <a:p>
            <a:pPr eaLnBrk="1" hangingPunct="1">
              <a:spcBef>
                <a:spcPct val="50000"/>
              </a:spcBef>
              <a:buFontTx/>
              <a:buNone/>
            </a:pPr>
            <a:r>
              <a:rPr kumimoji="1" lang="en-US" altLang="zh-CN" sz="2400" dirty="0">
                <a:latin typeface="楷体" panose="02010609060101010101" pitchFamily="49" charset="-122"/>
                <a:ea typeface="楷体" panose="02010609060101010101" pitchFamily="49" charset="-122"/>
              </a:rPr>
              <a:t> 2</a:t>
            </a:r>
            <a:r>
              <a:rPr kumimoji="1" lang="zh-CN" altLang="en-US" sz="2400" dirty="0">
                <a:latin typeface="楷体" panose="02010609060101010101" pitchFamily="49" charset="-122"/>
                <a:ea typeface="楷体" panose="02010609060101010101" pitchFamily="49" charset="-122"/>
              </a:rPr>
              <a:t>）呈乳化状态的乳化油</a:t>
            </a:r>
          </a:p>
          <a:p>
            <a:pPr eaLnBrk="1" hangingPunct="1">
              <a:spcBef>
                <a:spcPct val="50000"/>
              </a:spcBef>
              <a:buFontTx/>
              <a:buNone/>
            </a:pPr>
            <a:r>
              <a:rPr kumimoji="1" lang="en-US" altLang="zh-CN" sz="2400" dirty="0">
                <a:latin typeface="楷体" panose="02010609060101010101" pitchFamily="49" charset="-122"/>
                <a:ea typeface="楷体" panose="02010609060101010101" pitchFamily="49" charset="-122"/>
              </a:rPr>
              <a:t> 3</a:t>
            </a:r>
            <a:r>
              <a:rPr kumimoji="1" lang="zh-CN" altLang="en-US" sz="2400" dirty="0">
                <a:latin typeface="楷体" panose="02010609060101010101" pitchFamily="49" charset="-122"/>
                <a:ea typeface="楷体" panose="02010609060101010101" pitchFamily="49" charset="-122"/>
              </a:rPr>
              <a:t>）呈溶解状的溶解油</a:t>
            </a:r>
          </a:p>
          <a:p>
            <a:endParaRPr lang="zh-CN" altLang="en-US" sz="2800" dirty="0">
              <a:solidFill>
                <a:srgbClr val="FFFF00"/>
              </a:solidFill>
            </a:endParaRPr>
          </a:p>
        </p:txBody>
      </p:sp>
    </p:spTree>
  </p:cSld>
  <p:clrMapOvr>
    <a:masterClrMapping/>
  </p:clrMapOvr>
  <p:transition/>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Text Box 2"/>
          <p:cNvSpPr txBox="1">
            <a:spLocks noChangeArrowheads="1"/>
          </p:cNvSpPr>
          <p:nvPr/>
        </p:nvSpPr>
        <p:spPr bwMode="auto">
          <a:xfrm>
            <a:off x="228600" y="1676400"/>
            <a:ext cx="8077200" cy="762000"/>
          </a:xfrm>
          <a:prstGeom prst="rect">
            <a:avLst/>
          </a:prstGeom>
          <a:noFill/>
          <a:ln w="9525">
            <a:noFill/>
            <a:miter lim="800000"/>
            <a:headEnd/>
            <a:tailEnd/>
          </a:ln>
        </p:spPr>
        <p:txBody>
          <a:bodyPr>
            <a:spAutoFit/>
          </a:bodyPr>
          <a:lstStyle/>
          <a:p>
            <a:pPr>
              <a:spcBef>
                <a:spcPct val="50000"/>
              </a:spcBef>
            </a:pPr>
            <a:endParaRPr kumimoji="1" lang="zh-CN" altLang="zh-CN" sz="4400">
              <a:solidFill>
                <a:schemeClr val="tx2"/>
              </a:solidFill>
              <a:latin typeface="Times New Roman" pitchFamily="18" charset="0"/>
            </a:endParaRPr>
          </a:p>
        </p:txBody>
      </p:sp>
      <p:sp>
        <p:nvSpPr>
          <p:cNvPr id="78851" name="Text Box 3"/>
          <p:cNvSpPr txBox="1">
            <a:spLocks noChangeArrowheads="1"/>
          </p:cNvSpPr>
          <p:nvPr/>
        </p:nvSpPr>
        <p:spPr bwMode="auto">
          <a:xfrm>
            <a:off x="0" y="2165350"/>
            <a:ext cx="8763000" cy="457200"/>
          </a:xfrm>
          <a:prstGeom prst="rect">
            <a:avLst/>
          </a:prstGeom>
          <a:noFill/>
          <a:ln w="9525">
            <a:noFill/>
            <a:miter lim="800000"/>
            <a:headEnd/>
            <a:tailEnd/>
          </a:ln>
        </p:spPr>
        <p:txBody>
          <a:bodyPr>
            <a:spAutoFit/>
          </a:bodyPr>
          <a:lstStyle/>
          <a:p>
            <a:pPr algn="l">
              <a:spcBef>
                <a:spcPct val="20000"/>
              </a:spcBef>
            </a:pPr>
            <a:r>
              <a:rPr kumimoji="1" lang="en-US" altLang="zh-CN" sz="2400">
                <a:latin typeface="Times New Roman" pitchFamily="18" charset="0"/>
              </a:rPr>
              <a:t>    </a:t>
            </a:r>
          </a:p>
        </p:txBody>
      </p:sp>
      <p:sp>
        <p:nvSpPr>
          <p:cNvPr id="78852" name="Text Box 4"/>
          <p:cNvSpPr txBox="1">
            <a:spLocks noChangeArrowheads="1"/>
          </p:cNvSpPr>
          <p:nvPr/>
        </p:nvSpPr>
        <p:spPr bwMode="auto">
          <a:xfrm>
            <a:off x="349696" y="1340768"/>
            <a:ext cx="8686800" cy="5262979"/>
          </a:xfrm>
          <a:prstGeom prst="rect">
            <a:avLst/>
          </a:prstGeom>
          <a:noFill/>
          <a:ln w="9525">
            <a:noFill/>
            <a:miter lim="800000"/>
            <a:headEnd/>
            <a:tailEnd/>
          </a:ln>
        </p:spPr>
        <p:txBody>
          <a:bodyPr>
            <a:spAutoFit/>
          </a:bodyPr>
          <a:lstStyle/>
          <a:p>
            <a:pPr algn="l">
              <a:spcBef>
                <a:spcPct val="50000"/>
              </a:spcBef>
            </a:pPr>
            <a:r>
              <a:rPr kumimoji="1" lang="en-US" altLang="zh-CN" sz="2400" b="1" dirty="0">
                <a:solidFill>
                  <a:srgbClr val="FFFF00"/>
                </a:solidFill>
                <a:latin typeface="楷体" panose="02010609060101010101" pitchFamily="49" charset="-122"/>
                <a:ea typeface="楷体" panose="02010609060101010101" pitchFamily="49" charset="-122"/>
              </a:rPr>
              <a:t>1.</a:t>
            </a:r>
            <a:r>
              <a:rPr kumimoji="1" lang="zh-CN" altLang="en-US" sz="2400" b="1" dirty="0">
                <a:solidFill>
                  <a:srgbClr val="FFFF00"/>
                </a:solidFill>
                <a:latin typeface="楷体" panose="02010609060101010101" pitchFamily="49" charset="-122"/>
                <a:ea typeface="楷体" panose="02010609060101010101" pitchFamily="49" charset="-122"/>
              </a:rPr>
              <a:t>隔油池的型式与构造</a:t>
            </a:r>
          </a:p>
          <a:p>
            <a:pPr algn="l">
              <a:spcBef>
                <a:spcPct val="50000"/>
              </a:spcBef>
            </a:pPr>
            <a:r>
              <a:rPr kumimoji="1" lang="zh-CN" altLang="en-US" sz="2400" b="1" dirty="0">
                <a:latin typeface="楷体" panose="02010609060101010101" pitchFamily="49" charset="-122"/>
                <a:ea typeface="楷体" panose="02010609060101010101" pitchFamily="49" charset="-122"/>
              </a:rPr>
              <a:t> 常用的隔油池有</a:t>
            </a:r>
            <a:r>
              <a:rPr kumimoji="1" lang="zh-CN" altLang="en-US" sz="2400" b="1" dirty="0">
                <a:solidFill>
                  <a:srgbClr val="0BF57A"/>
                </a:solidFill>
                <a:latin typeface="楷体" panose="02010609060101010101" pitchFamily="49" charset="-122"/>
                <a:ea typeface="楷体" panose="02010609060101010101" pitchFamily="49" charset="-122"/>
              </a:rPr>
              <a:t>平流式</a:t>
            </a:r>
            <a:r>
              <a:rPr kumimoji="1" lang="zh-CN" altLang="en-US" sz="2400" b="1" dirty="0">
                <a:latin typeface="楷体" panose="02010609060101010101" pitchFamily="49" charset="-122"/>
                <a:ea typeface="楷体" panose="02010609060101010101" pitchFamily="49" charset="-122"/>
              </a:rPr>
              <a:t>与</a:t>
            </a:r>
            <a:r>
              <a:rPr kumimoji="1" lang="zh-CN" altLang="en-US" sz="2400" b="1" dirty="0">
                <a:solidFill>
                  <a:srgbClr val="0BF57A"/>
                </a:solidFill>
                <a:latin typeface="楷体" panose="02010609060101010101" pitchFamily="49" charset="-122"/>
                <a:ea typeface="楷体" panose="02010609060101010101" pitchFamily="49" charset="-122"/>
              </a:rPr>
              <a:t>斜流式</a:t>
            </a:r>
            <a:r>
              <a:rPr kumimoji="1" lang="zh-CN" altLang="en-US" sz="2400" b="1" dirty="0">
                <a:latin typeface="楷体" panose="02010609060101010101" pitchFamily="49" charset="-122"/>
                <a:ea typeface="楷体" panose="02010609060101010101" pitchFamily="49" charset="-122"/>
              </a:rPr>
              <a:t>两种型式。</a:t>
            </a:r>
          </a:p>
          <a:p>
            <a:pPr indent="720000" algn="just">
              <a:spcBef>
                <a:spcPct val="50000"/>
              </a:spcBef>
            </a:pPr>
            <a:r>
              <a:rPr kumimoji="1" lang="zh-CN" altLang="en-US" sz="2400" b="1" dirty="0">
                <a:latin typeface="楷体" panose="02010609060101010101" pitchFamily="49" charset="-122"/>
                <a:ea typeface="楷体" panose="02010609060101010101" pitchFamily="49" charset="-122"/>
              </a:rPr>
              <a:t>废水从池子的一端流入池子，以较低的水平流速（</a:t>
            </a:r>
            <a:r>
              <a:rPr kumimoji="1" lang="en-US" altLang="zh-CN" sz="2400" b="1" dirty="0">
                <a:latin typeface="楷体" panose="02010609060101010101" pitchFamily="49" charset="-122"/>
                <a:ea typeface="楷体" panose="02010609060101010101" pitchFamily="49" charset="-122"/>
              </a:rPr>
              <a:t>2-5mm/s)</a:t>
            </a:r>
            <a:r>
              <a:rPr kumimoji="1" lang="zh-CN" altLang="en-US" sz="2400" b="1" dirty="0">
                <a:latin typeface="楷体" panose="02010609060101010101" pitchFamily="49" charset="-122"/>
                <a:ea typeface="楷体" panose="02010609060101010101" pitchFamily="49" charset="-122"/>
              </a:rPr>
              <a:t>流经池子，流动过程中，密度小于水的油粒上升到水面，密度大于水的颗粒杂质沉于池底，水从池子的另一端流出。在隔油池的出水端设置集油管。集油管一般用</a:t>
            </a:r>
            <a:r>
              <a:rPr kumimoji="1" lang="en-US" altLang="zh-CN" sz="2400" b="1" dirty="0">
                <a:latin typeface="楷体" panose="02010609060101010101" pitchFamily="49" charset="-122"/>
                <a:ea typeface="楷体" panose="02010609060101010101" pitchFamily="49" charset="-122"/>
              </a:rPr>
              <a:t>200-300mm</a:t>
            </a:r>
            <a:r>
              <a:rPr kumimoji="1" lang="zh-CN" altLang="en-US" sz="2400" b="1" dirty="0">
                <a:latin typeface="楷体" panose="02010609060101010101" pitchFamily="49" charset="-122"/>
                <a:ea typeface="楷体" panose="02010609060101010101" pitchFamily="49" charset="-122"/>
              </a:rPr>
              <a:t>的钢管制成，沿长度在管壁的一侧开弧宽为</a:t>
            </a:r>
            <a:r>
              <a:rPr kumimoji="1" lang="en-US" altLang="zh-CN" sz="2400" b="1" dirty="0">
                <a:latin typeface="楷体" panose="02010609060101010101" pitchFamily="49" charset="-122"/>
                <a:ea typeface="楷体" panose="02010609060101010101" pitchFamily="49" charset="-122"/>
              </a:rPr>
              <a:t>60</a:t>
            </a:r>
            <a:r>
              <a:rPr kumimoji="1" lang="zh-CN" altLang="en-US" sz="2400" b="1" dirty="0">
                <a:latin typeface="楷体" panose="02010609060101010101" pitchFamily="49" charset="-122"/>
                <a:ea typeface="楷体" panose="02010609060101010101" pitchFamily="49" charset="-122"/>
              </a:rPr>
              <a:t>或</a:t>
            </a:r>
            <a:r>
              <a:rPr kumimoji="1" lang="en-US" altLang="zh-CN" sz="2400" b="1" dirty="0">
                <a:latin typeface="楷体" panose="02010609060101010101" pitchFamily="49" charset="-122"/>
                <a:ea typeface="楷体" panose="02010609060101010101" pitchFamily="49" charset="-122"/>
              </a:rPr>
              <a:t>90mm</a:t>
            </a:r>
            <a:r>
              <a:rPr kumimoji="1" lang="zh-CN" altLang="en-US" sz="2400" b="1" dirty="0">
                <a:latin typeface="楷体" panose="02010609060101010101" pitchFamily="49" charset="-122"/>
                <a:ea typeface="楷体" panose="02010609060101010101" pitchFamily="49" charset="-122"/>
              </a:rPr>
              <a:t>的槽口。</a:t>
            </a:r>
          </a:p>
          <a:p>
            <a:pPr indent="720000" algn="just">
              <a:spcBef>
                <a:spcPct val="50000"/>
              </a:spcBef>
            </a:pPr>
            <a:r>
              <a:rPr kumimoji="1" lang="zh-CN" altLang="en-US" sz="2400" b="1" dirty="0">
                <a:latin typeface="楷体" panose="02010609060101010101" pitchFamily="49" charset="-122"/>
                <a:ea typeface="楷体" panose="02010609060101010101" pitchFamily="49" charset="-122"/>
              </a:rPr>
              <a:t> 平流式隔油池表面一般设置盖板，除便于冬季保持浮渣的温度，从而保持它的流动性外，同时还可以防火与防雨。在寒冷地区还应在池内设置加温管，以便必要时加温。</a:t>
            </a:r>
          </a:p>
          <a:p>
            <a:pPr algn="just">
              <a:spcBef>
                <a:spcPct val="50000"/>
              </a:spcBef>
            </a:pPr>
            <a:r>
              <a:rPr kumimoji="1" lang="zh-CN" altLang="en-US" sz="2400" b="1" dirty="0">
                <a:latin typeface="楷体" panose="02010609060101010101" pitchFamily="49" charset="-122"/>
                <a:ea typeface="楷体" panose="02010609060101010101" pitchFamily="49" charset="-122"/>
              </a:rPr>
              <a:t>    平流式隔油池的特点是构造简单、便于运行管理、油水分离效果稳定。</a:t>
            </a:r>
          </a:p>
        </p:txBody>
      </p:sp>
      <p:sp>
        <p:nvSpPr>
          <p:cNvPr id="78853" name="Text Box 5"/>
          <p:cNvSpPr txBox="1">
            <a:spLocks noChangeArrowheads="1"/>
          </p:cNvSpPr>
          <p:nvPr/>
        </p:nvSpPr>
        <p:spPr bwMode="auto">
          <a:xfrm>
            <a:off x="2771800" y="603306"/>
            <a:ext cx="4103687" cy="579437"/>
          </a:xfrm>
          <a:prstGeom prst="rect">
            <a:avLst/>
          </a:prstGeom>
          <a:noFill/>
          <a:ln w="9525">
            <a:noFill/>
            <a:miter lim="800000"/>
            <a:headEnd/>
            <a:tailEnd/>
          </a:ln>
        </p:spPr>
        <p:txBody>
          <a:bodyPr>
            <a:spAutoFit/>
          </a:bodyPr>
          <a:lstStyle/>
          <a:p>
            <a:pPr algn="ctr">
              <a:spcBef>
                <a:spcPct val="50000"/>
              </a:spcBef>
            </a:pPr>
            <a:r>
              <a:rPr kumimoji="1" lang="zh-CN" altLang="en-US" sz="3200" b="1" dirty="0">
                <a:solidFill>
                  <a:srgbClr val="FF0000"/>
                </a:solidFill>
                <a:latin typeface="Tahoma" pitchFamily="34" charset="0"/>
                <a:ea typeface="楷体_GB2312" pitchFamily="49" charset="-122"/>
              </a:rPr>
              <a:t>隔油池</a:t>
            </a:r>
            <a:endParaRPr kumimoji="1" lang="zh-CN" altLang="en-US" sz="3200" dirty="0">
              <a:solidFill>
                <a:srgbClr val="FF0000"/>
              </a:solidFill>
              <a:latin typeface="Tahoma" pitchFamily="34" charset="0"/>
              <a:ea typeface="楷体_GB2312" pitchFamily="49" charset="-122"/>
            </a:endParaRPr>
          </a:p>
        </p:txBody>
      </p:sp>
    </p:spTree>
  </p:cSld>
  <p:clrMapOvr>
    <a:masterClrMapping/>
  </p:clrMapOvr>
  <p:transition spd="slow">
    <p:random/>
    <p:sndAc>
      <p:stSnd>
        <p:snd r:embed="rId2" name="chimes.wav"/>
      </p:stSnd>
    </p:sndAc>
  </p:transition>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Text Box 2"/>
          <p:cNvSpPr txBox="1">
            <a:spLocks noChangeArrowheads="1"/>
          </p:cNvSpPr>
          <p:nvPr/>
        </p:nvSpPr>
        <p:spPr bwMode="auto">
          <a:xfrm>
            <a:off x="228600" y="1676400"/>
            <a:ext cx="8077200" cy="762000"/>
          </a:xfrm>
          <a:prstGeom prst="rect">
            <a:avLst/>
          </a:prstGeom>
          <a:noFill/>
          <a:ln w="9525">
            <a:noFill/>
            <a:miter lim="800000"/>
            <a:headEnd/>
            <a:tailEnd/>
          </a:ln>
        </p:spPr>
        <p:txBody>
          <a:bodyPr>
            <a:spAutoFit/>
          </a:bodyPr>
          <a:lstStyle/>
          <a:p>
            <a:pPr>
              <a:spcBef>
                <a:spcPct val="50000"/>
              </a:spcBef>
            </a:pPr>
            <a:endParaRPr kumimoji="1" lang="zh-CN" altLang="zh-CN" sz="4400">
              <a:solidFill>
                <a:schemeClr val="tx2"/>
              </a:solidFill>
              <a:latin typeface="Times New Roman" pitchFamily="18" charset="0"/>
            </a:endParaRPr>
          </a:p>
        </p:txBody>
      </p:sp>
      <p:sp>
        <p:nvSpPr>
          <p:cNvPr id="79875" name="Text Box 3"/>
          <p:cNvSpPr txBox="1">
            <a:spLocks noChangeArrowheads="1"/>
          </p:cNvSpPr>
          <p:nvPr/>
        </p:nvSpPr>
        <p:spPr bwMode="auto">
          <a:xfrm>
            <a:off x="0" y="2165350"/>
            <a:ext cx="8763000" cy="457200"/>
          </a:xfrm>
          <a:prstGeom prst="rect">
            <a:avLst/>
          </a:prstGeom>
          <a:noFill/>
          <a:ln w="9525">
            <a:noFill/>
            <a:miter lim="800000"/>
            <a:headEnd/>
            <a:tailEnd/>
          </a:ln>
        </p:spPr>
        <p:txBody>
          <a:bodyPr>
            <a:spAutoFit/>
          </a:bodyPr>
          <a:lstStyle/>
          <a:p>
            <a:pPr algn="l">
              <a:spcBef>
                <a:spcPct val="20000"/>
              </a:spcBef>
            </a:pPr>
            <a:r>
              <a:rPr kumimoji="1" lang="en-US" altLang="zh-CN" sz="2400">
                <a:latin typeface="Times New Roman" pitchFamily="18" charset="0"/>
              </a:rPr>
              <a:t>    </a:t>
            </a:r>
          </a:p>
        </p:txBody>
      </p:sp>
      <p:pic>
        <p:nvPicPr>
          <p:cNvPr id="277508" name="平行板式隔油池.avi">
            <a:hlinkClick r:id="" action="ppaction://media"/>
          </p:cNvPr>
          <p:cNvPicPr>
            <a:picLocks noRot="1" noChangeAspect="1" noChangeArrowheads="1"/>
          </p:cNvPicPr>
          <p:nvPr>
            <a:videoFile r:link="rId1"/>
          </p:nvPr>
        </p:nvPicPr>
        <p:blipFill>
          <a:blip r:embed="rId4" cstate="print"/>
          <a:srcRect/>
          <a:stretch>
            <a:fillRect/>
          </a:stretch>
        </p:blipFill>
        <p:spPr bwMode="auto">
          <a:xfrm>
            <a:off x="0" y="764704"/>
            <a:ext cx="9144000" cy="6093296"/>
          </a:xfrm>
          <a:prstGeom prst="rect">
            <a:avLst/>
          </a:prstGeom>
          <a:noFill/>
          <a:ln w="9525">
            <a:noFill/>
            <a:miter lim="800000"/>
            <a:headEnd/>
            <a:tailEnd/>
          </a:ln>
        </p:spPr>
      </p:pic>
      <p:sp>
        <p:nvSpPr>
          <p:cNvPr id="7" name="TextBox 6"/>
          <p:cNvSpPr txBox="1"/>
          <p:nvPr/>
        </p:nvSpPr>
        <p:spPr>
          <a:xfrm>
            <a:off x="7236296" y="6516052"/>
            <a:ext cx="2160240" cy="369332"/>
          </a:xfrm>
          <a:prstGeom prst="rect">
            <a:avLst/>
          </a:prstGeom>
          <a:solidFill>
            <a:schemeClr val="tx1"/>
          </a:solidFill>
        </p:spPr>
        <p:txBody>
          <a:bodyPr wrap="square" rtlCol="0">
            <a:spAutoFit/>
          </a:bodyPr>
          <a:lstStyle/>
          <a:p>
            <a:endParaRPr lang="zh-CN" altLang="en-US" dirty="0"/>
          </a:p>
        </p:txBody>
      </p:sp>
    </p:spTree>
  </p:cSld>
  <p:clrMapOvr>
    <a:masterClrMapping/>
  </p:clrMapOvr>
  <p:transition spd="slow">
    <p:random/>
    <p:sndAc>
      <p:stSnd>
        <p:snd r:embed="rId3" name="chimes.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77508"/>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277508"/>
                </p:tgtEl>
              </p:cMediaNode>
            </p:video>
            <p:seq concurrent="1" nextAc="seek">
              <p:cTn id="8" restart="whenNotActive" fill="hold" evtFilter="cancelBubble" nodeType="interactiveSeq">
                <p:stCondLst>
                  <p:cond evt="onClick" delay="0">
                    <p:tgtEl>
                      <p:spTgt spid="277508"/>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77508"/>
                                        </p:tgtEl>
                                      </p:cBhvr>
                                    </p:cmd>
                                  </p:childTnLst>
                                </p:cTn>
                              </p:par>
                            </p:childTnLst>
                          </p:cTn>
                        </p:par>
                      </p:childTnLst>
                    </p:cTn>
                  </p:par>
                </p:childTnLst>
              </p:cTn>
              <p:nextCondLst>
                <p:cond evt="onClick" delay="0">
                  <p:tgtEl>
                    <p:spTgt spid="277508"/>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9987" name="Picture 3" descr="颗粒的自由沉降过程"/>
          <p:cNvPicPr>
            <a:picLocks noChangeAspect="1" noChangeArrowheads="1"/>
          </p:cNvPicPr>
          <p:nvPr/>
        </p:nvPicPr>
        <p:blipFill>
          <a:blip r:embed="rId4" cstate="print"/>
          <a:srcRect/>
          <a:stretch>
            <a:fillRect/>
          </a:stretch>
        </p:blipFill>
        <p:spPr bwMode="auto">
          <a:xfrm>
            <a:off x="7301805" y="763588"/>
            <a:ext cx="1590675" cy="3240087"/>
          </a:xfrm>
          <a:prstGeom prst="rect">
            <a:avLst/>
          </a:prstGeom>
          <a:noFill/>
          <a:ln w="9525">
            <a:noFill/>
            <a:miter lim="800000"/>
            <a:headEnd/>
            <a:tailEnd/>
          </a:ln>
        </p:spPr>
      </p:pic>
      <p:sp>
        <p:nvSpPr>
          <p:cNvPr id="169989" name="Rectangle 5"/>
          <p:cNvSpPr>
            <a:spLocks noChangeArrowheads="1"/>
          </p:cNvSpPr>
          <p:nvPr/>
        </p:nvSpPr>
        <p:spPr bwMode="auto">
          <a:xfrm>
            <a:off x="611188" y="476250"/>
            <a:ext cx="2484437" cy="396875"/>
          </a:xfrm>
          <a:prstGeom prst="rect">
            <a:avLst/>
          </a:prstGeom>
          <a:noFill/>
          <a:ln w="9525">
            <a:noFill/>
            <a:miter lim="800000"/>
            <a:headEnd/>
            <a:tailEnd/>
          </a:ln>
        </p:spPr>
        <p:txBody>
          <a:bodyPr wrap="none">
            <a:spAutoFit/>
          </a:bodyPr>
          <a:lstStyle/>
          <a:p>
            <a:pPr algn="l"/>
            <a:r>
              <a:rPr lang="zh-CN" altLang="en-US" sz="2000" b="1">
                <a:latin typeface="Tahoma" pitchFamily="34" charset="0"/>
              </a:rPr>
              <a:t>由牛顿第二定律得：</a:t>
            </a:r>
          </a:p>
        </p:txBody>
      </p:sp>
      <p:graphicFrame>
        <p:nvGraphicFramePr>
          <p:cNvPr id="169990" name="Object 6"/>
          <p:cNvGraphicFramePr>
            <a:graphicFrameLocks noGrp="1" noChangeAspect="1"/>
          </p:cNvGraphicFramePr>
          <p:nvPr>
            <p:ph idx="1"/>
          </p:nvPr>
        </p:nvGraphicFramePr>
        <p:xfrm>
          <a:off x="755576" y="1052736"/>
          <a:ext cx="3168352" cy="1161075"/>
        </p:xfrm>
        <a:graphic>
          <a:graphicData uri="http://schemas.openxmlformats.org/presentationml/2006/ole">
            <mc:AlternateContent xmlns:mc="http://schemas.openxmlformats.org/markup-compatibility/2006">
              <mc:Choice xmlns:v="urn:schemas-microsoft-com:vml" Requires="v">
                <p:oleObj spid="_x0000_s74031" name="A Equation(公式3.1)" r:id="rId5" imgW="1193760" imgH="393480" progId="Equation.3">
                  <p:embed/>
                </p:oleObj>
              </mc:Choice>
              <mc:Fallback>
                <p:oleObj name="A Equation(公式3.1)" r:id="rId5" imgW="1193760" imgH="393480" progId="Equation.3">
                  <p:embed/>
                  <p:pic>
                    <p:nvPicPr>
                      <p:cNvPr id="0" name="Object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55576" y="1052736"/>
                        <a:ext cx="3168352" cy="1161075"/>
                      </a:xfrm>
                      <a:prstGeom prst="rect">
                        <a:avLst/>
                      </a:prstGeom>
                      <a:gradFill rotWithShape="1">
                        <a:gsLst>
                          <a:gs pos="0">
                            <a:schemeClr val="hlink"/>
                          </a:gs>
                          <a:gs pos="100000">
                            <a:schemeClr val="accent1"/>
                          </a:gs>
                        </a:gsLst>
                        <a:lin ang="5400000" scaled="1"/>
                      </a:gradFill>
                    </p:spPr>
                  </p:pic>
                </p:oleObj>
              </mc:Fallback>
            </mc:AlternateContent>
          </a:graphicData>
        </a:graphic>
      </p:graphicFrame>
      <p:graphicFrame>
        <p:nvGraphicFramePr>
          <p:cNvPr id="169991" name="Object 7"/>
          <p:cNvGraphicFramePr>
            <a:graphicFrameLocks noChangeAspect="1"/>
          </p:cNvGraphicFramePr>
          <p:nvPr/>
        </p:nvGraphicFramePr>
        <p:xfrm>
          <a:off x="755576" y="2420888"/>
          <a:ext cx="1516062" cy="758825"/>
        </p:xfrm>
        <a:graphic>
          <a:graphicData uri="http://schemas.openxmlformats.org/presentationml/2006/ole">
            <mc:AlternateContent xmlns:mc="http://schemas.openxmlformats.org/markup-compatibility/2006">
              <mc:Choice xmlns:v="urn:schemas-microsoft-com:vml" Requires="v">
                <p:oleObj spid="_x0000_s74032" name="A Equation(公式3.1)" r:id="rId7" imgW="838080" imgH="419040" progId="Equation.3">
                  <p:embed/>
                </p:oleObj>
              </mc:Choice>
              <mc:Fallback>
                <p:oleObj name="A Equation(公式3.1)" r:id="rId7" imgW="838080" imgH="419040" progId="Equation.3">
                  <p:embed/>
                  <p:pic>
                    <p:nvPicPr>
                      <p:cNvPr id="0" name="Object 7"/>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55576" y="2420888"/>
                        <a:ext cx="1516062" cy="758825"/>
                      </a:xfrm>
                      <a:prstGeom prst="rect">
                        <a:avLst/>
                      </a:prstGeom>
                      <a:gradFill rotWithShape="1">
                        <a:gsLst>
                          <a:gs pos="0">
                            <a:schemeClr val="hlink"/>
                          </a:gs>
                          <a:gs pos="100000">
                            <a:schemeClr val="accent1"/>
                          </a:gs>
                        </a:gsLst>
                        <a:lin ang="5400000" scaled="1"/>
                      </a:gradFill>
                    </p:spPr>
                  </p:pic>
                </p:oleObj>
              </mc:Fallback>
            </mc:AlternateContent>
          </a:graphicData>
        </a:graphic>
      </p:graphicFrame>
      <p:graphicFrame>
        <p:nvGraphicFramePr>
          <p:cNvPr id="169992" name="Object 8"/>
          <p:cNvGraphicFramePr>
            <a:graphicFrameLocks noChangeAspect="1"/>
          </p:cNvGraphicFramePr>
          <p:nvPr/>
        </p:nvGraphicFramePr>
        <p:xfrm>
          <a:off x="2555776" y="2420888"/>
          <a:ext cx="1539875" cy="758825"/>
        </p:xfrm>
        <a:graphic>
          <a:graphicData uri="http://schemas.openxmlformats.org/presentationml/2006/ole">
            <mc:AlternateContent xmlns:mc="http://schemas.openxmlformats.org/markup-compatibility/2006">
              <mc:Choice xmlns:v="urn:schemas-microsoft-com:vml" Requires="v">
                <p:oleObj spid="_x0000_s74033" name="A Equation(公式3.1)" r:id="rId9" imgW="850680" imgH="419040" progId="Equation.3">
                  <p:embed/>
                </p:oleObj>
              </mc:Choice>
              <mc:Fallback>
                <p:oleObj name="A Equation(公式3.1)" r:id="rId9" imgW="850680" imgH="419040" progId="Equation.3">
                  <p:embed/>
                  <p:pic>
                    <p:nvPicPr>
                      <p:cNvPr id="0" name="Object 8"/>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555776" y="2420888"/>
                        <a:ext cx="1539875" cy="758825"/>
                      </a:xfrm>
                      <a:prstGeom prst="rect">
                        <a:avLst/>
                      </a:prstGeom>
                      <a:gradFill rotWithShape="1">
                        <a:gsLst>
                          <a:gs pos="0">
                            <a:schemeClr val="hlink"/>
                          </a:gs>
                          <a:gs pos="100000">
                            <a:schemeClr val="accent1"/>
                          </a:gs>
                        </a:gsLst>
                        <a:lin ang="5400000" scaled="1"/>
                      </a:gradFill>
                    </p:spPr>
                  </p:pic>
                </p:oleObj>
              </mc:Fallback>
            </mc:AlternateContent>
          </a:graphicData>
        </a:graphic>
      </p:graphicFrame>
      <p:graphicFrame>
        <p:nvGraphicFramePr>
          <p:cNvPr id="169993" name="Object 9"/>
          <p:cNvGraphicFramePr>
            <a:graphicFrameLocks noChangeAspect="1"/>
          </p:cNvGraphicFramePr>
          <p:nvPr/>
        </p:nvGraphicFramePr>
        <p:xfrm>
          <a:off x="725983" y="3429001"/>
          <a:ext cx="4350073" cy="722812"/>
        </p:xfrm>
        <a:graphic>
          <a:graphicData uri="http://schemas.openxmlformats.org/presentationml/2006/ole">
            <mc:AlternateContent xmlns:mc="http://schemas.openxmlformats.org/markup-compatibility/2006">
              <mc:Choice xmlns:v="urn:schemas-microsoft-com:vml" Requires="v">
                <p:oleObj spid="_x0000_s74034" name="A Equation(公式3.1)" r:id="rId11" imgW="2603160" imgH="431640" progId="Equation.3">
                  <p:embed/>
                </p:oleObj>
              </mc:Choice>
              <mc:Fallback>
                <p:oleObj name="A Equation(公式3.1)" r:id="rId11" imgW="2603160" imgH="431640" progId="Equation.3">
                  <p:embed/>
                  <p:pic>
                    <p:nvPicPr>
                      <p:cNvPr id="0" name="Object 9"/>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725983" y="3429001"/>
                        <a:ext cx="4350073" cy="722812"/>
                      </a:xfrm>
                      <a:prstGeom prst="rect">
                        <a:avLst/>
                      </a:prstGeom>
                      <a:gradFill rotWithShape="1">
                        <a:gsLst>
                          <a:gs pos="0">
                            <a:schemeClr val="hlink"/>
                          </a:gs>
                          <a:gs pos="100000">
                            <a:schemeClr val="accent1"/>
                          </a:gs>
                        </a:gsLst>
                        <a:lin ang="5400000" scaled="1"/>
                      </a:gradFill>
                    </p:spPr>
                  </p:pic>
                </p:oleObj>
              </mc:Fallback>
            </mc:AlternateContent>
          </a:graphicData>
        </a:graphic>
      </p:graphicFrame>
      <p:sp>
        <p:nvSpPr>
          <p:cNvPr id="169994" name="Rectangle 10"/>
          <p:cNvSpPr>
            <a:spLocks noChangeArrowheads="1"/>
          </p:cNvSpPr>
          <p:nvPr/>
        </p:nvSpPr>
        <p:spPr bwMode="auto">
          <a:xfrm>
            <a:off x="703610" y="4653136"/>
            <a:ext cx="1708150" cy="396875"/>
          </a:xfrm>
          <a:prstGeom prst="rect">
            <a:avLst/>
          </a:prstGeom>
          <a:noFill/>
          <a:ln w="9525">
            <a:noFill/>
            <a:miter lim="800000"/>
            <a:headEnd/>
            <a:tailEnd/>
          </a:ln>
        </p:spPr>
        <p:txBody>
          <a:bodyPr wrap="none">
            <a:spAutoFit/>
          </a:bodyPr>
          <a:lstStyle/>
          <a:p>
            <a:pPr algn="l"/>
            <a:r>
              <a:rPr lang="zh-CN" altLang="en-US" sz="2000" dirty="0">
                <a:latin typeface="Tahoma" pitchFamily="34" charset="0"/>
              </a:rPr>
              <a:t>带入整理得：</a:t>
            </a:r>
          </a:p>
        </p:txBody>
      </p:sp>
      <p:graphicFrame>
        <p:nvGraphicFramePr>
          <p:cNvPr id="169995" name="Object 11"/>
          <p:cNvGraphicFramePr>
            <a:graphicFrameLocks noChangeAspect="1"/>
          </p:cNvGraphicFramePr>
          <p:nvPr/>
        </p:nvGraphicFramePr>
        <p:xfrm>
          <a:off x="5220072" y="3429000"/>
          <a:ext cx="873125" cy="709042"/>
        </p:xfrm>
        <a:graphic>
          <a:graphicData uri="http://schemas.openxmlformats.org/presentationml/2006/ole">
            <mc:AlternateContent xmlns:mc="http://schemas.openxmlformats.org/markup-compatibility/2006">
              <mc:Choice xmlns:v="urn:schemas-microsoft-com:vml" Requires="v">
                <p:oleObj spid="_x0000_s74035" name="A Equation(公式3.1)" r:id="rId13" imgW="482400" imgH="431640" progId="Equation.3">
                  <p:embed/>
                </p:oleObj>
              </mc:Choice>
              <mc:Fallback>
                <p:oleObj name="A Equation(公式3.1)" r:id="rId13" imgW="482400" imgH="431640" progId="Equation.3">
                  <p:embed/>
                  <p:pic>
                    <p:nvPicPr>
                      <p:cNvPr id="0" name="Object 11"/>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5220072" y="3429000"/>
                        <a:ext cx="873125" cy="709042"/>
                      </a:xfrm>
                      <a:prstGeom prst="rect">
                        <a:avLst/>
                      </a:prstGeom>
                      <a:gradFill rotWithShape="1">
                        <a:gsLst>
                          <a:gs pos="0">
                            <a:schemeClr val="hlink"/>
                          </a:gs>
                          <a:gs pos="100000">
                            <a:schemeClr val="accent1"/>
                          </a:gs>
                        </a:gsLst>
                        <a:lin ang="5400000" scaled="1"/>
                      </a:gradFill>
                    </p:spPr>
                  </p:pic>
                </p:oleObj>
              </mc:Fallback>
            </mc:AlternateContent>
          </a:graphicData>
        </a:graphic>
      </p:graphicFrame>
      <p:graphicFrame>
        <p:nvGraphicFramePr>
          <p:cNvPr id="169996" name="Object 12"/>
          <p:cNvGraphicFramePr>
            <a:graphicFrameLocks noChangeAspect="1"/>
          </p:cNvGraphicFramePr>
          <p:nvPr/>
        </p:nvGraphicFramePr>
        <p:xfrm>
          <a:off x="6156176" y="3429000"/>
          <a:ext cx="1036659" cy="720080"/>
        </p:xfrm>
        <a:graphic>
          <a:graphicData uri="http://schemas.openxmlformats.org/presentationml/2006/ole">
            <mc:AlternateContent xmlns:mc="http://schemas.openxmlformats.org/markup-compatibility/2006">
              <mc:Choice xmlns:v="urn:schemas-microsoft-com:vml" Requires="v">
                <p:oleObj spid="_x0000_s74036" name="A Equation(公式3.1)" r:id="rId15" imgW="711000" imgH="444240" progId="Equation.3">
                  <p:embed/>
                </p:oleObj>
              </mc:Choice>
              <mc:Fallback>
                <p:oleObj name="A Equation(公式3.1)" r:id="rId15" imgW="711000" imgH="444240" progId="Equation.3">
                  <p:embed/>
                  <p:pic>
                    <p:nvPicPr>
                      <p:cNvPr id="0" name="Object 12"/>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6156176" y="3429000"/>
                        <a:ext cx="1036659" cy="720080"/>
                      </a:xfrm>
                      <a:prstGeom prst="rect">
                        <a:avLst/>
                      </a:prstGeom>
                      <a:gradFill rotWithShape="1">
                        <a:gsLst>
                          <a:gs pos="0">
                            <a:schemeClr val="hlink"/>
                          </a:gs>
                          <a:gs pos="100000">
                            <a:schemeClr val="accent1"/>
                          </a:gs>
                        </a:gsLst>
                        <a:lin ang="5400000" scaled="1"/>
                      </a:gradFill>
                    </p:spPr>
                  </p:pic>
                </p:oleObj>
              </mc:Fallback>
            </mc:AlternateContent>
          </a:graphicData>
        </a:graphic>
      </p:graphicFrame>
      <p:grpSp>
        <p:nvGrpSpPr>
          <p:cNvPr id="2" name="Group 13"/>
          <p:cNvGrpSpPr>
            <a:grpSpLocks/>
          </p:cNvGrpSpPr>
          <p:nvPr/>
        </p:nvGrpSpPr>
        <p:grpSpPr bwMode="auto">
          <a:xfrm>
            <a:off x="755576" y="5157192"/>
            <a:ext cx="5700712" cy="804863"/>
            <a:chOff x="650" y="3566"/>
            <a:chExt cx="3591" cy="507"/>
          </a:xfrm>
        </p:grpSpPr>
        <p:graphicFrame>
          <p:nvGraphicFramePr>
            <p:cNvPr id="1032" name="Object 14"/>
            <p:cNvGraphicFramePr>
              <a:graphicFrameLocks noChangeAspect="1"/>
            </p:cNvGraphicFramePr>
            <p:nvPr>
              <p:extLst>
                <p:ext uri="{D42A27DB-BD31-4B8C-83A1-F6EECF244321}">
                  <p14:modId xmlns:p14="http://schemas.microsoft.com/office/powerpoint/2010/main" val="1560325772"/>
                </p:ext>
              </p:extLst>
            </p:nvPr>
          </p:nvGraphicFramePr>
          <p:xfrm>
            <a:off x="650" y="3566"/>
            <a:ext cx="1434" cy="507"/>
          </p:xfrm>
          <a:graphic>
            <a:graphicData uri="http://schemas.openxmlformats.org/presentationml/2006/ole">
              <mc:AlternateContent xmlns:mc="http://schemas.openxmlformats.org/markup-compatibility/2006">
                <mc:Choice xmlns:v="urn:schemas-microsoft-com:vml" Requires="v">
                  <p:oleObj spid="_x0000_s74037" name="Equation" r:id="rId17" imgW="1257120" imgH="444240" progId="Equation.3">
                    <p:embed/>
                  </p:oleObj>
                </mc:Choice>
                <mc:Fallback>
                  <p:oleObj name="Equation" r:id="rId17" imgW="1257120" imgH="444240" progId="Equation.3">
                    <p:embed/>
                    <p:pic>
                      <p:nvPicPr>
                        <p:cNvPr id="0" name="Object 14"/>
                        <p:cNvPicPr>
                          <a:picLocks noChangeAspect="1" noChangeArrowheads="1"/>
                        </p:cNvPicPr>
                        <p:nvPr/>
                      </p:nvPicPr>
                      <p:blipFill>
                        <a:blip r:embed="rId18"/>
                        <a:srcRect/>
                        <a:stretch>
                          <a:fillRect/>
                        </a:stretch>
                      </p:blipFill>
                      <p:spPr bwMode="auto">
                        <a:xfrm>
                          <a:off x="650" y="3566"/>
                          <a:ext cx="1434" cy="507"/>
                        </a:xfrm>
                        <a:prstGeom prst="rect">
                          <a:avLst/>
                        </a:prstGeom>
                        <a:gradFill rotWithShape="1">
                          <a:gsLst>
                            <a:gs pos="0">
                              <a:schemeClr val="hlink"/>
                            </a:gs>
                            <a:gs pos="100000">
                              <a:schemeClr val="accent1"/>
                            </a:gs>
                          </a:gsLst>
                          <a:lin ang="5400000" scaled="1"/>
                        </a:gradFill>
                      </p:spPr>
                    </p:pic>
                  </p:oleObj>
                </mc:Fallback>
              </mc:AlternateContent>
            </a:graphicData>
          </a:graphic>
        </p:graphicFrame>
        <p:sp>
          <p:nvSpPr>
            <p:cNvPr id="1038" name="Rectangle 15"/>
            <p:cNvSpPr>
              <a:spLocks noChangeArrowheads="1"/>
            </p:cNvSpPr>
            <p:nvPr/>
          </p:nvSpPr>
          <p:spPr bwMode="auto">
            <a:xfrm>
              <a:off x="2109" y="3702"/>
              <a:ext cx="2132" cy="250"/>
            </a:xfrm>
            <a:prstGeom prst="rect">
              <a:avLst/>
            </a:prstGeom>
            <a:noFill/>
            <a:ln w="9525">
              <a:noFill/>
              <a:miter lim="800000"/>
              <a:headEnd/>
              <a:tailEnd/>
            </a:ln>
          </p:spPr>
          <p:txBody>
            <a:bodyPr>
              <a:spAutoFit/>
            </a:bodyPr>
            <a:lstStyle/>
            <a:p>
              <a:pPr algn="l"/>
              <a:r>
                <a:rPr lang="en-US" altLang="zh-CN" sz="1600">
                  <a:latin typeface="Tahoma" pitchFamily="34" charset="0"/>
                </a:rPr>
                <a:t>   </a:t>
              </a:r>
              <a:r>
                <a:rPr lang="en-US" altLang="zh-CN" sz="2000">
                  <a:latin typeface="Tahoma" pitchFamily="34" charset="0"/>
                </a:rPr>
                <a:t>-----  </a:t>
              </a:r>
              <a:r>
                <a:rPr lang="zh-CN" altLang="en-US" sz="2000">
                  <a:latin typeface="Tahoma" pitchFamily="34" charset="0"/>
                </a:rPr>
                <a:t>即斯托克斯公式</a:t>
              </a:r>
              <a:r>
                <a:rPr lang="zh-CN" altLang="en-US" sz="1600">
                  <a:latin typeface="Tahoma" pitchFamily="34" charset="0"/>
                </a:rPr>
                <a:t>。</a:t>
              </a:r>
            </a:p>
          </p:txBody>
        </p:sp>
      </p:grpSp>
      <p:sp>
        <p:nvSpPr>
          <p:cNvPr id="4" name="矩形 3">
            <a:extLst>
              <a:ext uri="{FF2B5EF4-FFF2-40B4-BE49-F238E27FC236}">
                <a16:creationId xmlns:a16="http://schemas.microsoft.com/office/drawing/2014/main" id="{27F5BF42-EFE5-408B-9430-4168410A0EAD}"/>
              </a:ext>
            </a:extLst>
          </p:cNvPr>
          <p:cNvSpPr/>
          <p:nvPr/>
        </p:nvSpPr>
        <p:spPr>
          <a:xfrm>
            <a:off x="827584" y="6150917"/>
            <a:ext cx="1903085" cy="461665"/>
          </a:xfrm>
          <a:prstGeom prst="rect">
            <a:avLst/>
          </a:prstGeom>
        </p:spPr>
        <p:txBody>
          <a:bodyPr wrap="none">
            <a:spAutoFit/>
          </a:bodyPr>
          <a:lstStyle/>
          <a:p>
            <a:r>
              <a:rPr lang="el-GR" altLang="zh-CN" sz="2400" b="1" i="1" dirty="0">
                <a:solidFill>
                  <a:srgbClr val="F01085"/>
                </a:solidFill>
                <a:latin typeface="Times New Roman" panose="02020603050405020304" pitchFamily="18" charset="0"/>
                <a:cs typeface="Times New Roman" panose="02020603050405020304" pitchFamily="18" charset="0"/>
              </a:rPr>
              <a:t>μ</a:t>
            </a:r>
            <a:r>
              <a:rPr lang="zh-CN" altLang="en-US" sz="2400" b="1" dirty="0">
                <a:solidFill>
                  <a:srgbClr val="F01085"/>
                </a:solidFill>
                <a:latin typeface="Times New Roman" panose="02020603050405020304" pitchFamily="18" charset="0"/>
                <a:cs typeface="Times New Roman" panose="02020603050405020304" pitchFamily="18" charset="0"/>
              </a:rPr>
              <a:t>：水的黏度</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69987"/>
                                        </p:tgtEl>
                                        <p:attrNameLst>
                                          <p:attrName>style.visibility</p:attrName>
                                        </p:attrNameLst>
                                      </p:cBhvr>
                                      <p:to>
                                        <p:strVal val="visible"/>
                                      </p:to>
                                    </p:set>
                                    <p:anim calcmode="lin" valueType="num">
                                      <p:cBhvr additive="base">
                                        <p:cTn id="7" dur="500" fill="hold"/>
                                        <p:tgtEl>
                                          <p:spTgt spid="169987"/>
                                        </p:tgtEl>
                                        <p:attrNameLst>
                                          <p:attrName>ppt_x</p:attrName>
                                        </p:attrNameLst>
                                      </p:cBhvr>
                                      <p:tavLst>
                                        <p:tav tm="0">
                                          <p:val>
                                            <p:strVal val="#ppt_x"/>
                                          </p:val>
                                        </p:tav>
                                        <p:tav tm="100000">
                                          <p:val>
                                            <p:strVal val="#ppt_x"/>
                                          </p:val>
                                        </p:tav>
                                      </p:tavLst>
                                    </p:anim>
                                    <p:anim calcmode="lin" valueType="num">
                                      <p:cBhvr additive="base">
                                        <p:cTn id="8" dur="500" fill="hold"/>
                                        <p:tgtEl>
                                          <p:spTgt spid="16998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69989"/>
                                        </p:tgtEl>
                                        <p:attrNameLst>
                                          <p:attrName>style.visibility</p:attrName>
                                        </p:attrNameLst>
                                      </p:cBhvr>
                                      <p:to>
                                        <p:strVal val="visible"/>
                                      </p:to>
                                    </p:set>
                                    <p:anim calcmode="lin" valueType="num">
                                      <p:cBhvr additive="base">
                                        <p:cTn id="13" dur="500" fill="hold"/>
                                        <p:tgtEl>
                                          <p:spTgt spid="169989"/>
                                        </p:tgtEl>
                                        <p:attrNameLst>
                                          <p:attrName>ppt_x</p:attrName>
                                        </p:attrNameLst>
                                      </p:cBhvr>
                                      <p:tavLst>
                                        <p:tav tm="0">
                                          <p:val>
                                            <p:strVal val="#ppt_x"/>
                                          </p:val>
                                        </p:tav>
                                        <p:tav tm="100000">
                                          <p:val>
                                            <p:strVal val="#ppt_x"/>
                                          </p:val>
                                        </p:tav>
                                      </p:tavLst>
                                    </p:anim>
                                    <p:anim calcmode="lin" valueType="num">
                                      <p:cBhvr additive="base">
                                        <p:cTn id="14" dur="500" fill="hold"/>
                                        <p:tgtEl>
                                          <p:spTgt spid="169989"/>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69990"/>
                                        </p:tgtEl>
                                        <p:attrNameLst>
                                          <p:attrName>style.visibility</p:attrName>
                                        </p:attrNameLst>
                                      </p:cBhvr>
                                      <p:to>
                                        <p:strVal val="visible"/>
                                      </p:to>
                                    </p:set>
                                    <p:anim calcmode="lin" valueType="num">
                                      <p:cBhvr additive="base">
                                        <p:cTn id="19" dur="500" fill="hold"/>
                                        <p:tgtEl>
                                          <p:spTgt spid="169990"/>
                                        </p:tgtEl>
                                        <p:attrNameLst>
                                          <p:attrName>ppt_x</p:attrName>
                                        </p:attrNameLst>
                                      </p:cBhvr>
                                      <p:tavLst>
                                        <p:tav tm="0">
                                          <p:val>
                                            <p:strVal val="#ppt_x"/>
                                          </p:val>
                                        </p:tav>
                                        <p:tav tm="100000">
                                          <p:val>
                                            <p:strVal val="#ppt_x"/>
                                          </p:val>
                                        </p:tav>
                                      </p:tavLst>
                                    </p:anim>
                                    <p:anim calcmode="lin" valueType="num">
                                      <p:cBhvr additive="base">
                                        <p:cTn id="20" dur="500" fill="hold"/>
                                        <p:tgtEl>
                                          <p:spTgt spid="169990"/>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69991"/>
                                        </p:tgtEl>
                                        <p:attrNameLst>
                                          <p:attrName>style.visibility</p:attrName>
                                        </p:attrNameLst>
                                      </p:cBhvr>
                                      <p:to>
                                        <p:strVal val="visible"/>
                                      </p:to>
                                    </p:set>
                                    <p:anim calcmode="lin" valueType="num">
                                      <p:cBhvr additive="base">
                                        <p:cTn id="25" dur="500" fill="hold"/>
                                        <p:tgtEl>
                                          <p:spTgt spid="169991"/>
                                        </p:tgtEl>
                                        <p:attrNameLst>
                                          <p:attrName>ppt_x</p:attrName>
                                        </p:attrNameLst>
                                      </p:cBhvr>
                                      <p:tavLst>
                                        <p:tav tm="0">
                                          <p:val>
                                            <p:strVal val="#ppt_x"/>
                                          </p:val>
                                        </p:tav>
                                        <p:tav tm="100000">
                                          <p:val>
                                            <p:strVal val="#ppt_x"/>
                                          </p:val>
                                        </p:tav>
                                      </p:tavLst>
                                    </p:anim>
                                    <p:anim calcmode="lin" valueType="num">
                                      <p:cBhvr additive="base">
                                        <p:cTn id="26" dur="500" fill="hold"/>
                                        <p:tgtEl>
                                          <p:spTgt spid="169991"/>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169992"/>
                                        </p:tgtEl>
                                        <p:attrNameLst>
                                          <p:attrName>style.visibility</p:attrName>
                                        </p:attrNameLst>
                                      </p:cBhvr>
                                      <p:to>
                                        <p:strVal val="visible"/>
                                      </p:to>
                                    </p:set>
                                    <p:anim calcmode="lin" valueType="num">
                                      <p:cBhvr additive="base">
                                        <p:cTn id="31" dur="500" fill="hold"/>
                                        <p:tgtEl>
                                          <p:spTgt spid="169992"/>
                                        </p:tgtEl>
                                        <p:attrNameLst>
                                          <p:attrName>ppt_x</p:attrName>
                                        </p:attrNameLst>
                                      </p:cBhvr>
                                      <p:tavLst>
                                        <p:tav tm="0">
                                          <p:val>
                                            <p:strVal val="#ppt_x"/>
                                          </p:val>
                                        </p:tav>
                                        <p:tav tm="100000">
                                          <p:val>
                                            <p:strVal val="#ppt_x"/>
                                          </p:val>
                                        </p:tav>
                                      </p:tavLst>
                                    </p:anim>
                                    <p:anim calcmode="lin" valueType="num">
                                      <p:cBhvr additive="base">
                                        <p:cTn id="32" dur="500" fill="hold"/>
                                        <p:tgtEl>
                                          <p:spTgt spid="169992"/>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169993"/>
                                        </p:tgtEl>
                                        <p:attrNameLst>
                                          <p:attrName>style.visibility</p:attrName>
                                        </p:attrNameLst>
                                      </p:cBhvr>
                                      <p:to>
                                        <p:strVal val="visible"/>
                                      </p:to>
                                    </p:set>
                                    <p:anim calcmode="lin" valueType="num">
                                      <p:cBhvr additive="base">
                                        <p:cTn id="37" dur="500" fill="hold"/>
                                        <p:tgtEl>
                                          <p:spTgt spid="169993"/>
                                        </p:tgtEl>
                                        <p:attrNameLst>
                                          <p:attrName>ppt_x</p:attrName>
                                        </p:attrNameLst>
                                      </p:cBhvr>
                                      <p:tavLst>
                                        <p:tav tm="0">
                                          <p:val>
                                            <p:strVal val="#ppt_x"/>
                                          </p:val>
                                        </p:tav>
                                        <p:tav tm="100000">
                                          <p:val>
                                            <p:strVal val="#ppt_x"/>
                                          </p:val>
                                        </p:tav>
                                      </p:tavLst>
                                    </p:anim>
                                    <p:anim calcmode="lin" valueType="num">
                                      <p:cBhvr additive="base">
                                        <p:cTn id="38" dur="500" fill="hold"/>
                                        <p:tgtEl>
                                          <p:spTgt spid="169993"/>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169995"/>
                                        </p:tgtEl>
                                        <p:attrNameLst>
                                          <p:attrName>style.visibility</p:attrName>
                                        </p:attrNameLst>
                                      </p:cBhvr>
                                      <p:to>
                                        <p:strVal val="visible"/>
                                      </p:to>
                                    </p:set>
                                    <p:anim calcmode="lin" valueType="num">
                                      <p:cBhvr additive="base">
                                        <p:cTn id="43" dur="500" fill="hold"/>
                                        <p:tgtEl>
                                          <p:spTgt spid="169995"/>
                                        </p:tgtEl>
                                        <p:attrNameLst>
                                          <p:attrName>ppt_x</p:attrName>
                                        </p:attrNameLst>
                                      </p:cBhvr>
                                      <p:tavLst>
                                        <p:tav tm="0">
                                          <p:val>
                                            <p:strVal val="#ppt_x"/>
                                          </p:val>
                                        </p:tav>
                                        <p:tav tm="100000">
                                          <p:val>
                                            <p:strVal val="#ppt_x"/>
                                          </p:val>
                                        </p:tav>
                                      </p:tavLst>
                                    </p:anim>
                                    <p:anim calcmode="lin" valueType="num">
                                      <p:cBhvr additive="base">
                                        <p:cTn id="44" dur="500" fill="hold"/>
                                        <p:tgtEl>
                                          <p:spTgt spid="169995"/>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169996"/>
                                        </p:tgtEl>
                                        <p:attrNameLst>
                                          <p:attrName>style.visibility</p:attrName>
                                        </p:attrNameLst>
                                      </p:cBhvr>
                                      <p:to>
                                        <p:strVal val="visible"/>
                                      </p:to>
                                    </p:set>
                                    <p:anim calcmode="lin" valueType="num">
                                      <p:cBhvr additive="base">
                                        <p:cTn id="49" dur="500" fill="hold"/>
                                        <p:tgtEl>
                                          <p:spTgt spid="169996"/>
                                        </p:tgtEl>
                                        <p:attrNameLst>
                                          <p:attrName>ppt_x</p:attrName>
                                        </p:attrNameLst>
                                      </p:cBhvr>
                                      <p:tavLst>
                                        <p:tav tm="0">
                                          <p:val>
                                            <p:strVal val="#ppt_x"/>
                                          </p:val>
                                        </p:tav>
                                        <p:tav tm="100000">
                                          <p:val>
                                            <p:strVal val="#ppt_x"/>
                                          </p:val>
                                        </p:tav>
                                      </p:tavLst>
                                    </p:anim>
                                    <p:anim calcmode="lin" valueType="num">
                                      <p:cBhvr additive="base">
                                        <p:cTn id="50" dur="500" fill="hold"/>
                                        <p:tgtEl>
                                          <p:spTgt spid="169996"/>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169994"/>
                                        </p:tgtEl>
                                        <p:attrNameLst>
                                          <p:attrName>style.visibility</p:attrName>
                                        </p:attrNameLst>
                                      </p:cBhvr>
                                      <p:to>
                                        <p:strVal val="visible"/>
                                      </p:to>
                                    </p:set>
                                    <p:anim calcmode="lin" valueType="num">
                                      <p:cBhvr additive="base">
                                        <p:cTn id="55" dur="500" fill="hold"/>
                                        <p:tgtEl>
                                          <p:spTgt spid="169994"/>
                                        </p:tgtEl>
                                        <p:attrNameLst>
                                          <p:attrName>ppt_x</p:attrName>
                                        </p:attrNameLst>
                                      </p:cBhvr>
                                      <p:tavLst>
                                        <p:tav tm="0">
                                          <p:val>
                                            <p:strVal val="#ppt_x"/>
                                          </p:val>
                                        </p:tav>
                                        <p:tav tm="100000">
                                          <p:val>
                                            <p:strVal val="#ppt_x"/>
                                          </p:val>
                                        </p:tav>
                                      </p:tavLst>
                                    </p:anim>
                                    <p:anim calcmode="lin" valueType="num">
                                      <p:cBhvr additive="base">
                                        <p:cTn id="56" dur="500" fill="hold"/>
                                        <p:tgtEl>
                                          <p:spTgt spid="169994"/>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nodeType="clickEffect">
                                  <p:stCondLst>
                                    <p:cond delay="0"/>
                                  </p:stCondLst>
                                  <p:childTnLst>
                                    <p:set>
                                      <p:cBhvr>
                                        <p:cTn id="60" dur="1" fill="hold">
                                          <p:stCondLst>
                                            <p:cond delay="0"/>
                                          </p:stCondLst>
                                        </p:cTn>
                                        <p:tgtEl>
                                          <p:spTgt spid="2"/>
                                        </p:tgtEl>
                                        <p:attrNameLst>
                                          <p:attrName>style.visibility</p:attrName>
                                        </p:attrNameLst>
                                      </p:cBhvr>
                                      <p:to>
                                        <p:strVal val="visible"/>
                                      </p:to>
                                    </p:set>
                                    <p:anim calcmode="lin" valueType="num">
                                      <p:cBhvr additive="base">
                                        <p:cTn id="61" dur="500" fill="hold"/>
                                        <p:tgtEl>
                                          <p:spTgt spid="2"/>
                                        </p:tgtEl>
                                        <p:attrNameLst>
                                          <p:attrName>ppt_x</p:attrName>
                                        </p:attrNameLst>
                                      </p:cBhvr>
                                      <p:tavLst>
                                        <p:tav tm="0">
                                          <p:val>
                                            <p:strVal val="#ppt_x"/>
                                          </p:val>
                                        </p:tav>
                                        <p:tav tm="100000">
                                          <p:val>
                                            <p:strVal val="#ppt_x"/>
                                          </p:val>
                                        </p:tav>
                                      </p:tavLst>
                                    </p:anim>
                                    <p:anim calcmode="lin" valueType="num">
                                      <p:cBhvr additive="base">
                                        <p:cTn id="62"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9989" grpId="0"/>
      <p:bldP spid="169994"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Text Box 2"/>
          <p:cNvSpPr txBox="1">
            <a:spLocks noChangeArrowheads="1"/>
          </p:cNvSpPr>
          <p:nvPr/>
        </p:nvSpPr>
        <p:spPr bwMode="auto">
          <a:xfrm>
            <a:off x="228600" y="1676400"/>
            <a:ext cx="8077200" cy="762000"/>
          </a:xfrm>
          <a:prstGeom prst="rect">
            <a:avLst/>
          </a:prstGeom>
          <a:noFill/>
          <a:ln w="9525">
            <a:noFill/>
            <a:miter lim="800000"/>
            <a:headEnd/>
            <a:tailEnd/>
          </a:ln>
        </p:spPr>
        <p:txBody>
          <a:bodyPr>
            <a:spAutoFit/>
          </a:bodyPr>
          <a:lstStyle/>
          <a:p>
            <a:pPr>
              <a:spcBef>
                <a:spcPct val="50000"/>
              </a:spcBef>
            </a:pPr>
            <a:endParaRPr kumimoji="1" lang="zh-CN" altLang="zh-CN" sz="4400">
              <a:solidFill>
                <a:schemeClr val="tx2"/>
              </a:solidFill>
              <a:latin typeface="Times New Roman" pitchFamily="18" charset="0"/>
            </a:endParaRPr>
          </a:p>
        </p:txBody>
      </p:sp>
      <p:sp>
        <p:nvSpPr>
          <p:cNvPr id="80899" name="Text Box 3"/>
          <p:cNvSpPr txBox="1">
            <a:spLocks noChangeArrowheads="1"/>
          </p:cNvSpPr>
          <p:nvPr/>
        </p:nvSpPr>
        <p:spPr bwMode="auto">
          <a:xfrm>
            <a:off x="0" y="2165350"/>
            <a:ext cx="8763000" cy="457200"/>
          </a:xfrm>
          <a:prstGeom prst="rect">
            <a:avLst/>
          </a:prstGeom>
          <a:noFill/>
          <a:ln w="9525">
            <a:noFill/>
            <a:miter lim="800000"/>
            <a:headEnd/>
            <a:tailEnd/>
          </a:ln>
        </p:spPr>
        <p:txBody>
          <a:bodyPr>
            <a:spAutoFit/>
          </a:bodyPr>
          <a:lstStyle/>
          <a:p>
            <a:pPr algn="l">
              <a:spcBef>
                <a:spcPct val="20000"/>
              </a:spcBef>
            </a:pPr>
            <a:r>
              <a:rPr kumimoji="1" lang="en-US" altLang="zh-CN" sz="2400">
                <a:latin typeface="Times New Roman" pitchFamily="18" charset="0"/>
              </a:rPr>
              <a:t>    </a:t>
            </a:r>
          </a:p>
        </p:txBody>
      </p:sp>
      <p:pic>
        <p:nvPicPr>
          <p:cNvPr id="278532" name="倾斜板式隔油池.avi">
            <a:hlinkClick r:id="" action="ppaction://media"/>
          </p:cNvPr>
          <p:cNvPicPr>
            <a:picLocks noRot="1" noChangeAspect="1" noChangeArrowheads="1"/>
          </p:cNvPicPr>
          <p:nvPr>
            <a:videoFile r:link="rId1"/>
          </p:nvPr>
        </p:nvPicPr>
        <p:blipFill>
          <a:blip r:embed="rId4" cstate="print"/>
          <a:srcRect/>
          <a:stretch>
            <a:fillRect/>
          </a:stretch>
        </p:blipFill>
        <p:spPr bwMode="auto">
          <a:xfrm>
            <a:off x="0" y="601663"/>
            <a:ext cx="9144000" cy="6248400"/>
          </a:xfrm>
          <a:prstGeom prst="rect">
            <a:avLst/>
          </a:prstGeom>
          <a:noFill/>
          <a:ln w="9525">
            <a:noFill/>
            <a:miter lim="800000"/>
            <a:headEnd/>
            <a:tailEnd/>
          </a:ln>
        </p:spPr>
      </p:pic>
      <p:sp>
        <p:nvSpPr>
          <p:cNvPr id="7" name="TextBox 6"/>
          <p:cNvSpPr txBox="1"/>
          <p:nvPr/>
        </p:nvSpPr>
        <p:spPr>
          <a:xfrm>
            <a:off x="7236296" y="6444044"/>
            <a:ext cx="2160240" cy="369332"/>
          </a:xfrm>
          <a:prstGeom prst="rect">
            <a:avLst/>
          </a:prstGeom>
          <a:solidFill>
            <a:schemeClr val="tx1"/>
          </a:solidFill>
        </p:spPr>
        <p:txBody>
          <a:bodyPr wrap="square" rtlCol="0">
            <a:spAutoFit/>
          </a:bodyPr>
          <a:lstStyle/>
          <a:p>
            <a:endParaRPr lang="zh-CN" altLang="en-US" dirty="0"/>
          </a:p>
        </p:txBody>
      </p:sp>
    </p:spTree>
  </p:cSld>
  <p:clrMapOvr>
    <a:masterClrMapping/>
  </p:clrMapOvr>
  <p:transition spd="slow">
    <p:random/>
    <p:sndAc>
      <p:stSnd>
        <p:snd r:embed="rId3" name="chimes.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7853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278532"/>
                </p:tgtEl>
              </p:cMediaNode>
            </p:video>
            <p:seq concurrent="1" nextAc="seek">
              <p:cTn id="8" restart="whenNotActive" fill="hold" evtFilter="cancelBubble" nodeType="interactiveSeq">
                <p:stCondLst>
                  <p:cond evt="onClick" delay="0">
                    <p:tgtEl>
                      <p:spTgt spid="27853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78532"/>
                                        </p:tgtEl>
                                      </p:cBhvr>
                                    </p:cmd>
                                  </p:childTnLst>
                                </p:cTn>
                              </p:par>
                            </p:childTnLst>
                          </p:cTn>
                        </p:par>
                      </p:childTnLst>
                    </p:cTn>
                  </p:par>
                </p:childTnLst>
              </p:cTn>
              <p:nextCondLst>
                <p:cond evt="onClick" delay="0">
                  <p:tgtEl>
                    <p:spTgt spid="278532"/>
                  </p:tgtEl>
                </p:cond>
              </p:nextCondLst>
            </p:seq>
          </p:childTnLst>
        </p:cTn>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Text Box 2"/>
          <p:cNvSpPr txBox="1">
            <a:spLocks noChangeArrowheads="1"/>
          </p:cNvSpPr>
          <p:nvPr/>
        </p:nvSpPr>
        <p:spPr bwMode="auto">
          <a:xfrm>
            <a:off x="228600" y="1676400"/>
            <a:ext cx="8077200" cy="762000"/>
          </a:xfrm>
          <a:prstGeom prst="rect">
            <a:avLst/>
          </a:prstGeom>
          <a:noFill/>
          <a:ln w="9525">
            <a:noFill/>
            <a:miter lim="800000"/>
            <a:headEnd/>
            <a:tailEnd/>
          </a:ln>
        </p:spPr>
        <p:txBody>
          <a:bodyPr>
            <a:spAutoFit/>
          </a:bodyPr>
          <a:lstStyle/>
          <a:p>
            <a:pPr>
              <a:spcBef>
                <a:spcPct val="50000"/>
              </a:spcBef>
            </a:pPr>
            <a:endParaRPr kumimoji="1" lang="zh-CN" altLang="zh-CN" sz="4400">
              <a:solidFill>
                <a:schemeClr val="tx2"/>
              </a:solidFill>
              <a:latin typeface="Times New Roman" pitchFamily="18" charset="0"/>
            </a:endParaRPr>
          </a:p>
        </p:txBody>
      </p:sp>
      <p:sp>
        <p:nvSpPr>
          <p:cNvPr id="81923" name="Text Box 3"/>
          <p:cNvSpPr txBox="1">
            <a:spLocks noChangeArrowheads="1"/>
          </p:cNvSpPr>
          <p:nvPr/>
        </p:nvSpPr>
        <p:spPr bwMode="auto">
          <a:xfrm>
            <a:off x="0" y="2165350"/>
            <a:ext cx="8763000" cy="457200"/>
          </a:xfrm>
          <a:prstGeom prst="rect">
            <a:avLst/>
          </a:prstGeom>
          <a:noFill/>
          <a:ln w="9525">
            <a:noFill/>
            <a:miter lim="800000"/>
            <a:headEnd/>
            <a:tailEnd/>
          </a:ln>
        </p:spPr>
        <p:txBody>
          <a:bodyPr>
            <a:spAutoFit/>
          </a:bodyPr>
          <a:lstStyle/>
          <a:p>
            <a:pPr algn="l">
              <a:spcBef>
                <a:spcPct val="20000"/>
              </a:spcBef>
            </a:pPr>
            <a:r>
              <a:rPr kumimoji="1" lang="en-US" altLang="zh-CN" sz="2400">
                <a:latin typeface="Times New Roman" pitchFamily="18" charset="0"/>
              </a:rPr>
              <a:t>    </a:t>
            </a:r>
          </a:p>
        </p:txBody>
      </p:sp>
      <p:pic>
        <p:nvPicPr>
          <p:cNvPr id="279556" name="自动撇油斜板隔油池.avi">
            <a:hlinkClick r:id="" action="ppaction://media"/>
          </p:cNvPr>
          <p:cNvPicPr>
            <a:picLocks noRot="1" noChangeAspect="1" noChangeArrowheads="1"/>
          </p:cNvPicPr>
          <p:nvPr>
            <a:videoFile r:link="rId1"/>
          </p:nvPr>
        </p:nvPicPr>
        <p:blipFill>
          <a:blip r:embed="rId4" cstate="print"/>
          <a:srcRect/>
          <a:stretch>
            <a:fillRect/>
          </a:stretch>
        </p:blipFill>
        <p:spPr bwMode="auto">
          <a:xfrm>
            <a:off x="0" y="685800"/>
            <a:ext cx="9144000" cy="6164263"/>
          </a:xfrm>
          <a:prstGeom prst="rect">
            <a:avLst/>
          </a:prstGeom>
          <a:noFill/>
          <a:ln w="9525">
            <a:noFill/>
            <a:miter lim="800000"/>
            <a:headEnd/>
            <a:tailEnd/>
          </a:ln>
        </p:spPr>
      </p:pic>
      <p:sp>
        <p:nvSpPr>
          <p:cNvPr id="7" name="TextBox 6"/>
          <p:cNvSpPr txBox="1"/>
          <p:nvPr/>
        </p:nvSpPr>
        <p:spPr>
          <a:xfrm>
            <a:off x="7236296" y="6444044"/>
            <a:ext cx="2160240" cy="369332"/>
          </a:xfrm>
          <a:prstGeom prst="rect">
            <a:avLst/>
          </a:prstGeom>
          <a:solidFill>
            <a:schemeClr val="tx1"/>
          </a:solidFill>
        </p:spPr>
        <p:txBody>
          <a:bodyPr wrap="square" rtlCol="0">
            <a:spAutoFit/>
          </a:bodyPr>
          <a:lstStyle/>
          <a:p>
            <a:endParaRPr lang="zh-CN" altLang="en-US" dirty="0"/>
          </a:p>
        </p:txBody>
      </p:sp>
    </p:spTree>
  </p:cSld>
  <p:clrMapOvr>
    <a:masterClrMapping/>
  </p:clrMapOvr>
  <p:transition spd="slow">
    <p:random/>
    <p:sndAc>
      <p:stSnd>
        <p:snd r:embed="rId3" name="chimes.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7955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279556"/>
                </p:tgtEl>
              </p:cMediaNode>
            </p:video>
            <p:seq concurrent="1" nextAc="seek">
              <p:cTn id="8" restart="whenNotActive" fill="hold" evtFilter="cancelBubble" nodeType="interactiveSeq">
                <p:stCondLst>
                  <p:cond evt="onClick" delay="0">
                    <p:tgtEl>
                      <p:spTgt spid="279556"/>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79556"/>
                                        </p:tgtEl>
                                      </p:cBhvr>
                                    </p:cmd>
                                  </p:childTnLst>
                                </p:cTn>
                              </p:par>
                            </p:childTnLst>
                          </p:cTn>
                        </p:par>
                      </p:childTnLst>
                    </p:cTn>
                  </p:par>
                </p:childTnLst>
              </p:cTn>
              <p:nextCondLst>
                <p:cond evt="onClick" delay="0">
                  <p:tgtEl>
                    <p:spTgt spid="279556"/>
                  </p:tgtEl>
                </p:cond>
              </p:nextCondLst>
            </p:seq>
          </p:childTnLst>
        </p:cTn>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Text Box 2"/>
          <p:cNvSpPr txBox="1">
            <a:spLocks noChangeArrowheads="1"/>
          </p:cNvSpPr>
          <p:nvPr/>
        </p:nvSpPr>
        <p:spPr bwMode="auto">
          <a:xfrm>
            <a:off x="228600" y="1676400"/>
            <a:ext cx="8077200" cy="762000"/>
          </a:xfrm>
          <a:prstGeom prst="rect">
            <a:avLst/>
          </a:prstGeom>
          <a:noFill/>
          <a:ln w="9525">
            <a:noFill/>
            <a:miter lim="800000"/>
            <a:headEnd/>
            <a:tailEnd/>
          </a:ln>
        </p:spPr>
        <p:txBody>
          <a:bodyPr>
            <a:spAutoFit/>
          </a:bodyPr>
          <a:lstStyle/>
          <a:p>
            <a:pPr>
              <a:spcBef>
                <a:spcPct val="50000"/>
              </a:spcBef>
            </a:pPr>
            <a:endParaRPr kumimoji="1" lang="zh-CN" altLang="zh-CN" sz="4400">
              <a:solidFill>
                <a:schemeClr val="tx2"/>
              </a:solidFill>
              <a:latin typeface="Times New Roman" pitchFamily="18" charset="0"/>
            </a:endParaRPr>
          </a:p>
        </p:txBody>
      </p:sp>
      <p:sp>
        <p:nvSpPr>
          <p:cNvPr id="82947" name="Text Box 3"/>
          <p:cNvSpPr txBox="1">
            <a:spLocks noChangeArrowheads="1"/>
          </p:cNvSpPr>
          <p:nvPr/>
        </p:nvSpPr>
        <p:spPr bwMode="auto">
          <a:xfrm>
            <a:off x="0" y="2165350"/>
            <a:ext cx="8763000" cy="457200"/>
          </a:xfrm>
          <a:prstGeom prst="rect">
            <a:avLst/>
          </a:prstGeom>
          <a:noFill/>
          <a:ln w="9525">
            <a:noFill/>
            <a:miter lim="800000"/>
            <a:headEnd/>
            <a:tailEnd/>
          </a:ln>
        </p:spPr>
        <p:txBody>
          <a:bodyPr>
            <a:spAutoFit/>
          </a:bodyPr>
          <a:lstStyle/>
          <a:p>
            <a:pPr algn="l">
              <a:spcBef>
                <a:spcPct val="20000"/>
              </a:spcBef>
            </a:pPr>
            <a:r>
              <a:rPr kumimoji="1" lang="en-US" altLang="zh-CN" sz="2400">
                <a:latin typeface="Times New Roman" pitchFamily="18" charset="0"/>
              </a:rPr>
              <a:t>    </a:t>
            </a:r>
          </a:p>
        </p:txBody>
      </p:sp>
      <p:pic>
        <p:nvPicPr>
          <p:cNvPr id="280580" name="波纹斜板（CPI）隔油池.avi">
            <a:hlinkClick r:id="" action="ppaction://media"/>
          </p:cNvPr>
          <p:cNvPicPr>
            <a:picLocks noRot="1" noChangeAspect="1" noChangeArrowheads="1"/>
          </p:cNvPicPr>
          <p:nvPr>
            <a:videoFile r:link="rId1"/>
          </p:nvPr>
        </p:nvPicPr>
        <p:blipFill>
          <a:blip r:embed="rId4" cstate="print"/>
          <a:srcRect/>
          <a:stretch>
            <a:fillRect/>
          </a:stretch>
        </p:blipFill>
        <p:spPr bwMode="auto">
          <a:xfrm>
            <a:off x="0" y="476250"/>
            <a:ext cx="9144000" cy="6381750"/>
          </a:xfrm>
          <a:prstGeom prst="rect">
            <a:avLst/>
          </a:prstGeom>
          <a:noFill/>
          <a:ln w="9525">
            <a:noFill/>
            <a:miter lim="800000"/>
            <a:headEnd/>
            <a:tailEnd/>
          </a:ln>
        </p:spPr>
      </p:pic>
      <p:sp>
        <p:nvSpPr>
          <p:cNvPr id="7" name="TextBox 6"/>
          <p:cNvSpPr txBox="1"/>
          <p:nvPr/>
        </p:nvSpPr>
        <p:spPr>
          <a:xfrm>
            <a:off x="7236296" y="6516052"/>
            <a:ext cx="2160240" cy="369332"/>
          </a:xfrm>
          <a:prstGeom prst="rect">
            <a:avLst/>
          </a:prstGeom>
          <a:solidFill>
            <a:schemeClr val="tx1"/>
          </a:solidFill>
        </p:spPr>
        <p:txBody>
          <a:bodyPr wrap="square" rtlCol="0">
            <a:spAutoFit/>
          </a:bodyPr>
          <a:lstStyle/>
          <a:p>
            <a:endParaRPr lang="zh-CN" altLang="en-US" dirty="0"/>
          </a:p>
        </p:txBody>
      </p:sp>
    </p:spTree>
  </p:cSld>
  <p:clrMapOvr>
    <a:masterClrMapping/>
  </p:clrMapOvr>
  <p:transition spd="slow">
    <p:random/>
    <p:sndAc>
      <p:stSnd>
        <p:snd r:embed="rId3" name="chimes.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80580"/>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280580"/>
                </p:tgtEl>
              </p:cMediaNode>
            </p:video>
            <p:seq concurrent="1" nextAc="seek">
              <p:cTn id="8" restart="whenNotActive" fill="hold" evtFilter="cancelBubble" nodeType="interactiveSeq">
                <p:stCondLst>
                  <p:cond evt="onClick" delay="0">
                    <p:tgtEl>
                      <p:spTgt spid="280580"/>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80580"/>
                                        </p:tgtEl>
                                      </p:cBhvr>
                                    </p:cmd>
                                  </p:childTnLst>
                                </p:cTn>
                              </p:par>
                            </p:childTnLst>
                          </p:cTn>
                        </p:par>
                      </p:childTnLst>
                    </p:cTn>
                  </p:par>
                </p:childTnLst>
              </p:cTn>
              <p:nextCondLst>
                <p:cond evt="onClick" delay="0">
                  <p:tgtEl>
                    <p:spTgt spid="280580"/>
                  </p:tgtEl>
                </p:cond>
              </p:nextCondLst>
            </p:seq>
          </p:childTnLst>
        </p:cTn>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Text Box 2"/>
          <p:cNvSpPr txBox="1">
            <a:spLocks noChangeArrowheads="1"/>
          </p:cNvSpPr>
          <p:nvPr/>
        </p:nvSpPr>
        <p:spPr bwMode="auto">
          <a:xfrm>
            <a:off x="228600" y="1676400"/>
            <a:ext cx="8077200" cy="762000"/>
          </a:xfrm>
          <a:prstGeom prst="rect">
            <a:avLst/>
          </a:prstGeom>
          <a:noFill/>
          <a:ln w="9525">
            <a:noFill/>
            <a:miter lim="800000"/>
            <a:headEnd/>
            <a:tailEnd/>
          </a:ln>
        </p:spPr>
        <p:txBody>
          <a:bodyPr>
            <a:spAutoFit/>
          </a:bodyPr>
          <a:lstStyle/>
          <a:p>
            <a:pPr>
              <a:spcBef>
                <a:spcPct val="50000"/>
              </a:spcBef>
            </a:pPr>
            <a:endParaRPr kumimoji="1" lang="zh-CN" altLang="zh-CN" sz="4400">
              <a:solidFill>
                <a:schemeClr val="tx2"/>
              </a:solidFill>
              <a:latin typeface="Times New Roman" pitchFamily="18" charset="0"/>
            </a:endParaRPr>
          </a:p>
        </p:txBody>
      </p:sp>
      <p:sp>
        <p:nvSpPr>
          <p:cNvPr id="83971" name="Text Box 3"/>
          <p:cNvSpPr txBox="1">
            <a:spLocks noChangeArrowheads="1"/>
          </p:cNvSpPr>
          <p:nvPr/>
        </p:nvSpPr>
        <p:spPr bwMode="auto">
          <a:xfrm>
            <a:off x="0" y="2165350"/>
            <a:ext cx="8763000" cy="457200"/>
          </a:xfrm>
          <a:prstGeom prst="rect">
            <a:avLst/>
          </a:prstGeom>
          <a:noFill/>
          <a:ln w="9525">
            <a:noFill/>
            <a:miter lim="800000"/>
            <a:headEnd/>
            <a:tailEnd/>
          </a:ln>
        </p:spPr>
        <p:txBody>
          <a:bodyPr>
            <a:spAutoFit/>
          </a:bodyPr>
          <a:lstStyle/>
          <a:p>
            <a:pPr algn="l">
              <a:spcBef>
                <a:spcPct val="20000"/>
              </a:spcBef>
            </a:pPr>
            <a:r>
              <a:rPr kumimoji="1" lang="en-US" altLang="zh-CN" sz="2400">
                <a:latin typeface="Times New Roman" pitchFamily="18" charset="0"/>
              </a:rPr>
              <a:t>    </a:t>
            </a:r>
          </a:p>
        </p:txBody>
      </p:sp>
      <p:pic>
        <p:nvPicPr>
          <p:cNvPr id="281604" name="简易隔油井.avi">
            <a:hlinkClick r:id="" action="ppaction://media"/>
          </p:cNvPr>
          <p:cNvPicPr>
            <a:picLocks noRot="1" noChangeAspect="1" noChangeArrowheads="1"/>
          </p:cNvPicPr>
          <p:nvPr>
            <a:videoFile r:link="rId1"/>
          </p:nvPr>
        </p:nvPicPr>
        <p:blipFill>
          <a:blip r:embed="rId4" cstate="print"/>
          <a:srcRect/>
          <a:stretch>
            <a:fillRect/>
          </a:stretch>
        </p:blipFill>
        <p:spPr bwMode="auto">
          <a:xfrm>
            <a:off x="0" y="838200"/>
            <a:ext cx="9144000" cy="6011863"/>
          </a:xfrm>
          <a:prstGeom prst="rect">
            <a:avLst/>
          </a:prstGeom>
          <a:noFill/>
          <a:ln w="9525">
            <a:noFill/>
            <a:miter lim="800000"/>
            <a:headEnd/>
            <a:tailEnd/>
          </a:ln>
        </p:spPr>
      </p:pic>
      <p:sp>
        <p:nvSpPr>
          <p:cNvPr id="7" name="TextBox 6"/>
          <p:cNvSpPr txBox="1"/>
          <p:nvPr/>
        </p:nvSpPr>
        <p:spPr>
          <a:xfrm>
            <a:off x="7236296" y="6444044"/>
            <a:ext cx="2160240" cy="369332"/>
          </a:xfrm>
          <a:prstGeom prst="rect">
            <a:avLst/>
          </a:prstGeom>
          <a:solidFill>
            <a:schemeClr val="tx1"/>
          </a:solidFill>
        </p:spPr>
        <p:txBody>
          <a:bodyPr wrap="square" rtlCol="0">
            <a:spAutoFit/>
          </a:bodyPr>
          <a:lstStyle/>
          <a:p>
            <a:endParaRPr lang="zh-CN" altLang="en-US" dirty="0"/>
          </a:p>
        </p:txBody>
      </p:sp>
    </p:spTree>
  </p:cSld>
  <p:clrMapOvr>
    <a:masterClrMapping/>
  </p:clrMapOvr>
  <p:transition spd="slow">
    <p:random/>
    <p:sndAc>
      <p:stSnd>
        <p:snd r:embed="rId3" name="chimes.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8160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281604"/>
                </p:tgtEl>
              </p:cMediaNode>
            </p:video>
            <p:seq concurrent="1" nextAc="seek">
              <p:cTn id="8" restart="whenNotActive" fill="hold" evtFilter="cancelBubble" nodeType="interactiveSeq">
                <p:stCondLst>
                  <p:cond evt="onClick" delay="0">
                    <p:tgtEl>
                      <p:spTgt spid="28160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81604"/>
                                        </p:tgtEl>
                                      </p:cBhvr>
                                    </p:cmd>
                                  </p:childTnLst>
                                </p:cTn>
                              </p:par>
                            </p:childTnLst>
                          </p:cTn>
                        </p:par>
                      </p:childTnLst>
                    </p:cTn>
                  </p:par>
                </p:childTnLst>
              </p:cTn>
              <p:nextCondLst>
                <p:cond evt="onClick" delay="0">
                  <p:tgtEl>
                    <p:spTgt spid="281604"/>
                  </p:tgtEl>
                </p:cond>
              </p:nextCondLst>
            </p:seq>
          </p:childTnLst>
        </p:cTn>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Text Box 2"/>
          <p:cNvSpPr txBox="1">
            <a:spLocks noChangeArrowheads="1"/>
          </p:cNvSpPr>
          <p:nvPr/>
        </p:nvSpPr>
        <p:spPr bwMode="auto">
          <a:xfrm>
            <a:off x="228600" y="1676400"/>
            <a:ext cx="8077200" cy="762000"/>
          </a:xfrm>
          <a:prstGeom prst="rect">
            <a:avLst/>
          </a:prstGeom>
          <a:noFill/>
          <a:ln w="9525">
            <a:noFill/>
            <a:miter lim="800000"/>
            <a:headEnd/>
            <a:tailEnd/>
          </a:ln>
        </p:spPr>
        <p:txBody>
          <a:bodyPr>
            <a:spAutoFit/>
          </a:bodyPr>
          <a:lstStyle/>
          <a:p>
            <a:pPr>
              <a:spcBef>
                <a:spcPct val="50000"/>
              </a:spcBef>
            </a:pPr>
            <a:endParaRPr kumimoji="1" lang="zh-CN" altLang="zh-CN" sz="4400">
              <a:solidFill>
                <a:schemeClr val="tx2"/>
              </a:solidFill>
              <a:latin typeface="Times New Roman" pitchFamily="18" charset="0"/>
            </a:endParaRPr>
          </a:p>
        </p:txBody>
      </p:sp>
      <p:sp>
        <p:nvSpPr>
          <p:cNvPr id="84995" name="Text Box 3"/>
          <p:cNvSpPr txBox="1">
            <a:spLocks noChangeArrowheads="1"/>
          </p:cNvSpPr>
          <p:nvPr/>
        </p:nvSpPr>
        <p:spPr bwMode="auto">
          <a:xfrm>
            <a:off x="0" y="2165350"/>
            <a:ext cx="8763000" cy="457200"/>
          </a:xfrm>
          <a:prstGeom prst="rect">
            <a:avLst/>
          </a:prstGeom>
          <a:noFill/>
          <a:ln w="9525">
            <a:noFill/>
            <a:miter lim="800000"/>
            <a:headEnd/>
            <a:tailEnd/>
          </a:ln>
        </p:spPr>
        <p:txBody>
          <a:bodyPr>
            <a:spAutoFit/>
          </a:bodyPr>
          <a:lstStyle/>
          <a:p>
            <a:pPr algn="l">
              <a:spcBef>
                <a:spcPct val="20000"/>
              </a:spcBef>
            </a:pPr>
            <a:r>
              <a:rPr kumimoji="1" lang="en-US" altLang="zh-CN" sz="2400">
                <a:latin typeface="Times New Roman" pitchFamily="18" charset="0"/>
              </a:rPr>
              <a:t>    </a:t>
            </a:r>
          </a:p>
        </p:txBody>
      </p:sp>
      <p:sp>
        <p:nvSpPr>
          <p:cNvPr id="84996" name="Text Box 4"/>
          <p:cNvSpPr txBox="1">
            <a:spLocks noChangeArrowheads="1"/>
          </p:cNvSpPr>
          <p:nvPr/>
        </p:nvSpPr>
        <p:spPr bwMode="auto">
          <a:xfrm>
            <a:off x="2987824" y="354533"/>
            <a:ext cx="3657600" cy="457200"/>
          </a:xfrm>
          <a:prstGeom prst="rect">
            <a:avLst/>
          </a:prstGeom>
          <a:noFill/>
          <a:ln w="9525">
            <a:noFill/>
            <a:miter lim="800000"/>
            <a:headEnd/>
            <a:tailEnd/>
          </a:ln>
        </p:spPr>
        <p:txBody>
          <a:bodyPr>
            <a:spAutoFit/>
          </a:bodyPr>
          <a:lstStyle/>
          <a:p>
            <a:pPr algn="l">
              <a:spcBef>
                <a:spcPct val="50000"/>
              </a:spcBef>
            </a:pPr>
            <a:r>
              <a:rPr kumimoji="1" lang="zh-CN" altLang="en-US" sz="2400" b="1" dirty="0">
                <a:solidFill>
                  <a:srgbClr val="FF0000"/>
                </a:solidFill>
                <a:latin typeface="宋体" pitchFamily="2" charset="-122"/>
              </a:rPr>
              <a:t>乳化油及破乳方法</a:t>
            </a:r>
            <a:r>
              <a:rPr kumimoji="1" lang="zh-CN" altLang="en-US" sz="2400" dirty="0">
                <a:solidFill>
                  <a:srgbClr val="FF0000"/>
                </a:solidFill>
                <a:latin typeface="Tahoma" pitchFamily="34" charset="0"/>
              </a:rPr>
              <a:t> </a:t>
            </a:r>
          </a:p>
        </p:txBody>
      </p:sp>
      <p:sp>
        <p:nvSpPr>
          <p:cNvPr id="84997" name="Text Box 5"/>
          <p:cNvSpPr txBox="1">
            <a:spLocks noChangeArrowheads="1"/>
          </p:cNvSpPr>
          <p:nvPr/>
        </p:nvSpPr>
        <p:spPr bwMode="auto">
          <a:xfrm>
            <a:off x="323850" y="811733"/>
            <a:ext cx="8305800" cy="6001643"/>
          </a:xfrm>
          <a:prstGeom prst="rect">
            <a:avLst/>
          </a:prstGeom>
          <a:noFill/>
          <a:ln w="9525">
            <a:noFill/>
            <a:miter lim="800000"/>
            <a:headEnd/>
            <a:tailEnd/>
          </a:ln>
        </p:spPr>
        <p:txBody>
          <a:bodyPr>
            <a:spAutoFit/>
          </a:bodyPr>
          <a:lstStyle/>
          <a:p>
            <a:pPr algn="l">
              <a:spcBef>
                <a:spcPct val="50000"/>
              </a:spcBef>
            </a:pPr>
            <a:r>
              <a:rPr kumimoji="1" lang="en-US" altLang="zh-CN" sz="2400" b="1" dirty="0">
                <a:latin typeface="楷体_GB2312" pitchFamily="49" charset="-122"/>
                <a:ea typeface="楷体_GB2312" pitchFamily="49" charset="-122"/>
              </a:rPr>
              <a:t>    </a:t>
            </a:r>
            <a:r>
              <a:rPr kumimoji="1" lang="zh-CN" altLang="en-US" sz="2400" b="1" dirty="0">
                <a:latin typeface="隶书" panose="02010509060101010101" pitchFamily="49" charset="-122"/>
                <a:ea typeface="隶书" panose="02010509060101010101" pitchFamily="49" charset="-122"/>
              </a:rPr>
              <a:t>当油和水相混，又有浮化剂存在，乳化剂会在油滴与水滴表面上形成一层稳定的薄膜，这时油和水就不会分层，而呈一种不透明的乳状液。   </a:t>
            </a:r>
          </a:p>
          <a:p>
            <a:pPr algn="l">
              <a:spcBef>
                <a:spcPct val="50000"/>
              </a:spcBef>
            </a:pPr>
            <a:r>
              <a:rPr kumimoji="1" lang="zh-CN" altLang="en-US" sz="2400" b="1" dirty="0">
                <a:latin typeface="隶书" panose="02010509060101010101" pitchFamily="49" charset="-122"/>
                <a:ea typeface="隶书" panose="02010509060101010101" pitchFamily="49" charset="-122"/>
              </a:rPr>
              <a:t>    当分散相是油滴时，称水包油乳状液；当分散相是水滴时，则称为油包水乳状液。乳状液的类型取决于乳化剂。</a:t>
            </a:r>
          </a:p>
          <a:p>
            <a:pPr algn="l">
              <a:spcBef>
                <a:spcPct val="50000"/>
              </a:spcBef>
            </a:pPr>
            <a:r>
              <a:rPr kumimoji="1" lang="en-US" altLang="zh-CN" sz="2400" b="1" dirty="0">
                <a:solidFill>
                  <a:srgbClr val="FFFF00"/>
                </a:solidFill>
                <a:latin typeface="隶书" panose="02010509060101010101" pitchFamily="49" charset="-122"/>
                <a:ea typeface="隶书" panose="02010509060101010101" pitchFamily="49" charset="-122"/>
              </a:rPr>
              <a:t>1</a:t>
            </a:r>
            <a:r>
              <a:rPr kumimoji="1" lang="zh-CN" altLang="en-US" sz="2400" b="1" dirty="0">
                <a:solidFill>
                  <a:srgbClr val="FFFF00"/>
                </a:solidFill>
                <a:latin typeface="隶书" panose="02010509060101010101" pitchFamily="49" charset="-122"/>
                <a:ea typeface="隶书" panose="02010509060101010101" pitchFamily="49" charset="-122"/>
              </a:rPr>
              <a:t>、乳化油的形成</a:t>
            </a:r>
          </a:p>
          <a:p>
            <a:pPr algn="l">
              <a:spcBef>
                <a:spcPct val="50000"/>
              </a:spcBef>
            </a:pPr>
            <a:r>
              <a:rPr kumimoji="1" lang="zh-CN" altLang="en-US" sz="2400" b="1" dirty="0">
                <a:latin typeface="隶书" panose="02010509060101010101" pitchFamily="49" charset="-122"/>
                <a:ea typeface="隶书" panose="02010509060101010101" pitchFamily="49" charset="-122"/>
              </a:rPr>
              <a:t>    乳化油的主要来源：</a:t>
            </a:r>
          </a:p>
          <a:p>
            <a:pPr algn="l">
              <a:spcBef>
                <a:spcPct val="50000"/>
              </a:spcBef>
            </a:pPr>
            <a:r>
              <a:rPr kumimoji="1" lang="zh-CN" altLang="en-US" sz="2400" b="1" dirty="0">
                <a:latin typeface="隶书" panose="02010509060101010101" pitchFamily="49" charset="-122"/>
                <a:ea typeface="隶书" panose="02010509060101010101" pitchFamily="49" charset="-122"/>
              </a:rPr>
              <a:t>  （</a:t>
            </a:r>
            <a:r>
              <a:rPr kumimoji="1" lang="en-US" altLang="zh-CN" sz="2400" b="1" dirty="0">
                <a:latin typeface="隶书" panose="02010509060101010101" pitchFamily="49" charset="-122"/>
                <a:ea typeface="隶书" panose="02010509060101010101" pitchFamily="49" charset="-122"/>
              </a:rPr>
              <a:t>1</a:t>
            </a:r>
            <a:r>
              <a:rPr kumimoji="1" lang="zh-CN" altLang="en-US" sz="2400" b="1" dirty="0">
                <a:latin typeface="隶书" panose="02010509060101010101" pitchFamily="49" charset="-122"/>
                <a:ea typeface="隶书" panose="02010509060101010101" pitchFamily="49" charset="-122"/>
              </a:rPr>
              <a:t>）由于生产工艺的需要而制成的。如机械加工中车床切削用的冷却液，是人为制成的乳化液；</a:t>
            </a:r>
          </a:p>
          <a:p>
            <a:pPr algn="l">
              <a:spcBef>
                <a:spcPct val="50000"/>
              </a:spcBef>
            </a:pPr>
            <a:r>
              <a:rPr kumimoji="1" lang="zh-CN" altLang="en-US" sz="2400" b="1" dirty="0">
                <a:latin typeface="隶书" panose="02010509060101010101" pitchFamily="49" charset="-122"/>
                <a:ea typeface="隶书" panose="02010509060101010101" pitchFamily="49" charset="-122"/>
              </a:rPr>
              <a:t>  （</a:t>
            </a:r>
            <a:r>
              <a:rPr kumimoji="1" lang="en-US" altLang="zh-CN" sz="2400" b="1" dirty="0">
                <a:latin typeface="隶书" panose="02010509060101010101" pitchFamily="49" charset="-122"/>
                <a:ea typeface="隶书" panose="02010509060101010101" pitchFamily="49" charset="-122"/>
              </a:rPr>
              <a:t>2</a:t>
            </a:r>
            <a:r>
              <a:rPr kumimoji="1" lang="zh-CN" altLang="en-US" sz="2400" b="1" dirty="0">
                <a:latin typeface="隶书" panose="02010509060101010101" pitchFamily="49" charset="-122"/>
                <a:ea typeface="隶书" panose="02010509060101010101" pitchFamily="49" charset="-122"/>
              </a:rPr>
              <a:t>）以洗涤剂清洗受油污染的机械零件、油槽车等而产生乳化油废水；   </a:t>
            </a:r>
          </a:p>
          <a:p>
            <a:pPr algn="l">
              <a:spcBef>
                <a:spcPct val="50000"/>
              </a:spcBef>
            </a:pPr>
            <a:r>
              <a:rPr kumimoji="1" lang="zh-CN" altLang="en-US" sz="2400" b="1" dirty="0">
                <a:latin typeface="隶书" panose="02010509060101010101" pitchFamily="49" charset="-122"/>
                <a:ea typeface="隶书" panose="02010509060101010101" pitchFamily="49" charset="-122"/>
              </a:rPr>
              <a:t>  （</a:t>
            </a:r>
            <a:r>
              <a:rPr kumimoji="1" lang="en-US" altLang="zh-CN" sz="2400" b="1" dirty="0">
                <a:latin typeface="隶书" panose="02010509060101010101" pitchFamily="49" charset="-122"/>
                <a:ea typeface="隶书" panose="02010509060101010101" pitchFamily="49" charset="-122"/>
              </a:rPr>
              <a:t>3</a:t>
            </a:r>
            <a:r>
              <a:rPr kumimoji="1" lang="zh-CN" altLang="en-US" sz="2400" b="1" dirty="0">
                <a:latin typeface="隶书" panose="02010509060101010101" pitchFamily="49" charset="-122"/>
                <a:ea typeface="隶书" panose="02010509060101010101" pitchFamily="49" charset="-122"/>
              </a:rPr>
              <a:t>）含油（可浮油）废水在沟道与含乳化剂的废水相混合，受水流搅动而形成。</a:t>
            </a:r>
            <a:r>
              <a:rPr kumimoji="1" lang="zh-CN" altLang="en-US" sz="2400" b="1" dirty="0">
                <a:latin typeface="楷体_GB2312" pitchFamily="49" charset="-122"/>
                <a:ea typeface="楷体_GB2312" pitchFamily="49" charset="-122"/>
              </a:rPr>
              <a:t> </a:t>
            </a:r>
          </a:p>
        </p:txBody>
      </p:sp>
    </p:spTree>
  </p:cSld>
  <p:clrMapOvr>
    <a:masterClrMapping/>
  </p:clrMapOvr>
  <p:transition spd="slow">
    <p:random/>
    <p:sndAc>
      <p:stSnd>
        <p:snd r:embed="rId2" name="chimes.wav"/>
      </p:stSnd>
    </p:sndAc>
  </p:transition>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Text Box 2"/>
          <p:cNvSpPr txBox="1">
            <a:spLocks noChangeArrowheads="1"/>
          </p:cNvSpPr>
          <p:nvPr/>
        </p:nvSpPr>
        <p:spPr bwMode="auto">
          <a:xfrm>
            <a:off x="228600" y="1676400"/>
            <a:ext cx="8077200" cy="762000"/>
          </a:xfrm>
          <a:prstGeom prst="rect">
            <a:avLst/>
          </a:prstGeom>
          <a:noFill/>
          <a:ln w="9525">
            <a:noFill/>
            <a:miter lim="800000"/>
            <a:headEnd/>
            <a:tailEnd/>
          </a:ln>
        </p:spPr>
        <p:txBody>
          <a:bodyPr>
            <a:spAutoFit/>
          </a:bodyPr>
          <a:lstStyle/>
          <a:p>
            <a:pPr>
              <a:spcBef>
                <a:spcPct val="50000"/>
              </a:spcBef>
            </a:pPr>
            <a:endParaRPr kumimoji="1" lang="zh-CN" altLang="zh-CN" sz="4400">
              <a:solidFill>
                <a:schemeClr val="tx2"/>
              </a:solidFill>
              <a:latin typeface="Times New Roman" pitchFamily="18" charset="0"/>
            </a:endParaRPr>
          </a:p>
        </p:txBody>
      </p:sp>
      <p:sp>
        <p:nvSpPr>
          <p:cNvPr id="86019" name="Text Box 3"/>
          <p:cNvSpPr txBox="1">
            <a:spLocks noChangeArrowheads="1"/>
          </p:cNvSpPr>
          <p:nvPr/>
        </p:nvSpPr>
        <p:spPr bwMode="auto">
          <a:xfrm>
            <a:off x="0" y="2165350"/>
            <a:ext cx="8763000" cy="457200"/>
          </a:xfrm>
          <a:prstGeom prst="rect">
            <a:avLst/>
          </a:prstGeom>
          <a:noFill/>
          <a:ln w="9525">
            <a:noFill/>
            <a:miter lim="800000"/>
            <a:headEnd/>
            <a:tailEnd/>
          </a:ln>
        </p:spPr>
        <p:txBody>
          <a:bodyPr>
            <a:spAutoFit/>
          </a:bodyPr>
          <a:lstStyle/>
          <a:p>
            <a:pPr algn="l">
              <a:spcBef>
                <a:spcPct val="20000"/>
              </a:spcBef>
            </a:pPr>
            <a:r>
              <a:rPr kumimoji="1" lang="en-US" altLang="zh-CN" sz="2400">
                <a:latin typeface="Times New Roman" pitchFamily="18" charset="0"/>
              </a:rPr>
              <a:t>    </a:t>
            </a:r>
          </a:p>
        </p:txBody>
      </p:sp>
      <p:sp>
        <p:nvSpPr>
          <p:cNvPr id="86020" name="Text Box 4"/>
          <p:cNvSpPr txBox="1">
            <a:spLocks noChangeArrowheads="1"/>
          </p:cNvSpPr>
          <p:nvPr/>
        </p:nvSpPr>
        <p:spPr bwMode="auto">
          <a:xfrm>
            <a:off x="0" y="1196975"/>
            <a:ext cx="8686800" cy="4893647"/>
          </a:xfrm>
          <a:prstGeom prst="rect">
            <a:avLst/>
          </a:prstGeom>
          <a:noFill/>
          <a:ln w="9525">
            <a:noFill/>
            <a:miter lim="800000"/>
            <a:headEnd/>
            <a:tailEnd/>
          </a:ln>
        </p:spPr>
        <p:txBody>
          <a:bodyPr>
            <a:spAutoFit/>
          </a:bodyPr>
          <a:lstStyle/>
          <a:p>
            <a:pPr algn="l">
              <a:spcBef>
                <a:spcPct val="50000"/>
              </a:spcBef>
            </a:pPr>
            <a:r>
              <a:rPr kumimoji="1" lang="en-US" altLang="zh-CN" sz="2400" b="1" dirty="0">
                <a:latin typeface="Times New Roman" pitchFamily="18" charset="0"/>
                <a:ea typeface="楷体_GB2312" pitchFamily="49" charset="-122"/>
              </a:rPr>
              <a:t> </a:t>
            </a:r>
            <a:r>
              <a:rPr kumimoji="1" lang="en-US" altLang="zh-CN" sz="2400" b="1" dirty="0">
                <a:effectLst>
                  <a:outerShdw blurRad="38100" dist="38100" dir="2700000" algn="tl">
                    <a:srgbClr val="000000">
                      <a:alpha val="43137"/>
                    </a:srgbClr>
                  </a:outerShdw>
                </a:effectLst>
                <a:latin typeface="华文彩云" panose="02010800040101010101" pitchFamily="2" charset="-122"/>
                <a:ea typeface="华文彩云" panose="02010800040101010101" pitchFamily="2" charset="-122"/>
              </a:rPr>
              <a:t>      </a:t>
            </a:r>
            <a:r>
              <a:rPr kumimoji="1" lang="zh-CN" altLang="en-US" sz="2600" b="1" dirty="0">
                <a:effectLst>
                  <a:outerShdw blurRad="38100" dist="38100" dir="2700000" algn="tl">
                    <a:srgbClr val="000000">
                      <a:alpha val="43137"/>
                    </a:srgbClr>
                  </a:outerShdw>
                </a:effectLst>
                <a:latin typeface="隶书" panose="02010509060101010101" pitchFamily="49" charset="-122"/>
                <a:ea typeface="隶书" panose="02010509060101010101" pitchFamily="49" charset="-122"/>
              </a:rPr>
              <a:t>破乳的方法有多种，但基本原理一样，即破坏液滴界面上的稳定薄膜，使油、水得以分离。破乳途径有下述几种：</a:t>
            </a:r>
          </a:p>
          <a:p>
            <a:pPr algn="l">
              <a:spcBef>
                <a:spcPct val="50000"/>
              </a:spcBef>
            </a:pPr>
            <a:r>
              <a:rPr kumimoji="1" lang="zh-CN" altLang="en-US" sz="2600" b="1" dirty="0">
                <a:effectLst>
                  <a:outerShdw blurRad="38100" dist="38100" dir="2700000" algn="tl">
                    <a:srgbClr val="000000">
                      <a:alpha val="43137"/>
                    </a:srgbClr>
                  </a:outerShdw>
                </a:effectLst>
                <a:latin typeface="隶书" panose="02010509060101010101" pitchFamily="49" charset="-122"/>
                <a:ea typeface="隶书" panose="02010509060101010101" pitchFamily="49" charset="-122"/>
              </a:rPr>
              <a:t>    （</a:t>
            </a:r>
            <a:r>
              <a:rPr kumimoji="1" lang="en-US" altLang="zh-CN" sz="2600" b="1" dirty="0">
                <a:effectLst>
                  <a:outerShdw blurRad="38100" dist="38100" dir="2700000" algn="tl">
                    <a:srgbClr val="000000">
                      <a:alpha val="43137"/>
                    </a:srgbClr>
                  </a:outerShdw>
                </a:effectLst>
                <a:latin typeface="隶书" panose="02010509060101010101" pitchFamily="49" charset="-122"/>
                <a:ea typeface="隶书" panose="02010509060101010101" pitchFamily="49" charset="-122"/>
              </a:rPr>
              <a:t>1</a:t>
            </a:r>
            <a:r>
              <a:rPr kumimoji="1" lang="zh-CN" altLang="en-US" sz="2600" b="1" dirty="0">
                <a:effectLst>
                  <a:outerShdw blurRad="38100" dist="38100" dir="2700000" algn="tl">
                    <a:srgbClr val="000000">
                      <a:alpha val="43137"/>
                    </a:srgbClr>
                  </a:outerShdw>
                </a:effectLst>
                <a:latin typeface="隶书" panose="02010509060101010101" pitchFamily="49" charset="-122"/>
                <a:ea typeface="隶书" panose="02010509060101010101" pitchFamily="49" charset="-122"/>
              </a:rPr>
              <a:t>）</a:t>
            </a:r>
            <a:r>
              <a:rPr kumimoji="1" lang="zh-CN" altLang="en-US" sz="2600" b="1" dirty="0">
                <a:solidFill>
                  <a:srgbClr val="0BF57A"/>
                </a:solidFill>
                <a:effectLst>
                  <a:outerShdw blurRad="38100" dist="38100" dir="2700000" algn="tl">
                    <a:srgbClr val="000000">
                      <a:alpha val="43137"/>
                    </a:srgbClr>
                  </a:outerShdw>
                </a:effectLst>
                <a:latin typeface="隶书" panose="02010509060101010101" pitchFamily="49" charset="-122"/>
                <a:ea typeface="隶书" panose="02010509060101010101" pitchFamily="49" charset="-122"/>
              </a:rPr>
              <a:t>投加换型乳化剂 </a:t>
            </a:r>
            <a:r>
              <a:rPr kumimoji="1" lang="zh-CN" altLang="en-US" sz="2600" b="1" dirty="0">
                <a:effectLst>
                  <a:outerShdw blurRad="38100" dist="38100" dir="2700000" algn="tl">
                    <a:srgbClr val="000000">
                      <a:alpha val="43137"/>
                    </a:srgbClr>
                  </a:outerShdw>
                </a:effectLst>
                <a:latin typeface="隶书" panose="02010509060101010101" pitchFamily="49" charset="-122"/>
                <a:ea typeface="隶书" panose="02010509060101010101" pitchFamily="49" charset="-122"/>
              </a:rPr>
              <a:t>例如，氯化钙可以使钠皂为乳化剂的水包油乳状液转达换为以钙皂为乳化剂的油包水乳状液。</a:t>
            </a:r>
          </a:p>
          <a:p>
            <a:pPr algn="l">
              <a:spcBef>
                <a:spcPct val="50000"/>
              </a:spcBef>
            </a:pPr>
            <a:r>
              <a:rPr kumimoji="1" lang="zh-CN" altLang="en-US" sz="2600" b="1" dirty="0">
                <a:effectLst>
                  <a:outerShdw blurRad="38100" dist="38100" dir="2700000" algn="tl">
                    <a:srgbClr val="000000">
                      <a:alpha val="43137"/>
                    </a:srgbClr>
                  </a:outerShdw>
                </a:effectLst>
                <a:latin typeface="隶书" panose="02010509060101010101" pitchFamily="49" charset="-122"/>
                <a:ea typeface="隶书" panose="02010509060101010101" pitchFamily="49" charset="-122"/>
              </a:rPr>
              <a:t>    （</a:t>
            </a:r>
            <a:r>
              <a:rPr kumimoji="1" lang="en-US" altLang="zh-CN" sz="2600" b="1" dirty="0">
                <a:effectLst>
                  <a:outerShdw blurRad="38100" dist="38100" dir="2700000" algn="tl">
                    <a:srgbClr val="000000">
                      <a:alpha val="43137"/>
                    </a:srgbClr>
                  </a:outerShdw>
                </a:effectLst>
                <a:latin typeface="隶书" panose="02010509060101010101" pitchFamily="49" charset="-122"/>
                <a:ea typeface="隶书" panose="02010509060101010101" pitchFamily="49" charset="-122"/>
              </a:rPr>
              <a:t>2</a:t>
            </a:r>
            <a:r>
              <a:rPr kumimoji="1" lang="zh-CN" altLang="en-US" sz="2600" b="1" dirty="0">
                <a:effectLst>
                  <a:outerShdw blurRad="38100" dist="38100" dir="2700000" algn="tl">
                    <a:srgbClr val="000000">
                      <a:alpha val="43137"/>
                    </a:srgbClr>
                  </a:outerShdw>
                </a:effectLst>
                <a:latin typeface="隶书" panose="02010509060101010101" pitchFamily="49" charset="-122"/>
                <a:ea typeface="隶书" panose="02010509060101010101" pitchFamily="49" charset="-122"/>
              </a:rPr>
              <a:t>）</a:t>
            </a:r>
            <a:r>
              <a:rPr kumimoji="1" lang="zh-CN" altLang="en-US" sz="2600" b="1" dirty="0">
                <a:solidFill>
                  <a:srgbClr val="0BF57A"/>
                </a:solidFill>
                <a:effectLst>
                  <a:outerShdw blurRad="38100" dist="38100" dir="2700000" algn="tl">
                    <a:srgbClr val="000000">
                      <a:alpha val="43137"/>
                    </a:srgbClr>
                  </a:outerShdw>
                </a:effectLst>
                <a:latin typeface="隶书" panose="02010509060101010101" pitchFamily="49" charset="-122"/>
                <a:ea typeface="隶书" panose="02010509060101010101" pitchFamily="49" charset="-122"/>
              </a:rPr>
              <a:t>投加盐类、酸类 </a:t>
            </a:r>
            <a:r>
              <a:rPr kumimoji="1" lang="zh-CN" altLang="en-US" sz="2600" b="1" dirty="0">
                <a:effectLst>
                  <a:outerShdw blurRad="38100" dist="38100" dir="2700000" algn="tl">
                    <a:srgbClr val="000000">
                      <a:alpha val="43137"/>
                    </a:srgbClr>
                  </a:outerShdw>
                </a:effectLst>
                <a:latin typeface="隶书" panose="02010509060101010101" pitchFamily="49" charset="-122"/>
                <a:ea typeface="隶书" panose="02010509060101010101" pitchFamily="49" charset="-122"/>
              </a:rPr>
              <a:t>可使乳化剂换去乳化作用。</a:t>
            </a:r>
          </a:p>
          <a:p>
            <a:pPr algn="l">
              <a:spcBef>
                <a:spcPct val="50000"/>
              </a:spcBef>
            </a:pPr>
            <a:r>
              <a:rPr kumimoji="1" lang="zh-CN" altLang="en-US" sz="2600" b="1" dirty="0">
                <a:effectLst>
                  <a:outerShdw blurRad="38100" dist="38100" dir="2700000" algn="tl">
                    <a:srgbClr val="000000">
                      <a:alpha val="43137"/>
                    </a:srgbClr>
                  </a:outerShdw>
                </a:effectLst>
                <a:latin typeface="隶书" panose="02010509060101010101" pitchFamily="49" charset="-122"/>
                <a:ea typeface="隶书" panose="02010509060101010101" pitchFamily="49" charset="-122"/>
              </a:rPr>
              <a:t>    （</a:t>
            </a:r>
            <a:r>
              <a:rPr kumimoji="1" lang="en-US" altLang="zh-CN" sz="2600" b="1" dirty="0">
                <a:effectLst>
                  <a:outerShdw blurRad="38100" dist="38100" dir="2700000" algn="tl">
                    <a:srgbClr val="000000">
                      <a:alpha val="43137"/>
                    </a:srgbClr>
                  </a:outerShdw>
                </a:effectLst>
                <a:latin typeface="隶书" panose="02010509060101010101" pitchFamily="49" charset="-122"/>
                <a:ea typeface="隶书" panose="02010509060101010101" pitchFamily="49" charset="-122"/>
              </a:rPr>
              <a:t>3</a:t>
            </a:r>
            <a:r>
              <a:rPr kumimoji="1" lang="zh-CN" altLang="en-US" sz="2600" b="1" dirty="0">
                <a:effectLst>
                  <a:outerShdw blurRad="38100" dist="38100" dir="2700000" algn="tl">
                    <a:srgbClr val="000000">
                      <a:alpha val="43137"/>
                    </a:srgbClr>
                  </a:outerShdw>
                </a:effectLst>
                <a:latin typeface="隶书" panose="02010509060101010101" pitchFamily="49" charset="-122"/>
                <a:ea typeface="隶书" panose="02010509060101010101" pitchFamily="49" charset="-122"/>
              </a:rPr>
              <a:t>）</a:t>
            </a:r>
            <a:r>
              <a:rPr kumimoji="1" lang="zh-CN" altLang="en-US" sz="2600" b="1" dirty="0">
                <a:solidFill>
                  <a:srgbClr val="0BF57A"/>
                </a:solidFill>
                <a:effectLst>
                  <a:outerShdw blurRad="38100" dist="38100" dir="2700000" algn="tl">
                    <a:srgbClr val="000000">
                      <a:alpha val="43137"/>
                    </a:srgbClr>
                  </a:outerShdw>
                </a:effectLst>
                <a:latin typeface="隶书" panose="02010509060101010101" pitchFamily="49" charset="-122"/>
                <a:ea typeface="隶书" panose="02010509060101010101" pitchFamily="49" charset="-122"/>
              </a:rPr>
              <a:t>投加某种本身不能成为乳化剂的表面性剂</a:t>
            </a:r>
            <a:r>
              <a:rPr kumimoji="1" lang="zh-CN" altLang="en-US" sz="2600" b="1" dirty="0">
                <a:effectLst>
                  <a:outerShdw blurRad="38100" dist="38100" dir="2700000" algn="tl">
                    <a:srgbClr val="000000">
                      <a:alpha val="43137"/>
                    </a:srgbClr>
                  </a:outerShdw>
                </a:effectLst>
                <a:latin typeface="隶书" panose="02010509060101010101" pitchFamily="49" charset="-122"/>
                <a:ea typeface="隶书" panose="02010509060101010101" pitchFamily="49" charset="-122"/>
              </a:rPr>
              <a:t>，例如异戍醇，从两相界面上挤掉乳化剂使其失去乳化作用。</a:t>
            </a:r>
          </a:p>
          <a:p>
            <a:pPr algn="l">
              <a:spcBef>
                <a:spcPct val="50000"/>
              </a:spcBef>
            </a:pPr>
            <a:r>
              <a:rPr kumimoji="1" lang="zh-CN" altLang="en-US" sz="2600" b="1" dirty="0">
                <a:effectLst>
                  <a:outerShdw blurRad="38100" dist="38100" dir="2700000" algn="tl">
                    <a:srgbClr val="000000">
                      <a:alpha val="43137"/>
                    </a:srgbClr>
                  </a:outerShdw>
                </a:effectLst>
                <a:latin typeface="隶书" panose="02010509060101010101" pitchFamily="49" charset="-122"/>
                <a:ea typeface="隶书" panose="02010509060101010101" pitchFamily="49" charset="-122"/>
              </a:rPr>
              <a:t>    （</a:t>
            </a:r>
            <a:r>
              <a:rPr kumimoji="1" lang="en-US" altLang="zh-CN" sz="2600" b="1" dirty="0">
                <a:effectLst>
                  <a:outerShdw blurRad="38100" dist="38100" dir="2700000" algn="tl">
                    <a:srgbClr val="000000">
                      <a:alpha val="43137"/>
                    </a:srgbClr>
                  </a:outerShdw>
                </a:effectLst>
                <a:latin typeface="隶书" panose="02010509060101010101" pitchFamily="49" charset="-122"/>
                <a:ea typeface="隶书" panose="02010509060101010101" pitchFamily="49" charset="-122"/>
              </a:rPr>
              <a:t>4</a:t>
            </a:r>
            <a:r>
              <a:rPr kumimoji="1" lang="zh-CN" altLang="en-US" sz="2600" b="1" dirty="0">
                <a:effectLst>
                  <a:outerShdw blurRad="38100" dist="38100" dir="2700000" algn="tl">
                    <a:srgbClr val="000000">
                      <a:alpha val="43137"/>
                    </a:srgbClr>
                  </a:outerShdw>
                </a:effectLst>
                <a:latin typeface="隶书" panose="02010509060101010101" pitchFamily="49" charset="-122"/>
                <a:ea typeface="隶书" panose="02010509060101010101" pitchFamily="49" charset="-122"/>
              </a:rPr>
              <a:t>）</a:t>
            </a:r>
            <a:r>
              <a:rPr kumimoji="1" lang="zh-CN" altLang="en-US" sz="2600" b="1" dirty="0">
                <a:solidFill>
                  <a:srgbClr val="0BF57A"/>
                </a:solidFill>
                <a:effectLst>
                  <a:outerShdw blurRad="38100" dist="38100" dir="2700000" algn="tl">
                    <a:srgbClr val="000000">
                      <a:alpha val="43137"/>
                    </a:srgbClr>
                  </a:outerShdw>
                </a:effectLst>
                <a:latin typeface="隶书" panose="02010509060101010101" pitchFamily="49" charset="-122"/>
                <a:ea typeface="隶书" panose="02010509060101010101" pitchFamily="49" charset="-122"/>
              </a:rPr>
              <a:t>搅拌、震荡、转动  </a:t>
            </a:r>
            <a:r>
              <a:rPr kumimoji="1" lang="zh-CN" altLang="en-US" sz="2600" b="1" dirty="0">
                <a:effectLst>
                  <a:outerShdw blurRad="38100" dist="38100" dir="2700000" algn="tl">
                    <a:srgbClr val="000000">
                      <a:alpha val="43137"/>
                    </a:srgbClr>
                  </a:outerShdw>
                </a:effectLst>
                <a:latin typeface="隶书" panose="02010509060101010101" pitchFamily="49" charset="-122"/>
                <a:ea typeface="隶书" panose="02010509060101010101" pitchFamily="49" charset="-122"/>
              </a:rPr>
              <a:t>通过剧烈的搅拌、震荡或转动，使乳化的液滴猛烈相碰撞而合并。</a:t>
            </a:r>
          </a:p>
        </p:txBody>
      </p:sp>
      <p:sp>
        <p:nvSpPr>
          <p:cNvPr id="86021" name="Text Box 5"/>
          <p:cNvSpPr txBox="1">
            <a:spLocks noChangeArrowheads="1"/>
          </p:cNvSpPr>
          <p:nvPr/>
        </p:nvSpPr>
        <p:spPr bwMode="auto">
          <a:xfrm>
            <a:off x="251520" y="548680"/>
            <a:ext cx="3505200" cy="457200"/>
          </a:xfrm>
          <a:prstGeom prst="rect">
            <a:avLst/>
          </a:prstGeom>
          <a:noFill/>
          <a:ln w="9525">
            <a:noFill/>
            <a:miter lim="800000"/>
            <a:headEnd/>
            <a:tailEnd/>
          </a:ln>
        </p:spPr>
        <p:txBody>
          <a:bodyPr>
            <a:spAutoFit/>
          </a:bodyPr>
          <a:lstStyle/>
          <a:p>
            <a:pPr algn="l">
              <a:spcBef>
                <a:spcPct val="50000"/>
              </a:spcBef>
            </a:pPr>
            <a:r>
              <a:rPr kumimoji="1" lang="en-US" altLang="zh-CN" sz="2400" b="1" dirty="0">
                <a:solidFill>
                  <a:srgbClr val="FFFF00"/>
                </a:solidFill>
                <a:latin typeface="Tahoma" pitchFamily="34" charset="0"/>
              </a:rPr>
              <a:t>2</a:t>
            </a:r>
            <a:r>
              <a:rPr kumimoji="1" lang="zh-CN" altLang="en-US" sz="2400" b="1" dirty="0">
                <a:solidFill>
                  <a:srgbClr val="FFFF00"/>
                </a:solidFill>
                <a:latin typeface="Tahoma" pitchFamily="34" charset="0"/>
              </a:rPr>
              <a:t>、破乳方法简介</a:t>
            </a:r>
            <a:endParaRPr kumimoji="1" lang="zh-CN" altLang="en-US" sz="2400" dirty="0">
              <a:solidFill>
                <a:srgbClr val="FFFF00"/>
              </a:solidFill>
              <a:latin typeface="Tahoma" pitchFamily="34" charset="0"/>
            </a:endParaRPr>
          </a:p>
        </p:txBody>
      </p:sp>
    </p:spTree>
  </p:cSld>
  <p:clrMapOvr>
    <a:masterClrMapping/>
  </p:clrMapOvr>
  <p:transition spd="slow">
    <p:random/>
    <p:sndAc>
      <p:stSnd>
        <p:snd r:embed="rId2" name="chimes.wav"/>
      </p:stSnd>
    </p:sndAc>
  </p:transition>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Text Box 2"/>
          <p:cNvSpPr txBox="1">
            <a:spLocks noChangeArrowheads="1"/>
          </p:cNvSpPr>
          <p:nvPr/>
        </p:nvSpPr>
        <p:spPr bwMode="auto">
          <a:xfrm>
            <a:off x="228600" y="1676400"/>
            <a:ext cx="8077200" cy="762000"/>
          </a:xfrm>
          <a:prstGeom prst="rect">
            <a:avLst/>
          </a:prstGeom>
          <a:noFill/>
          <a:ln w="9525">
            <a:noFill/>
            <a:miter lim="800000"/>
            <a:headEnd/>
            <a:tailEnd/>
          </a:ln>
        </p:spPr>
        <p:txBody>
          <a:bodyPr>
            <a:spAutoFit/>
          </a:bodyPr>
          <a:lstStyle/>
          <a:p>
            <a:pPr>
              <a:spcBef>
                <a:spcPct val="50000"/>
              </a:spcBef>
            </a:pPr>
            <a:endParaRPr kumimoji="1" lang="zh-CN" altLang="zh-CN" sz="4400">
              <a:solidFill>
                <a:schemeClr val="tx2"/>
              </a:solidFill>
              <a:latin typeface="Times New Roman" pitchFamily="18" charset="0"/>
            </a:endParaRPr>
          </a:p>
        </p:txBody>
      </p:sp>
      <p:sp>
        <p:nvSpPr>
          <p:cNvPr id="87043" name="Text Box 3"/>
          <p:cNvSpPr txBox="1">
            <a:spLocks noChangeArrowheads="1"/>
          </p:cNvSpPr>
          <p:nvPr/>
        </p:nvSpPr>
        <p:spPr bwMode="auto">
          <a:xfrm>
            <a:off x="0" y="2165350"/>
            <a:ext cx="8763000" cy="457200"/>
          </a:xfrm>
          <a:prstGeom prst="rect">
            <a:avLst/>
          </a:prstGeom>
          <a:noFill/>
          <a:ln w="9525">
            <a:noFill/>
            <a:miter lim="800000"/>
            <a:headEnd/>
            <a:tailEnd/>
          </a:ln>
        </p:spPr>
        <p:txBody>
          <a:bodyPr>
            <a:spAutoFit/>
          </a:bodyPr>
          <a:lstStyle/>
          <a:p>
            <a:pPr algn="l">
              <a:spcBef>
                <a:spcPct val="20000"/>
              </a:spcBef>
            </a:pPr>
            <a:r>
              <a:rPr kumimoji="1" lang="en-US" altLang="zh-CN" sz="2400">
                <a:latin typeface="Times New Roman" pitchFamily="18" charset="0"/>
              </a:rPr>
              <a:t>    </a:t>
            </a:r>
          </a:p>
        </p:txBody>
      </p:sp>
      <p:sp>
        <p:nvSpPr>
          <p:cNvPr id="87044" name="Text Box 4"/>
          <p:cNvSpPr txBox="1">
            <a:spLocks noChangeArrowheads="1"/>
          </p:cNvSpPr>
          <p:nvPr/>
        </p:nvSpPr>
        <p:spPr bwMode="auto">
          <a:xfrm>
            <a:off x="323850" y="765175"/>
            <a:ext cx="8382000" cy="5262979"/>
          </a:xfrm>
          <a:prstGeom prst="rect">
            <a:avLst/>
          </a:prstGeom>
          <a:noFill/>
          <a:ln w="9525">
            <a:noFill/>
            <a:miter lim="800000"/>
            <a:headEnd/>
            <a:tailEnd/>
          </a:ln>
        </p:spPr>
        <p:txBody>
          <a:bodyPr>
            <a:spAutoFit/>
          </a:bodyPr>
          <a:lstStyle/>
          <a:p>
            <a:pPr algn="l">
              <a:spcBef>
                <a:spcPct val="50000"/>
              </a:spcBef>
            </a:pPr>
            <a:r>
              <a:rPr kumimoji="1" lang="en-US" altLang="zh-CN" sz="2400" b="1" dirty="0">
                <a:latin typeface="楷体_GB2312" pitchFamily="49" charset="-122"/>
                <a:ea typeface="楷体_GB2312" pitchFamily="49" charset="-122"/>
              </a:rPr>
              <a:t>  </a:t>
            </a:r>
            <a:r>
              <a:rPr kumimoji="1" lang="zh-CN" altLang="en-US" sz="2400" b="1" dirty="0">
                <a:latin typeface="隶书" panose="02010509060101010101" pitchFamily="49" charset="-122"/>
                <a:ea typeface="隶书" panose="02010509060101010101" pitchFamily="49" charset="-122"/>
              </a:rPr>
              <a:t>（</a:t>
            </a:r>
            <a:r>
              <a:rPr kumimoji="1" lang="en-US" altLang="zh-CN" sz="2400" b="1" dirty="0">
                <a:latin typeface="隶书" panose="02010509060101010101" pitchFamily="49" charset="-122"/>
                <a:ea typeface="隶书" panose="02010509060101010101" pitchFamily="49" charset="-122"/>
              </a:rPr>
              <a:t>5</a:t>
            </a:r>
            <a:r>
              <a:rPr kumimoji="1" lang="zh-CN" altLang="en-US" sz="2400" b="1" dirty="0">
                <a:latin typeface="隶书" panose="02010509060101010101" pitchFamily="49" charset="-122"/>
                <a:ea typeface="隶书" panose="02010509060101010101" pitchFamily="49" charset="-122"/>
              </a:rPr>
              <a:t>）</a:t>
            </a:r>
            <a:r>
              <a:rPr kumimoji="1" lang="zh-CN" altLang="en-US" sz="2400" b="1" dirty="0">
                <a:solidFill>
                  <a:srgbClr val="0BF57A"/>
                </a:solidFill>
                <a:latin typeface="隶书" panose="02010509060101010101" pitchFamily="49" charset="-122"/>
                <a:ea typeface="隶书" panose="02010509060101010101" pitchFamily="49" charset="-122"/>
              </a:rPr>
              <a:t>过滤</a:t>
            </a:r>
            <a:r>
              <a:rPr kumimoji="1" lang="zh-CN" altLang="en-US" sz="2400" b="1" dirty="0">
                <a:latin typeface="隶书" panose="02010509060101010101" pitchFamily="49" charset="-122"/>
                <a:ea typeface="隶书" panose="02010509060101010101" pitchFamily="49" charset="-122"/>
              </a:rPr>
              <a:t> 如以粉末为乳化剂的乳状液，可以用过滤法拦截被固体粉末包围的油滴。</a:t>
            </a:r>
          </a:p>
          <a:p>
            <a:pPr algn="l">
              <a:spcBef>
                <a:spcPct val="50000"/>
              </a:spcBef>
            </a:pPr>
            <a:r>
              <a:rPr kumimoji="1" lang="zh-CN" altLang="en-US" sz="2400" b="1" dirty="0">
                <a:latin typeface="隶书" panose="02010509060101010101" pitchFamily="49" charset="-122"/>
                <a:ea typeface="隶书" panose="02010509060101010101" pitchFamily="49" charset="-122"/>
              </a:rPr>
              <a:t>  （</a:t>
            </a:r>
            <a:r>
              <a:rPr kumimoji="1" lang="en-US" altLang="zh-CN" sz="2400" b="1" dirty="0">
                <a:latin typeface="隶书" panose="02010509060101010101" pitchFamily="49" charset="-122"/>
                <a:ea typeface="隶书" panose="02010509060101010101" pitchFamily="49" charset="-122"/>
              </a:rPr>
              <a:t>6</a:t>
            </a:r>
            <a:r>
              <a:rPr kumimoji="1" lang="zh-CN" altLang="en-US" sz="2400" b="1" dirty="0">
                <a:latin typeface="隶书" panose="02010509060101010101" pitchFamily="49" charset="-122"/>
                <a:ea typeface="隶书" panose="02010509060101010101" pitchFamily="49" charset="-122"/>
              </a:rPr>
              <a:t>）</a:t>
            </a:r>
            <a:r>
              <a:rPr kumimoji="1" lang="zh-CN" altLang="en-US" sz="2400" b="1" dirty="0">
                <a:solidFill>
                  <a:srgbClr val="0BF57A"/>
                </a:solidFill>
                <a:latin typeface="隶书" panose="02010509060101010101" pitchFamily="49" charset="-122"/>
                <a:ea typeface="隶书" panose="02010509060101010101" pitchFamily="49" charset="-122"/>
              </a:rPr>
              <a:t>改变温度 </a:t>
            </a:r>
            <a:r>
              <a:rPr kumimoji="1" lang="zh-CN" altLang="en-US" sz="2400" b="1" dirty="0">
                <a:latin typeface="隶书" panose="02010509060101010101" pitchFamily="49" charset="-122"/>
                <a:ea typeface="隶书" panose="02010509060101010101" pitchFamily="49" charset="-122"/>
              </a:rPr>
              <a:t>改变乳化液的温度（加热或冷冻）来破坏乳状液的稳定。</a:t>
            </a:r>
          </a:p>
          <a:p>
            <a:pPr algn="l">
              <a:spcBef>
                <a:spcPct val="50000"/>
              </a:spcBef>
            </a:pPr>
            <a:r>
              <a:rPr kumimoji="1" lang="zh-CN" altLang="en-US" sz="2400" b="1" dirty="0">
                <a:latin typeface="隶书" panose="02010509060101010101" pitchFamily="49" charset="-122"/>
                <a:ea typeface="隶书" panose="02010509060101010101" pitchFamily="49" charset="-122"/>
              </a:rPr>
              <a:t>   破乳方法的选择是以试验为依据。某些石油工业的含油废水，当废水温度升到</a:t>
            </a:r>
            <a:r>
              <a:rPr kumimoji="1" lang="en-US" altLang="zh-CN" sz="2400" b="1" dirty="0">
                <a:latin typeface="隶书" panose="02010509060101010101" pitchFamily="49" charset="-122"/>
                <a:ea typeface="隶书" panose="02010509060101010101" pitchFamily="49" charset="-122"/>
              </a:rPr>
              <a:t>65</a:t>
            </a:r>
            <a:r>
              <a:rPr kumimoji="1" lang="en-US" altLang="zh-CN" b="1" dirty="0">
                <a:latin typeface="隶书" panose="02010509060101010101" pitchFamily="49" charset="-122"/>
                <a:ea typeface="隶书" panose="02010509060101010101" pitchFamily="49" charset="-122"/>
              </a:rPr>
              <a:t> </a:t>
            </a:r>
            <a:r>
              <a:rPr kumimoji="1" lang="en-US" altLang="zh-CN" sz="2400" b="1" dirty="0">
                <a:latin typeface="隶书" panose="02010509060101010101" pitchFamily="49" charset="-122"/>
                <a:ea typeface="隶书" panose="02010509060101010101" pitchFamily="49" charset="-122"/>
              </a:rPr>
              <a:t>℃</a:t>
            </a:r>
            <a:r>
              <a:rPr kumimoji="1" lang="en-US" altLang="zh-CN" b="1" dirty="0">
                <a:latin typeface="隶书" panose="02010509060101010101" pitchFamily="49" charset="-122"/>
                <a:ea typeface="隶书" panose="02010509060101010101" pitchFamily="49" charset="-122"/>
              </a:rPr>
              <a:t>-</a:t>
            </a:r>
            <a:r>
              <a:rPr kumimoji="1" lang="en-US" altLang="zh-CN" sz="2400" b="1" dirty="0">
                <a:latin typeface="隶书" panose="02010509060101010101" pitchFamily="49" charset="-122"/>
                <a:ea typeface="隶书" panose="02010509060101010101" pitchFamily="49" charset="-122"/>
              </a:rPr>
              <a:t>75℃</a:t>
            </a:r>
            <a:r>
              <a:rPr kumimoji="1" lang="zh-CN" altLang="en-US" sz="2400" b="1" dirty="0">
                <a:latin typeface="隶书" panose="02010509060101010101" pitchFamily="49" charset="-122"/>
                <a:ea typeface="隶书" panose="02010509060101010101" pitchFamily="49" charset="-122"/>
              </a:rPr>
              <a:t>时，可达到破乳的效果。相当多的乳状液，必须投加化学破乳剂。目前所用的化学破乳剂通常是钙、镁、铁、铝的盐类或无机酸。有的含油废水亦可用碱（</a:t>
            </a:r>
            <a:r>
              <a:rPr kumimoji="1" lang="en-US" altLang="zh-CN" sz="2400" b="1" dirty="0" err="1">
                <a:latin typeface="隶书" panose="02010509060101010101" pitchFamily="49" charset="-122"/>
                <a:ea typeface="隶书" panose="02010509060101010101" pitchFamily="49" charset="-122"/>
              </a:rPr>
              <a:t>NaOH</a:t>
            </a:r>
            <a:r>
              <a:rPr kumimoji="1" lang="en-US" altLang="zh-CN" sz="2400" b="1" dirty="0">
                <a:latin typeface="隶书" panose="02010509060101010101" pitchFamily="49" charset="-122"/>
                <a:ea typeface="隶书" panose="02010509060101010101" pitchFamily="49" charset="-122"/>
              </a:rPr>
              <a:t>)</a:t>
            </a:r>
            <a:r>
              <a:rPr kumimoji="1" lang="zh-CN" altLang="en-US" sz="2400" b="1" dirty="0">
                <a:latin typeface="隶书" panose="02010509060101010101" pitchFamily="49" charset="-122"/>
                <a:ea typeface="隶书" panose="02010509060101010101" pitchFamily="49" charset="-122"/>
              </a:rPr>
              <a:t>进行破乳</a:t>
            </a:r>
            <a:r>
              <a:rPr kumimoji="1" lang="en-US" altLang="zh-CN" sz="2400" b="1" dirty="0">
                <a:latin typeface="隶书" panose="02010509060101010101" pitchFamily="49" charset="-122"/>
                <a:ea typeface="隶书" panose="02010509060101010101" pitchFamily="49" charset="-122"/>
              </a:rPr>
              <a:t>.</a:t>
            </a:r>
          </a:p>
          <a:p>
            <a:pPr algn="l">
              <a:spcBef>
                <a:spcPct val="50000"/>
              </a:spcBef>
            </a:pPr>
            <a:r>
              <a:rPr kumimoji="1" lang="en-US" altLang="zh-CN" sz="2400" b="1" dirty="0">
                <a:latin typeface="隶书" panose="02010509060101010101" pitchFamily="49" charset="-122"/>
                <a:ea typeface="隶书" panose="02010509060101010101" pitchFamily="49" charset="-122"/>
              </a:rPr>
              <a:t>  </a:t>
            </a:r>
            <a:r>
              <a:rPr kumimoji="1" lang="zh-CN" altLang="en-US" sz="2400" b="1" u="sng" dirty="0">
                <a:latin typeface="隶书" panose="02010509060101010101" pitchFamily="49" charset="-122"/>
                <a:ea typeface="隶书" panose="02010509060101010101" pitchFamily="49" charset="-122"/>
              </a:rPr>
              <a:t>水处理中常用的混凝剂也是较好的破乳剂</a:t>
            </a:r>
            <a:r>
              <a:rPr kumimoji="1" lang="en-US" altLang="zh-CN" sz="2400" b="1" u="sng" dirty="0">
                <a:latin typeface="隶书" panose="02010509060101010101" pitchFamily="49" charset="-122"/>
                <a:ea typeface="隶书" panose="02010509060101010101" pitchFamily="49" charset="-122"/>
              </a:rPr>
              <a:t>.</a:t>
            </a:r>
            <a:r>
              <a:rPr kumimoji="1" lang="zh-CN" altLang="en-US" sz="2400" b="1" u="sng" dirty="0">
                <a:latin typeface="隶书" panose="02010509060101010101" pitchFamily="49" charset="-122"/>
                <a:ea typeface="隶书" panose="02010509060101010101" pitchFamily="49" charset="-122"/>
              </a:rPr>
              <a:t>它不仅有破坏乳化剂的作用</a:t>
            </a:r>
            <a:r>
              <a:rPr kumimoji="1" lang="en-US" altLang="zh-CN" sz="2400" b="1" u="sng" dirty="0">
                <a:latin typeface="隶书" panose="02010509060101010101" pitchFamily="49" charset="-122"/>
                <a:ea typeface="隶书" panose="02010509060101010101" pitchFamily="49" charset="-122"/>
              </a:rPr>
              <a:t>,</a:t>
            </a:r>
            <a:r>
              <a:rPr kumimoji="1" lang="zh-CN" altLang="en-US" sz="2400" b="1" u="sng" dirty="0">
                <a:latin typeface="隶书" panose="02010509060101010101" pitchFamily="49" charset="-122"/>
                <a:ea typeface="隶书" panose="02010509060101010101" pitchFamily="49" charset="-122"/>
              </a:rPr>
              <a:t>而且还对废水中的其它杂质起到混凝的作用</a:t>
            </a:r>
            <a:r>
              <a:rPr kumimoji="1" lang="en-US" altLang="zh-CN" sz="2400" b="1" u="sng" dirty="0">
                <a:latin typeface="隶书" panose="02010509060101010101" pitchFamily="49" charset="-122"/>
                <a:ea typeface="隶书" panose="02010509060101010101" pitchFamily="49" charset="-122"/>
              </a:rPr>
              <a:t>.</a:t>
            </a:r>
          </a:p>
          <a:p>
            <a:pPr algn="l">
              <a:spcBef>
                <a:spcPct val="50000"/>
              </a:spcBef>
            </a:pPr>
            <a:endParaRPr kumimoji="1" lang="en-US" altLang="zh-CN" sz="2400" b="1" dirty="0">
              <a:latin typeface="楷体_GB2312" pitchFamily="49" charset="-122"/>
              <a:ea typeface="楷体_GB2312" pitchFamily="49" charset="-122"/>
            </a:endParaRPr>
          </a:p>
        </p:txBody>
      </p:sp>
    </p:spTree>
  </p:cSld>
  <p:clrMapOvr>
    <a:masterClrMapping/>
  </p:clrMapOvr>
  <p:transition spd="slow">
    <p:random/>
    <p:sndAc>
      <p:stSnd>
        <p:snd r:embed="rId2" name="chimes.wav"/>
      </p:stSnd>
    </p:sndAc>
  </p:transition>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Text Box 2"/>
          <p:cNvSpPr txBox="1">
            <a:spLocks noChangeArrowheads="1"/>
          </p:cNvSpPr>
          <p:nvPr/>
        </p:nvSpPr>
        <p:spPr bwMode="auto">
          <a:xfrm>
            <a:off x="228600" y="1676400"/>
            <a:ext cx="8077200" cy="762000"/>
          </a:xfrm>
          <a:prstGeom prst="rect">
            <a:avLst/>
          </a:prstGeom>
          <a:noFill/>
          <a:ln w="9525">
            <a:noFill/>
            <a:miter lim="800000"/>
            <a:headEnd/>
            <a:tailEnd/>
          </a:ln>
        </p:spPr>
        <p:txBody>
          <a:bodyPr>
            <a:spAutoFit/>
          </a:bodyPr>
          <a:lstStyle/>
          <a:p>
            <a:pPr>
              <a:spcBef>
                <a:spcPct val="50000"/>
              </a:spcBef>
            </a:pPr>
            <a:endParaRPr kumimoji="1" lang="zh-CN" altLang="zh-CN" sz="4400">
              <a:solidFill>
                <a:schemeClr val="tx2"/>
              </a:solidFill>
              <a:latin typeface="Times New Roman" pitchFamily="18" charset="0"/>
            </a:endParaRPr>
          </a:p>
        </p:txBody>
      </p:sp>
      <p:sp>
        <p:nvSpPr>
          <p:cNvPr id="88067" name="Text Box 3"/>
          <p:cNvSpPr txBox="1">
            <a:spLocks noChangeArrowheads="1"/>
          </p:cNvSpPr>
          <p:nvPr/>
        </p:nvSpPr>
        <p:spPr bwMode="auto">
          <a:xfrm>
            <a:off x="0" y="2165350"/>
            <a:ext cx="8763000" cy="457200"/>
          </a:xfrm>
          <a:prstGeom prst="rect">
            <a:avLst/>
          </a:prstGeom>
          <a:noFill/>
          <a:ln w="9525">
            <a:noFill/>
            <a:miter lim="800000"/>
            <a:headEnd/>
            <a:tailEnd/>
          </a:ln>
        </p:spPr>
        <p:txBody>
          <a:bodyPr>
            <a:spAutoFit/>
          </a:bodyPr>
          <a:lstStyle/>
          <a:p>
            <a:pPr algn="l">
              <a:spcBef>
                <a:spcPct val="20000"/>
              </a:spcBef>
            </a:pPr>
            <a:r>
              <a:rPr kumimoji="1" lang="en-US" altLang="zh-CN" sz="2400">
                <a:latin typeface="Times New Roman" pitchFamily="18" charset="0"/>
              </a:rPr>
              <a:t>    </a:t>
            </a:r>
          </a:p>
        </p:txBody>
      </p:sp>
      <p:sp>
        <p:nvSpPr>
          <p:cNvPr id="88068" name="Text Box 4"/>
          <p:cNvSpPr txBox="1">
            <a:spLocks noChangeArrowheads="1"/>
          </p:cNvSpPr>
          <p:nvPr/>
        </p:nvSpPr>
        <p:spPr bwMode="auto">
          <a:xfrm>
            <a:off x="2916238" y="689322"/>
            <a:ext cx="4249737" cy="579438"/>
          </a:xfrm>
          <a:prstGeom prst="rect">
            <a:avLst/>
          </a:prstGeom>
          <a:noFill/>
          <a:ln w="9525">
            <a:noFill/>
            <a:miter lim="800000"/>
            <a:headEnd/>
            <a:tailEnd/>
          </a:ln>
        </p:spPr>
        <p:txBody>
          <a:bodyPr>
            <a:spAutoFit/>
          </a:bodyPr>
          <a:lstStyle/>
          <a:p>
            <a:pPr algn="l">
              <a:spcBef>
                <a:spcPct val="50000"/>
              </a:spcBef>
            </a:pPr>
            <a:r>
              <a:rPr kumimoji="1" lang="en-US" altLang="zh-CN" sz="3200" b="1" dirty="0">
                <a:solidFill>
                  <a:srgbClr val="FF0000"/>
                </a:solidFill>
                <a:latin typeface="楷体_GB2312" pitchFamily="49" charset="-122"/>
                <a:ea typeface="楷体_GB2312" pitchFamily="49" charset="-122"/>
              </a:rPr>
              <a:t>3.3  </a:t>
            </a:r>
            <a:r>
              <a:rPr kumimoji="1" lang="zh-CN" altLang="en-US" sz="3200" b="1" dirty="0">
                <a:solidFill>
                  <a:srgbClr val="FF0000"/>
                </a:solidFill>
                <a:latin typeface="楷体_GB2312" pitchFamily="49" charset="-122"/>
                <a:ea typeface="楷体_GB2312" pitchFamily="49" charset="-122"/>
              </a:rPr>
              <a:t>气 浮 法</a:t>
            </a:r>
            <a:r>
              <a:rPr kumimoji="1" lang="zh-CN" altLang="en-US" sz="3200" dirty="0">
                <a:solidFill>
                  <a:srgbClr val="FF0000"/>
                </a:solidFill>
                <a:latin typeface="楷体_GB2312" pitchFamily="49" charset="-122"/>
                <a:ea typeface="楷体_GB2312" pitchFamily="49" charset="-122"/>
              </a:rPr>
              <a:t> </a:t>
            </a:r>
          </a:p>
        </p:txBody>
      </p:sp>
      <p:sp>
        <p:nvSpPr>
          <p:cNvPr id="88069" name="Text Box 5"/>
          <p:cNvSpPr txBox="1">
            <a:spLocks noChangeArrowheads="1"/>
          </p:cNvSpPr>
          <p:nvPr/>
        </p:nvSpPr>
        <p:spPr bwMode="auto">
          <a:xfrm>
            <a:off x="323850" y="1628775"/>
            <a:ext cx="8382000" cy="4708981"/>
          </a:xfrm>
          <a:prstGeom prst="rect">
            <a:avLst/>
          </a:prstGeom>
          <a:noFill/>
          <a:ln w="9525">
            <a:noFill/>
            <a:miter lim="800000"/>
            <a:headEnd/>
            <a:tailEnd/>
          </a:ln>
        </p:spPr>
        <p:txBody>
          <a:bodyPr>
            <a:spAutoFit/>
          </a:bodyPr>
          <a:lstStyle/>
          <a:p>
            <a:pPr indent="457200">
              <a:lnSpc>
                <a:spcPct val="150000"/>
              </a:lnSpc>
              <a:spcBef>
                <a:spcPct val="50000"/>
              </a:spcBef>
            </a:pPr>
            <a:r>
              <a:rPr kumimoji="1" lang="zh-CN" altLang="en-US" sz="2400" b="1" dirty="0">
                <a:latin typeface="楷体" panose="02010609060101010101" pitchFamily="49" charset="-122"/>
                <a:ea typeface="楷体" panose="02010609060101010101" pitchFamily="49" charset="-122"/>
              </a:rPr>
              <a:t>气浮法是一种有效的固一液和液一液分离方法</a:t>
            </a:r>
            <a:r>
              <a:rPr kumimoji="1" lang="en-US" altLang="zh-CN" sz="2400" b="1" dirty="0">
                <a:latin typeface="楷体" panose="02010609060101010101" pitchFamily="49" charset="-122"/>
                <a:ea typeface="楷体" panose="02010609060101010101" pitchFamily="49" charset="-122"/>
              </a:rPr>
              <a:t>,</a:t>
            </a:r>
            <a:r>
              <a:rPr kumimoji="1" lang="zh-CN" altLang="en-US" sz="2400" b="1" dirty="0">
                <a:latin typeface="楷体" panose="02010609060101010101" pitchFamily="49" charset="-122"/>
                <a:ea typeface="楷体" panose="02010609060101010101" pitchFamily="49" charset="-122"/>
              </a:rPr>
              <a:t>常用于对那些颗粒密度接近或小于水的细小颗粒的分离</a:t>
            </a:r>
            <a:r>
              <a:rPr kumimoji="1" lang="en-US" altLang="zh-CN" sz="2400" b="1" dirty="0">
                <a:latin typeface="楷体" panose="02010609060101010101" pitchFamily="49" charset="-122"/>
                <a:ea typeface="楷体" panose="02010609060101010101" pitchFamily="49" charset="-122"/>
              </a:rPr>
              <a:t>.</a:t>
            </a:r>
          </a:p>
          <a:p>
            <a:pPr indent="457200">
              <a:lnSpc>
                <a:spcPct val="150000"/>
              </a:lnSpc>
              <a:spcBef>
                <a:spcPct val="50000"/>
              </a:spcBef>
            </a:pPr>
            <a:r>
              <a:rPr kumimoji="1" lang="zh-CN" altLang="en-US" sz="2400" b="1" dirty="0">
                <a:latin typeface="楷体" panose="02010609060101010101" pitchFamily="49" charset="-122"/>
                <a:ea typeface="楷体" panose="02010609060101010101" pitchFamily="49" charset="-122"/>
              </a:rPr>
              <a:t>气浮法处理工艺必须满足下述基本条件</a:t>
            </a:r>
            <a:r>
              <a:rPr kumimoji="1" lang="en-US" altLang="zh-CN" sz="2400" b="1" dirty="0">
                <a:latin typeface="楷体" panose="02010609060101010101" pitchFamily="49" charset="-122"/>
                <a:ea typeface="楷体" panose="02010609060101010101" pitchFamily="49" charset="-122"/>
              </a:rPr>
              <a:t>;</a:t>
            </a:r>
          </a:p>
          <a:p>
            <a:pPr algn="l">
              <a:lnSpc>
                <a:spcPct val="150000"/>
              </a:lnSpc>
              <a:spcBef>
                <a:spcPct val="50000"/>
              </a:spcBef>
            </a:pPr>
            <a:r>
              <a:rPr kumimoji="1" lang="en-US" altLang="zh-CN" sz="2400" b="1" dirty="0">
                <a:latin typeface="楷体" panose="02010609060101010101" pitchFamily="49" charset="-122"/>
                <a:ea typeface="楷体" panose="02010609060101010101" pitchFamily="49" charset="-122"/>
              </a:rPr>
              <a:t>(1)</a:t>
            </a:r>
            <a:r>
              <a:rPr kumimoji="1" lang="zh-CN" altLang="en-US" sz="2400" b="1" dirty="0">
                <a:latin typeface="楷体" panose="02010609060101010101" pitchFamily="49" charset="-122"/>
                <a:ea typeface="楷体" panose="02010609060101010101" pitchFamily="49" charset="-122"/>
              </a:rPr>
              <a:t>必须向水中提供足够量的细微气泡</a:t>
            </a:r>
            <a:r>
              <a:rPr kumimoji="1" lang="en-US" altLang="zh-CN" sz="2400" b="1" dirty="0">
                <a:latin typeface="楷体" panose="02010609060101010101" pitchFamily="49" charset="-122"/>
                <a:ea typeface="楷体" panose="02010609060101010101" pitchFamily="49" charset="-122"/>
              </a:rPr>
              <a:t>;</a:t>
            </a:r>
          </a:p>
          <a:p>
            <a:pPr algn="l">
              <a:lnSpc>
                <a:spcPct val="150000"/>
              </a:lnSpc>
              <a:spcBef>
                <a:spcPct val="50000"/>
              </a:spcBef>
            </a:pPr>
            <a:r>
              <a:rPr kumimoji="1" lang="en-US" altLang="zh-CN" sz="2400" b="1" dirty="0">
                <a:latin typeface="楷体" panose="02010609060101010101" pitchFamily="49" charset="-122"/>
                <a:ea typeface="楷体" panose="02010609060101010101" pitchFamily="49" charset="-122"/>
              </a:rPr>
              <a:t>(2)</a:t>
            </a:r>
            <a:r>
              <a:rPr kumimoji="1" lang="zh-CN" altLang="en-US" sz="2400" b="1" dirty="0">
                <a:latin typeface="楷体" panose="02010609060101010101" pitchFamily="49" charset="-122"/>
                <a:ea typeface="楷体" panose="02010609060101010101" pitchFamily="49" charset="-122"/>
              </a:rPr>
              <a:t>必须使气泡与悬浮的物质产生粘附作用</a:t>
            </a:r>
            <a:r>
              <a:rPr kumimoji="1" lang="en-US" altLang="zh-CN" sz="2400" b="1" dirty="0">
                <a:latin typeface="楷体" panose="02010609060101010101" pitchFamily="49" charset="-122"/>
                <a:ea typeface="楷体" panose="02010609060101010101" pitchFamily="49" charset="-122"/>
              </a:rPr>
              <a:t>.</a:t>
            </a:r>
          </a:p>
          <a:p>
            <a:pPr>
              <a:lnSpc>
                <a:spcPct val="150000"/>
              </a:lnSpc>
              <a:spcBef>
                <a:spcPct val="50000"/>
              </a:spcBef>
            </a:pPr>
            <a:r>
              <a:rPr kumimoji="1" lang="en-US" altLang="zh-CN" sz="2400" b="1" dirty="0">
                <a:latin typeface="楷体" panose="02010609060101010101" pitchFamily="49" charset="-122"/>
                <a:ea typeface="楷体" panose="02010609060101010101" pitchFamily="49" charset="-122"/>
              </a:rPr>
              <a:t>   </a:t>
            </a:r>
            <a:r>
              <a:rPr kumimoji="1" lang="zh-CN" altLang="en-US" sz="2400" b="1" dirty="0">
                <a:latin typeface="楷体" panose="02010609060101010101" pitchFamily="49" charset="-122"/>
                <a:ea typeface="楷体" panose="02010609060101010101" pitchFamily="49" charset="-122"/>
              </a:rPr>
              <a:t>浮上法的类型：</a:t>
            </a:r>
            <a:r>
              <a:rPr kumimoji="1" lang="zh-CN" altLang="en-US" sz="2400" b="1" dirty="0">
                <a:solidFill>
                  <a:srgbClr val="FFFF00"/>
                </a:solidFill>
                <a:latin typeface="楷体" panose="02010609060101010101" pitchFamily="49" charset="-122"/>
                <a:ea typeface="楷体" panose="02010609060101010101" pitchFamily="49" charset="-122"/>
              </a:rPr>
              <a:t>电解气浮法</a:t>
            </a:r>
            <a:r>
              <a:rPr kumimoji="1" lang="zh-CN" altLang="en-US" sz="2400" b="1" dirty="0">
                <a:latin typeface="楷体" panose="02010609060101010101" pitchFamily="49" charset="-122"/>
                <a:ea typeface="楷体" panose="02010609060101010101" pitchFamily="49" charset="-122"/>
              </a:rPr>
              <a:t>、</a:t>
            </a:r>
            <a:r>
              <a:rPr kumimoji="1" lang="zh-CN" altLang="en-US" sz="2400" b="1" dirty="0">
                <a:solidFill>
                  <a:srgbClr val="FFFF00"/>
                </a:solidFill>
                <a:latin typeface="楷体" panose="02010609060101010101" pitchFamily="49" charset="-122"/>
                <a:ea typeface="楷体" panose="02010609060101010101" pitchFamily="49" charset="-122"/>
              </a:rPr>
              <a:t>分散空气气浮法</a:t>
            </a:r>
            <a:r>
              <a:rPr kumimoji="1" lang="zh-CN" altLang="en-US" sz="2400" b="1" dirty="0">
                <a:latin typeface="楷体" panose="02010609060101010101" pitchFamily="49" charset="-122"/>
                <a:ea typeface="楷体" panose="02010609060101010101" pitchFamily="49" charset="-122"/>
              </a:rPr>
              <a:t>、</a:t>
            </a:r>
            <a:r>
              <a:rPr kumimoji="1" lang="zh-CN" altLang="en-US" sz="2400" b="1" dirty="0">
                <a:solidFill>
                  <a:srgbClr val="FFFF00"/>
                </a:solidFill>
                <a:latin typeface="楷体" panose="02010609060101010101" pitchFamily="49" charset="-122"/>
                <a:ea typeface="楷体" panose="02010609060101010101" pitchFamily="49" charset="-122"/>
              </a:rPr>
              <a:t>溶解空气气浮法</a:t>
            </a:r>
            <a:r>
              <a:rPr kumimoji="1" lang="zh-CN" altLang="en-US" sz="2400" b="1" dirty="0">
                <a:latin typeface="楷体" panose="02010609060101010101" pitchFamily="49" charset="-122"/>
                <a:ea typeface="楷体" panose="02010609060101010101" pitchFamily="49" charset="-122"/>
              </a:rPr>
              <a:t> 。</a:t>
            </a:r>
          </a:p>
        </p:txBody>
      </p:sp>
    </p:spTree>
  </p:cSld>
  <p:clrMapOvr>
    <a:masterClrMapping/>
  </p:clrMapOvr>
  <p:transition spd="slow">
    <p:random/>
    <p:sndAc>
      <p:stSnd>
        <p:snd r:embed="rId2" name="chimes.wav"/>
      </p:stSnd>
    </p:sndAc>
  </p:transition>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Text Box 2"/>
          <p:cNvSpPr txBox="1">
            <a:spLocks noChangeArrowheads="1"/>
          </p:cNvSpPr>
          <p:nvPr/>
        </p:nvSpPr>
        <p:spPr bwMode="auto">
          <a:xfrm>
            <a:off x="228600" y="1676400"/>
            <a:ext cx="8077200" cy="762000"/>
          </a:xfrm>
          <a:prstGeom prst="rect">
            <a:avLst/>
          </a:prstGeom>
          <a:noFill/>
          <a:ln w="9525">
            <a:noFill/>
            <a:miter lim="800000"/>
            <a:headEnd/>
            <a:tailEnd/>
          </a:ln>
        </p:spPr>
        <p:txBody>
          <a:bodyPr>
            <a:spAutoFit/>
          </a:bodyPr>
          <a:lstStyle/>
          <a:p>
            <a:pPr>
              <a:spcBef>
                <a:spcPct val="50000"/>
              </a:spcBef>
            </a:pPr>
            <a:endParaRPr kumimoji="1" lang="zh-CN" altLang="zh-CN" sz="4400">
              <a:solidFill>
                <a:schemeClr val="tx2"/>
              </a:solidFill>
              <a:latin typeface="Times New Roman" pitchFamily="18" charset="0"/>
            </a:endParaRPr>
          </a:p>
        </p:txBody>
      </p:sp>
      <p:sp>
        <p:nvSpPr>
          <p:cNvPr id="89091" name="Text Box 3"/>
          <p:cNvSpPr txBox="1">
            <a:spLocks noChangeArrowheads="1"/>
          </p:cNvSpPr>
          <p:nvPr/>
        </p:nvSpPr>
        <p:spPr bwMode="auto">
          <a:xfrm>
            <a:off x="0" y="2165350"/>
            <a:ext cx="8763000" cy="457200"/>
          </a:xfrm>
          <a:prstGeom prst="rect">
            <a:avLst/>
          </a:prstGeom>
          <a:noFill/>
          <a:ln w="9525">
            <a:noFill/>
            <a:miter lim="800000"/>
            <a:headEnd/>
            <a:tailEnd/>
          </a:ln>
        </p:spPr>
        <p:txBody>
          <a:bodyPr>
            <a:spAutoFit/>
          </a:bodyPr>
          <a:lstStyle/>
          <a:p>
            <a:pPr algn="l">
              <a:spcBef>
                <a:spcPct val="20000"/>
              </a:spcBef>
            </a:pPr>
            <a:r>
              <a:rPr kumimoji="1" lang="en-US" altLang="zh-CN" sz="2400">
                <a:latin typeface="Times New Roman" pitchFamily="18" charset="0"/>
              </a:rPr>
              <a:t>    </a:t>
            </a:r>
          </a:p>
        </p:txBody>
      </p:sp>
      <p:sp>
        <p:nvSpPr>
          <p:cNvPr id="89092" name="Text Box 4"/>
          <p:cNvSpPr txBox="1">
            <a:spLocks noChangeArrowheads="1"/>
          </p:cNvSpPr>
          <p:nvPr/>
        </p:nvSpPr>
        <p:spPr bwMode="auto">
          <a:xfrm>
            <a:off x="121096" y="699655"/>
            <a:ext cx="8915400" cy="6401753"/>
          </a:xfrm>
          <a:prstGeom prst="rect">
            <a:avLst/>
          </a:prstGeom>
          <a:noFill/>
          <a:ln w="9525">
            <a:noFill/>
            <a:miter lim="800000"/>
            <a:headEnd/>
            <a:tailEnd/>
          </a:ln>
        </p:spPr>
        <p:txBody>
          <a:bodyPr>
            <a:spAutoFit/>
          </a:bodyPr>
          <a:lstStyle/>
          <a:p>
            <a:pPr algn="l">
              <a:spcBef>
                <a:spcPct val="50000"/>
              </a:spcBef>
            </a:pPr>
            <a:r>
              <a:rPr kumimoji="1" lang="en-US" altLang="zh-CN" sz="2000" b="1" dirty="0">
                <a:solidFill>
                  <a:srgbClr val="FFFF00"/>
                </a:solidFill>
                <a:latin typeface="楷体" panose="02010609060101010101" pitchFamily="49" charset="-122"/>
                <a:ea typeface="楷体" panose="02010609060101010101" pitchFamily="49" charset="-122"/>
              </a:rPr>
              <a:t>1</a:t>
            </a:r>
            <a:r>
              <a:rPr kumimoji="1" lang="zh-CN" altLang="en-US" sz="2000" b="1" dirty="0">
                <a:solidFill>
                  <a:srgbClr val="FFFF00"/>
                </a:solidFill>
                <a:latin typeface="楷体" panose="02010609060101010101" pitchFamily="49" charset="-122"/>
                <a:ea typeface="楷体" panose="02010609060101010101" pitchFamily="49" charset="-122"/>
              </a:rPr>
              <a:t>．电解气浮法</a:t>
            </a:r>
            <a:endParaRPr kumimoji="1" lang="zh-CN" altLang="en-US" sz="2000" dirty="0">
              <a:solidFill>
                <a:srgbClr val="FFFF00"/>
              </a:solidFill>
              <a:latin typeface="楷体" panose="02010609060101010101" pitchFamily="49" charset="-122"/>
              <a:ea typeface="楷体" panose="02010609060101010101" pitchFamily="49" charset="-122"/>
            </a:endParaRPr>
          </a:p>
          <a:p>
            <a:pPr>
              <a:lnSpc>
                <a:spcPct val="150000"/>
              </a:lnSpc>
              <a:spcBef>
                <a:spcPct val="50000"/>
              </a:spcBef>
            </a:pPr>
            <a:r>
              <a:rPr kumimoji="1" lang="zh-CN" altLang="en-US" sz="2000" b="1" dirty="0">
                <a:latin typeface="楷体" panose="02010609060101010101" pitchFamily="49" charset="-122"/>
                <a:ea typeface="楷体" panose="02010609060101010101" pitchFamily="49" charset="-122"/>
              </a:rPr>
              <a:t>    电解气浮法是将正负相间的多组电级浸泡在废水中，当通以直流电时，废水电解，正负两极间产生的氢和氧的细小气泡粘附于悬浮物上，将其带致水面而达到分离的目的。</a:t>
            </a:r>
          </a:p>
          <a:p>
            <a:pPr>
              <a:lnSpc>
                <a:spcPct val="150000"/>
              </a:lnSpc>
              <a:spcBef>
                <a:spcPct val="50000"/>
              </a:spcBef>
            </a:pPr>
            <a:r>
              <a:rPr kumimoji="1" lang="zh-CN" altLang="en-US" sz="2000" b="1" dirty="0">
                <a:latin typeface="楷体" panose="02010609060101010101" pitchFamily="49" charset="-122"/>
                <a:ea typeface="楷体" panose="02010609060101010101" pitchFamily="49" charset="-122"/>
              </a:rPr>
              <a:t>    电解气浮法产生的气泡小于其它方法产生的气泡，故特别适用于脆弱絮状悬浮物。</a:t>
            </a:r>
          </a:p>
          <a:p>
            <a:pPr algn="l">
              <a:spcBef>
                <a:spcPct val="50000"/>
              </a:spcBef>
            </a:pPr>
            <a:r>
              <a:rPr kumimoji="1" lang="en-US" altLang="zh-CN" sz="2000" b="1" dirty="0">
                <a:solidFill>
                  <a:srgbClr val="FFFF00"/>
                </a:solidFill>
                <a:latin typeface="楷体" panose="02010609060101010101" pitchFamily="49" charset="-122"/>
                <a:ea typeface="楷体" panose="02010609060101010101" pitchFamily="49" charset="-122"/>
              </a:rPr>
              <a:t>2</a:t>
            </a:r>
            <a:r>
              <a:rPr kumimoji="1" lang="zh-CN" altLang="en-US" sz="2000" b="1" dirty="0">
                <a:solidFill>
                  <a:srgbClr val="FFFF00"/>
                </a:solidFill>
                <a:latin typeface="楷体" panose="02010609060101010101" pitchFamily="49" charset="-122"/>
                <a:ea typeface="楷体" panose="02010609060101010101" pitchFamily="49" charset="-122"/>
              </a:rPr>
              <a:t>、分散空气浮上法</a:t>
            </a:r>
          </a:p>
          <a:p>
            <a:pPr>
              <a:lnSpc>
                <a:spcPct val="150000"/>
              </a:lnSpc>
              <a:spcBef>
                <a:spcPct val="50000"/>
              </a:spcBef>
            </a:pPr>
            <a:r>
              <a:rPr kumimoji="1" lang="zh-CN" altLang="en-US" sz="2000" b="1" dirty="0">
                <a:latin typeface="楷体" panose="02010609060101010101" pitchFamily="49" charset="-122"/>
                <a:ea typeface="楷体" panose="02010609060101010101" pitchFamily="49" charset="-122"/>
              </a:rPr>
              <a:t>    目前应用的有微气泡曝气气浮法和剪切气泡气浮法等两种形式。</a:t>
            </a:r>
          </a:p>
          <a:p>
            <a:pPr indent="457200">
              <a:lnSpc>
                <a:spcPct val="150000"/>
              </a:lnSpc>
              <a:spcBef>
                <a:spcPct val="50000"/>
              </a:spcBef>
            </a:pPr>
            <a:r>
              <a:rPr kumimoji="1" lang="zh-CN" altLang="en-US" sz="2000" b="1" dirty="0">
                <a:latin typeface="楷体" panose="02010609060101010101" pitchFamily="49" charset="-122"/>
                <a:ea typeface="楷体" panose="02010609060101010101" pitchFamily="49" charset="-122"/>
              </a:rPr>
              <a:t>微孔曝气浮上法：压缩空气引入到一个高速旋转混合器或叶轮机的附近，通过高速旋转混合器的高速剪切，将引入的空气切割成细小气泡。</a:t>
            </a:r>
          </a:p>
          <a:p>
            <a:pPr>
              <a:lnSpc>
                <a:spcPct val="150000"/>
              </a:lnSpc>
              <a:spcBef>
                <a:spcPct val="50000"/>
              </a:spcBef>
            </a:pPr>
            <a:r>
              <a:rPr kumimoji="1" lang="zh-CN" altLang="en-US" sz="2000" b="1" dirty="0">
                <a:latin typeface="楷体" panose="02010609060101010101" pitchFamily="49" charset="-122"/>
                <a:ea typeface="楷体" panose="02010609060101010101" pitchFamily="49" charset="-122"/>
              </a:rPr>
              <a:t>    分散空气气浮法用于矿物浮选，也用于含油脂、羊毛等污水的初级处理及含有大量表面活性剂的污水。</a:t>
            </a:r>
          </a:p>
        </p:txBody>
      </p:sp>
      <p:sp>
        <p:nvSpPr>
          <p:cNvPr id="89093" name="Text Box 5"/>
          <p:cNvSpPr txBox="1">
            <a:spLocks noChangeArrowheads="1"/>
          </p:cNvSpPr>
          <p:nvPr/>
        </p:nvSpPr>
        <p:spPr bwMode="auto">
          <a:xfrm>
            <a:off x="2786608" y="260648"/>
            <a:ext cx="3657600" cy="579438"/>
          </a:xfrm>
          <a:prstGeom prst="rect">
            <a:avLst/>
          </a:prstGeom>
          <a:noFill/>
          <a:ln w="9525">
            <a:noFill/>
            <a:miter lim="800000"/>
            <a:headEnd/>
            <a:tailEnd/>
          </a:ln>
        </p:spPr>
        <p:txBody>
          <a:bodyPr>
            <a:spAutoFit/>
          </a:bodyPr>
          <a:lstStyle/>
          <a:p>
            <a:pPr algn="just">
              <a:spcBef>
                <a:spcPct val="50000"/>
              </a:spcBef>
            </a:pPr>
            <a:r>
              <a:rPr kumimoji="1" lang="zh-CN" altLang="en-US" sz="3200" b="1" dirty="0">
                <a:solidFill>
                  <a:srgbClr val="FF0000"/>
                </a:solidFill>
                <a:latin typeface="Tahoma" pitchFamily="34" charset="0"/>
                <a:ea typeface="楷体_GB2312" pitchFamily="49" charset="-122"/>
              </a:rPr>
              <a:t>气浮法的类型</a:t>
            </a:r>
          </a:p>
        </p:txBody>
      </p:sp>
    </p:spTree>
  </p:cSld>
  <p:clrMapOvr>
    <a:masterClrMapping/>
  </p:clrMapOvr>
  <p:transition spd="slow">
    <p:random/>
    <p:sndAc>
      <p:stSnd>
        <p:snd r:embed="rId2" name="chimes.wav"/>
      </p:stSnd>
    </p:sndAc>
  </p:transition>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3"/>
          <p:cNvSpPr>
            <a:spLocks noGrp="1" noChangeArrowheads="1"/>
          </p:cNvSpPr>
          <p:nvPr>
            <p:ph type="body" orient="vert" idx="1"/>
          </p:nvPr>
        </p:nvSpPr>
        <p:spPr/>
        <p:txBody>
          <a:bodyPr/>
          <a:lstStyle/>
          <a:p>
            <a:pPr eaLnBrk="1" hangingPunct="1"/>
            <a:endParaRPr lang="zh-CN" altLang="zh-CN"/>
          </a:p>
        </p:txBody>
      </p:sp>
      <p:pic>
        <p:nvPicPr>
          <p:cNvPr id="288772" name="真空气浮设备.avi">
            <a:hlinkClick r:id="" action="ppaction://media"/>
          </p:cNvPr>
          <p:cNvPicPr>
            <a:picLocks noRot="1" noChangeAspect="1" noChangeArrowheads="1"/>
          </p:cNvPicPr>
          <p:nvPr>
            <a:videoFile r:link="rId1"/>
          </p:nvPr>
        </p:nvPicPr>
        <p:blipFill>
          <a:blip r:embed="rId3" cstate="print"/>
          <a:srcRect/>
          <a:stretch>
            <a:fillRect/>
          </a:stretch>
        </p:blipFill>
        <p:spPr bwMode="auto">
          <a:xfrm>
            <a:off x="0" y="609600"/>
            <a:ext cx="9144000" cy="6248400"/>
          </a:xfrm>
          <a:prstGeom prst="rect">
            <a:avLst/>
          </a:prstGeom>
          <a:noFill/>
          <a:ln w="9525">
            <a:noFill/>
            <a:miter lim="800000"/>
            <a:headEnd/>
            <a:tailEnd/>
          </a:ln>
        </p:spPr>
      </p:pic>
      <p:sp>
        <p:nvSpPr>
          <p:cNvPr id="6" name="TextBox 5"/>
          <p:cNvSpPr txBox="1"/>
          <p:nvPr/>
        </p:nvSpPr>
        <p:spPr>
          <a:xfrm>
            <a:off x="7236296" y="6516052"/>
            <a:ext cx="2160240" cy="369332"/>
          </a:xfrm>
          <a:prstGeom prst="rect">
            <a:avLst/>
          </a:prstGeom>
          <a:solidFill>
            <a:schemeClr val="tx1"/>
          </a:solidFill>
        </p:spPr>
        <p:txBody>
          <a:bodyPr wrap="square" rtlCol="0">
            <a:spAutoFit/>
          </a:bodyPr>
          <a:lstStyle/>
          <a:p>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8877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288772"/>
                </p:tgtEl>
              </p:cMediaNode>
            </p:video>
            <p:seq concurrent="1" nextAc="seek">
              <p:cTn id="8" restart="whenNotActive" fill="hold" evtFilter="cancelBubble" nodeType="interactiveSeq">
                <p:stCondLst>
                  <p:cond evt="onClick" delay="0">
                    <p:tgtEl>
                      <p:spTgt spid="28877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88772"/>
                                        </p:tgtEl>
                                      </p:cBhvr>
                                    </p:cmd>
                                  </p:childTnLst>
                                </p:cTn>
                              </p:par>
                            </p:childTnLst>
                          </p:cTn>
                        </p:par>
                      </p:childTnLst>
                    </p:cTn>
                  </p:par>
                </p:childTnLst>
              </p:cTn>
              <p:nextCondLst>
                <p:cond evt="onClick" delay="0">
                  <p:tgtEl>
                    <p:spTgt spid="288772"/>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
          <p:cNvGrpSpPr>
            <a:grpSpLocks/>
          </p:cNvGrpSpPr>
          <p:nvPr/>
        </p:nvGrpSpPr>
        <p:grpSpPr bwMode="auto">
          <a:xfrm>
            <a:off x="755576" y="575666"/>
            <a:ext cx="8820150" cy="530225"/>
            <a:chOff x="204" y="972"/>
            <a:chExt cx="5556" cy="334"/>
          </a:xfrm>
        </p:grpSpPr>
        <p:grpSp>
          <p:nvGrpSpPr>
            <p:cNvPr id="3" name="Group 4"/>
            <p:cNvGrpSpPr>
              <a:grpSpLocks/>
            </p:cNvGrpSpPr>
            <p:nvPr/>
          </p:nvGrpSpPr>
          <p:grpSpPr bwMode="auto">
            <a:xfrm>
              <a:off x="204" y="981"/>
              <a:ext cx="1694" cy="288"/>
              <a:chOff x="0" y="1207"/>
              <a:chExt cx="1694" cy="288"/>
            </a:xfrm>
          </p:grpSpPr>
          <p:graphicFrame>
            <p:nvGraphicFramePr>
              <p:cNvPr id="2060" name="Object 5"/>
              <p:cNvGraphicFramePr>
                <a:graphicFrameLocks noChangeAspect="1"/>
              </p:cNvGraphicFramePr>
              <p:nvPr/>
            </p:nvGraphicFramePr>
            <p:xfrm>
              <a:off x="1497" y="1253"/>
              <a:ext cx="197" cy="227"/>
            </p:xfrm>
            <a:graphic>
              <a:graphicData uri="http://schemas.openxmlformats.org/presentationml/2006/ole">
                <mc:AlternateContent xmlns:mc="http://schemas.openxmlformats.org/markup-compatibility/2006">
                  <mc:Choice xmlns:v="urn:schemas-microsoft-com:vml" Requires="v">
                    <p:oleObj spid="_x0000_s75227" name="A Equation(公式3.1)" r:id="rId3" imgW="126835" imgH="139518" progId="Equation.3">
                      <p:embed/>
                    </p:oleObj>
                  </mc:Choice>
                  <mc:Fallback>
                    <p:oleObj name="A Equation(公式3.1)" r:id="rId3" imgW="126835" imgH="139518" progId="Equation.3">
                      <p:embed/>
                      <p:pic>
                        <p:nvPicPr>
                          <p:cNvPr id="0" name="Object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97" y="1253"/>
                            <a:ext cx="197" cy="227"/>
                          </a:xfrm>
                          <a:prstGeom prst="rect">
                            <a:avLst/>
                          </a:prstGeom>
                          <a:solidFill>
                            <a:srgbClr val="FF0000"/>
                          </a:solidFill>
                        </p:spPr>
                      </p:pic>
                    </p:oleObj>
                  </mc:Fallback>
                </mc:AlternateContent>
              </a:graphicData>
            </a:graphic>
          </p:graphicFrame>
          <p:sp>
            <p:nvSpPr>
              <p:cNvPr id="2087" name="Rectangle 6"/>
              <p:cNvSpPr>
                <a:spLocks noChangeArrowheads="1"/>
              </p:cNvSpPr>
              <p:nvPr/>
            </p:nvSpPr>
            <p:spPr bwMode="auto">
              <a:xfrm>
                <a:off x="0" y="1207"/>
                <a:ext cx="1460" cy="288"/>
              </a:xfrm>
              <a:prstGeom prst="rect">
                <a:avLst/>
              </a:prstGeom>
              <a:noFill/>
              <a:ln w="9525">
                <a:noFill/>
                <a:miter lim="800000"/>
                <a:headEnd/>
                <a:tailEnd/>
              </a:ln>
            </p:spPr>
            <p:txBody>
              <a:bodyPr wrap="none" anchor="ctr">
                <a:spAutoFit/>
              </a:bodyPr>
              <a:lstStyle/>
              <a:p>
                <a:pPr algn="l"/>
                <a:r>
                  <a:rPr kumimoji="1" lang="zh-CN" altLang="en-US" sz="2400">
                    <a:latin typeface="华文楷体" pitchFamily="2" charset="-122"/>
                    <a:ea typeface="华文楷体" pitchFamily="2" charset="-122"/>
                    <a:cs typeface="Times New Roman" pitchFamily="18" charset="0"/>
                  </a:rPr>
                  <a:t>颗粒的沉降速度</a:t>
                </a:r>
              </a:p>
            </p:txBody>
          </p:sp>
        </p:grpSp>
        <p:grpSp>
          <p:nvGrpSpPr>
            <p:cNvPr id="4" name="Group 7"/>
            <p:cNvGrpSpPr>
              <a:grpSpLocks/>
            </p:cNvGrpSpPr>
            <p:nvPr/>
          </p:nvGrpSpPr>
          <p:grpSpPr bwMode="auto">
            <a:xfrm>
              <a:off x="1474" y="972"/>
              <a:ext cx="1750" cy="315"/>
              <a:chOff x="1656" y="1036"/>
              <a:chExt cx="1750" cy="315"/>
            </a:xfrm>
          </p:grpSpPr>
          <p:graphicFrame>
            <p:nvGraphicFramePr>
              <p:cNvPr id="2059" name="Object 8"/>
              <p:cNvGraphicFramePr>
                <a:graphicFrameLocks noChangeAspect="1"/>
              </p:cNvGraphicFramePr>
              <p:nvPr/>
            </p:nvGraphicFramePr>
            <p:xfrm>
              <a:off x="2881" y="1082"/>
              <a:ext cx="525" cy="269"/>
            </p:xfrm>
            <a:graphic>
              <a:graphicData uri="http://schemas.openxmlformats.org/presentationml/2006/ole">
                <mc:AlternateContent xmlns:mc="http://schemas.openxmlformats.org/markup-compatibility/2006">
                  <mc:Choice xmlns:v="urn:schemas-microsoft-com:vml" Requires="v">
                    <p:oleObj spid="_x0000_s75228" name="A Equation(公式3.1)" r:id="rId5" imgW="495000" imgH="241200" progId="Equation.3">
                      <p:embed/>
                    </p:oleObj>
                  </mc:Choice>
                  <mc:Fallback>
                    <p:oleObj name="A Equation(公式3.1)" r:id="rId5" imgW="495000" imgH="241200" progId="Equation.3">
                      <p:embed/>
                      <p:pic>
                        <p:nvPicPr>
                          <p:cNvPr id="0" name="Object 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881" y="1082"/>
                            <a:ext cx="525" cy="269"/>
                          </a:xfrm>
                          <a:prstGeom prst="rect">
                            <a:avLst/>
                          </a:prstGeom>
                          <a:solidFill>
                            <a:srgbClr val="FF0000"/>
                          </a:solidFill>
                        </p:spPr>
                      </p:pic>
                    </p:oleObj>
                  </mc:Fallback>
                </mc:AlternateContent>
              </a:graphicData>
            </a:graphic>
          </p:graphicFrame>
          <p:sp>
            <p:nvSpPr>
              <p:cNvPr id="2086" name="Rectangle 9"/>
              <p:cNvSpPr>
                <a:spLocks noChangeArrowheads="1"/>
              </p:cNvSpPr>
              <p:nvPr/>
            </p:nvSpPr>
            <p:spPr bwMode="auto">
              <a:xfrm>
                <a:off x="1656" y="1036"/>
                <a:ext cx="1179" cy="291"/>
              </a:xfrm>
              <a:prstGeom prst="rect">
                <a:avLst/>
              </a:prstGeom>
              <a:noFill/>
              <a:ln w="9525">
                <a:noFill/>
                <a:miter lim="800000"/>
                <a:headEnd/>
                <a:tailEnd/>
              </a:ln>
            </p:spPr>
            <p:txBody>
              <a:bodyPr wrap="square" anchor="ctr">
                <a:spAutoFit/>
              </a:bodyPr>
              <a:lstStyle/>
              <a:p>
                <a:pPr algn="ctr"/>
                <a:r>
                  <a:rPr kumimoji="1" lang="en-US" altLang="zh-CN" sz="2400" dirty="0">
                    <a:latin typeface="华文楷体" pitchFamily="2" charset="-122"/>
                    <a:ea typeface="华文楷体" pitchFamily="2" charset="-122"/>
                    <a:cs typeface="Times New Roman" pitchFamily="18" charset="0"/>
                  </a:rPr>
                  <a:t>     </a:t>
                </a:r>
                <a:r>
                  <a:rPr kumimoji="1" lang="zh-CN" altLang="en-US" sz="2400" dirty="0">
                    <a:latin typeface="华文楷体" pitchFamily="2" charset="-122"/>
                    <a:ea typeface="华文楷体" pitchFamily="2" charset="-122"/>
                    <a:cs typeface="Times New Roman" pitchFamily="18" charset="0"/>
                  </a:rPr>
                  <a:t>正比于</a:t>
                </a:r>
              </a:p>
            </p:txBody>
          </p:sp>
        </p:grpSp>
        <p:grpSp>
          <p:nvGrpSpPr>
            <p:cNvPr id="5" name="Group 10"/>
            <p:cNvGrpSpPr>
              <a:grpSpLocks/>
            </p:cNvGrpSpPr>
            <p:nvPr/>
          </p:nvGrpSpPr>
          <p:grpSpPr bwMode="auto">
            <a:xfrm>
              <a:off x="3878" y="993"/>
              <a:ext cx="680" cy="313"/>
              <a:chOff x="3696" y="1039"/>
              <a:chExt cx="680" cy="313"/>
            </a:xfrm>
          </p:grpSpPr>
          <p:graphicFrame>
            <p:nvGraphicFramePr>
              <p:cNvPr id="2057" name="Object 11"/>
              <p:cNvGraphicFramePr>
                <a:graphicFrameLocks noChangeAspect="1"/>
              </p:cNvGraphicFramePr>
              <p:nvPr/>
            </p:nvGraphicFramePr>
            <p:xfrm>
              <a:off x="3696" y="1039"/>
              <a:ext cx="236" cy="294"/>
            </p:xfrm>
            <a:graphic>
              <a:graphicData uri="http://schemas.openxmlformats.org/presentationml/2006/ole">
                <mc:AlternateContent xmlns:mc="http://schemas.openxmlformats.org/markup-compatibility/2006">
                  <mc:Choice xmlns:v="urn:schemas-microsoft-com:vml" Requires="v">
                    <p:oleObj spid="_x0000_s75229" name="A Equation(公式3.1)" r:id="rId7" imgW="203040" imgH="241200" progId="Equation.3">
                      <p:embed/>
                    </p:oleObj>
                  </mc:Choice>
                  <mc:Fallback>
                    <p:oleObj name="A Equation(公式3.1)" r:id="rId7" imgW="203040" imgH="241200" progId="Equation.3">
                      <p:embed/>
                      <p:pic>
                        <p:nvPicPr>
                          <p:cNvPr id="0" name="Object 1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696" y="1039"/>
                            <a:ext cx="236" cy="294"/>
                          </a:xfrm>
                          <a:prstGeom prst="rect">
                            <a:avLst/>
                          </a:prstGeom>
                          <a:solidFill>
                            <a:srgbClr val="FF0000"/>
                          </a:solidFill>
                        </p:spPr>
                      </p:pic>
                    </p:oleObj>
                  </mc:Fallback>
                </mc:AlternateContent>
              </a:graphicData>
            </a:graphic>
          </p:graphicFrame>
          <p:graphicFrame>
            <p:nvGraphicFramePr>
              <p:cNvPr id="2058" name="Object 12"/>
              <p:cNvGraphicFramePr>
                <a:graphicFrameLocks noChangeAspect="1"/>
              </p:cNvGraphicFramePr>
              <p:nvPr/>
            </p:nvGraphicFramePr>
            <p:xfrm>
              <a:off x="4149" y="1047"/>
              <a:ext cx="227" cy="284"/>
            </p:xfrm>
            <a:graphic>
              <a:graphicData uri="http://schemas.openxmlformats.org/presentationml/2006/ole">
                <mc:AlternateContent xmlns:mc="http://schemas.openxmlformats.org/markup-compatibility/2006">
                  <mc:Choice xmlns:v="urn:schemas-microsoft-com:vml" Requires="v">
                    <p:oleObj spid="_x0000_s75230" name="A Equation(公式3.1)" r:id="rId9" imgW="203040" imgH="241200" progId="Equation.3">
                      <p:embed/>
                    </p:oleObj>
                  </mc:Choice>
                  <mc:Fallback>
                    <p:oleObj name="A Equation(公式3.1)" r:id="rId9" imgW="203040" imgH="241200" progId="Equation.3">
                      <p:embed/>
                      <p:pic>
                        <p:nvPicPr>
                          <p:cNvPr id="0" name="Object 1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149" y="1047"/>
                            <a:ext cx="227" cy="284"/>
                          </a:xfrm>
                          <a:prstGeom prst="rect">
                            <a:avLst/>
                          </a:prstGeom>
                          <a:solidFill>
                            <a:srgbClr val="FF0000"/>
                          </a:solidFill>
                        </p:spPr>
                      </p:pic>
                    </p:oleObj>
                  </mc:Fallback>
                </mc:AlternateContent>
              </a:graphicData>
            </a:graphic>
          </p:graphicFrame>
          <p:sp>
            <p:nvSpPr>
              <p:cNvPr id="2085" name="Rectangle 13"/>
              <p:cNvSpPr>
                <a:spLocks noChangeArrowheads="1"/>
              </p:cNvSpPr>
              <p:nvPr/>
            </p:nvSpPr>
            <p:spPr bwMode="auto">
              <a:xfrm>
                <a:off x="3878" y="1102"/>
                <a:ext cx="276" cy="250"/>
              </a:xfrm>
              <a:prstGeom prst="rect">
                <a:avLst/>
              </a:prstGeom>
              <a:noFill/>
              <a:ln w="9525">
                <a:noFill/>
                <a:miter lim="800000"/>
                <a:headEnd/>
                <a:tailEnd/>
              </a:ln>
            </p:spPr>
            <p:txBody>
              <a:bodyPr wrap="none">
                <a:spAutoFit/>
              </a:bodyPr>
              <a:lstStyle/>
              <a:p>
                <a:pPr algn="l"/>
                <a:r>
                  <a:rPr lang="zh-CN" altLang="en-US" sz="2000">
                    <a:latin typeface="华文楷体" pitchFamily="2" charset="-122"/>
                    <a:ea typeface="华文楷体" pitchFamily="2" charset="-122"/>
                  </a:rPr>
                  <a:t>＞</a:t>
                </a:r>
              </a:p>
            </p:txBody>
          </p:sp>
        </p:grpSp>
        <p:sp>
          <p:nvSpPr>
            <p:cNvPr id="2083" name="Text Box 14"/>
            <p:cNvSpPr txBox="1">
              <a:spLocks noChangeArrowheads="1"/>
            </p:cNvSpPr>
            <p:nvPr/>
          </p:nvSpPr>
          <p:spPr bwMode="auto">
            <a:xfrm>
              <a:off x="3288" y="981"/>
              <a:ext cx="680" cy="288"/>
            </a:xfrm>
            <a:prstGeom prst="rect">
              <a:avLst/>
            </a:prstGeom>
            <a:noFill/>
            <a:ln w="9525">
              <a:noFill/>
              <a:miter lim="800000"/>
              <a:headEnd/>
              <a:tailEnd/>
            </a:ln>
          </p:spPr>
          <p:txBody>
            <a:bodyPr>
              <a:spAutoFit/>
            </a:bodyPr>
            <a:lstStyle/>
            <a:p>
              <a:pPr algn="l">
                <a:spcBef>
                  <a:spcPct val="50000"/>
                </a:spcBef>
              </a:pPr>
              <a:r>
                <a:rPr lang="zh-CN" altLang="en-US" sz="2400">
                  <a:latin typeface="华文楷体" pitchFamily="2" charset="-122"/>
                  <a:ea typeface="华文楷体" pitchFamily="2" charset="-122"/>
                </a:rPr>
                <a:t>，如</a:t>
              </a:r>
            </a:p>
          </p:txBody>
        </p:sp>
        <p:sp>
          <p:nvSpPr>
            <p:cNvPr id="2084" name="Text Box 15"/>
            <p:cNvSpPr txBox="1">
              <a:spLocks noChangeArrowheads="1"/>
            </p:cNvSpPr>
            <p:nvPr/>
          </p:nvSpPr>
          <p:spPr bwMode="auto">
            <a:xfrm>
              <a:off x="4604" y="981"/>
              <a:ext cx="1156" cy="250"/>
            </a:xfrm>
            <a:prstGeom prst="rect">
              <a:avLst/>
            </a:prstGeom>
            <a:noFill/>
            <a:ln w="9525">
              <a:noFill/>
              <a:miter lim="800000"/>
              <a:headEnd/>
              <a:tailEnd/>
            </a:ln>
          </p:spPr>
          <p:txBody>
            <a:bodyPr>
              <a:spAutoFit/>
            </a:bodyPr>
            <a:lstStyle/>
            <a:p>
              <a:pPr algn="l">
                <a:spcBef>
                  <a:spcPct val="50000"/>
                </a:spcBef>
              </a:pPr>
              <a:r>
                <a:rPr lang="zh-CN" altLang="en-US" sz="2000">
                  <a:latin typeface="华文楷体" pitchFamily="2" charset="-122"/>
                  <a:ea typeface="华文楷体" pitchFamily="2" charset="-122"/>
                </a:rPr>
                <a:t>，颗粒下沉；</a:t>
              </a:r>
            </a:p>
          </p:txBody>
        </p:sp>
      </p:grpSp>
      <p:grpSp>
        <p:nvGrpSpPr>
          <p:cNvPr id="6" name="Group 16"/>
          <p:cNvGrpSpPr>
            <a:grpSpLocks/>
          </p:cNvGrpSpPr>
          <p:nvPr/>
        </p:nvGrpSpPr>
        <p:grpSpPr bwMode="auto">
          <a:xfrm>
            <a:off x="971550" y="1139829"/>
            <a:ext cx="3816350" cy="595313"/>
            <a:chOff x="476" y="1344"/>
            <a:chExt cx="2404" cy="375"/>
          </a:xfrm>
        </p:grpSpPr>
        <p:grpSp>
          <p:nvGrpSpPr>
            <p:cNvPr id="7" name="Group 17"/>
            <p:cNvGrpSpPr>
              <a:grpSpLocks/>
            </p:cNvGrpSpPr>
            <p:nvPr/>
          </p:nvGrpSpPr>
          <p:grpSpPr bwMode="auto">
            <a:xfrm>
              <a:off x="476" y="1344"/>
              <a:ext cx="1030" cy="375"/>
              <a:chOff x="612" y="1344"/>
              <a:chExt cx="1030" cy="375"/>
            </a:xfrm>
          </p:grpSpPr>
          <p:grpSp>
            <p:nvGrpSpPr>
              <p:cNvPr id="8" name="Group 18"/>
              <p:cNvGrpSpPr>
                <a:grpSpLocks/>
              </p:cNvGrpSpPr>
              <p:nvPr/>
            </p:nvGrpSpPr>
            <p:grpSpPr bwMode="auto">
              <a:xfrm>
                <a:off x="975" y="1419"/>
                <a:ext cx="667" cy="300"/>
                <a:chOff x="3696" y="1102"/>
                <a:chExt cx="667" cy="300"/>
              </a:xfrm>
            </p:grpSpPr>
            <p:graphicFrame>
              <p:nvGraphicFramePr>
                <p:cNvPr id="2055" name="Object 19"/>
                <p:cNvGraphicFramePr>
                  <a:graphicFrameLocks noChangeAspect="1"/>
                </p:cNvGraphicFramePr>
                <p:nvPr/>
              </p:nvGraphicFramePr>
              <p:xfrm>
                <a:off x="3696" y="1108"/>
                <a:ext cx="236" cy="294"/>
              </p:xfrm>
              <a:graphic>
                <a:graphicData uri="http://schemas.openxmlformats.org/presentationml/2006/ole">
                  <mc:AlternateContent xmlns:mc="http://schemas.openxmlformats.org/markup-compatibility/2006">
                    <mc:Choice xmlns:v="urn:schemas-microsoft-com:vml" Requires="v">
                      <p:oleObj spid="_x0000_s75231" name="A Equation(公式3.1)" r:id="rId11" imgW="203040" imgH="241200" progId="Equation.3">
                        <p:embed/>
                      </p:oleObj>
                    </mc:Choice>
                    <mc:Fallback>
                      <p:oleObj name="A Equation(公式3.1)" r:id="rId11" imgW="203040" imgH="241200" progId="Equation.3">
                        <p:embed/>
                        <p:pic>
                          <p:nvPicPr>
                            <p:cNvPr id="0" name="Object 19"/>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696" y="1108"/>
                              <a:ext cx="236" cy="294"/>
                            </a:xfrm>
                            <a:prstGeom prst="rect">
                              <a:avLst/>
                            </a:prstGeom>
                            <a:solidFill>
                              <a:srgbClr val="FF0000"/>
                            </a:solidFill>
                          </p:spPr>
                        </p:pic>
                      </p:oleObj>
                    </mc:Fallback>
                  </mc:AlternateContent>
                </a:graphicData>
              </a:graphic>
            </p:graphicFrame>
            <p:graphicFrame>
              <p:nvGraphicFramePr>
                <p:cNvPr id="2056" name="Object 20"/>
                <p:cNvGraphicFramePr>
                  <a:graphicFrameLocks noChangeAspect="1"/>
                </p:cNvGraphicFramePr>
                <p:nvPr/>
              </p:nvGraphicFramePr>
              <p:xfrm>
                <a:off x="4149" y="1108"/>
                <a:ext cx="214" cy="267"/>
              </p:xfrm>
              <a:graphic>
                <a:graphicData uri="http://schemas.openxmlformats.org/presentationml/2006/ole">
                  <mc:AlternateContent xmlns:mc="http://schemas.openxmlformats.org/markup-compatibility/2006">
                    <mc:Choice xmlns:v="urn:schemas-microsoft-com:vml" Requires="v">
                      <p:oleObj spid="_x0000_s75232" name="A Equation(公式3.1)" r:id="rId13" imgW="203040" imgH="241200" progId="Equation.3">
                        <p:embed/>
                      </p:oleObj>
                    </mc:Choice>
                    <mc:Fallback>
                      <p:oleObj name="A Equation(公式3.1)" r:id="rId13" imgW="203040" imgH="241200" progId="Equation.3">
                        <p:embed/>
                        <p:pic>
                          <p:nvPicPr>
                            <p:cNvPr id="0" name="Object 20"/>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4149" y="1108"/>
                              <a:ext cx="214" cy="267"/>
                            </a:xfrm>
                            <a:prstGeom prst="rect">
                              <a:avLst/>
                            </a:prstGeom>
                            <a:solidFill>
                              <a:srgbClr val="FF0000"/>
                            </a:solidFill>
                          </p:spPr>
                        </p:pic>
                      </p:oleObj>
                    </mc:Fallback>
                  </mc:AlternateContent>
                </a:graphicData>
              </a:graphic>
            </p:graphicFrame>
            <p:sp>
              <p:nvSpPr>
                <p:cNvPr id="2079" name="Rectangle 21"/>
                <p:cNvSpPr>
                  <a:spLocks noChangeArrowheads="1"/>
                </p:cNvSpPr>
                <p:nvPr/>
              </p:nvSpPr>
              <p:spPr bwMode="auto">
                <a:xfrm>
                  <a:off x="3878" y="1102"/>
                  <a:ext cx="276" cy="250"/>
                </a:xfrm>
                <a:prstGeom prst="rect">
                  <a:avLst/>
                </a:prstGeom>
                <a:noFill/>
                <a:ln w="9525">
                  <a:noFill/>
                  <a:miter lim="800000"/>
                  <a:headEnd/>
                  <a:tailEnd/>
                </a:ln>
              </p:spPr>
              <p:txBody>
                <a:bodyPr wrap="none">
                  <a:spAutoFit/>
                </a:bodyPr>
                <a:lstStyle/>
                <a:p>
                  <a:pPr algn="l"/>
                  <a:r>
                    <a:rPr lang="zh-CN" altLang="en-US" sz="2000" dirty="0">
                      <a:latin typeface="华文楷体" pitchFamily="2" charset="-122"/>
                      <a:ea typeface="华文楷体" pitchFamily="2" charset="-122"/>
                    </a:rPr>
                    <a:t>＜</a:t>
                  </a:r>
                </a:p>
              </p:txBody>
            </p:sp>
          </p:grpSp>
          <p:sp>
            <p:nvSpPr>
              <p:cNvPr id="2078" name="Text Box 22"/>
              <p:cNvSpPr txBox="1">
                <a:spLocks noChangeArrowheads="1"/>
              </p:cNvSpPr>
              <p:nvPr/>
            </p:nvSpPr>
            <p:spPr bwMode="auto">
              <a:xfrm>
                <a:off x="612" y="1344"/>
                <a:ext cx="409" cy="288"/>
              </a:xfrm>
              <a:prstGeom prst="rect">
                <a:avLst/>
              </a:prstGeom>
              <a:noFill/>
              <a:ln w="9525">
                <a:noFill/>
                <a:miter lim="800000"/>
                <a:headEnd/>
                <a:tailEnd/>
              </a:ln>
            </p:spPr>
            <p:txBody>
              <a:bodyPr>
                <a:spAutoFit/>
              </a:bodyPr>
              <a:lstStyle/>
              <a:p>
                <a:pPr algn="l">
                  <a:spcBef>
                    <a:spcPct val="50000"/>
                  </a:spcBef>
                </a:pPr>
                <a:r>
                  <a:rPr lang="zh-CN" altLang="en-US" sz="2400">
                    <a:latin typeface="华文楷体" pitchFamily="2" charset="-122"/>
                    <a:ea typeface="华文楷体" pitchFamily="2" charset="-122"/>
                  </a:rPr>
                  <a:t>如</a:t>
                </a:r>
              </a:p>
            </p:txBody>
          </p:sp>
        </p:grpSp>
        <p:sp>
          <p:nvSpPr>
            <p:cNvPr id="2076" name="Text Box 23"/>
            <p:cNvSpPr txBox="1">
              <a:spLocks noChangeArrowheads="1"/>
            </p:cNvSpPr>
            <p:nvPr/>
          </p:nvSpPr>
          <p:spPr bwMode="auto">
            <a:xfrm>
              <a:off x="1519" y="1344"/>
              <a:ext cx="1361" cy="288"/>
            </a:xfrm>
            <a:prstGeom prst="rect">
              <a:avLst/>
            </a:prstGeom>
            <a:noFill/>
            <a:ln w="9525">
              <a:noFill/>
              <a:miter lim="800000"/>
              <a:headEnd/>
              <a:tailEnd/>
            </a:ln>
          </p:spPr>
          <p:txBody>
            <a:bodyPr>
              <a:spAutoFit/>
            </a:bodyPr>
            <a:lstStyle/>
            <a:p>
              <a:pPr algn="l">
                <a:spcBef>
                  <a:spcPct val="50000"/>
                </a:spcBef>
              </a:pPr>
              <a:r>
                <a:rPr lang="zh-CN" altLang="en-US" sz="2400">
                  <a:latin typeface="华文楷体" pitchFamily="2" charset="-122"/>
                  <a:ea typeface="华文楷体" pitchFamily="2" charset="-122"/>
                </a:rPr>
                <a:t>，颗粒上浮。</a:t>
              </a:r>
            </a:p>
          </p:txBody>
        </p:sp>
      </p:grpSp>
      <p:graphicFrame>
        <p:nvGraphicFramePr>
          <p:cNvPr id="171032" name="Object 24"/>
          <p:cNvGraphicFramePr>
            <a:graphicFrameLocks noChangeAspect="1"/>
          </p:cNvGraphicFramePr>
          <p:nvPr/>
        </p:nvGraphicFramePr>
        <p:xfrm>
          <a:off x="755650" y="2995613"/>
          <a:ext cx="339725" cy="392112"/>
        </p:xfrm>
        <a:graphic>
          <a:graphicData uri="http://schemas.openxmlformats.org/presentationml/2006/ole">
            <mc:AlternateContent xmlns:mc="http://schemas.openxmlformats.org/markup-compatibility/2006">
              <mc:Choice xmlns:v="urn:schemas-microsoft-com:vml" Requires="v">
                <p:oleObj spid="_x0000_s75233" name="公式" r:id="rId15" imgW="126835" imgH="139518" progId="Equation.3">
                  <p:embed/>
                </p:oleObj>
              </mc:Choice>
              <mc:Fallback>
                <p:oleObj name="公式" r:id="rId15" imgW="126835" imgH="139518" progId="Equation.3">
                  <p:embed/>
                  <p:pic>
                    <p:nvPicPr>
                      <p:cNvPr id="0" name="Object 24"/>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755650" y="2995613"/>
                        <a:ext cx="339725" cy="39211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71033" name="Object 25"/>
          <p:cNvGraphicFramePr>
            <a:graphicFrameLocks noChangeAspect="1"/>
          </p:cNvGraphicFramePr>
          <p:nvPr/>
        </p:nvGraphicFramePr>
        <p:xfrm>
          <a:off x="755650" y="1812925"/>
          <a:ext cx="339725" cy="392113"/>
        </p:xfrm>
        <a:graphic>
          <a:graphicData uri="http://schemas.openxmlformats.org/presentationml/2006/ole">
            <mc:AlternateContent xmlns:mc="http://schemas.openxmlformats.org/markup-compatibility/2006">
              <mc:Choice xmlns:v="urn:schemas-microsoft-com:vml" Requires="v">
                <p:oleObj spid="_x0000_s75234" name="公式" r:id="rId17" imgW="126835" imgH="139518" progId="Equation.3">
                  <p:embed/>
                </p:oleObj>
              </mc:Choice>
              <mc:Fallback>
                <p:oleObj name="公式" r:id="rId17" imgW="126835" imgH="139518" progId="Equation.3">
                  <p:embed/>
                  <p:pic>
                    <p:nvPicPr>
                      <p:cNvPr id="0" name="Object 25"/>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755650" y="1812925"/>
                        <a:ext cx="339725" cy="39211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71034" name="Text Box 26"/>
          <p:cNvSpPr txBox="1">
            <a:spLocks noChangeArrowheads="1"/>
          </p:cNvSpPr>
          <p:nvPr/>
        </p:nvSpPr>
        <p:spPr bwMode="auto">
          <a:xfrm>
            <a:off x="250825" y="549275"/>
            <a:ext cx="360363" cy="457200"/>
          </a:xfrm>
          <a:prstGeom prst="rect">
            <a:avLst/>
          </a:prstGeom>
          <a:noFill/>
          <a:ln w="9525">
            <a:noFill/>
            <a:miter lim="800000"/>
            <a:headEnd/>
            <a:tailEnd/>
          </a:ln>
        </p:spPr>
        <p:txBody>
          <a:bodyPr>
            <a:spAutoFit/>
          </a:bodyPr>
          <a:lstStyle/>
          <a:p>
            <a:pPr algn="l">
              <a:spcBef>
                <a:spcPct val="50000"/>
              </a:spcBef>
            </a:pPr>
            <a:r>
              <a:rPr lang="en-US" altLang="zh-CN" sz="2400" b="1">
                <a:latin typeface="华文楷体" pitchFamily="2" charset="-122"/>
                <a:ea typeface="华文楷体" pitchFamily="2" charset="-122"/>
              </a:rPr>
              <a:t>①</a:t>
            </a:r>
          </a:p>
        </p:txBody>
      </p:sp>
      <p:sp>
        <p:nvSpPr>
          <p:cNvPr id="171035" name="Text Box 27"/>
          <p:cNvSpPr txBox="1">
            <a:spLocks noChangeArrowheads="1"/>
          </p:cNvSpPr>
          <p:nvPr/>
        </p:nvSpPr>
        <p:spPr bwMode="auto">
          <a:xfrm>
            <a:off x="250825" y="1773238"/>
            <a:ext cx="360363" cy="457200"/>
          </a:xfrm>
          <a:prstGeom prst="rect">
            <a:avLst/>
          </a:prstGeom>
          <a:noFill/>
          <a:ln w="9525">
            <a:noFill/>
            <a:miter lim="800000"/>
            <a:headEnd/>
            <a:tailEnd/>
          </a:ln>
        </p:spPr>
        <p:txBody>
          <a:bodyPr>
            <a:spAutoFit/>
          </a:bodyPr>
          <a:lstStyle/>
          <a:p>
            <a:pPr algn="l">
              <a:spcBef>
                <a:spcPct val="50000"/>
              </a:spcBef>
            </a:pPr>
            <a:r>
              <a:rPr lang="en-US" altLang="zh-CN" sz="2400" b="1">
                <a:latin typeface="华文楷体" pitchFamily="2" charset="-122"/>
                <a:ea typeface="华文楷体" pitchFamily="2" charset="-122"/>
              </a:rPr>
              <a:t>②</a:t>
            </a:r>
          </a:p>
        </p:txBody>
      </p:sp>
      <p:sp>
        <p:nvSpPr>
          <p:cNvPr id="171036" name="Text Box 28"/>
          <p:cNvSpPr txBox="1">
            <a:spLocks noChangeArrowheads="1"/>
          </p:cNvSpPr>
          <p:nvPr/>
        </p:nvSpPr>
        <p:spPr bwMode="auto">
          <a:xfrm>
            <a:off x="1042988" y="1773238"/>
            <a:ext cx="7777162" cy="822325"/>
          </a:xfrm>
          <a:prstGeom prst="rect">
            <a:avLst/>
          </a:prstGeom>
          <a:noFill/>
          <a:ln w="9525">
            <a:noFill/>
            <a:miter lim="800000"/>
            <a:headEnd/>
            <a:tailEnd/>
          </a:ln>
        </p:spPr>
        <p:txBody>
          <a:bodyPr>
            <a:spAutoFit/>
          </a:bodyPr>
          <a:lstStyle/>
          <a:p>
            <a:pPr algn="l">
              <a:spcBef>
                <a:spcPct val="50000"/>
              </a:spcBef>
            </a:pPr>
            <a:r>
              <a:rPr lang="zh-CN" altLang="en-US" sz="2400" dirty="0">
                <a:latin typeface="华文楷体" pitchFamily="2" charset="-122"/>
                <a:ea typeface="华文楷体" pitchFamily="2" charset="-122"/>
              </a:rPr>
              <a:t>反比于水的粘滞度，同一颗粒在不同水质和水温条件下有不同的值，如水温升高，</a:t>
            </a:r>
          </a:p>
        </p:txBody>
      </p:sp>
      <p:grpSp>
        <p:nvGrpSpPr>
          <p:cNvPr id="9" name="Group 29"/>
          <p:cNvGrpSpPr>
            <a:grpSpLocks/>
          </p:cNvGrpSpPr>
          <p:nvPr/>
        </p:nvGrpSpPr>
        <p:grpSpPr bwMode="auto">
          <a:xfrm>
            <a:off x="4643438" y="2205038"/>
            <a:ext cx="1439862" cy="457200"/>
            <a:chOff x="2653" y="2296"/>
            <a:chExt cx="907" cy="288"/>
          </a:xfrm>
        </p:grpSpPr>
        <p:graphicFrame>
          <p:nvGraphicFramePr>
            <p:cNvPr id="2054" name="Object 30"/>
            <p:cNvGraphicFramePr>
              <a:graphicFrameLocks noChangeAspect="1"/>
            </p:cNvGraphicFramePr>
            <p:nvPr/>
          </p:nvGraphicFramePr>
          <p:xfrm>
            <a:off x="2653" y="2341"/>
            <a:ext cx="198" cy="226"/>
          </p:xfrm>
          <a:graphic>
            <a:graphicData uri="http://schemas.openxmlformats.org/presentationml/2006/ole">
              <mc:AlternateContent xmlns:mc="http://schemas.openxmlformats.org/markup-compatibility/2006">
                <mc:Choice xmlns:v="urn:schemas-microsoft-com:vml" Requires="v">
                  <p:oleObj spid="_x0000_s75235" name="A Equation(公式3.1)" r:id="rId18" imgW="152280" imgH="164880" progId="Equation.3">
                    <p:embed/>
                  </p:oleObj>
                </mc:Choice>
                <mc:Fallback>
                  <p:oleObj name="A Equation(公式3.1)" r:id="rId18" imgW="152280" imgH="164880" progId="Equation.3">
                    <p:embed/>
                    <p:pic>
                      <p:nvPicPr>
                        <p:cNvPr id="0" name="Object 30"/>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2653" y="2341"/>
                          <a:ext cx="198" cy="226"/>
                        </a:xfrm>
                        <a:prstGeom prst="rect">
                          <a:avLst/>
                        </a:prstGeom>
                        <a:solidFill>
                          <a:srgbClr val="FFFF00"/>
                        </a:solidFill>
                      </p:spPr>
                    </p:pic>
                  </p:oleObj>
                </mc:Fallback>
              </mc:AlternateContent>
            </a:graphicData>
          </a:graphic>
        </p:graphicFrame>
        <p:sp>
          <p:nvSpPr>
            <p:cNvPr id="2074" name="Text Box 31"/>
            <p:cNvSpPr txBox="1">
              <a:spLocks noChangeArrowheads="1"/>
            </p:cNvSpPr>
            <p:nvPr/>
          </p:nvSpPr>
          <p:spPr bwMode="auto">
            <a:xfrm>
              <a:off x="2789" y="2296"/>
              <a:ext cx="771" cy="288"/>
            </a:xfrm>
            <a:prstGeom prst="rect">
              <a:avLst/>
            </a:prstGeom>
            <a:noFill/>
            <a:ln w="9525">
              <a:noFill/>
              <a:miter lim="800000"/>
              <a:headEnd/>
              <a:tailEnd/>
            </a:ln>
          </p:spPr>
          <p:txBody>
            <a:bodyPr>
              <a:spAutoFit/>
            </a:bodyPr>
            <a:lstStyle/>
            <a:p>
              <a:pPr algn="l">
                <a:spcBef>
                  <a:spcPct val="50000"/>
                </a:spcBef>
              </a:pPr>
              <a:r>
                <a:rPr lang="zh-CN" altLang="en-US" sz="2400" dirty="0">
                  <a:latin typeface="华文楷体" pitchFamily="2" charset="-122"/>
                  <a:ea typeface="华文楷体" pitchFamily="2" charset="-122"/>
                </a:rPr>
                <a:t>下降，</a:t>
              </a:r>
            </a:p>
          </p:txBody>
        </p:sp>
      </p:grpSp>
      <p:grpSp>
        <p:nvGrpSpPr>
          <p:cNvPr id="10" name="Group 32"/>
          <p:cNvGrpSpPr>
            <a:grpSpLocks/>
          </p:cNvGrpSpPr>
          <p:nvPr/>
        </p:nvGrpSpPr>
        <p:grpSpPr bwMode="auto">
          <a:xfrm>
            <a:off x="5745164" y="2205038"/>
            <a:ext cx="1490663" cy="463550"/>
            <a:chOff x="3483" y="2296"/>
            <a:chExt cx="939" cy="292"/>
          </a:xfrm>
        </p:grpSpPr>
        <p:graphicFrame>
          <p:nvGraphicFramePr>
            <p:cNvPr id="2053" name="Object 33"/>
            <p:cNvGraphicFramePr>
              <a:graphicFrameLocks noChangeAspect="1"/>
            </p:cNvGraphicFramePr>
            <p:nvPr/>
          </p:nvGraphicFramePr>
          <p:xfrm>
            <a:off x="3483" y="2341"/>
            <a:ext cx="214" cy="247"/>
          </p:xfrm>
          <a:graphic>
            <a:graphicData uri="http://schemas.openxmlformats.org/presentationml/2006/ole">
              <mc:AlternateContent xmlns:mc="http://schemas.openxmlformats.org/markup-compatibility/2006">
                <mc:Choice xmlns:v="urn:schemas-microsoft-com:vml" Requires="v">
                  <p:oleObj spid="_x0000_s75236" name="A Equation(公式3.1)" r:id="rId20" imgW="126835" imgH="139518" progId="Equation.3">
                    <p:embed/>
                  </p:oleObj>
                </mc:Choice>
                <mc:Fallback>
                  <p:oleObj name="A Equation(公式3.1)" r:id="rId20" imgW="126835" imgH="139518" progId="Equation.3">
                    <p:embed/>
                    <p:pic>
                      <p:nvPicPr>
                        <p:cNvPr id="0" name="Object 33"/>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3483" y="2341"/>
                          <a:ext cx="214" cy="247"/>
                        </a:xfrm>
                        <a:prstGeom prst="rect">
                          <a:avLst/>
                        </a:prstGeom>
                        <a:solidFill>
                          <a:srgbClr val="FFFF00"/>
                        </a:solidFill>
                      </p:spPr>
                    </p:pic>
                  </p:oleObj>
                </mc:Fallback>
              </mc:AlternateContent>
            </a:graphicData>
          </a:graphic>
        </p:graphicFrame>
        <p:sp>
          <p:nvSpPr>
            <p:cNvPr id="2073" name="Text Box 34"/>
            <p:cNvSpPr txBox="1">
              <a:spLocks noChangeArrowheads="1"/>
            </p:cNvSpPr>
            <p:nvPr/>
          </p:nvSpPr>
          <p:spPr bwMode="auto">
            <a:xfrm>
              <a:off x="3651" y="2296"/>
              <a:ext cx="771" cy="288"/>
            </a:xfrm>
            <a:prstGeom prst="rect">
              <a:avLst/>
            </a:prstGeom>
            <a:noFill/>
            <a:ln w="9525">
              <a:noFill/>
              <a:miter lim="800000"/>
              <a:headEnd/>
              <a:tailEnd/>
            </a:ln>
          </p:spPr>
          <p:txBody>
            <a:bodyPr>
              <a:spAutoFit/>
            </a:bodyPr>
            <a:lstStyle/>
            <a:p>
              <a:pPr algn="l">
                <a:spcBef>
                  <a:spcPct val="50000"/>
                </a:spcBef>
              </a:pPr>
              <a:r>
                <a:rPr lang="zh-CN" altLang="en-US" sz="2400">
                  <a:latin typeface="华文楷体" pitchFamily="2" charset="-122"/>
                  <a:ea typeface="华文楷体" pitchFamily="2" charset="-122"/>
                </a:rPr>
                <a:t>增大。</a:t>
              </a:r>
            </a:p>
          </p:txBody>
        </p:sp>
      </p:grpSp>
      <p:sp>
        <p:nvSpPr>
          <p:cNvPr id="171043" name="Text Box 35"/>
          <p:cNvSpPr txBox="1">
            <a:spLocks noChangeArrowheads="1"/>
          </p:cNvSpPr>
          <p:nvPr/>
        </p:nvSpPr>
        <p:spPr bwMode="auto">
          <a:xfrm>
            <a:off x="250825" y="2995613"/>
            <a:ext cx="360363" cy="457200"/>
          </a:xfrm>
          <a:prstGeom prst="rect">
            <a:avLst/>
          </a:prstGeom>
          <a:noFill/>
          <a:ln w="9525">
            <a:noFill/>
            <a:miter lim="800000"/>
            <a:headEnd/>
            <a:tailEnd/>
          </a:ln>
        </p:spPr>
        <p:txBody>
          <a:bodyPr>
            <a:spAutoFit/>
          </a:bodyPr>
          <a:lstStyle/>
          <a:p>
            <a:pPr algn="l">
              <a:spcBef>
                <a:spcPct val="50000"/>
              </a:spcBef>
            </a:pPr>
            <a:r>
              <a:rPr lang="en-US" altLang="zh-CN" sz="2400" b="1">
                <a:latin typeface="华文楷体" pitchFamily="2" charset="-122"/>
                <a:ea typeface="华文楷体" pitchFamily="2" charset="-122"/>
              </a:rPr>
              <a:t>③</a:t>
            </a:r>
          </a:p>
        </p:txBody>
      </p:sp>
      <p:sp>
        <p:nvSpPr>
          <p:cNvPr id="171044" name="Text Box 36"/>
          <p:cNvSpPr txBox="1">
            <a:spLocks noChangeArrowheads="1"/>
          </p:cNvSpPr>
          <p:nvPr/>
        </p:nvSpPr>
        <p:spPr bwMode="auto">
          <a:xfrm>
            <a:off x="971550" y="2924175"/>
            <a:ext cx="7848600" cy="1187450"/>
          </a:xfrm>
          <a:prstGeom prst="rect">
            <a:avLst/>
          </a:prstGeom>
          <a:noFill/>
          <a:ln w="9525">
            <a:noFill/>
            <a:miter lim="800000"/>
            <a:headEnd/>
            <a:tailEnd/>
          </a:ln>
        </p:spPr>
        <p:txBody>
          <a:bodyPr>
            <a:spAutoFit/>
          </a:bodyPr>
          <a:lstStyle/>
          <a:p>
            <a:pPr algn="l">
              <a:spcBef>
                <a:spcPct val="50000"/>
              </a:spcBef>
            </a:pPr>
            <a:r>
              <a:rPr lang="zh-CN" altLang="en-US" sz="2400">
                <a:latin typeface="华文楷体" pitchFamily="2" charset="-122"/>
                <a:ea typeface="华文楷体" pitchFamily="2" charset="-122"/>
              </a:rPr>
              <a:t>正比于颗粒本身直径的平方，如在颗粒下沉的过程中进行适当的搅拌，促使颗粒相互碰撞、絮凝使粒径增大可获得很好的效果。</a:t>
            </a:r>
          </a:p>
        </p:txBody>
      </p:sp>
      <p:grpSp>
        <p:nvGrpSpPr>
          <p:cNvPr id="11" name="Group 37"/>
          <p:cNvGrpSpPr>
            <a:grpSpLocks/>
          </p:cNvGrpSpPr>
          <p:nvPr/>
        </p:nvGrpSpPr>
        <p:grpSpPr bwMode="auto">
          <a:xfrm>
            <a:off x="1258888" y="4508500"/>
            <a:ext cx="5700712" cy="804863"/>
            <a:chOff x="650" y="3566"/>
            <a:chExt cx="3591" cy="507"/>
          </a:xfrm>
        </p:grpSpPr>
        <p:graphicFrame>
          <p:nvGraphicFramePr>
            <p:cNvPr id="2052" name="Object 38"/>
            <p:cNvGraphicFramePr>
              <a:graphicFrameLocks noChangeAspect="1"/>
            </p:cNvGraphicFramePr>
            <p:nvPr/>
          </p:nvGraphicFramePr>
          <p:xfrm>
            <a:off x="650" y="3566"/>
            <a:ext cx="1434" cy="507"/>
          </p:xfrm>
          <a:graphic>
            <a:graphicData uri="http://schemas.openxmlformats.org/presentationml/2006/ole">
              <mc:AlternateContent xmlns:mc="http://schemas.openxmlformats.org/markup-compatibility/2006">
                <mc:Choice xmlns:v="urn:schemas-microsoft-com:vml" Requires="v">
                  <p:oleObj spid="_x0000_s75237" name="A Equation(公式3.1)" r:id="rId21" imgW="1257120" imgH="444240" progId="Equation.3">
                    <p:embed/>
                  </p:oleObj>
                </mc:Choice>
                <mc:Fallback>
                  <p:oleObj name="A Equation(公式3.1)" r:id="rId21" imgW="1257120" imgH="444240" progId="Equation.3">
                    <p:embed/>
                    <p:pic>
                      <p:nvPicPr>
                        <p:cNvPr id="0" name="Object 38"/>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650" y="3566"/>
                          <a:ext cx="1434" cy="507"/>
                        </a:xfrm>
                        <a:prstGeom prst="rect">
                          <a:avLst/>
                        </a:prstGeom>
                        <a:gradFill rotWithShape="1">
                          <a:gsLst>
                            <a:gs pos="0">
                              <a:schemeClr val="hlink"/>
                            </a:gs>
                            <a:gs pos="100000">
                              <a:schemeClr val="accent1"/>
                            </a:gs>
                          </a:gsLst>
                          <a:lin ang="5400000" scaled="1"/>
                        </a:gradFill>
                      </p:spPr>
                    </p:pic>
                  </p:oleObj>
                </mc:Fallback>
              </mc:AlternateContent>
            </a:graphicData>
          </a:graphic>
        </p:graphicFrame>
        <p:sp>
          <p:nvSpPr>
            <p:cNvPr id="2072" name="Rectangle 39"/>
            <p:cNvSpPr>
              <a:spLocks noChangeArrowheads="1"/>
            </p:cNvSpPr>
            <p:nvPr/>
          </p:nvSpPr>
          <p:spPr bwMode="auto">
            <a:xfrm>
              <a:off x="2109" y="3702"/>
              <a:ext cx="2132" cy="250"/>
            </a:xfrm>
            <a:prstGeom prst="rect">
              <a:avLst/>
            </a:prstGeom>
            <a:noFill/>
            <a:ln w="9525">
              <a:noFill/>
              <a:miter lim="800000"/>
              <a:headEnd/>
              <a:tailEnd/>
            </a:ln>
          </p:spPr>
          <p:txBody>
            <a:bodyPr>
              <a:spAutoFit/>
            </a:bodyPr>
            <a:lstStyle/>
            <a:p>
              <a:pPr algn="l"/>
              <a:r>
                <a:rPr lang="en-US" altLang="zh-CN" sz="1600">
                  <a:latin typeface="华文楷体" pitchFamily="2" charset="-122"/>
                  <a:ea typeface="华文楷体" pitchFamily="2" charset="-122"/>
                </a:rPr>
                <a:t>   </a:t>
              </a:r>
              <a:r>
                <a:rPr lang="en-US" altLang="zh-CN" sz="2000">
                  <a:latin typeface="华文楷体" pitchFamily="2" charset="-122"/>
                  <a:ea typeface="华文楷体" pitchFamily="2" charset="-122"/>
                </a:rPr>
                <a:t>-----  </a:t>
              </a:r>
              <a:r>
                <a:rPr lang="zh-CN" altLang="en-US" sz="2000">
                  <a:latin typeface="华文楷体" pitchFamily="2" charset="-122"/>
                  <a:ea typeface="华文楷体" pitchFamily="2" charset="-122"/>
                </a:rPr>
                <a:t>斯托克斯公式</a:t>
              </a:r>
              <a:r>
                <a:rPr lang="zh-CN" altLang="en-US" sz="1600">
                  <a:latin typeface="华文楷体" pitchFamily="2" charset="-122"/>
                  <a:ea typeface="华文楷体" pitchFamily="2" charset="-122"/>
                </a:rPr>
                <a:t>。</a:t>
              </a: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71034"/>
                                        </p:tgtEl>
                                        <p:attrNameLst>
                                          <p:attrName>style.visibility</p:attrName>
                                        </p:attrNameLst>
                                      </p:cBhvr>
                                      <p:to>
                                        <p:strVal val="visible"/>
                                      </p:to>
                                    </p:set>
                                    <p:anim calcmode="lin" valueType="num">
                                      <p:cBhvr additive="base">
                                        <p:cTn id="7" dur="500" fill="hold"/>
                                        <p:tgtEl>
                                          <p:spTgt spid="171034"/>
                                        </p:tgtEl>
                                        <p:attrNameLst>
                                          <p:attrName>ppt_x</p:attrName>
                                        </p:attrNameLst>
                                      </p:cBhvr>
                                      <p:tavLst>
                                        <p:tav tm="0">
                                          <p:val>
                                            <p:strVal val="#ppt_x"/>
                                          </p:val>
                                        </p:tav>
                                        <p:tav tm="100000">
                                          <p:val>
                                            <p:strVal val="#ppt_x"/>
                                          </p:val>
                                        </p:tav>
                                      </p:tavLst>
                                    </p:anim>
                                    <p:anim calcmode="lin" valueType="num">
                                      <p:cBhvr additive="base">
                                        <p:cTn id="8" dur="500" fill="hold"/>
                                        <p:tgtEl>
                                          <p:spTgt spid="17103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71035"/>
                                        </p:tgtEl>
                                        <p:attrNameLst>
                                          <p:attrName>style.visibility</p:attrName>
                                        </p:attrNameLst>
                                      </p:cBhvr>
                                      <p:to>
                                        <p:strVal val="visible"/>
                                      </p:to>
                                    </p:set>
                                    <p:anim calcmode="lin" valueType="num">
                                      <p:cBhvr additive="base">
                                        <p:cTn id="25" dur="500" fill="hold"/>
                                        <p:tgtEl>
                                          <p:spTgt spid="171035"/>
                                        </p:tgtEl>
                                        <p:attrNameLst>
                                          <p:attrName>ppt_x</p:attrName>
                                        </p:attrNameLst>
                                      </p:cBhvr>
                                      <p:tavLst>
                                        <p:tav tm="0">
                                          <p:val>
                                            <p:strVal val="#ppt_x"/>
                                          </p:val>
                                        </p:tav>
                                        <p:tav tm="100000">
                                          <p:val>
                                            <p:strVal val="#ppt_x"/>
                                          </p:val>
                                        </p:tav>
                                      </p:tavLst>
                                    </p:anim>
                                    <p:anim calcmode="lin" valueType="num">
                                      <p:cBhvr additive="base">
                                        <p:cTn id="26" dur="500" fill="hold"/>
                                        <p:tgtEl>
                                          <p:spTgt spid="171035"/>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171033"/>
                                        </p:tgtEl>
                                        <p:attrNameLst>
                                          <p:attrName>style.visibility</p:attrName>
                                        </p:attrNameLst>
                                      </p:cBhvr>
                                      <p:to>
                                        <p:strVal val="visible"/>
                                      </p:to>
                                    </p:set>
                                    <p:anim calcmode="lin" valueType="num">
                                      <p:cBhvr additive="base">
                                        <p:cTn id="31" dur="500" fill="hold"/>
                                        <p:tgtEl>
                                          <p:spTgt spid="171033"/>
                                        </p:tgtEl>
                                        <p:attrNameLst>
                                          <p:attrName>ppt_x</p:attrName>
                                        </p:attrNameLst>
                                      </p:cBhvr>
                                      <p:tavLst>
                                        <p:tav tm="0">
                                          <p:val>
                                            <p:strVal val="#ppt_x"/>
                                          </p:val>
                                        </p:tav>
                                        <p:tav tm="100000">
                                          <p:val>
                                            <p:strVal val="#ppt_x"/>
                                          </p:val>
                                        </p:tav>
                                      </p:tavLst>
                                    </p:anim>
                                    <p:anim calcmode="lin" valueType="num">
                                      <p:cBhvr additive="base">
                                        <p:cTn id="32" dur="500" fill="hold"/>
                                        <p:tgtEl>
                                          <p:spTgt spid="171033"/>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71036"/>
                                        </p:tgtEl>
                                        <p:attrNameLst>
                                          <p:attrName>style.visibility</p:attrName>
                                        </p:attrNameLst>
                                      </p:cBhvr>
                                      <p:to>
                                        <p:strVal val="visible"/>
                                      </p:to>
                                    </p:set>
                                    <p:anim calcmode="lin" valueType="num">
                                      <p:cBhvr additive="base">
                                        <p:cTn id="37" dur="500" fill="hold"/>
                                        <p:tgtEl>
                                          <p:spTgt spid="171036"/>
                                        </p:tgtEl>
                                        <p:attrNameLst>
                                          <p:attrName>ppt_x</p:attrName>
                                        </p:attrNameLst>
                                      </p:cBhvr>
                                      <p:tavLst>
                                        <p:tav tm="0">
                                          <p:val>
                                            <p:strVal val="#ppt_x"/>
                                          </p:val>
                                        </p:tav>
                                        <p:tav tm="100000">
                                          <p:val>
                                            <p:strVal val="#ppt_x"/>
                                          </p:val>
                                        </p:tav>
                                      </p:tavLst>
                                    </p:anim>
                                    <p:anim calcmode="lin" valueType="num">
                                      <p:cBhvr additive="base">
                                        <p:cTn id="38" dur="500" fill="hold"/>
                                        <p:tgtEl>
                                          <p:spTgt spid="171036"/>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9"/>
                                        </p:tgtEl>
                                        <p:attrNameLst>
                                          <p:attrName>style.visibility</p:attrName>
                                        </p:attrNameLst>
                                      </p:cBhvr>
                                      <p:to>
                                        <p:strVal val="visible"/>
                                      </p:to>
                                    </p:set>
                                    <p:anim calcmode="lin" valueType="num">
                                      <p:cBhvr additive="base">
                                        <p:cTn id="43" dur="500" fill="hold"/>
                                        <p:tgtEl>
                                          <p:spTgt spid="9"/>
                                        </p:tgtEl>
                                        <p:attrNameLst>
                                          <p:attrName>ppt_x</p:attrName>
                                        </p:attrNameLst>
                                      </p:cBhvr>
                                      <p:tavLst>
                                        <p:tav tm="0">
                                          <p:val>
                                            <p:strVal val="#ppt_x"/>
                                          </p:val>
                                        </p:tav>
                                        <p:tav tm="100000">
                                          <p:val>
                                            <p:strVal val="#ppt_x"/>
                                          </p:val>
                                        </p:tav>
                                      </p:tavLst>
                                    </p:anim>
                                    <p:anim calcmode="lin" valueType="num">
                                      <p:cBhvr additive="base">
                                        <p:cTn id="4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10"/>
                                        </p:tgtEl>
                                        <p:attrNameLst>
                                          <p:attrName>style.visibility</p:attrName>
                                        </p:attrNameLst>
                                      </p:cBhvr>
                                      <p:to>
                                        <p:strVal val="visible"/>
                                      </p:to>
                                    </p:set>
                                    <p:anim calcmode="lin" valueType="num">
                                      <p:cBhvr additive="base">
                                        <p:cTn id="49" dur="500" fill="hold"/>
                                        <p:tgtEl>
                                          <p:spTgt spid="10"/>
                                        </p:tgtEl>
                                        <p:attrNameLst>
                                          <p:attrName>ppt_x</p:attrName>
                                        </p:attrNameLst>
                                      </p:cBhvr>
                                      <p:tavLst>
                                        <p:tav tm="0">
                                          <p:val>
                                            <p:strVal val="#ppt_x"/>
                                          </p:val>
                                        </p:tav>
                                        <p:tav tm="100000">
                                          <p:val>
                                            <p:strVal val="#ppt_x"/>
                                          </p:val>
                                        </p:tav>
                                      </p:tavLst>
                                    </p:anim>
                                    <p:anim calcmode="lin" valueType="num">
                                      <p:cBhvr additive="base">
                                        <p:cTn id="50"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171043"/>
                                        </p:tgtEl>
                                        <p:attrNameLst>
                                          <p:attrName>style.visibility</p:attrName>
                                        </p:attrNameLst>
                                      </p:cBhvr>
                                      <p:to>
                                        <p:strVal val="visible"/>
                                      </p:to>
                                    </p:set>
                                    <p:anim calcmode="lin" valueType="num">
                                      <p:cBhvr additive="base">
                                        <p:cTn id="55" dur="500" fill="hold"/>
                                        <p:tgtEl>
                                          <p:spTgt spid="171043"/>
                                        </p:tgtEl>
                                        <p:attrNameLst>
                                          <p:attrName>ppt_x</p:attrName>
                                        </p:attrNameLst>
                                      </p:cBhvr>
                                      <p:tavLst>
                                        <p:tav tm="0">
                                          <p:val>
                                            <p:strVal val="#ppt_x"/>
                                          </p:val>
                                        </p:tav>
                                        <p:tav tm="100000">
                                          <p:val>
                                            <p:strVal val="#ppt_x"/>
                                          </p:val>
                                        </p:tav>
                                      </p:tavLst>
                                    </p:anim>
                                    <p:anim calcmode="lin" valueType="num">
                                      <p:cBhvr additive="base">
                                        <p:cTn id="56" dur="500" fill="hold"/>
                                        <p:tgtEl>
                                          <p:spTgt spid="171043"/>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nodeType="clickEffect">
                                  <p:stCondLst>
                                    <p:cond delay="0"/>
                                  </p:stCondLst>
                                  <p:childTnLst>
                                    <p:set>
                                      <p:cBhvr>
                                        <p:cTn id="60" dur="1" fill="hold">
                                          <p:stCondLst>
                                            <p:cond delay="0"/>
                                          </p:stCondLst>
                                        </p:cTn>
                                        <p:tgtEl>
                                          <p:spTgt spid="171032"/>
                                        </p:tgtEl>
                                        <p:attrNameLst>
                                          <p:attrName>style.visibility</p:attrName>
                                        </p:attrNameLst>
                                      </p:cBhvr>
                                      <p:to>
                                        <p:strVal val="visible"/>
                                      </p:to>
                                    </p:set>
                                    <p:anim calcmode="lin" valueType="num">
                                      <p:cBhvr additive="base">
                                        <p:cTn id="61" dur="500" fill="hold"/>
                                        <p:tgtEl>
                                          <p:spTgt spid="171032"/>
                                        </p:tgtEl>
                                        <p:attrNameLst>
                                          <p:attrName>ppt_x</p:attrName>
                                        </p:attrNameLst>
                                      </p:cBhvr>
                                      <p:tavLst>
                                        <p:tav tm="0">
                                          <p:val>
                                            <p:strVal val="#ppt_x"/>
                                          </p:val>
                                        </p:tav>
                                        <p:tav tm="100000">
                                          <p:val>
                                            <p:strVal val="#ppt_x"/>
                                          </p:val>
                                        </p:tav>
                                      </p:tavLst>
                                    </p:anim>
                                    <p:anim calcmode="lin" valueType="num">
                                      <p:cBhvr additive="base">
                                        <p:cTn id="62" dur="500" fill="hold"/>
                                        <p:tgtEl>
                                          <p:spTgt spid="171032"/>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171044"/>
                                        </p:tgtEl>
                                        <p:attrNameLst>
                                          <p:attrName>style.visibility</p:attrName>
                                        </p:attrNameLst>
                                      </p:cBhvr>
                                      <p:to>
                                        <p:strVal val="visible"/>
                                      </p:to>
                                    </p:set>
                                    <p:anim calcmode="lin" valueType="num">
                                      <p:cBhvr additive="base">
                                        <p:cTn id="67" dur="500" fill="hold"/>
                                        <p:tgtEl>
                                          <p:spTgt spid="171044"/>
                                        </p:tgtEl>
                                        <p:attrNameLst>
                                          <p:attrName>ppt_x</p:attrName>
                                        </p:attrNameLst>
                                      </p:cBhvr>
                                      <p:tavLst>
                                        <p:tav tm="0">
                                          <p:val>
                                            <p:strVal val="#ppt_x"/>
                                          </p:val>
                                        </p:tav>
                                        <p:tav tm="100000">
                                          <p:val>
                                            <p:strVal val="#ppt_x"/>
                                          </p:val>
                                        </p:tav>
                                      </p:tavLst>
                                    </p:anim>
                                    <p:anim calcmode="lin" valueType="num">
                                      <p:cBhvr additive="base">
                                        <p:cTn id="68" dur="500" fill="hold"/>
                                        <p:tgtEl>
                                          <p:spTgt spid="17104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1034" grpId="0"/>
      <p:bldP spid="171035" grpId="0"/>
      <p:bldP spid="171036" grpId="0"/>
      <p:bldP spid="171043" grpId="0"/>
      <p:bldP spid="171044" grpId="0"/>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3"/>
          <p:cNvSpPr>
            <a:spLocks noGrp="1" noChangeArrowheads="1"/>
          </p:cNvSpPr>
          <p:nvPr>
            <p:ph type="body" orient="vert" idx="1"/>
          </p:nvPr>
        </p:nvSpPr>
        <p:spPr/>
        <p:txBody>
          <a:bodyPr/>
          <a:lstStyle/>
          <a:p>
            <a:pPr eaLnBrk="1" hangingPunct="1"/>
            <a:endParaRPr lang="zh-CN" altLang="zh-CN"/>
          </a:p>
        </p:txBody>
      </p:sp>
      <p:pic>
        <p:nvPicPr>
          <p:cNvPr id="290820" name="气浮浓缩原理.avi">
            <a:hlinkClick r:id="" action="ppaction://media"/>
          </p:cNvPr>
          <p:cNvPicPr>
            <a:picLocks noRot="1" noChangeAspect="1" noChangeArrowheads="1"/>
          </p:cNvPicPr>
          <p:nvPr>
            <a:videoFile r:link="rId1"/>
          </p:nvPr>
        </p:nvPicPr>
        <p:blipFill>
          <a:blip r:embed="rId3" cstate="print"/>
          <a:srcRect/>
          <a:stretch>
            <a:fillRect/>
          </a:stretch>
        </p:blipFill>
        <p:spPr bwMode="auto">
          <a:xfrm>
            <a:off x="0" y="533400"/>
            <a:ext cx="9144000" cy="6324600"/>
          </a:xfrm>
          <a:prstGeom prst="rect">
            <a:avLst/>
          </a:prstGeom>
          <a:noFill/>
          <a:ln w="9525">
            <a:noFill/>
            <a:miter lim="800000"/>
            <a:headEnd/>
            <a:tailEnd/>
          </a:ln>
        </p:spPr>
      </p:pic>
      <p:sp>
        <p:nvSpPr>
          <p:cNvPr id="6" name="TextBox 5"/>
          <p:cNvSpPr txBox="1"/>
          <p:nvPr/>
        </p:nvSpPr>
        <p:spPr>
          <a:xfrm>
            <a:off x="7236296" y="6516052"/>
            <a:ext cx="2160240" cy="369332"/>
          </a:xfrm>
          <a:prstGeom prst="rect">
            <a:avLst/>
          </a:prstGeom>
          <a:solidFill>
            <a:schemeClr val="tx1"/>
          </a:solidFill>
        </p:spPr>
        <p:txBody>
          <a:bodyPr wrap="square" rtlCol="0">
            <a:spAutoFit/>
          </a:bodyPr>
          <a:lstStyle/>
          <a:p>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90820"/>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290820"/>
                </p:tgtEl>
              </p:cMediaNode>
            </p:video>
            <p:seq concurrent="1" nextAc="seek">
              <p:cTn id="8" restart="whenNotActive" fill="hold" evtFilter="cancelBubble" nodeType="interactiveSeq">
                <p:stCondLst>
                  <p:cond evt="onClick" delay="0">
                    <p:tgtEl>
                      <p:spTgt spid="290820"/>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90820"/>
                                        </p:tgtEl>
                                      </p:cBhvr>
                                    </p:cmd>
                                  </p:childTnLst>
                                </p:cTn>
                              </p:par>
                            </p:childTnLst>
                          </p:cTn>
                        </p:par>
                      </p:childTnLst>
                    </p:cTn>
                  </p:par>
                </p:childTnLst>
              </p:cTn>
              <p:nextCondLst>
                <p:cond evt="onClick" delay="0">
                  <p:tgtEl>
                    <p:spTgt spid="290820"/>
                  </p:tgtEl>
                </p:cond>
              </p:nextCondLst>
            </p:seq>
          </p:childTnLst>
        </p:cTn>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2"/>
          <p:cNvSpPr>
            <a:spLocks noGrp="1" noChangeArrowheads="1"/>
          </p:cNvSpPr>
          <p:nvPr>
            <p:ph type="body" orient="vert" idx="1"/>
          </p:nvPr>
        </p:nvSpPr>
        <p:spPr/>
        <p:txBody>
          <a:bodyPr/>
          <a:lstStyle/>
          <a:p>
            <a:pPr eaLnBrk="1" hangingPunct="1"/>
            <a:endParaRPr lang="zh-CN" altLang="zh-CN"/>
          </a:p>
        </p:txBody>
      </p:sp>
      <p:pic>
        <p:nvPicPr>
          <p:cNvPr id="291844" name="全溶气气浮工艺流程.avi">
            <a:hlinkClick r:id="" action="ppaction://media"/>
          </p:cNvPr>
          <p:cNvPicPr>
            <a:picLocks noRot="1" noChangeAspect="1" noChangeArrowheads="1"/>
          </p:cNvPicPr>
          <p:nvPr>
            <a:videoFile r:link="rId1"/>
          </p:nvPr>
        </p:nvPicPr>
        <p:blipFill>
          <a:blip r:embed="rId3" cstate="print"/>
          <a:srcRect/>
          <a:stretch>
            <a:fillRect/>
          </a:stretch>
        </p:blipFill>
        <p:spPr bwMode="auto">
          <a:xfrm>
            <a:off x="0" y="533400"/>
            <a:ext cx="9144000" cy="6324600"/>
          </a:xfrm>
          <a:prstGeom prst="rect">
            <a:avLst/>
          </a:prstGeom>
          <a:noFill/>
          <a:ln w="9525">
            <a:noFill/>
            <a:miter lim="800000"/>
            <a:headEnd/>
            <a:tailEnd/>
          </a:ln>
        </p:spPr>
      </p:pic>
      <p:sp>
        <p:nvSpPr>
          <p:cNvPr id="6" name="TextBox 5"/>
          <p:cNvSpPr txBox="1"/>
          <p:nvPr/>
        </p:nvSpPr>
        <p:spPr>
          <a:xfrm>
            <a:off x="7236296" y="6516052"/>
            <a:ext cx="2160240" cy="369332"/>
          </a:xfrm>
          <a:prstGeom prst="rect">
            <a:avLst/>
          </a:prstGeom>
          <a:solidFill>
            <a:schemeClr val="tx1"/>
          </a:solidFill>
        </p:spPr>
        <p:txBody>
          <a:bodyPr wrap="square" rtlCol="0">
            <a:spAutoFit/>
          </a:bodyPr>
          <a:lstStyle/>
          <a:p>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9184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291844"/>
                </p:tgtEl>
              </p:cMediaNode>
            </p:video>
            <p:seq concurrent="1" nextAc="seek">
              <p:cTn id="8" restart="whenNotActive" fill="hold" evtFilter="cancelBubble" nodeType="interactiveSeq">
                <p:stCondLst>
                  <p:cond evt="onClick" delay="0">
                    <p:tgtEl>
                      <p:spTgt spid="29184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91844"/>
                                        </p:tgtEl>
                                      </p:cBhvr>
                                    </p:cmd>
                                  </p:childTnLst>
                                </p:cTn>
                              </p:par>
                            </p:childTnLst>
                          </p:cTn>
                        </p:par>
                      </p:childTnLst>
                    </p:cTn>
                  </p:par>
                </p:childTnLst>
              </p:cTn>
              <p:nextCondLst>
                <p:cond evt="onClick" delay="0">
                  <p:tgtEl>
                    <p:spTgt spid="291844"/>
                  </p:tgtEl>
                </p:cond>
              </p:nextCondLst>
            </p:seq>
          </p:childTnLst>
        </p:cTn>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气浮浓缩原理.avi">
            <a:hlinkClick r:id="" action="ppaction://media"/>
          </p:cNvPr>
          <p:cNvPicPr>
            <a:picLocks noRot="1" noChangeAspect="1" noChangeArrowheads="1"/>
          </p:cNvPicPr>
          <p:nvPr>
            <a:videoFile r:link="rId1"/>
          </p:nvPr>
        </p:nvPicPr>
        <p:blipFill>
          <a:blip r:embed="rId4" cstate="print"/>
          <a:srcRect/>
          <a:stretch>
            <a:fillRect/>
          </a:stretch>
        </p:blipFill>
        <p:spPr bwMode="auto">
          <a:xfrm>
            <a:off x="827584" y="404664"/>
            <a:ext cx="7416824" cy="3024336"/>
          </a:xfrm>
          <a:prstGeom prst="rect">
            <a:avLst/>
          </a:prstGeom>
          <a:noFill/>
          <a:ln w="9525">
            <a:noFill/>
            <a:miter lim="800000"/>
            <a:headEnd/>
            <a:tailEnd/>
          </a:ln>
        </p:spPr>
      </p:pic>
      <p:pic>
        <p:nvPicPr>
          <p:cNvPr id="5" name="全溶气气浮工艺流程.avi">
            <a:hlinkClick r:id="" action="ppaction://media"/>
          </p:cNvPr>
          <p:cNvPicPr>
            <a:picLocks noRot="1" noChangeAspect="1" noChangeArrowheads="1"/>
          </p:cNvPicPr>
          <p:nvPr>
            <a:videoFile r:link="rId2"/>
          </p:nvPr>
        </p:nvPicPr>
        <p:blipFill>
          <a:blip r:embed="rId5" cstate="print"/>
          <a:srcRect/>
          <a:stretch>
            <a:fillRect/>
          </a:stretch>
        </p:blipFill>
        <p:spPr bwMode="auto">
          <a:xfrm>
            <a:off x="827584" y="3501008"/>
            <a:ext cx="7452320" cy="3384376"/>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par>
                          <p:cTn id="7" fill="hold">
                            <p:stCondLst>
                              <p:cond delay="0"/>
                            </p:stCondLst>
                            <p:childTnLst>
                              <p:par>
                                <p:cTn id="8" presetID="1" presetClass="mediacall" presetSubtype="0" fill="hold" nodeType="afterEffect">
                                  <p:stCondLst>
                                    <p:cond delay="0"/>
                                  </p:stCondLst>
                                  <p:childTnLst>
                                    <p:cmd type="call" cmd="playFrom(0.0)">
                                      <p:cBhvr>
                                        <p:cTn id="9"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10" restart="whenNotActive" fill="hold" evtFilter="cancelBubble" nodeType="interactiveSeq">
                <p:stCondLst>
                  <p:cond evt="onClick" delay="0">
                    <p:tgtEl>
                      <p:spTgt spid="4"/>
                    </p:tgtEl>
                  </p:cond>
                </p:stCondLst>
                <p:endSync evt="end" delay="0">
                  <p:rtn val="all"/>
                </p:endSync>
                <p:childTnLst>
                  <p:par>
                    <p:cTn id="11" fill="hold">
                      <p:stCondLst>
                        <p:cond delay="0"/>
                      </p:stCondLst>
                      <p:childTnLst>
                        <p:par>
                          <p:cTn id="12" fill="hold">
                            <p:stCondLst>
                              <p:cond delay="0"/>
                            </p:stCondLst>
                            <p:childTnLst>
                              <p:par>
                                <p:cTn id="13" presetID="2" presetClass="mediacall" presetSubtype="0" fill="hold" nodeType="clickEffect">
                                  <p:stCondLst>
                                    <p:cond delay="0"/>
                                  </p:stCondLst>
                                  <p:childTnLst>
                                    <p:cmd type="call" cmd="togglePause">
                                      <p:cBhvr>
                                        <p:cTn id="14" dur="1" fill="hold"/>
                                        <p:tgtEl>
                                          <p:spTgt spid="4"/>
                                        </p:tgtEl>
                                      </p:cBhvr>
                                    </p:cmd>
                                  </p:childTnLst>
                                </p:cTn>
                              </p:par>
                            </p:childTnLst>
                          </p:cTn>
                        </p:par>
                      </p:childTnLst>
                    </p:cTn>
                  </p:par>
                </p:childTnLst>
              </p:cTn>
              <p:nextCondLst>
                <p:cond evt="onClick" delay="0">
                  <p:tgtEl>
                    <p:spTgt spid="4"/>
                  </p:tgtEl>
                </p:cond>
              </p:nextCondLst>
            </p:seq>
            <p:video>
              <p:cMediaNode>
                <p:cTn id="15" fill="hold" display="0">
                  <p:stCondLst>
                    <p:cond delay="indefinite"/>
                  </p:stCondLst>
                  <p:endCondLst>
                    <p:cond evt="onNext" delay="0">
                      <p:tgtEl>
                        <p:sldTgt/>
                      </p:tgtEl>
                    </p:cond>
                    <p:cond evt="onPrev" delay="0">
                      <p:tgtEl>
                        <p:sldTgt/>
                      </p:tgtEl>
                    </p:cond>
                  </p:endCondLst>
                </p:cTn>
                <p:tgtEl>
                  <p:spTgt spid="4"/>
                </p:tgtEl>
              </p:cMediaNode>
            </p:video>
            <p:seq concurrent="1" nextAc="seek">
              <p:cTn id="16" restart="whenNotActive" fill="hold" evtFilter="cancelBubble" nodeType="interactiveSeq">
                <p:stCondLst>
                  <p:cond evt="onClick" delay="0">
                    <p:tgtEl>
                      <p:spTgt spid="5"/>
                    </p:tgtEl>
                  </p:cond>
                </p:stCondLst>
                <p:endSync evt="end" delay="0">
                  <p:rtn val="all"/>
                </p:endSync>
                <p:childTnLst>
                  <p:par>
                    <p:cTn id="17" fill="hold">
                      <p:stCondLst>
                        <p:cond delay="0"/>
                      </p:stCondLst>
                      <p:childTnLst>
                        <p:par>
                          <p:cTn id="18" fill="hold">
                            <p:stCondLst>
                              <p:cond delay="0"/>
                            </p:stCondLst>
                            <p:childTnLst>
                              <p:par>
                                <p:cTn id="19" presetID="2" presetClass="mediacall" presetSubtype="0" fill="hold" nodeType="clickEffect">
                                  <p:stCondLst>
                                    <p:cond delay="0"/>
                                  </p:stCondLst>
                                  <p:childTnLst>
                                    <p:cmd type="call" cmd="togglePause">
                                      <p:cBhvr>
                                        <p:cTn id="20" dur="1" fill="hold"/>
                                        <p:tgtEl>
                                          <p:spTgt spid="5"/>
                                        </p:tgtEl>
                                      </p:cBhvr>
                                    </p:cmd>
                                  </p:childTnLst>
                                </p:cTn>
                              </p:par>
                            </p:childTnLst>
                          </p:cTn>
                        </p:par>
                      </p:childTnLst>
                    </p:cTn>
                  </p:par>
                </p:childTnLst>
              </p:cTn>
              <p:nextCondLst>
                <p:cond evt="onClick" delay="0">
                  <p:tgtEl>
                    <p:spTgt spid="5"/>
                  </p:tgtEl>
                </p:cond>
              </p:nextCondLst>
            </p:seq>
            <p:video>
              <p:cMediaNode>
                <p:cTn id="21" fill="hold" display="0">
                  <p:stCondLst>
                    <p:cond delay="indefinite"/>
                  </p:stCondLst>
                  <p:endCondLst>
                    <p:cond evt="onNext" delay="0">
                      <p:tgtEl>
                        <p:sldTgt/>
                      </p:tgtEl>
                    </p:cond>
                    <p:cond evt="onPrev" delay="0">
                      <p:tgtEl>
                        <p:sldTgt/>
                      </p:tgtEl>
                    </p:cond>
                  </p:endCondLst>
                </p:cTn>
                <p:tgtEl>
                  <p:spTgt spid="5"/>
                </p:tgtEl>
              </p:cMediaNode>
            </p:video>
          </p:childTnLst>
        </p:cTn>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3"/>
          <p:cNvSpPr>
            <a:spLocks noGrp="1" noChangeArrowheads="1"/>
          </p:cNvSpPr>
          <p:nvPr>
            <p:ph type="body" orient="vert" idx="1"/>
          </p:nvPr>
        </p:nvSpPr>
        <p:spPr/>
        <p:txBody>
          <a:bodyPr/>
          <a:lstStyle/>
          <a:p>
            <a:pPr eaLnBrk="1" hangingPunct="1"/>
            <a:endParaRPr lang="zh-CN" altLang="zh-CN"/>
          </a:p>
        </p:txBody>
      </p:sp>
      <p:pic>
        <p:nvPicPr>
          <p:cNvPr id="297988" name="矩形气浮池..avi">
            <a:hlinkClick r:id="" action="ppaction://media"/>
          </p:cNvPr>
          <p:cNvPicPr>
            <a:picLocks noRot="1" noChangeAspect="1" noChangeArrowheads="1"/>
          </p:cNvPicPr>
          <p:nvPr>
            <a:videoFile r:link="rId1"/>
          </p:nvPr>
        </p:nvPicPr>
        <p:blipFill>
          <a:blip r:embed="rId3" cstate="print"/>
          <a:srcRect/>
          <a:stretch>
            <a:fillRect/>
          </a:stretch>
        </p:blipFill>
        <p:spPr bwMode="auto">
          <a:xfrm>
            <a:off x="0" y="533400"/>
            <a:ext cx="9144000" cy="6324600"/>
          </a:xfrm>
          <a:prstGeom prst="rect">
            <a:avLst/>
          </a:prstGeom>
          <a:noFill/>
          <a:ln w="9525">
            <a:noFill/>
            <a:miter lim="800000"/>
            <a:headEnd/>
            <a:tailEnd/>
          </a:ln>
        </p:spPr>
      </p:pic>
      <p:sp>
        <p:nvSpPr>
          <p:cNvPr id="6" name="TextBox 5"/>
          <p:cNvSpPr txBox="1"/>
          <p:nvPr/>
        </p:nvSpPr>
        <p:spPr>
          <a:xfrm>
            <a:off x="7236296" y="6516052"/>
            <a:ext cx="2160240" cy="369332"/>
          </a:xfrm>
          <a:prstGeom prst="rect">
            <a:avLst/>
          </a:prstGeom>
          <a:solidFill>
            <a:schemeClr val="tx1"/>
          </a:solidFill>
        </p:spPr>
        <p:txBody>
          <a:bodyPr wrap="square" rtlCol="0">
            <a:spAutoFit/>
          </a:bodyPr>
          <a:lstStyle/>
          <a:p>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97988"/>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297988"/>
                </p:tgtEl>
              </p:cMediaNode>
            </p:video>
            <p:seq concurrent="1" nextAc="seek">
              <p:cTn id="8" restart="whenNotActive" fill="hold" evtFilter="cancelBubble" nodeType="interactiveSeq">
                <p:stCondLst>
                  <p:cond evt="onClick" delay="0">
                    <p:tgtEl>
                      <p:spTgt spid="297988"/>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97988"/>
                                        </p:tgtEl>
                                      </p:cBhvr>
                                    </p:cmd>
                                  </p:childTnLst>
                                </p:cTn>
                              </p:par>
                            </p:childTnLst>
                          </p:cTn>
                        </p:par>
                      </p:childTnLst>
                    </p:cTn>
                  </p:par>
                </p:childTnLst>
              </p:cTn>
              <p:nextCondLst>
                <p:cond evt="onClick" delay="0">
                  <p:tgtEl>
                    <p:spTgt spid="297988"/>
                  </p:tgtEl>
                </p:cond>
              </p:nextCondLst>
            </p:seq>
          </p:childTnLst>
        </p:cTn>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3"/>
          <p:cNvSpPr>
            <a:spLocks noGrp="1" noChangeArrowheads="1"/>
          </p:cNvSpPr>
          <p:nvPr>
            <p:ph type="body" orient="vert" idx="1"/>
          </p:nvPr>
        </p:nvSpPr>
        <p:spPr/>
        <p:txBody>
          <a:bodyPr/>
          <a:lstStyle/>
          <a:p>
            <a:pPr eaLnBrk="1" hangingPunct="1"/>
            <a:endParaRPr lang="zh-CN" altLang="zh-CN"/>
          </a:p>
        </p:txBody>
      </p:sp>
      <p:pic>
        <p:nvPicPr>
          <p:cNvPr id="299012" name="圆形气浮池.avi">
            <a:hlinkClick r:id="" action="ppaction://media"/>
          </p:cNvPr>
          <p:cNvPicPr>
            <a:picLocks noRot="1" noChangeAspect="1" noChangeArrowheads="1"/>
          </p:cNvPicPr>
          <p:nvPr>
            <a:videoFile r:link="rId1"/>
          </p:nvPr>
        </p:nvPicPr>
        <p:blipFill>
          <a:blip r:embed="rId3" cstate="print"/>
          <a:srcRect/>
          <a:stretch>
            <a:fillRect/>
          </a:stretch>
        </p:blipFill>
        <p:spPr bwMode="auto">
          <a:xfrm>
            <a:off x="0" y="533400"/>
            <a:ext cx="9144000" cy="6324600"/>
          </a:xfrm>
          <a:prstGeom prst="rect">
            <a:avLst/>
          </a:prstGeom>
          <a:noFill/>
          <a:ln w="9525">
            <a:noFill/>
            <a:miter lim="800000"/>
            <a:headEnd/>
            <a:tailEnd/>
          </a:ln>
        </p:spPr>
      </p:pic>
      <p:sp>
        <p:nvSpPr>
          <p:cNvPr id="6" name="TextBox 5"/>
          <p:cNvSpPr txBox="1"/>
          <p:nvPr/>
        </p:nvSpPr>
        <p:spPr>
          <a:xfrm>
            <a:off x="7236296" y="6516052"/>
            <a:ext cx="2160240" cy="369332"/>
          </a:xfrm>
          <a:prstGeom prst="rect">
            <a:avLst/>
          </a:prstGeom>
          <a:solidFill>
            <a:schemeClr val="tx1"/>
          </a:solidFill>
        </p:spPr>
        <p:txBody>
          <a:bodyPr wrap="square" rtlCol="0">
            <a:spAutoFit/>
          </a:bodyPr>
          <a:lstStyle/>
          <a:p>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9901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299012"/>
                </p:tgtEl>
              </p:cMediaNode>
            </p:video>
            <p:seq concurrent="1" nextAc="seek">
              <p:cTn id="8" restart="whenNotActive" fill="hold" evtFilter="cancelBubble" nodeType="interactiveSeq">
                <p:stCondLst>
                  <p:cond evt="onClick" delay="0">
                    <p:tgtEl>
                      <p:spTgt spid="29901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99012"/>
                                        </p:tgtEl>
                                      </p:cBhvr>
                                    </p:cmd>
                                  </p:childTnLst>
                                </p:cTn>
                              </p:par>
                            </p:childTnLst>
                          </p:cTn>
                        </p:par>
                      </p:childTnLst>
                    </p:cTn>
                  </p:par>
                </p:childTnLst>
              </p:cTn>
              <p:nextCondLst>
                <p:cond evt="onClick" delay="0">
                  <p:tgtEl>
                    <p:spTgt spid="299012"/>
                  </p:tgtEl>
                </p:cond>
              </p:nextCondLst>
            </p:seq>
          </p:childTnLst>
        </p:cTn>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Text Box 2"/>
          <p:cNvSpPr txBox="1">
            <a:spLocks noChangeArrowheads="1"/>
          </p:cNvSpPr>
          <p:nvPr/>
        </p:nvSpPr>
        <p:spPr bwMode="auto">
          <a:xfrm>
            <a:off x="228600" y="1676400"/>
            <a:ext cx="8077200" cy="762000"/>
          </a:xfrm>
          <a:prstGeom prst="rect">
            <a:avLst/>
          </a:prstGeom>
          <a:noFill/>
          <a:ln w="9525">
            <a:noFill/>
            <a:miter lim="800000"/>
            <a:headEnd/>
            <a:tailEnd/>
          </a:ln>
        </p:spPr>
        <p:txBody>
          <a:bodyPr>
            <a:spAutoFit/>
          </a:bodyPr>
          <a:lstStyle/>
          <a:p>
            <a:pPr>
              <a:spcBef>
                <a:spcPct val="50000"/>
              </a:spcBef>
            </a:pPr>
            <a:endParaRPr kumimoji="1" lang="zh-CN" altLang="zh-CN" sz="4400">
              <a:solidFill>
                <a:schemeClr val="tx2"/>
              </a:solidFill>
              <a:latin typeface="Times New Roman" pitchFamily="18" charset="0"/>
            </a:endParaRPr>
          </a:p>
        </p:txBody>
      </p:sp>
      <p:sp>
        <p:nvSpPr>
          <p:cNvPr id="96259" name="Text Box 3"/>
          <p:cNvSpPr txBox="1">
            <a:spLocks noChangeArrowheads="1"/>
          </p:cNvSpPr>
          <p:nvPr/>
        </p:nvSpPr>
        <p:spPr bwMode="auto">
          <a:xfrm>
            <a:off x="0" y="2165350"/>
            <a:ext cx="8763000" cy="457200"/>
          </a:xfrm>
          <a:prstGeom prst="rect">
            <a:avLst/>
          </a:prstGeom>
          <a:noFill/>
          <a:ln w="9525">
            <a:noFill/>
            <a:miter lim="800000"/>
            <a:headEnd/>
            <a:tailEnd/>
          </a:ln>
        </p:spPr>
        <p:txBody>
          <a:bodyPr>
            <a:spAutoFit/>
          </a:bodyPr>
          <a:lstStyle/>
          <a:p>
            <a:pPr algn="l">
              <a:spcBef>
                <a:spcPct val="20000"/>
              </a:spcBef>
            </a:pPr>
            <a:r>
              <a:rPr kumimoji="1" lang="en-US" altLang="zh-CN" sz="2400">
                <a:latin typeface="Times New Roman" pitchFamily="18" charset="0"/>
              </a:rPr>
              <a:t>    </a:t>
            </a:r>
          </a:p>
        </p:txBody>
      </p:sp>
      <p:sp>
        <p:nvSpPr>
          <p:cNvPr id="96260" name="Text Box 4"/>
          <p:cNvSpPr txBox="1">
            <a:spLocks noChangeArrowheads="1"/>
          </p:cNvSpPr>
          <p:nvPr/>
        </p:nvSpPr>
        <p:spPr bwMode="auto">
          <a:xfrm>
            <a:off x="457200" y="1341438"/>
            <a:ext cx="8686800" cy="4431983"/>
          </a:xfrm>
          <a:prstGeom prst="rect">
            <a:avLst/>
          </a:prstGeom>
          <a:noFill/>
          <a:ln w="9525">
            <a:noFill/>
            <a:miter lim="800000"/>
            <a:headEnd/>
            <a:tailEnd/>
          </a:ln>
        </p:spPr>
        <p:txBody>
          <a:bodyPr>
            <a:spAutoFit/>
          </a:bodyPr>
          <a:lstStyle/>
          <a:p>
            <a:pPr algn="l">
              <a:spcBef>
                <a:spcPct val="50000"/>
              </a:spcBef>
            </a:pPr>
            <a:r>
              <a:rPr kumimoji="1" lang="en-US" altLang="zh-CN" sz="2400" b="1" dirty="0">
                <a:latin typeface="楷体_GB2312" pitchFamily="49" charset="-122"/>
                <a:ea typeface="楷体_GB2312" pitchFamily="49" charset="-122"/>
              </a:rPr>
              <a:t> </a:t>
            </a:r>
            <a:r>
              <a:rPr kumimoji="1" lang="zh-CN" altLang="en-US" sz="2400" b="1" dirty="0">
                <a:solidFill>
                  <a:srgbClr val="FFFF00"/>
                </a:solidFill>
                <a:latin typeface="楷体_GB2312" pitchFamily="49" charset="-122"/>
                <a:ea typeface="楷体_GB2312" pitchFamily="49" charset="-122"/>
              </a:rPr>
              <a:t>（</a:t>
            </a:r>
            <a:r>
              <a:rPr kumimoji="1" lang="en-US" altLang="zh-CN" sz="2400" b="1" dirty="0">
                <a:solidFill>
                  <a:srgbClr val="FFFF00"/>
                </a:solidFill>
                <a:latin typeface="楷体_GB2312" pitchFamily="49" charset="-122"/>
                <a:ea typeface="楷体_GB2312" pitchFamily="49" charset="-122"/>
              </a:rPr>
              <a:t>1</a:t>
            </a:r>
            <a:r>
              <a:rPr kumimoji="1" lang="zh-CN" altLang="en-US" sz="2400" b="1" dirty="0">
                <a:solidFill>
                  <a:srgbClr val="FFFF00"/>
                </a:solidFill>
                <a:latin typeface="楷体_GB2312" pitchFamily="49" charset="-122"/>
                <a:ea typeface="楷体_GB2312" pitchFamily="49" charset="-122"/>
              </a:rPr>
              <a:t>）气浮所需空气量</a:t>
            </a:r>
            <a:r>
              <a:rPr kumimoji="1" lang="en-US" altLang="zh-CN" sz="2400" b="1" dirty="0" err="1">
                <a:solidFill>
                  <a:srgbClr val="FFFF00"/>
                </a:solidFill>
                <a:latin typeface="楷体_GB2312" pitchFamily="49" charset="-122"/>
                <a:ea typeface="楷体_GB2312" pitchFamily="49" charset="-122"/>
              </a:rPr>
              <a:t>q</a:t>
            </a:r>
            <a:r>
              <a:rPr kumimoji="1" lang="en-US" altLang="zh-CN" sz="2400" b="1" baseline="-30000" dirty="0" err="1">
                <a:solidFill>
                  <a:srgbClr val="FFFF00"/>
                </a:solidFill>
                <a:latin typeface="楷体_GB2312" pitchFamily="49" charset="-122"/>
                <a:ea typeface="楷体_GB2312" pitchFamily="49" charset="-122"/>
              </a:rPr>
              <a:t>vg</a:t>
            </a:r>
            <a:endParaRPr kumimoji="1" lang="en-US" altLang="zh-CN" sz="2400" b="1" dirty="0">
              <a:solidFill>
                <a:srgbClr val="FFFF00"/>
              </a:solidFill>
              <a:latin typeface="楷体_GB2312" pitchFamily="49" charset="-122"/>
              <a:ea typeface="楷体_GB2312" pitchFamily="49" charset="-122"/>
            </a:endParaRPr>
          </a:p>
          <a:p>
            <a:pPr algn="l">
              <a:spcBef>
                <a:spcPct val="50000"/>
              </a:spcBef>
            </a:pPr>
            <a:r>
              <a:rPr kumimoji="1" lang="en-US" altLang="zh-CN" sz="2400" b="1" dirty="0">
                <a:latin typeface="Times New Roman" pitchFamily="18" charset="0"/>
                <a:ea typeface="楷体_GB2312" pitchFamily="49" charset="-122"/>
              </a:rPr>
              <a:t> </a:t>
            </a:r>
            <a:r>
              <a:rPr kumimoji="1" lang="en-US" altLang="zh-CN" sz="2400" b="1" dirty="0">
                <a:latin typeface="楷体_GB2312" pitchFamily="49" charset="-122"/>
                <a:ea typeface="楷体_GB2312" pitchFamily="49" charset="-122"/>
              </a:rPr>
              <a:t>  </a:t>
            </a:r>
            <a:r>
              <a:rPr kumimoji="1" lang="zh-CN" altLang="en-US" sz="2400" b="1" dirty="0">
                <a:latin typeface="楷体_GB2312" pitchFamily="49" charset="-122"/>
                <a:ea typeface="楷体_GB2312" pitchFamily="49" charset="-122"/>
              </a:rPr>
              <a:t>当有试验资料时，可用下述公式计算</a:t>
            </a:r>
          </a:p>
          <a:p>
            <a:pPr>
              <a:spcBef>
                <a:spcPct val="50000"/>
              </a:spcBef>
            </a:pPr>
            <a:r>
              <a:rPr kumimoji="1" lang="zh-CN" altLang="en-US" sz="2400" b="1" dirty="0">
                <a:latin typeface="楷体_GB2312" pitchFamily="49" charset="-122"/>
                <a:ea typeface="楷体_GB2312" pitchFamily="49" charset="-122"/>
              </a:rPr>
              <a:t>               </a:t>
            </a:r>
            <a:r>
              <a:rPr kumimoji="1" lang="en-US" altLang="zh-CN" sz="2800" b="1" dirty="0" err="1">
                <a:solidFill>
                  <a:srgbClr val="92D050"/>
                </a:solidFill>
                <a:latin typeface="Times New Roman" pitchFamily="18" charset="0"/>
                <a:ea typeface="楷体_GB2312" pitchFamily="49" charset="-122"/>
                <a:cs typeface="Times New Roman" pitchFamily="18" charset="0"/>
              </a:rPr>
              <a:t>q</a:t>
            </a:r>
            <a:r>
              <a:rPr kumimoji="1" lang="en-US" altLang="zh-CN" sz="2800" b="1" baseline="-30000" dirty="0" err="1">
                <a:solidFill>
                  <a:srgbClr val="92D050"/>
                </a:solidFill>
                <a:latin typeface="Times New Roman" pitchFamily="18" charset="0"/>
                <a:ea typeface="楷体_GB2312" pitchFamily="49" charset="-122"/>
                <a:cs typeface="Times New Roman" pitchFamily="18" charset="0"/>
              </a:rPr>
              <a:t>vp</a:t>
            </a:r>
            <a:r>
              <a:rPr kumimoji="1" lang="en-US" altLang="zh-CN" sz="2800" b="1" dirty="0">
                <a:solidFill>
                  <a:srgbClr val="92D050"/>
                </a:solidFill>
                <a:latin typeface="Times New Roman" pitchFamily="18" charset="0"/>
                <a:ea typeface="楷体_GB2312" pitchFamily="49" charset="-122"/>
                <a:cs typeface="Times New Roman" pitchFamily="18" charset="0"/>
              </a:rPr>
              <a:t>=q</a:t>
            </a:r>
            <a:r>
              <a:rPr kumimoji="1" lang="en-US" altLang="zh-CN" sz="2800" b="1" baseline="-30000" dirty="0">
                <a:solidFill>
                  <a:srgbClr val="92D050"/>
                </a:solidFill>
                <a:latin typeface="Times New Roman" pitchFamily="18" charset="0"/>
                <a:ea typeface="楷体_GB2312" pitchFamily="49" charset="-122"/>
                <a:cs typeface="Times New Roman" pitchFamily="18" charset="0"/>
              </a:rPr>
              <a:t>v × </a:t>
            </a:r>
            <a:r>
              <a:rPr kumimoji="1" lang="en-US" altLang="zh-CN" sz="2800" b="1" dirty="0">
                <a:solidFill>
                  <a:srgbClr val="92D050"/>
                </a:solidFill>
                <a:latin typeface="Times New Roman" pitchFamily="18" charset="0"/>
                <a:ea typeface="楷体_GB2312" pitchFamily="49" charset="-122"/>
                <a:cs typeface="Times New Roman" pitchFamily="18" charset="0"/>
              </a:rPr>
              <a:t>R'</a:t>
            </a:r>
            <a:r>
              <a:rPr kumimoji="1" lang="en-US" altLang="zh-CN" sz="2800" b="1" baseline="-30000" dirty="0">
                <a:solidFill>
                  <a:srgbClr val="92D050"/>
                </a:solidFill>
                <a:latin typeface="Times New Roman" pitchFamily="18" charset="0"/>
                <a:ea typeface="楷体_GB2312" pitchFamily="49" charset="-122"/>
                <a:cs typeface="Times New Roman" pitchFamily="18" charset="0"/>
              </a:rPr>
              <a:t> × </a:t>
            </a:r>
            <a:r>
              <a:rPr kumimoji="1" lang="en-US" altLang="zh-CN" sz="2800" b="1" dirty="0">
                <a:solidFill>
                  <a:srgbClr val="92D050"/>
                </a:solidFill>
                <a:latin typeface="Times New Roman" pitchFamily="18" charset="0"/>
                <a:ea typeface="楷体_GB2312" pitchFamily="49" charset="-122"/>
                <a:cs typeface="Times New Roman" pitchFamily="18" charset="0"/>
              </a:rPr>
              <a:t>a</a:t>
            </a:r>
            <a:r>
              <a:rPr kumimoji="1" lang="en-US" altLang="zh-CN" sz="2800" b="1" baseline="-30000" dirty="0">
                <a:solidFill>
                  <a:srgbClr val="92D050"/>
                </a:solidFill>
                <a:latin typeface="Times New Roman" pitchFamily="18" charset="0"/>
                <a:ea typeface="楷体_GB2312" pitchFamily="49" charset="-122"/>
                <a:cs typeface="Times New Roman" pitchFamily="18" charset="0"/>
              </a:rPr>
              <a:t>c ×</a:t>
            </a:r>
            <a:r>
              <a:rPr kumimoji="1" lang="en-US" altLang="zh-CN" sz="2800" b="1" dirty="0">
                <a:latin typeface="楷体_GB2312" pitchFamily="49" charset="-122"/>
                <a:ea typeface="楷体_GB2312" pitchFamily="49" charset="-122"/>
              </a:rPr>
              <a:t> </a:t>
            </a:r>
            <a:r>
              <a:rPr kumimoji="1" lang="en-US" altLang="zh-CN" sz="2800" b="1" dirty="0">
                <a:solidFill>
                  <a:srgbClr val="92D050"/>
                </a:solidFill>
                <a:latin typeface="Times New Roman" pitchFamily="18" charset="0"/>
                <a:ea typeface="楷体_GB2312" pitchFamily="49" charset="-122"/>
                <a:cs typeface="Times New Roman" pitchFamily="18" charset="0"/>
              </a:rPr>
              <a:t>φ</a:t>
            </a:r>
          </a:p>
          <a:p>
            <a:pPr algn="l">
              <a:spcBef>
                <a:spcPct val="50000"/>
              </a:spcBef>
            </a:pPr>
            <a:r>
              <a:rPr kumimoji="1" lang="zh-CN" altLang="en-US" sz="2400" b="1" dirty="0">
                <a:latin typeface="楷体_GB2312" pitchFamily="49" charset="-122"/>
                <a:ea typeface="楷体_GB2312" pitchFamily="49" charset="-122"/>
              </a:rPr>
              <a:t>式中：  </a:t>
            </a:r>
            <a:r>
              <a:rPr kumimoji="1" lang="en-US" altLang="zh-CN" sz="2400" b="1" dirty="0" err="1">
                <a:latin typeface="楷体_GB2312" pitchFamily="49" charset="-122"/>
                <a:ea typeface="楷体_GB2312" pitchFamily="49" charset="-122"/>
              </a:rPr>
              <a:t>q</a:t>
            </a:r>
            <a:r>
              <a:rPr kumimoji="1" lang="en-US" altLang="zh-CN" sz="2400" b="1" baseline="-30000" dirty="0" err="1">
                <a:latin typeface="楷体_GB2312" pitchFamily="49" charset="-122"/>
                <a:ea typeface="楷体_GB2312" pitchFamily="49" charset="-122"/>
              </a:rPr>
              <a:t>v</a:t>
            </a:r>
            <a:r>
              <a:rPr kumimoji="1" lang="en-US" altLang="zh-CN" sz="2400" b="1" dirty="0">
                <a:latin typeface="Times New Roman" pitchFamily="18" charset="0"/>
                <a:ea typeface="楷体_GB2312" pitchFamily="49" charset="-122"/>
              </a:rPr>
              <a:t>——</a:t>
            </a:r>
            <a:r>
              <a:rPr kumimoji="1" lang="zh-CN" altLang="en-US" sz="2400" b="1" dirty="0">
                <a:latin typeface="楷体_GB2312" pitchFamily="49" charset="-122"/>
                <a:ea typeface="楷体_GB2312" pitchFamily="49" charset="-122"/>
              </a:rPr>
              <a:t>气浮池设计水量，</a:t>
            </a:r>
            <a:r>
              <a:rPr kumimoji="1" lang="en-US" altLang="zh-CN" sz="2400" b="1" dirty="0">
                <a:latin typeface="楷体_GB2312" pitchFamily="49" charset="-122"/>
                <a:ea typeface="楷体_GB2312" pitchFamily="49" charset="-122"/>
              </a:rPr>
              <a:t>m</a:t>
            </a:r>
            <a:r>
              <a:rPr kumimoji="1" lang="en-US" altLang="zh-CN" sz="2400" b="1" baseline="30000" dirty="0">
                <a:latin typeface="楷体_GB2312" pitchFamily="49" charset="-122"/>
                <a:ea typeface="楷体_GB2312" pitchFamily="49" charset="-122"/>
              </a:rPr>
              <a:t>3</a:t>
            </a:r>
            <a:r>
              <a:rPr kumimoji="1" lang="en-US" altLang="zh-CN" sz="2400" b="1" dirty="0">
                <a:latin typeface="楷体_GB2312" pitchFamily="49" charset="-122"/>
                <a:ea typeface="楷体_GB2312" pitchFamily="49" charset="-122"/>
              </a:rPr>
              <a:t>/h;</a:t>
            </a:r>
          </a:p>
          <a:p>
            <a:pPr algn="l">
              <a:spcBef>
                <a:spcPct val="50000"/>
              </a:spcBef>
            </a:pPr>
            <a:r>
              <a:rPr kumimoji="1" lang="en-US" altLang="zh-CN" sz="2400" b="1" dirty="0">
                <a:latin typeface="楷体_GB2312" pitchFamily="49" charset="-122"/>
                <a:ea typeface="楷体_GB2312" pitchFamily="49" charset="-122"/>
              </a:rPr>
              <a:t>            R'</a:t>
            </a:r>
            <a:r>
              <a:rPr kumimoji="1" lang="en-US" altLang="zh-CN" sz="2400" b="1" dirty="0">
                <a:latin typeface="Times New Roman" pitchFamily="18" charset="0"/>
                <a:ea typeface="楷体_GB2312" pitchFamily="49" charset="-122"/>
              </a:rPr>
              <a:t>——</a:t>
            </a:r>
            <a:r>
              <a:rPr kumimoji="1" lang="zh-CN" altLang="en-US" sz="2400" b="1" dirty="0">
                <a:latin typeface="楷体_GB2312" pitchFamily="49" charset="-122"/>
                <a:ea typeface="楷体_GB2312" pitchFamily="49" charset="-122"/>
              </a:rPr>
              <a:t>试验条件下的回流比，</a:t>
            </a:r>
            <a:r>
              <a:rPr kumimoji="1" lang="en-US" altLang="zh-CN" sz="2400" b="1" dirty="0">
                <a:latin typeface="楷体_GB2312" pitchFamily="49" charset="-122"/>
                <a:ea typeface="楷体_GB2312" pitchFamily="49" charset="-122"/>
              </a:rPr>
              <a:t>0/0;</a:t>
            </a:r>
          </a:p>
          <a:p>
            <a:pPr algn="l">
              <a:spcBef>
                <a:spcPct val="50000"/>
              </a:spcBef>
            </a:pPr>
            <a:r>
              <a:rPr kumimoji="1" lang="en-US" altLang="zh-CN" sz="2400" b="1" dirty="0">
                <a:latin typeface="楷体_GB2312" pitchFamily="49" charset="-122"/>
                <a:ea typeface="楷体_GB2312" pitchFamily="49" charset="-122"/>
              </a:rPr>
              <a:t>            a</a:t>
            </a:r>
            <a:r>
              <a:rPr kumimoji="1" lang="en-US" altLang="zh-CN" sz="2400" b="1" baseline="-30000" dirty="0">
                <a:latin typeface="楷体_GB2312" pitchFamily="49" charset="-122"/>
                <a:ea typeface="楷体_GB2312" pitchFamily="49" charset="-122"/>
              </a:rPr>
              <a:t>c</a:t>
            </a:r>
            <a:r>
              <a:rPr kumimoji="1" lang="en-US" altLang="zh-CN" sz="2400" b="1" dirty="0">
                <a:latin typeface="Times New Roman" pitchFamily="18" charset="0"/>
                <a:ea typeface="楷体_GB2312" pitchFamily="49" charset="-122"/>
              </a:rPr>
              <a:t>——</a:t>
            </a:r>
            <a:r>
              <a:rPr kumimoji="1" lang="zh-CN" altLang="en-US" sz="2400" b="1" dirty="0">
                <a:latin typeface="楷体_GB2312" pitchFamily="49" charset="-122"/>
                <a:ea typeface="楷体_GB2312" pitchFamily="49" charset="-122"/>
              </a:rPr>
              <a:t>试验条件下的释气量， </a:t>
            </a:r>
            <a:r>
              <a:rPr kumimoji="1" lang="en-US" altLang="zh-CN" sz="2400" b="1" dirty="0">
                <a:latin typeface="楷体_GB2312" pitchFamily="49" charset="-122"/>
                <a:ea typeface="楷体_GB2312" pitchFamily="49" charset="-122"/>
              </a:rPr>
              <a:t>L/m</a:t>
            </a:r>
            <a:r>
              <a:rPr kumimoji="1" lang="en-US" altLang="zh-CN" sz="2400" b="1" baseline="30000" dirty="0">
                <a:latin typeface="楷体_GB2312" pitchFamily="49" charset="-122"/>
                <a:ea typeface="楷体_GB2312" pitchFamily="49" charset="-122"/>
              </a:rPr>
              <a:t>3</a:t>
            </a:r>
            <a:r>
              <a:rPr kumimoji="1" lang="en-US" altLang="zh-CN" sz="2400" b="1" dirty="0">
                <a:latin typeface="楷体_GB2312" pitchFamily="49" charset="-122"/>
                <a:ea typeface="楷体_GB2312" pitchFamily="49" charset="-122"/>
              </a:rPr>
              <a:t>;</a:t>
            </a:r>
          </a:p>
          <a:p>
            <a:pPr algn="just">
              <a:spcBef>
                <a:spcPct val="50000"/>
              </a:spcBef>
            </a:pPr>
            <a:r>
              <a:rPr kumimoji="1" lang="en-US" altLang="zh-CN" sz="2400" b="1" dirty="0">
                <a:latin typeface="楷体_GB2312" pitchFamily="49" charset="-122"/>
                <a:ea typeface="楷体_GB2312" pitchFamily="49" charset="-122"/>
              </a:rPr>
              <a:t>            φ</a:t>
            </a:r>
            <a:r>
              <a:rPr kumimoji="1" lang="en-US" altLang="zh-CN" sz="2400" b="1" dirty="0">
                <a:latin typeface="Times New Roman" pitchFamily="18" charset="0"/>
                <a:ea typeface="楷体_GB2312" pitchFamily="49" charset="-122"/>
              </a:rPr>
              <a:t>——</a:t>
            </a:r>
            <a:r>
              <a:rPr kumimoji="1" lang="zh-CN" altLang="en-US" sz="2400" b="1" dirty="0">
                <a:latin typeface="楷体_GB2312" pitchFamily="49" charset="-122"/>
                <a:ea typeface="楷体_GB2312" pitchFamily="49" charset="-122"/>
              </a:rPr>
              <a:t>水温校正系数，取</a:t>
            </a:r>
            <a:r>
              <a:rPr kumimoji="1" lang="en-US" altLang="zh-CN" sz="2400" b="1" dirty="0">
                <a:latin typeface="楷体_GB2312" pitchFamily="49" charset="-122"/>
                <a:ea typeface="楷体_GB2312" pitchFamily="49" charset="-122"/>
              </a:rPr>
              <a:t>1.1-1.3</a:t>
            </a:r>
            <a:r>
              <a:rPr kumimoji="1" lang="zh-CN" altLang="en-US" sz="2000" b="1" dirty="0">
                <a:latin typeface="楷体_GB2312" pitchFamily="49" charset="-122"/>
                <a:ea typeface="楷体_GB2312" pitchFamily="49" charset="-122"/>
              </a:rPr>
              <a:t>（主要考虑水的粘滞</a:t>
            </a:r>
            <a:r>
              <a:rPr kumimoji="1" lang="en-US" altLang="zh-CN" sz="2000" b="1" dirty="0">
                <a:latin typeface="楷体_GB2312" pitchFamily="49" charset="-122"/>
                <a:ea typeface="楷体_GB2312" pitchFamily="49" charset="-122"/>
              </a:rPr>
              <a:t>              </a:t>
            </a:r>
          </a:p>
          <a:p>
            <a:pPr algn="just">
              <a:spcBef>
                <a:spcPct val="50000"/>
              </a:spcBef>
            </a:pPr>
            <a:r>
              <a:rPr kumimoji="1" lang="en-US" altLang="zh-CN" sz="2000" b="1" dirty="0">
                <a:latin typeface="楷体_GB2312" pitchFamily="49" charset="-122"/>
                <a:ea typeface="楷体_GB2312" pitchFamily="49" charset="-122"/>
              </a:rPr>
              <a:t>                 </a:t>
            </a:r>
            <a:r>
              <a:rPr kumimoji="1" lang="zh-CN" altLang="en-US" sz="2000" b="1" dirty="0">
                <a:latin typeface="楷体_GB2312" pitchFamily="49" charset="-122"/>
                <a:ea typeface="楷体_GB2312" pitchFamily="49" charset="-122"/>
              </a:rPr>
              <a:t>度影响，试验时水温与冬季水温相差大者取高值）</a:t>
            </a:r>
            <a:r>
              <a:rPr kumimoji="1" lang="zh-CN" altLang="en-US" sz="2400" b="1" dirty="0">
                <a:latin typeface="楷体_GB2312" pitchFamily="49" charset="-122"/>
                <a:ea typeface="楷体_GB2312" pitchFamily="49" charset="-122"/>
              </a:rPr>
              <a:t>。</a:t>
            </a:r>
          </a:p>
        </p:txBody>
      </p:sp>
      <p:sp>
        <p:nvSpPr>
          <p:cNvPr id="96261" name="Text Box 5"/>
          <p:cNvSpPr txBox="1">
            <a:spLocks noChangeArrowheads="1"/>
          </p:cNvSpPr>
          <p:nvPr/>
        </p:nvSpPr>
        <p:spPr bwMode="auto">
          <a:xfrm>
            <a:off x="899592" y="620688"/>
            <a:ext cx="2590800" cy="579438"/>
          </a:xfrm>
          <a:prstGeom prst="rect">
            <a:avLst/>
          </a:prstGeom>
          <a:noFill/>
          <a:ln w="9525">
            <a:noFill/>
            <a:miter lim="800000"/>
            <a:headEnd/>
            <a:tailEnd/>
          </a:ln>
        </p:spPr>
        <p:txBody>
          <a:bodyPr>
            <a:spAutoFit/>
          </a:bodyPr>
          <a:lstStyle/>
          <a:p>
            <a:pPr algn="l">
              <a:spcBef>
                <a:spcPct val="50000"/>
              </a:spcBef>
            </a:pPr>
            <a:r>
              <a:rPr kumimoji="1" lang="zh-CN" altLang="en-US" sz="3200" b="1" dirty="0">
                <a:solidFill>
                  <a:srgbClr val="FF0000"/>
                </a:solidFill>
                <a:latin typeface="Tahoma" pitchFamily="34" charset="0"/>
              </a:rPr>
              <a:t>设计计算</a:t>
            </a:r>
          </a:p>
        </p:txBody>
      </p:sp>
    </p:spTree>
  </p:cSld>
  <p:clrMapOvr>
    <a:masterClrMapping/>
  </p:clrMapOvr>
  <p:transition spd="slow">
    <p:random/>
    <p:sndAc>
      <p:stSnd>
        <p:snd r:embed="rId2" name="chimes.wav"/>
      </p:stSnd>
    </p:sndAc>
  </p:transition>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Text Box 2"/>
          <p:cNvSpPr txBox="1">
            <a:spLocks noChangeArrowheads="1"/>
          </p:cNvSpPr>
          <p:nvPr/>
        </p:nvSpPr>
        <p:spPr bwMode="auto">
          <a:xfrm>
            <a:off x="228600" y="1676400"/>
            <a:ext cx="8077200" cy="762000"/>
          </a:xfrm>
          <a:prstGeom prst="rect">
            <a:avLst/>
          </a:prstGeom>
          <a:noFill/>
          <a:ln w="9525">
            <a:noFill/>
            <a:miter lim="800000"/>
            <a:headEnd/>
            <a:tailEnd/>
          </a:ln>
        </p:spPr>
        <p:txBody>
          <a:bodyPr>
            <a:spAutoFit/>
          </a:bodyPr>
          <a:lstStyle/>
          <a:p>
            <a:pPr>
              <a:spcBef>
                <a:spcPct val="50000"/>
              </a:spcBef>
            </a:pPr>
            <a:endParaRPr kumimoji="1" lang="zh-CN" altLang="zh-CN" sz="4400">
              <a:solidFill>
                <a:schemeClr val="tx2"/>
              </a:solidFill>
              <a:latin typeface="Times New Roman" pitchFamily="18" charset="0"/>
            </a:endParaRPr>
          </a:p>
        </p:txBody>
      </p:sp>
      <p:sp>
        <p:nvSpPr>
          <p:cNvPr id="21508" name="Text Box 3"/>
          <p:cNvSpPr txBox="1">
            <a:spLocks noChangeArrowheads="1"/>
          </p:cNvSpPr>
          <p:nvPr/>
        </p:nvSpPr>
        <p:spPr bwMode="auto">
          <a:xfrm>
            <a:off x="0" y="2165350"/>
            <a:ext cx="8763000" cy="457200"/>
          </a:xfrm>
          <a:prstGeom prst="rect">
            <a:avLst/>
          </a:prstGeom>
          <a:noFill/>
          <a:ln w="9525">
            <a:noFill/>
            <a:miter lim="800000"/>
            <a:headEnd/>
            <a:tailEnd/>
          </a:ln>
        </p:spPr>
        <p:txBody>
          <a:bodyPr>
            <a:spAutoFit/>
          </a:bodyPr>
          <a:lstStyle/>
          <a:p>
            <a:pPr algn="l">
              <a:spcBef>
                <a:spcPct val="20000"/>
              </a:spcBef>
            </a:pPr>
            <a:r>
              <a:rPr kumimoji="1" lang="en-US" altLang="zh-CN" sz="2400">
                <a:latin typeface="Times New Roman" pitchFamily="18" charset="0"/>
              </a:rPr>
              <a:t>    </a:t>
            </a:r>
          </a:p>
        </p:txBody>
      </p:sp>
      <p:sp>
        <p:nvSpPr>
          <p:cNvPr id="21509" name="Text Box 4"/>
          <p:cNvSpPr txBox="1">
            <a:spLocks noChangeArrowheads="1"/>
          </p:cNvSpPr>
          <p:nvPr/>
        </p:nvSpPr>
        <p:spPr bwMode="auto">
          <a:xfrm>
            <a:off x="250825" y="563190"/>
            <a:ext cx="8458200" cy="5539978"/>
          </a:xfrm>
          <a:prstGeom prst="rect">
            <a:avLst/>
          </a:prstGeom>
          <a:noFill/>
          <a:ln w="9525">
            <a:noFill/>
            <a:miter lim="800000"/>
            <a:headEnd/>
            <a:tailEnd/>
          </a:ln>
        </p:spPr>
        <p:txBody>
          <a:bodyPr>
            <a:spAutoFit/>
          </a:bodyPr>
          <a:lstStyle/>
          <a:p>
            <a:pPr algn="l">
              <a:spcBef>
                <a:spcPct val="50000"/>
              </a:spcBef>
            </a:pPr>
            <a:r>
              <a:rPr kumimoji="1" lang="en-US" altLang="zh-CN" sz="2400" b="1" dirty="0">
                <a:solidFill>
                  <a:srgbClr val="FFFF00"/>
                </a:solidFill>
                <a:latin typeface="楷体_GB2312" pitchFamily="49" charset="-122"/>
                <a:ea typeface="楷体_GB2312" pitchFamily="49" charset="-122"/>
              </a:rPr>
              <a:t>  </a:t>
            </a:r>
            <a:r>
              <a:rPr kumimoji="1" lang="zh-CN" altLang="en-US" sz="2400" b="1" dirty="0">
                <a:solidFill>
                  <a:srgbClr val="FFFF00"/>
                </a:solidFill>
                <a:latin typeface="楷体_GB2312" pitchFamily="49" charset="-122"/>
                <a:ea typeface="楷体_GB2312" pitchFamily="49" charset="-122"/>
              </a:rPr>
              <a:t>（</a:t>
            </a:r>
            <a:r>
              <a:rPr kumimoji="1" lang="en-US" altLang="zh-CN" sz="2400" b="1" dirty="0">
                <a:solidFill>
                  <a:srgbClr val="FFFF00"/>
                </a:solidFill>
                <a:latin typeface="楷体_GB2312" pitchFamily="49" charset="-122"/>
                <a:ea typeface="楷体_GB2312" pitchFamily="49" charset="-122"/>
              </a:rPr>
              <a:t>2</a:t>
            </a:r>
            <a:r>
              <a:rPr kumimoji="1" lang="zh-CN" altLang="en-US" sz="2400" b="1" dirty="0">
                <a:solidFill>
                  <a:srgbClr val="FFFF00"/>
                </a:solidFill>
                <a:latin typeface="楷体_GB2312" pitchFamily="49" charset="-122"/>
                <a:ea typeface="楷体_GB2312" pitchFamily="49" charset="-122"/>
              </a:rPr>
              <a:t>）溶气罐</a:t>
            </a:r>
          </a:p>
          <a:p>
            <a:pPr algn="l">
              <a:spcBef>
                <a:spcPct val="50000"/>
              </a:spcBef>
            </a:pPr>
            <a:r>
              <a:rPr kumimoji="1" lang="zh-CN" altLang="en-US" sz="2000" b="1" dirty="0">
                <a:latin typeface="楷体_GB2312" pitchFamily="49" charset="-122"/>
                <a:ea typeface="楷体_GB2312" pitchFamily="49" charset="-122"/>
              </a:rPr>
              <a:t>    溶气罐直径</a:t>
            </a:r>
            <a:r>
              <a:rPr kumimoji="1" lang="en-US" altLang="zh-CN" sz="2000" b="1" dirty="0" err="1">
                <a:latin typeface="楷体_GB2312" pitchFamily="49" charset="-122"/>
                <a:ea typeface="楷体_GB2312" pitchFamily="49" charset="-122"/>
              </a:rPr>
              <a:t>D</a:t>
            </a:r>
            <a:r>
              <a:rPr kumimoji="1" lang="en-US" altLang="zh-CN" sz="2000" b="1" baseline="-30000" dirty="0" err="1">
                <a:latin typeface="楷体_GB2312" pitchFamily="49" charset="-122"/>
                <a:ea typeface="楷体_GB2312" pitchFamily="49" charset="-122"/>
              </a:rPr>
              <a:t>d</a:t>
            </a:r>
            <a:r>
              <a:rPr kumimoji="1" lang="zh-CN" altLang="en-US" sz="2000" b="1" dirty="0">
                <a:latin typeface="楷体_GB2312" pitchFamily="49" charset="-122"/>
                <a:ea typeface="楷体_GB2312" pitchFamily="49" charset="-122"/>
              </a:rPr>
              <a:t>选定流密度</a:t>
            </a:r>
            <a:r>
              <a:rPr kumimoji="1" lang="en-US" altLang="zh-CN" sz="2000" b="1" dirty="0">
                <a:latin typeface="楷体_GB2312" pitchFamily="49" charset="-122"/>
                <a:ea typeface="楷体_GB2312" pitchFamily="49" charset="-122"/>
              </a:rPr>
              <a:t>I</a:t>
            </a:r>
            <a:r>
              <a:rPr kumimoji="1" lang="zh-CN" altLang="en-US" sz="2000" b="1" dirty="0">
                <a:latin typeface="楷体_GB2312" pitchFamily="49" charset="-122"/>
                <a:ea typeface="楷体_GB2312" pitchFamily="49" charset="-122"/>
              </a:rPr>
              <a:t>后，溶气罐直径按下式计算：</a:t>
            </a:r>
          </a:p>
          <a:p>
            <a:pPr algn="l">
              <a:spcBef>
                <a:spcPct val="50000"/>
              </a:spcBef>
            </a:pPr>
            <a:endParaRPr kumimoji="1" lang="zh-CN" altLang="en-US" sz="2000" b="1" dirty="0">
              <a:latin typeface="楷体_GB2312" pitchFamily="49" charset="-122"/>
              <a:ea typeface="楷体_GB2312" pitchFamily="49" charset="-122"/>
            </a:endParaRPr>
          </a:p>
          <a:p>
            <a:pPr algn="l">
              <a:spcBef>
                <a:spcPct val="50000"/>
              </a:spcBef>
            </a:pPr>
            <a:r>
              <a:rPr kumimoji="1" lang="zh-CN" altLang="en-US" sz="2000" b="1" dirty="0">
                <a:latin typeface="楷体_GB2312" pitchFamily="49" charset="-122"/>
                <a:ea typeface="楷体_GB2312" pitchFamily="49" charset="-122"/>
              </a:rPr>
              <a:t>       </a:t>
            </a:r>
            <a:r>
              <a:rPr kumimoji="1" lang="en-US" altLang="zh-CN" sz="2000" b="1" dirty="0" err="1">
                <a:latin typeface="楷体_GB2312" pitchFamily="49" charset="-122"/>
                <a:ea typeface="楷体_GB2312" pitchFamily="49" charset="-122"/>
              </a:rPr>
              <a:t>D</a:t>
            </a:r>
            <a:r>
              <a:rPr kumimoji="1" lang="en-US" altLang="zh-CN" sz="2000" b="1" baseline="-30000" dirty="0" err="1">
                <a:latin typeface="楷体_GB2312" pitchFamily="49" charset="-122"/>
                <a:ea typeface="楷体_GB2312" pitchFamily="49" charset="-122"/>
              </a:rPr>
              <a:t>d</a:t>
            </a:r>
            <a:r>
              <a:rPr kumimoji="1" lang="en-US" altLang="zh-CN" sz="2000" b="1" dirty="0">
                <a:latin typeface="楷体_GB2312" pitchFamily="49" charset="-122"/>
                <a:ea typeface="楷体_GB2312" pitchFamily="49" charset="-122"/>
              </a:rPr>
              <a:t> =</a:t>
            </a:r>
          </a:p>
          <a:p>
            <a:pPr algn="just">
              <a:spcBef>
                <a:spcPct val="50000"/>
              </a:spcBef>
            </a:pPr>
            <a:r>
              <a:rPr kumimoji="1" lang="en-US" altLang="zh-CN" sz="2000" b="1" dirty="0">
                <a:latin typeface="楷体_GB2312" pitchFamily="49" charset="-122"/>
                <a:ea typeface="楷体_GB2312" pitchFamily="49" charset="-122"/>
              </a:rPr>
              <a:t>        </a:t>
            </a:r>
          </a:p>
          <a:p>
            <a:pPr algn="just">
              <a:spcBef>
                <a:spcPct val="50000"/>
              </a:spcBef>
            </a:pPr>
            <a:r>
              <a:rPr kumimoji="1" lang="en-US" altLang="zh-CN" sz="2000" b="1" dirty="0">
                <a:latin typeface="楷体_GB2312" pitchFamily="49" charset="-122"/>
                <a:ea typeface="楷体_GB2312" pitchFamily="49" charset="-122"/>
              </a:rPr>
              <a:t>        </a:t>
            </a:r>
            <a:r>
              <a:rPr kumimoji="1" lang="zh-CN" altLang="en-US" sz="2000" b="1" dirty="0">
                <a:latin typeface="楷体_GB2312" pitchFamily="49" charset="-122"/>
                <a:ea typeface="楷体_GB2312" pitchFamily="49" charset="-122"/>
              </a:rPr>
              <a:t>一般对于空罐</a:t>
            </a:r>
            <a:r>
              <a:rPr kumimoji="1" lang="en-US" altLang="zh-CN" sz="2000" b="1" dirty="0">
                <a:latin typeface="楷体_GB2312" pitchFamily="49" charset="-122"/>
                <a:ea typeface="楷体_GB2312" pitchFamily="49" charset="-122"/>
              </a:rPr>
              <a:t>I</a:t>
            </a:r>
            <a:r>
              <a:rPr kumimoji="1" lang="zh-CN" altLang="en-US" sz="2000" b="1" dirty="0">
                <a:latin typeface="楷体_GB2312" pitchFamily="49" charset="-122"/>
                <a:ea typeface="楷体_GB2312" pitchFamily="49" charset="-122"/>
              </a:rPr>
              <a:t>选用</a:t>
            </a:r>
            <a:r>
              <a:rPr kumimoji="1" lang="en-US" altLang="zh-CN" sz="2000" b="1" dirty="0">
                <a:latin typeface="楷体_GB2312" pitchFamily="49" charset="-122"/>
                <a:ea typeface="楷体_GB2312" pitchFamily="49" charset="-122"/>
              </a:rPr>
              <a:t>1000-2000m</a:t>
            </a:r>
            <a:r>
              <a:rPr kumimoji="1" lang="en-US" altLang="zh-CN" sz="2000" b="1" baseline="30000" dirty="0">
                <a:latin typeface="楷体_GB2312" pitchFamily="49" charset="-122"/>
                <a:ea typeface="楷体_GB2312" pitchFamily="49" charset="-122"/>
              </a:rPr>
              <a:t>3</a:t>
            </a:r>
            <a:r>
              <a:rPr kumimoji="1" lang="en-US" altLang="zh-CN" sz="2000" b="1" dirty="0">
                <a:latin typeface="楷体_GB2312" pitchFamily="49" charset="-122"/>
                <a:ea typeface="楷体_GB2312" pitchFamily="49" charset="-122"/>
              </a:rPr>
              <a:t>/(m</a:t>
            </a:r>
            <a:r>
              <a:rPr kumimoji="1" lang="en-US" altLang="zh-CN" sz="2000" b="1" baseline="30000" dirty="0">
                <a:latin typeface="楷体_GB2312" pitchFamily="49" charset="-122"/>
                <a:ea typeface="楷体_GB2312" pitchFamily="49" charset="-122"/>
              </a:rPr>
              <a:t>2</a:t>
            </a:r>
            <a:r>
              <a:rPr kumimoji="1" lang="en-US" altLang="zh-CN" sz="2000" b="1" dirty="0">
                <a:latin typeface="楷体_GB2312" pitchFamily="49" charset="-122"/>
                <a:ea typeface="楷体_GB2312" pitchFamily="49" charset="-122"/>
              </a:rPr>
              <a:t>.d)</a:t>
            </a:r>
            <a:r>
              <a:rPr kumimoji="1" lang="zh-CN" altLang="en-US" sz="2000" b="1" dirty="0">
                <a:latin typeface="楷体_GB2312" pitchFamily="49" charset="-122"/>
                <a:ea typeface="楷体_GB2312" pitchFamily="49" charset="-122"/>
              </a:rPr>
              <a:t>，对填料罐</a:t>
            </a:r>
            <a:r>
              <a:rPr kumimoji="1" lang="en-US" altLang="zh-CN" sz="2000" b="1" dirty="0">
                <a:latin typeface="楷体_GB2312" pitchFamily="49" charset="-122"/>
                <a:ea typeface="楷体_GB2312" pitchFamily="49" charset="-122"/>
              </a:rPr>
              <a:t>I</a:t>
            </a:r>
            <a:r>
              <a:rPr kumimoji="1" lang="zh-CN" altLang="en-US" sz="2000" b="1" dirty="0">
                <a:latin typeface="楷体_GB2312" pitchFamily="49" charset="-122"/>
                <a:ea typeface="楷体_GB2312" pitchFamily="49" charset="-122"/>
              </a:rPr>
              <a:t>选用</a:t>
            </a:r>
            <a:r>
              <a:rPr kumimoji="1" lang="en-US" altLang="zh-CN" sz="2000" b="1" dirty="0">
                <a:latin typeface="楷体_GB2312" pitchFamily="49" charset="-122"/>
                <a:ea typeface="楷体_GB2312" pitchFamily="49" charset="-122"/>
              </a:rPr>
              <a:t>2500-</a:t>
            </a:r>
          </a:p>
          <a:p>
            <a:pPr algn="just">
              <a:spcBef>
                <a:spcPct val="50000"/>
              </a:spcBef>
            </a:pPr>
            <a:r>
              <a:rPr kumimoji="1" lang="en-US" altLang="zh-CN" sz="2000" b="1" dirty="0">
                <a:latin typeface="楷体_GB2312" pitchFamily="49" charset="-122"/>
                <a:ea typeface="楷体_GB2312" pitchFamily="49" charset="-122"/>
              </a:rPr>
              <a:t>    5000m</a:t>
            </a:r>
            <a:r>
              <a:rPr kumimoji="1" lang="en-US" altLang="zh-CN" sz="2000" b="1" baseline="30000" dirty="0">
                <a:latin typeface="楷体_GB2312" pitchFamily="49" charset="-122"/>
                <a:ea typeface="楷体_GB2312" pitchFamily="49" charset="-122"/>
              </a:rPr>
              <a:t>3</a:t>
            </a:r>
            <a:r>
              <a:rPr kumimoji="1" lang="en-US" altLang="zh-CN" sz="2000" b="1" dirty="0">
                <a:latin typeface="楷体_GB2312" pitchFamily="49" charset="-122"/>
                <a:ea typeface="楷体_GB2312" pitchFamily="49" charset="-122"/>
              </a:rPr>
              <a:t>/(m</a:t>
            </a:r>
            <a:r>
              <a:rPr kumimoji="1" lang="en-US" altLang="zh-CN" sz="2000" b="1" baseline="30000" dirty="0">
                <a:latin typeface="楷体_GB2312" pitchFamily="49" charset="-122"/>
                <a:ea typeface="楷体_GB2312" pitchFamily="49" charset="-122"/>
              </a:rPr>
              <a:t>2</a:t>
            </a:r>
            <a:r>
              <a:rPr kumimoji="1" lang="en-US" altLang="zh-CN" sz="2000" b="1" dirty="0">
                <a:latin typeface="楷体_GB2312" pitchFamily="49" charset="-122"/>
                <a:ea typeface="楷体_GB2312" pitchFamily="49" charset="-122"/>
              </a:rPr>
              <a:t>.d)</a:t>
            </a:r>
            <a:r>
              <a:rPr kumimoji="1" lang="zh-CN" altLang="en-US" sz="2000" b="1" dirty="0">
                <a:latin typeface="楷体_GB2312" pitchFamily="49" charset="-122"/>
                <a:ea typeface="楷体_GB2312" pitchFamily="49" charset="-122"/>
              </a:rPr>
              <a:t>。</a:t>
            </a:r>
          </a:p>
          <a:p>
            <a:pPr algn="l">
              <a:spcBef>
                <a:spcPct val="50000"/>
              </a:spcBef>
            </a:pPr>
            <a:r>
              <a:rPr kumimoji="1" lang="zh-CN" altLang="en-US" sz="2000" b="1" dirty="0">
                <a:latin typeface="Times New Roman" pitchFamily="18" charset="0"/>
                <a:ea typeface="楷体_GB2312" pitchFamily="49" charset="-122"/>
              </a:rPr>
              <a:t> </a:t>
            </a:r>
            <a:r>
              <a:rPr kumimoji="1" lang="zh-CN" altLang="en-US" sz="2000" b="1" dirty="0">
                <a:latin typeface="楷体_GB2312" pitchFamily="49" charset="-122"/>
                <a:ea typeface="楷体_GB2312" pitchFamily="49" charset="-122"/>
              </a:rPr>
              <a:t>   溶气罐</a:t>
            </a:r>
            <a:r>
              <a:rPr kumimoji="1" lang="en-US" altLang="zh-CN" sz="2000" b="1" dirty="0">
                <a:latin typeface="楷体_GB2312" pitchFamily="49" charset="-122"/>
                <a:ea typeface="楷体_GB2312" pitchFamily="49" charset="-122"/>
              </a:rPr>
              <a:t>h </a:t>
            </a:r>
            <a:r>
              <a:rPr kumimoji="1" lang="zh-CN" altLang="en-US" sz="2000" b="1" dirty="0">
                <a:latin typeface="楷体_GB2312" pitchFamily="49" charset="-122"/>
                <a:ea typeface="楷体_GB2312" pitchFamily="49" charset="-122"/>
              </a:rPr>
              <a:t>：</a:t>
            </a:r>
            <a:r>
              <a:rPr kumimoji="1" lang="en-US" altLang="zh-CN" sz="2000" b="1" dirty="0">
                <a:latin typeface="楷体_GB2312" pitchFamily="49" charset="-122"/>
                <a:ea typeface="楷体_GB2312" pitchFamily="49" charset="-122"/>
              </a:rPr>
              <a:t>h= 2h</a:t>
            </a:r>
            <a:r>
              <a:rPr kumimoji="1" lang="en-US" altLang="zh-CN" sz="2000" b="1" baseline="-30000" dirty="0">
                <a:latin typeface="楷体_GB2312" pitchFamily="49" charset="-122"/>
                <a:ea typeface="楷体_GB2312" pitchFamily="49" charset="-122"/>
              </a:rPr>
              <a:t>1</a:t>
            </a:r>
            <a:r>
              <a:rPr kumimoji="1" lang="en-US" altLang="zh-CN" sz="2000" b="1" dirty="0">
                <a:latin typeface="楷体_GB2312" pitchFamily="49" charset="-122"/>
                <a:ea typeface="楷体_GB2312" pitchFamily="49" charset="-122"/>
              </a:rPr>
              <a:t> +h</a:t>
            </a:r>
            <a:r>
              <a:rPr kumimoji="1" lang="en-US" altLang="zh-CN" sz="2000" b="1" baseline="-30000" dirty="0">
                <a:latin typeface="楷体_GB2312" pitchFamily="49" charset="-122"/>
                <a:ea typeface="楷体_GB2312" pitchFamily="49" charset="-122"/>
              </a:rPr>
              <a:t>2</a:t>
            </a:r>
            <a:r>
              <a:rPr kumimoji="1" lang="en-US" altLang="zh-CN" sz="2000" b="1" dirty="0">
                <a:latin typeface="楷体_GB2312" pitchFamily="49" charset="-122"/>
                <a:ea typeface="楷体_GB2312" pitchFamily="49" charset="-122"/>
              </a:rPr>
              <a:t> +h</a:t>
            </a:r>
            <a:r>
              <a:rPr kumimoji="1" lang="en-US" altLang="zh-CN" sz="2000" b="1" baseline="-30000" dirty="0">
                <a:latin typeface="楷体_GB2312" pitchFamily="49" charset="-122"/>
                <a:ea typeface="楷体_GB2312" pitchFamily="49" charset="-122"/>
              </a:rPr>
              <a:t>3</a:t>
            </a:r>
            <a:r>
              <a:rPr kumimoji="1" lang="en-US" altLang="zh-CN" sz="2000" b="1" dirty="0">
                <a:latin typeface="楷体_GB2312" pitchFamily="49" charset="-122"/>
                <a:ea typeface="楷体_GB2312" pitchFamily="49" charset="-122"/>
              </a:rPr>
              <a:t> +h</a:t>
            </a:r>
            <a:r>
              <a:rPr kumimoji="1" lang="en-US" altLang="zh-CN" sz="2000" b="1" baseline="-30000" dirty="0">
                <a:latin typeface="楷体_GB2312" pitchFamily="49" charset="-122"/>
                <a:ea typeface="楷体_GB2312" pitchFamily="49" charset="-122"/>
              </a:rPr>
              <a:t>4</a:t>
            </a:r>
            <a:endParaRPr kumimoji="1" lang="en-US" altLang="zh-CN" sz="2000" b="1" dirty="0">
              <a:latin typeface="楷体_GB2312" pitchFamily="49" charset="-122"/>
              <a:ea typeface="楷体_GB2312" pitchFamily="49" charset="-122"/>
            </a:endParaRPr>
          </a:p>
          <a:p>
            <a:pPr algn="l">
              <a:spcBef>
                <a:spcPct val="50000"/>
              </a:spcBef>
            </a:pPr>
            <a:r>
              <a:rPr kumimoji="1" lang="en-US" altLang="zh-CN" sz="2000" b="1" dirty="0">
                <a:latin typeface="楷体_GB2312" pitchFamily="49" charset="-122"/>
                <a:ea typeface="楷体_GB2312" pitchFamily="49" charset="-122"/>
              </a:rPr>
              <a:t>        h</a:t>
            </a:r>
            <a:r>
              <a:rPr kumimoji="1" lang="en-US" altLang="zh-CN" sz="2000" b="1" baseline="-30000" dirty="0">
                <a:latin typeface="楷体_GB2312" pitchFamily="49" charset="-122"/>
                <a:ea typeface="楷体_GB2312" pitchFamily="49" charset="-122"/>
              </a:rPr>
              <a:t>1</a:t>
            </a:r>
            <a:r>
              <a:rPr kumimoji="1" lang="en-US" altLang="zh-CN" sz="2000" b="1" dirty="0">
                <a:latin typeface="楷体_GB2312" pitchFamily="49" charset="-122"/>
                <a:ea typeface="楷体_GB2312" pitchFamily="49" charset="-122"/>
              </a:rPr>
              <a:t> </a:t>
            </a:r>
            <a:r>
              <a:rPr kumimoji="1" lang="en-US" altLang="zh-CN" sz="2000" b="1" dirty="0">
                <a:latin typeface="Times New Roman" pitchFamily="18" charset="0"/>
                <a:ea typeface="楷体_GB2312" pitchFamily="49" charset="-122"/>
              </a:rPr>
              <a:t>——</a:t>
            </a:r>
            <a:r>
              <a:rPr kumimoji="1" lang="zh-CN" altLang="en-US" sz="2000" b="1" dirty="0">
                <a:latin typeface="楷体_GB2312" pitchFamily="49" charset="-122"/>
                <a:ea typeface="楷体_GB2312" pitchFamily="49" charset="-122"/>
              </a:rPr>
              <a:t>罐顶、底封头高度（根据罐直径而定），</a:t>
            </a:r>
            <a:r>
              <a:rPr kumimoji="1" lang="en-US" altLang="zh-CN" sz="2000" b="1" dirty="0">
                <a:latin typeface="楷体_GB2312" pitchFamily="49" charset="-122"/>
                <a:ea typeface="楷体_GB2312" pitchFamily="49" charset="-122"/>
              </a:rPr>
              <a:t>m;</a:t>
            </a:r>
          </a:p>
          <a:p>
            <a:pPr algn="l">
              <a:spcBef>
                <a:spcPct val="50000"/>
              </a:spcBef>
            </a:pPr>
            <a:r>
              <a:rPr kumimoji="1" lang="en-US" altLang="zh-CN" sz="2000" b="1" dirty="0">
                <a:latin typeface="楷体_GB2312" pitchFamily="49" charset="-122"/>
                <a:ea typeface="楷体_GB2312" pitchFamily="49" charset="-122"/>
              </a:rPr>
              <a:t>        h</a:t>
            </a:r>
            <a:r>
              <a:rPr kumimoji="1" lang="en-US" altLang="zh-CN" sz="2000" b="1" baseline="-30000" dirty="0">
                <a:latin typeface="楷体_GB2312" pitchFamily="49" charset="-122"/>
                <a:ea typeface="楷体_GB2312" pitchFamily="49" charset="-122"/>
              </a:rPr>
              <a:t>2</a:t>
            </a:r>
            <a:r>
              <a:rPr kumimoji="1" lang="en-US" altLang="zh-CN" sz="2000" b="1" dirty="0">
                <a:latin typeface="楷体_GB2312" pitchFamily="49" charset="-122"/>
                <a:ea typeface="楷体_GB2312" pitchFamily="49" charset="-122"/>
              </a:rPr>
              <a:t> </a:t>
            </a:r>
            <a:r>
              <a:rPr kumimoji="1" lang="en-US" altLang="zh-CN" sz="2000" b="1" dirty="0">
                <a:latin typeface="Times New Roman" pitchFamily="18" charset="0"/>
                <a:ea typeface="楷体_GB2312" pitchFamily="49" charset="-122"/>
              </a:rPr>
              <a:t>——</a:t>
            </a:r>
            <a:r>
              <a:rPr kumimoji="1" lang="zh-CN" altLang="en-US" sz="2000" b="1" dirty="0">
                <a:latin typeface="楷体_GB2312" pitchFamily="49" charset="-122"/>
                <a:ea typeface="楷体_GB2312" pitchFamily="49" charset="-122"/>
              </a:rPr>
              <a:t>布水区高度，一般取</a:t>
            </a:r>
            <a:r>
              <a:rPr kumimoji="1" lang="en-US" altLang="zh-CN" sz="2000" b="1" dirty="0">
                <a:latin typeface="楷体_GB2312" pitchFamily="49" charset="-122"/>
                <a:ea typeface="楷体_GB2312" pitchFamily="49" charset="-122"/>
              </a:rPr>
              <a:t>0.2-0.3m;</a:t>
            </a:r>
          </a:p>
          <a:p>
            <a:pPr algn="l">
              <a:spcBef>
                <a:spcPct val="50000"/>
              </a:spcBef>
            </a:pPr>
            <a:r>
              <a:rPr kumimoji="1" lang="en-US" altLang="zh-CN" sz="2000" b="1" dirty="0">
                <a:latin typeface="楷体_GB2312" pitchFamily="49" charset="-122"/>
                <a:ea typeface="楷体_GB2312" pitchFamily="49" charset="-122"/>
              </a:rPr>
              <a:t>        h</a:t>
            </a:r>
            <a:r>
              <a:rPr kumimoji="1" lang="en-US" altLang="zh-CN" sz="2000" b="1" baseline="-30000" dirty="0">
                <a:latin typeface="楷体_GB2312" pitchFamily="49" charset="-122"/>
                <a:ea typeface="楷体_GB2312" pitchFamily="49" charset="-122"/>
              </a:rPr>
              <a:t>3</a:t>
            </a:r>
            <a:r>
              <a:rPr kumimoji="1" lang="en-US" altLang="zh-CN" sz="2000" b="1" dirty="0">
                <a:latin typeface="楷体_GB2312" pitchFamily="49" charset="-122"/>
                <a:ea typeface="楷体_GB2312" pitchFamily="49" charset="-122"/>
              </a:rPr>
              <a:t> </a:t>
            </a:r>
            <a:r>
              <a:rPr kumimoji="1" lang="en-US" altLang="zh-CN" sz="2000" b="1" dirty="0">
                <a:latin typeface="Times New Roman" pitchFamily="18" charset="0"/>
                <a:ea typeface="楷体_GB2312" pitchFamily="49" charset="-122"/>
              </a:rPr>
              <a:t>——</a:t>
            </a:r>
            <a:r>
              <a:rPr kumimoji="1" lang="zh-CN" altLang="en-US" sz="2000" b="1" dirty="0">
                <a:latin typeface="楷体_GB2312" pitchFamily="49" charset="-122"/>
                <a:ea typeface="楷体_GB2312" pitchFamily="49" charset="-122"/>
              </a:rPr>
              <a:t>贮水区高度，一般取</a:t>
            </a:r>
            <a:r>
              <a:rPr kumimoji="1" lang="en-US" altLang="zh-CN" sz="2000" b="1" dirty="0">
                <a:latin typeface="楷体_GB2312" pitchFamily="49" charset="-122"/>
                <a:ea typeface="楷体_GB2312" pitchFamily="49" charset="-122"/>
              </a:rPr>
              <a:t>1.0m;</a:t>
            </a:r>
          </a:p>
          <a:p>
            <a:pPr algn="l">
              <a:spcBef>
                <a:spcPct val="50000"/>
              </a:spcBef>
            </a:pPr>
            <a:r>
              <a:rPr kumimoji="1" lang="en-US" altLang="zh-CN" sz="2000" b="1" dirty="0">
                <a:latin typeface="楷体_GB2312" pitchFamily="49" charset="-122"/>
                <a:ea typeface="楷体_GB2312" pitchFamily="49" charset="-122"/>
              </a:rPr>
              <a:t>        h</a:t>
            </a:r>
            <a:r>
              <a:rPr kumimoji="1" lang="en-US" altLang="zh-CN" sz="2000" b="1" baseline="-30000" dirty="0">
                <a:latin typeface="楷体_GB2312" pitchFamily="49" charset="-122"/>
                <a:ea typeface="楷体_GB2312" pitchFamily="49" charset="-122"/>
              </a:rPr>
              <a:t>4 </a:t>
            </a:r>
            <a:r>
              <a:rPr kumimoji="1" lang="en-US" altLang="zh-CN" sz="2000" b="1" dirty="0">
                <a:latin typeface="Times New Roman" pitchFamily="18" charset="0"/>
                <a:ea typeface="楷体_GB2312" pitchFamily="49" charset="-122"/>
              </a:rPr>
              <a:t>——</a:t>
            </a:r>
            <a:r>
              <a:rPr kumimoji="1" lang="zh-CN" altLang="en-US" sz="2000" b="1" dirty="0">
                <a:latin typeface="楷体_GB2312" pitchFamily="49" charset="-122"/>
                <a:ea typeface="楷体_GB2312" pitchFamily="49" charset="-122"/>
              </a:rPr>
              <a:t>填料层高度，当采用阶梯环时，可取</a:t>
            </a:r>
            <a:r>
              <a:rPr kumimoji="1" lang="en-US" altLang="zh-CN" sz="2000" b="1" dirty="0">
                <a:latin typeface="楷体_GB2312" pitchFamily="49" charset="-122"/>
                <a:ea typeface="楷体_GB2312" pitchFamily="49" charset="-122"/>
              </a:rPr>
              <a:t>1.0-1.3m</a:t>
            </a:r>
            <a:r>
              <a:rPr kumimoji="1" lang="zh-CN" altLang="en-US" sz="2000" b="1" dirty="0">
                <a:latin typeface="楷体_GB2312" pitchFamily="49" charset="-122"/>
                <a:ea typeface="楷体_GB2312" pitchFamily="49" charset="-122"/>
              </a:rPr>
              <a:t>。</a:t>
            </a:r>
          </a:p>
        </p:txBody>
      </p:sp>
      <p:graphicFrame>
        <p:nvGraphicFramePr>
          <p:cNvPr id="21506" name="Object 5"/>
          <p:cNvGraphicFramePr>
            <a:graphicFrameLocks noChangeAspect="1"/>
          </p:cNvGraphicFramePr>
          <p:nvPr>
            <p:extLst>
              <p:ext uri="{D42A27DB-BD31-4B8C-83A1-F6EECF244321}">
                <p14:modId xmlns:p14="http://schemas.microsoft.com/office/powerpoint/2010/main" val="2587525159"/>
              </p:ext>
            </p:extLst>
          </p:nvPr>
        </p:nvGraphicFramePr>
        <p:xfrm>
          <a:off x="2351088" y="1700213"/>
          <a:ext cx="2233612" cy="792162"/>
        </p:xfrm>
        <a:graphic>
          <a:graphicData uri="http://schemas.openxmlformats.org/presentationml/2006/ole">
            <mc:AlternateContent xmlns:mc="http://schemas.openxmlformats.org/markup-compatibility/2006">
              <mc:Choice xmlns:v="urn:schemas-microsoft-com:vml" Requires="v">
                <p:oleObj spid="_x0000_s94253" name="Equation" r:id="rId4" imgW="469800" imgH="457200" progId="Equation.3">
                  <p:embed/>
                </p:oleObj>
              </mc:Choice>
              <mc:Fallback>
                <p:oleObj name="Equation" r:id="rId4" imgW="469800" imgH="457200" progId="Equation.3">
                  <p:embed/>
                  <p:pic>
                    <p:nvPicPr>
                      <p:cNvPr id="0" name="Object 5"/>
                      <p:cNvPicPr>
                        <a:picLocks noChangeAspect="1" noChangeArrowheads="1"/>
                      </p:cNvPicPr>
                      <p:nvPr/>
                    </p:nvPicPr>
                    <p:blipFill>
                      <a:blip r:embed="rId5"/>
                      <a:srcRect/>
                      <a:stretch>
                        <a:fillRect/>
                      </a:stretch>
                    </p:blipFill>
                    <p:spPr bwMode="auto">
                      <a:xfrm>
                        <a:off x="2351088" y="1700213"/>
                        <a:ext cx="2233612" cy="792162"/>
                      </a:xfrm>
                      <a:prstGeom prst="rect">
                        <a:avLst/>
                      </a:prstGeom>
                      <a:gradFill rotWithShape="1">
                        <a:gsLst>
                          <a:gs pos="0">
                            <a:schemeClr val="hlink"/>
                          </a:gs>
                          <a:gs pos="100000">
                            <a:schemeClr val="accent1"/>
                          </a:gs>
                        </a:gsLst>
                        <a:lin ang="5400000" scaled="1"/>
                      </a:gradFill>
                    </p:spPr>
                  </p:pic>
                </p:oleObj>
              </mc:Fallback>
            </mc:AlternateContent>
          </a:graphicData>
        </a:graphic>
      </p:graphicFrame>
      <p:sp>
        <p:nvSpPr>
          <p:cNvPr id="94215"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2" name="矩形 1">
            <a:extLst>
              <a:ext uri="{FF2B5EF4-FFF2-40B4-BE49-F238E27FC236}">
                <a16:creationId xmlns:a16="http://schemas.microsoft.com/office/drawing/2014/main" id="{81A29DE0-7CA4-43F2-8E5E-EA99F16B2FF1}"/>
              </a:ext>
            </a:extLst>
          </p:cNvPr>
          <p:cNvSpPr/>
          <p:nvPr/>
        </p:nvSpPr>
        <p:spPr>
          <a:xfrm>
            <a:off x="6055932" y="1953272"/>
            <a:ext cx="2548516" cy="369332"/>
          </a:xfrm>
          <a:prstGeom prst="rect">
            <a:avLst/>
          </a:prstGeom>
        </p:spPr>
        <p:txBody>
          <a:bodyPr wrap="square">
            <a:spAutoFit/>
          </a:bodyPr>
          <a:lstStyle/>
          <a:p>
            <a:r>
              <a:rPr lang="en-US" altLang="zh-CN" b="1" dirty="0" err="1"/>
              <a:t>Q</a:t>
            </a:r>
            <a:r>
              <a:rPr lang="en-US" altLang="zh-CN" b="1" baseline="-25000" dirty="0" err="1"/>
              <a:t>vp</a:t>
            </a:r>
            <a:r>
              <a:rPr lang="en-US" altLang="zh-CN" b="1" dirty="0"/>
              <a:t>-</a:t>
            </a:r>
            <a:r>
              <a:rPr lang="zh-CN" altLang="en-US" b="1" dirty="0"/>
              <a:t>回流加压溶气水量</a:t>
            </a:r>
          </a:p>
        </p:txBody>
      </p:sp>
    </p:spTree>
  </p:cSld>
  <p:clrMapOvr>
    <a:masterClrMapping/>
  </p:clrMapOvr>
  <p:transition spd="slow">
    <p:random/>
    <p:sndAc>
      <p:stSnd>
        <p:snd r:embed="rId3" name="chimes.wav"/>
      </p:stSnd>
    </p:sndAc>
  </p:transition>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Text Box 2"/>
          <p:cNvSpPr txBox="1">
            <a:spLocks noChangeArrowheads="1"/>
          </p:cNvSpPr>
          <p:nvPr/>
        </p:nvSpPr>
        <p:spPr bwMode="auto">
          <a:xfrm>
            <a:off x="228600" y="1676400"/>
            <a:ext cx="8077200" cy="762000"/>
          </a:xfrm>
          <a:prstGeom prst="rect">
            <a:avLst/>
          </a:prstGeom>
          <a:noFill/>
          <a:ln w="9525">
            <a:noFill/>
            <a:miter lim="800000"/>
            <a:headEnd/>
            <a:tailEnd/>
          </a:ln>
        </p:spPr>
        <p:txBody>
          <a:bodyPr>
            <a:spAutoFit/>
          </a:bodyPr>
          <a:lstStyle/>
          <a:p>
            <a:pPr>
              <a:spcBef>
                <a:spcPct val="50000"/>
              </a:spcBef>
            </a:pPr>
            <a:endParaRPr kumimoji="1" lang="zh-CN" altLang="zh-CN" sz="4400">
              <a:solidFill>
                <a:schemeClr val="tx2"/>
              </a:solidFill>
              <a:latin typeface="Times New Roman" pitchFamily="18" charset="0"/>
            </a:endParaRPr>
          </a:p>
        </p:txBody>
      </p:sp>
      <p:sp>
        <p:nvSpPr>
          <p:cNvPr id="97283" name="Text Box 3"/>
          <p:cNvSpPr txBox="1">
            <a:spLocks noChangeArrowheads="1"/>
          </p:cNvSpPr>
          <p:nvPr/>
        </p:nvSpPr>
        <p:spPr bwMode="auto">
          <a:xfrm>
            <a:off x="0" y="2165350"/>
            <a:ext cx="8763000" cy="457200"/>
          </a:xfrm>
          <a:prstGeom prst="rect">
            <a:avLst/>
          </a:prstGeom>
          <a:noFill/>
          <a:ln w="9525">
            <a:noFill/>
            <a:miter lim="800000"/>
            <a:headEnd/>
            <a:tailEnd/>
          </a:ln>
        </p:spPr>
        <p:txBody>
          <a:bodyPr>
            <a:spAutoFit/>
          </a:bodyPr>
          <a:lstStyle/>
          <a:p>
            <a:pPr algn="l">
              <a:spcBef>
                <a:spcPct val="20000"/>
              </a:spcBef>
            </a:pPr>
            <a:r>
              <a:rPr kumimoji="1" lang="en-US" altLang="zh-CN" sz="2400">
                <a:latin typeface="Times New Roman" pitchFamily="18" charset="0"/>
              </a:rPr>
              <a:t>    </a:t>
            </a:r>
          </a:p>
        </p:txBody>
      </p:sp>
      <p:sp>
        <p:nvSpPr>
          <p:cNvPr id="97284" name="Text Box 4"/>
          <p:cNvSpPr txBox="1">
            <a:spLocks noChangeArrowheads="1"/>
          </p:cNvSpPr>
          <p:nvPr/>
        </p:nvSpPr>
        <p:spPr bwMode="auto">
          <a:xfrm>
            <a:off x="323850" y="350068"/>
            <a:ext cx="8686800" cy="6463308"/>
          </a:xfrm>
          <a:prstGeom prst="rect">
            <a:avLst/>
          </a:prstGeom>
          <a:noFill/>
          <a:ln w="9525">
            <a:noFill/>
            <a:miter lim="800000"/>
            <a:headEnd/>
            <a:tailEnd/>
          </a:ln>
        </p:spPr>
        <p:txBody>
          <a:bodyPr>
            <a:spAutoFit/>
          </a:bodyPr>
          <a:lstStyle/>
          <a:p>
            <a:pPr algn="l">
              <a:spcBef>
                <a:spcPct val="50000"/>
              </a:spcBef>
            </a:pPr>
            <a:r>
              <a:rPr kumimoji="1" lang="zh-CN" altLang="en-US" sz="2400" b="1" dirty="0">
                <a:solidFill>
                  <a:srgbClr val="FFFF00"/>
                </a:solidFill>
                <a:latin typeface="楷体_GB2312" pitchFamily="49" charset="-122"/>
                <a:ea typeface="楷体_GB2312" pitchFamily="49" charset="-122"/>
              </a:rPr>
              <a:t>（</a:t>
            </a:r>
            <a:r>
              <a:rPr kumimoji="1" lang="en-US" altLang="zh-CN" sz="2400" b="1" dirty="0">
                <a:solidFill>
                  <a:srgbClr val="FFFF00"/>
                </a:solidFill>
                <a:latin typeface="楷体_GB2312" pitchFamily="49" charset="-122"/>
                <a:ea typeface="楷体_GB2312" pitchFamily="49" charset="-122"/>
              </a:rPr>
              <a:t>3</a:t>
            </a:r>
            <a:r>
              <a:rPr kumimoji="1" lang="zh-CN" altLang="en-US" sz="2400" b="1" dirty="0">
                <a:solidFill>
                  <a:srgbClr val="FFFF00"/>
                </a:solidFill>
                <a:latin typeface="楷体_GB2312" pitchFamily="49" charset="-122"/>
                <a:ea typeface="楷体_GB2312" pitchFamily="49" charset="-122"/>
              </a:rPr>
              <a:t>）气浮池</a:t>
            </a:r>
          </a:p>
          <a:p>
            <a:pPr algn="l">
              <a:lnSpc>
                <a:spcPct val="150000"/>
              </a:lnSpc>
              <a:spcBef>
                <a:spcPct val="50000"/>
              </a:spcBef>
            </a:pPr>
            <a:r>
              <a:rPr kumimoji="1" lang="zh-CN" altLang="en-US" sz="2000" b="1" dirty="0">
                <a:latin typeface="楷体_GB2312" pitchFamily="49" charset="-122"/>
                <a:ea typeface="楷体_GB2312" pitchFamily="49" charset="-122"/>
              </a:rPr>
              <a:t>  </a:t>
            </a:r>
            <a:r>
              <a:rPr kumimoji="1" lang="zh-CN" altLang="en-US" sz="2000" b="1" dirty="0">
                <a:latin typeface="楷体" panose="02010609060101010101" pitchFamily="49" charset="-122"/>
                <a:ea typeface="楷体" panose="02010609060101010101" pitchFamily="49" charset="-122"/>
              </a:rPr>
              <a:t>接触室的表面积</a:t>
            </a:r>
            <a:r>
              <a:rPr kumimoji="1" lang="en-US" altLang="zh-CN" sz="2000" b="1" dirty="0">
                <a:latin typeface="楷体" panose="02010609060101010101" pitchFamily="49" charset="-122"/>
                <a:ea typeface="楷体" panose="02010609060101010101" pitchFamily="49" charset="-122"/>
              </a:rPr>
              <a:t>A</a:t>
            </a:r>
            <a:r>
              <a:rPr kumimoji="1" lang="en-US" altLang="zh-CN" sz="2000" b="1" baseline="-30000" dirty="0">
                <a:latin typeface="楷体" panose="02010609060101010101" pitchFamily="49" charset="-122"/>
                <a:ea typeface="楷体" panose="02010609060101010101" pitchFamily="49" charset="-122"/>
              </a:rPr>
              <a:t>c</a:t>
            </a:r>
            <a:r>
              <a:rPr kumimoji="1" lang="zh-CN" altLang="en-US" sz="2000" b="1" dirty="0">
                <a:latin typeface="楷体" panose="02010609060101010101" pitchFamily="49" charset="-122"/>
                <a:ea typeface="楷体" panose="02010609060101010101" pitchFamily="49" charset="-122"/>
              </a:rPr>
              <a:t>。选定接触室中水流的上升流速</a:t>
            </a:r>
            <a:r>
              <a:rPr kumimoji="1" lang="en-US" altLang="zh-CN" sz="2000" b="1" dirty="0" err="1">
                <a:latin typeface="楷体" panose="02010609060101010101" pitchFamily="49" charset="-122"/>
                <a:ea typeface="楷体" panose="02010609060101010101" pitchFamily="49" charset="-122"/>
              </a:rPr>
              <a:t>v</a:t>
            </a:r>
            <a:r>
              <a:rPr kumimoji="1" lang="en-US" altLang="zh-CN" sz="2000" b="1" baseline="-30000" dirty="0" err="1">
                <a:latin typeface="楷体" panose="02010609060101010101" pitchFamily="49" charset="-122"/>
                <a:ea typeface="楷体" panose="02010609060101010101" pitchFamily="49" charset="-122"/>
              </a:rPr>
              <a:t>C</a:t>
            </a:r>
            <a:r>
              <a:rPr kumimoji="1" lang="zh-CN" altLang="en-US" sz="2000" b="1" dirty="0">
                <a:latin typeface="楷体" panose="02010609060101010101" pitchFamily="49" charset="-122"/>
                <a:ea typeface="楷体" panose="02010609060101010101" pitchFamily="49" charset="-122"/>
              </a:rPr>
              <a:t>后，按下式计算：</a:t>
            </a:r>
          </a:p>
          <a:p>
            <a:pPr algn="l">
              <a:lnSpc>
                <a:spcPct val="150000"/>
              </a:lnSpc>
              <a:spcBef>
                <a:spcPct val="50000"/>
              </a:spcBef>
            </a:pPr>
            <a:r>
              <a:rPr kumimoji="1" lang="zh-CN" altLang="en-US" sz="2000" b="1" dirty="0">
                <a:latin typeface="楷体" panose="02010609060101010101" pitchFamily="49" charset="-122"/>
                <a:ea typeface="楷体" panose="02010609060101010101" pitchFamily="49" charset="-122"/>
              </a:rPr>
              <a:t>                     </a:t>
            </a:r>
            <a:r>
              <a:rPr kumimoji="1" lang="en-US" altLang="zh-CN" sz="2000" b="1" dirty="0">
                <a:latin typeface="楷体" panose="02010609060101010101" pitchFamily="49" charset="-122"/>
                <a:ea typeface="楷体" panose="02010609060101010101" pitchFamily="49" charset="-122"/>
              </a:rPr>
              <a:t>A</a:t>
            </a:r>
            <a:r>
              <a:rPr kumimoji="1" lang="en-US" altLang="zh-CN" sz="2000" b="1" baseline="-30000" dirty="0">
                <a:latin typeface="楷体" panose="02010609060101010101" pitchFamily="49" charset="-122"/>
                <a:ea typeface="楷体" panose="02010609060101010101" pitchFamily="49" charset="-122"/>
              </a:rPr>
              <a:t>c</a:t>
            </a:r>
            <a:r>
              <a:rPr kumimoji="1" lang="en-US" altLang="zh-CN" sz="2000" b="1" dirty="0">
                <a:latin typeface="楷体" panose="02010609060101010101" pitchFamily="49" charset="-122"/>
                <a:ea typeface="楷体" panose="02010609060101010101" pitchFamily="49" charset="-122"/>
              </a:rPr>
              <a:t>=(</a:t>
            </a:r>
            <a:r>
              <a:rPr kumimoji="1" lang="en-US" altLang="zh-CN" sz="2000" b="1" dirty="0" err="1">
                <a:latin typeface="楷体" panose="02010609060101010101" pitchFamily="49" charset="-122"/>
                <a:ea typeface="楷体" panose="02010609060101010101" pitchFamily="49" charset="-122"/>
              </a:rPr>
              <a:t>q</a:t>
            </a:r>
            <a:r>
              <a:rPr kumimoji="1" lang="en-US" altLang="zh-CN" sz="2000" b="1" baseline="-30000" dirty="0" err="1">
                <a:latin typeface="楷体" panose="02010609060101010101" pitchFamily="49" charset="-122"/>
                <a:ea typeface="楷体" panose="02010609060101010101" pitchFamily="49" charset="-122"/>
              </a:rPr>
              <a:t>v</a:t>
            </a:r>
            <a:r>
              <a:rPr kumimoji="1" lang="en-US" altLang="zh-CN" sz="2000" b="1" dirty="0">
                <a:latin typeface="楷体" panose="02010609060101010101" pitchFamily="49" charset="-122"/>
                <a:ea typeface="楷体" panose="02010609060101010101" pitchFamily="49" charset="-122"/>
              </a:rPr>
              <a:t> +</a:t>
            </a:r>
            <a:r>
              <a:rPr kumimoji="1" lang="en-US" altLang="zh-CN" sz="2000" b="1" dirty="0" err="1">
                <a:latin typeface="楷体" panose="02010609060101010101" pitchFamily="49" charset="-122"/>
                <a:ea typeface="楷体" panose="02010609060101010101" pitchFamily="49" charset="-122"/>
              </a:rPr>
              <a:t>q</a:t>
            </a:r>
            <a:r>
              <a:rPr kumimoji="1" lang="en-US" altLang="zh-CN" sz="2000" b="1" baseline="-30000" dirty="0" err="1">
                <a:latin typeface="楷体" panose="02010609060101010101" pitchFamily="49" charset="-122"/>
                <a:ea typeface="楷体" panose="02010609060101010101" pitchFamily="49" charset="-122"/>
              </a:rPr>
              <a:t>VR</a:t>
            </a:r>
            <a:r>
              <a:rPr kumimoji="1" lang="en-US" altLang="zh-CN" sz="2000" b="1" dirty="0">
                <a:latin typeface="楷体" panose="02010609060101010101" pitchFamily="49" charset="-122"/>
                <a:ea typeface="楷体" panose="02010609060101010101" pitchFamily="49" charset="-122"/>
              </a:rPr>
              <a:t>)/ </a:t>
            </a:r>
            <a:r>
              <a:rPr kumimoji="1" lang="en-US" altLang="zh-CN" sz="2000" b="1" dirty="0" err="1">
                <a:latin typeface="楷体" panose="02010609060101010101" pitchFamily="49" charset="-122"/>
                <a:ea typeface="楷体" panose="02010609060101010101" pitchFamily="49" charset="-122"/>
              </a:rPr>
              <a:t>v</a:t>
            </a:r>
            <a:r>
              <a:rPr kumimoji="1" lang="en-US" altLang="zh-CN" sz="2000" b="1" baseline="-30000" dirty="0" err="1">
                <a:latin typeface="楷体" panose="02010609060101010101" pitchFamily="49" charset="-122"/>
                <a:ea typeface="楷体" panose="02010609060101010101" pitchFamily="49" charset="-122"/>
              </a:rPr>
              <a:t>C</a:t>
            </a:r>
            <a:endParaRPr kumimoji="1" lang="en-US" altLang="zh-CN" sz="2000" b="1" baseline="-30000" dirty="0">
              <a:latin typeface="楷体" panose="02010609060101010101" pitchFamily="49" charset="-122"/>
              <a:ea typeface="楷体" panose="02010609060101010101" pitchFamily="49" charset="-122"/>
            </a:endParaRPr>
          </a:p>
          <a:p>
            <a:pPr>
              <a:lnSpc>
                <a:spcPct val="150000"/>
              </a:lnSpc>
              <a:spcBef>
                <a:spcPct val="50000"/>
              </a:spcBef>
            </a:pPr>
            <a:r>
              <a:rPr kumimoji="1" lang="en-US" altLang="zh-CN" sz="2000" b="1" dirty="0">
                <a:latin typeface="楷体" panose="02010609060101010101" pitchFamily="49" charset="-122"/>
                <a:ea typeface="楷体" panose="02010609060101010101" pitchFamily="49" charset="-122"/>
              </a:rPr>
              <a:t>          </a:t>
            </a:r>
            <a:r>
              <a:rPr kumimoji="1" lang="en-US" altLang="zh-CN" sz="2000" b="1" dirty="0" err="1">
                <a:latin typeface="楷体" panose="02010609060101010101" pitchFamily="49" charset="-122"/>
                <a:ea typeface="楷体" panose="02010609060101010101" pitchFamily="49" charset="-122"/>
              </a:rPr>
              <a:t>q</a:t>
            </a:r>
            <a:r>
              <a:rPr kumimoji="1" lang="en-US" altLang="zh-CN" sz="2000" b="1" baseline="-30000" dirty="0" err="1">
                <a:latin typeface="楷体" panose="02010609060101010101" pitchFamily="49" charset="-122"/>
                <a:ea typeface="楷体" panose="02010609060101010101" pitchFamily="49" charset="-122"/>
              </a:rPr>
              <a:t>v</a:t>
            </a:r>
            <a:r>
              <a:rPr kumimoji="1" lang="en-US" altLang="zh-CN" sz="2000" b="1" baseline="-30000" dirty="0">
                <a:latin typeface="楷体" panose="02010609060101010101" pitchFamily="49" charset="-122"/>
                <a:ea typeface="楷体" panose="02010609060101010101" pitchFamily="49" charset="-122"/>
              </a:rPr>
              <a:t> –</a:t>
            </a:r>
            <a:r>
              <a:rPr kumimoji="1" lang="zh-CN" altLang="en-US" sz="2000" b="1" baseline="-30000" dirty="0">
                <a:latin typeface="楷体" panose="02010609060101010101" pitchFamily="49" charset="-122"/>
                <a:ea typeface="楷体" panose="02010609060101010101" pitchFamily="49" charset="-122"/>
              </a:rPr>
              <a:t>气浮处理废水量；</a:t>
            </a:r>
            <a:r>
              <a:rPr kumimoji="1" lang="en-US" altLang="zh-CN" sz="2000" b="1" dirty="0" err="1">
                <a:latin typeface="楷体" panose="02010609060101010101" pitchFamily="49" charset="-122"/>
                <a:ea typeface="楷体" panose="02010609060101010101" pitchFamily="49" charset="-122"/>
              </a:rPr>
              <a:t>q</a:t>
            </a:r>
            <a:r>
              <a:rPr kumimoji="1" lang="en-US" altLang="zh-CN" sz="2000" b="1" baseline="-30000" dirty="0" err="1">
                <a:latin typeface="楷体" panose="02010609060101010101" pitchFamily="49" charset="-122"/>
                <a:ea typeface="楷体" panose="02010609060101010101" pitchFamily="49" charset="-122"/>
              </a:rPr>
              <a:t>VR</a:t>
            </a:r>
            <a:r>
              <a:rPr kumimoji="1" lang="en-US" altLang="zh-CN" sz="2000" b="1" baseline="-30000" dirty="0">
                <a:latin typeface="楷体" panose="02010609060101010101" pitchFamily="49" charset="-122"/>
                <a:ea typeface="楷体" panose="02010609060101010101" pitchFamily="49" charset="-122"/>
              </a:rPr>
              <a:t>-</a:t>
            </a:r>
            <a:r>
              <a:rPr kumimoji="1" lang="zh-CN" altLang="en-US" sz="2000" b="1" baseline="-30000" dirty="0">
                <a:latin typeface="楷体" panose="02010609060101010101" pitchFamily="49" charset="-122"/>
                <a:ea typeface="楷体" panose="02010609060101010101" pitchFamily="49" charset="-122"/>
              </a:rPr>
              <a:t>回流加压容气水量</a:t>
            </a:r>
            <a:endParaRPr kumimoji="1" lang="en-US" altLang="zh-CN" sz="2000" b="1" dirty="0">
              <a:latin typeface="楷体" panose="02010609060101010101" pitchFamily="49" charset="-122"/>
              <a:ea typeface="楷体" panose="02010609060101010101" pitchFamily="49" charset="-122"/>
            </a:endParaRPr>
          </a:p>
          <a:p>
            <a:pPr algn="l">
              <a:lnSpc>
                <a:spcPct val="150000"/>
              </a:lnSpc>
              <a:spcBef>
                <a:spcPct val="50000"/>
              </a:spcBef>
            </a:pPr>
            <a:r>
              <a:rPr kumimoji="1" lang="zh-CN" altLang="en-US" sz="2000" b="1" dirty="0">
                <a:latin typeface="楷体" panose="02010609060101010101" pitchFamily="49" charset="-122"/>
                <a:ea typeface="楷体" panose="02010609060101010101" pitchFamily="49" charset="-122"/>
              </a:rPr>
              <a:t>  接触室的容积一般应按停留时间大于</a:t>
            </a:r>
            <a:r>
              <a:rPr kumimoji="1" lang="en-US" altLang="zh-CN" sz="2000" b="1" dirty="0">
                <a:latin typeface="楷体" panose="02010609060101010101" pitchFamily="49" charset="-122"/>
                <a:ea typeface="楷体" panose="02010609060101010101" pitchFamily="49" charset="-122"/>
              </a:rPr>
              <a:t>60s</a:t>
            </a:r>
            <a:r>
              <a:rPr kumimoji="1" lang="zh-CN" altLang="en-US" sz="2000" b="1" dirty="0">
                <a:latin typeface="楷体" panose="02010609060101010101" pitchFamily="49" charset="-122"/>
                <a:ea typeface="楷体" panose="02010609060101010101" pitchFamily="49" charset="-122"/>
              </a:rPr>
              <a:t>进行复核。</a:t>
            </a:r>
          </a:p>
          <a:p>
            <a:pPr algn="l">
              <a:lnSpc>
                <a:spcPct val="150000"/>
              </a:lnSpc>
              <a:spcBef>
                <a:spcPct val="50000"/>
              </a:spcBef>
            </a:pPr>
            <a:r>
              <a:rPr kumimoji="1" lang="zh-CN" altLang="en-US" sz="2000" b="1" dirty="0">
                <a:latin typeface="楷体" panose="02010609060101010101" pitchFamily="49" charset="-122"/>
                <a:ea typeface="楷体" panose="02010609060101010101" pitchFamily="49" charset="-122"/>
              </a:rPr>
              <a:t>  分离室的表面积</a:t>
            </a:r>
            <a:r>
              <a:rPr kumimoji="1" lang="en-US" altLang="zh-CN" sz="2000" b="1" dirty="0">
                <a:latin typeface="楷体" panose="02010609060101010101" pitchFamily="49" charset="-122"/>
                <a:ea typeface="楷体" panose="02010609060101010101" pitchFamily="49" charset="-122"/>
              </a:rPr>
              <a:t>A</a:t>
            </a:r>
            <a:r>
              <a:rPr kumimoji="1" lang="en-US" altLang="zh-CN" sz="2000" b="1" baseline="-30000" dirty="0">
                <a:latin typeface="楷体" panose="02010609060101010101" pitchFamily="49" charset="-122"/>
                <a:ea typeface="楷体" panose="02010609060101010101" pitchFamily="49" charset="-122"/>
              </a:rPr>
              <a:t>s</a:t>
            </a:r>
            <a:r>
              <a:rPr kumimoji="1" lang="zh-CN" altLang="en-US" sz="2000" b="1" dirty="0">
                <a:latin typeface="楷体" panose="02010609060101010101" pitchFamily="49" charset="-122"/>
                <a:ea typeface="楷体" panose="02010609060101010101" pitchFamily="49" charset="-122"/>
              </a:rPr>
              <a:t>选定分离速度（分离室的向下平均水流速度）</a:t>
            </a:r>
            <a:r>
              <a:rPr kumimoji="1" lang="en-US" altLang="zh-CN" sz="2000" b="1" dirty="0" err="1">
                <a:latin typeface="楷体" panose="02010609060101010101" pitchFamily="49" charset="-122"/>
                <a:ea typeface="楷体" panose="02010609060101010101" pitchFamily="49" charset="-122"/>
              </a:rPr>
              <a:t>v</a:t>
            </a:r>
            <a:r>
              <a:rPr kumimoji="1" lang="en-US" altLang="zh-CN" sz="2000" b="1" baseline="-30000" dirty="0" err="1">
                <a:latin typeface="楷体" panose="02010609060101010101" pitchFamily="49" charset="-122"/>
                <a:ea typeface="楷体" panose="02010609060101010101" pitchFamily="49" charset="-122"/>
              </a:rPr>
              <a:t>S</a:t>
            </a:r>
            <a:r>
              <a:rPr kumimoji="1" lang="zh-CN" altLang="en-US" sz="2000" b="1" dirty="0">
                <a:latin typeface="楷体" panose="02010609060101010101" pitchFamily="49" charset="-122"/>
                <a:ea typeface="楷体" panose="02010609060101010101" pitchFamily="49" charset="-122"/>
              </a:rPr>
              <a:t>后按下式计算：                   </a:t>
            </a:r>
            <a:r>
              <a:rPr kumimoji="1" lang="en-US" altLang="zh-CN" sz="2000" b="1" dirty="0">
                <a:latin typeface="楷体" panose="02010609060101010101" pitchFamily="49" charset="-122"/>
                <a:ea typeface="楷体" panose="02010609060101010101" pitchFamily="49" charset="-122"/>
              </a:rPr>
              <a:t>As=(</a:t>
            </a:r>
            <a:r>
              <a:rPr kumimoji="1" lang="en-US" altLang="zh-CN" sz="2000" b="1" dirty="0" err="1">
                <a:latin typeface="楷体" panose="02010609060101010101" pitchFamily="49" charset="-122"/>
                <a:ea typeface="楷体" panose="02010609060101010101" pitchFamily="49" charset="-122"/>
              </a:rPr>
              <a:t>q</a:t>
            </a:r>
            <a:r>
              <a:rPr kumimoji="1" lang="en-US" altLang="zh-CN" sz="2000" b="1" baseline="-30000" dirty="0" err="1">
                <a:latin typeface="楷体" panose="02010609060101010101" pitchFamily="49" charset="-122"/>
                <a:ea typeface="楷体" panose="02010609060101010101" pitchFamily="49" charset="-122"/>
              </a:rPr>
              <a:t>v</a:t>
            </a:r>
            <a:r>
              <a:rPr kumimoji="1" lang="en-US" altLang="zh-CN" sz="2000" b="1" dirty="0">
                <a:latin typeface="楷体" panose="02010609060101010101" pitchFamily="49" charset="-122"/>
                <a:ea typeface="楷体" panose="02010609060101010101" pitchFamily="49" charset="-122"/>
              </a:rPr>
              <a:t> +</a:t>
            </a:r>
            <a:r>
              <a:rPr kumimoji="1" lang="en-US" altLang="zh-CN" sz="2000" b="1" dirty="0" err="1">
                <a:latin typeface="楷体" panose="02010609060101010101" pitchFamily="49" charset="-122"/>
                <a:ea typeface="楷体" panose="02010609060101010101" pitchFamily="49" charset="-122"/>
              </a:rPr>
              <a:t>q</a:t>
            </a:r>
            <a:r>
              <a:rPr kumimoji="1" lang="en-US" altLang="zh-CN" sz="2000" b="1" baseline="-30000" dirty="0" err="1">
                <a:latin typeface="楷体" panose="02010609060101010101" pitchFamily="49" charset="-122"/>
                <a:ea typeface="楷体" panose="02010609060101010101" pitchFamily="49" charset="-122"/>
              </a:rPr>
              <a:t>VR</a:t>
            </a:r>
            <a:r>
              <a:rPr kumimoji="1" lang="en-US" altLang="zh-CN" sz="2000" b="1" dirty="0">
                <a:latin typeface="楷体" panose="02010609060101010101" pitchFamily="49" charset="-122"/>
                <a:ea typeface="楷体" panose="02010609060101010101" pitchFamily="49" charset="-122"/>
              </a:rPr>
              <a:t>)/ </a:t>
            </a:r>
            <a:r>
              <a:rPr kumimoji="1" lang="en-US" altLang="zh-CN" sz="2000" b="1" dirty="0" err="1">
                <a:latin typeface="楷体" panose="02010609060101010101" pitchFamily="49" charset="-122"/>
                <a:ea typeface="楷体" panose="02010609060101010101" pitchFamily="49" charset="-122"/>
              </a:rPr>
              <a:t>v</a:t>
            </a:r>
            <a:r>
              <a:rPr kumimoji="1" lang="en-US" altLang="zh-CN" sz="2000" b="1" baseline="-30000" dirty="0" err="1">
                <a:latin typeface="楷体" panose="02010609060101010101" pitchFamily="49" charset="-122"/>
                <a:ea typeface="楷体" panose="02010609060101010101" pitchFamily="49" charset="-122"/>
              </a:rPr>
              <a:t>S</a:t>
            </a:r>
            <a:endParaRPr kumimoji="1" lang="en-US" altLang="zh-CN" sz="2000" b="1" dirty="0">
              <a:latin typeface="楷体" panose="02010609060101010101" pitchFamily="49" charset="-122"/>
              <a:ea typeface="楷体" panose="02010609060101010101" pitchFamily="49" charset="-122"/>
            </a:endParaRPr>
          </a:p>
          <a:p>
            <a:pPr algn="l">
              <a:lnSpc>
                <a:spcPct val="150000"/>
              </a:lnSpc>
              <a:spcBef>
                <a:spcPct val="50000"/>
              </a:spcBef>
            </a:pPr>
            <a:r>
              <a:rPr kumimoji="1" lang="zh-CN" altLang="en-US" sz="2000" b="1" dirty="0">
                <a:latin typeface="楷体" panose="02010609060101010101" pitchFamily="49" charset="-122"/>
                <a:ea typeface="楷体" panose="02010609060101010101" pitchFamily="49" charset="-122"/>
              </a:rPr>
              <a:t>  对矩形池子分离室的长宽比一般取</a:t>
            </a:r>
            <a:r>
              <a:rPr kumimoji="1" lang="en-US" altLang="zh-CN" sz="2000" b="1" dirty="0">
                <a:latin typeface="楷体" panose="02010609060101010101" pitchFamily="49" charset="-122"/>
                <a:ea typeface="楷体" panose="02010609060101010101" pitchFamily="49" charset="-122"/>
              </a:rPr>
              <a:t>1</a:t>
            </a:r>
            <a:r>
              <a:rPr kumimoji="1" lang="zh-CN" altLang="en-US" sz="2000" b="1" dirty="0">
                <a:latin typeface="楷体" panose="02010609060101010101" pitchFamily="49" charset="-122"/>
                <a:ea typeface="楷体" panose="02010609060101010101" pitchFamily="49" charset="-122"/>
              </a:rPr>
              <a:t>：</a:t>
            </a:r>
            <a:r>
              <a:rPr kumimoji="1" lang="en-US" altLang="zh-CN" sz="2000" b="1" dirty="0">
                <a:latin typeface="楷体" panose="02010609060101010101" pitchFamily="49" charset="-122"/>
                <a:ea typeface="楷体" panose="02010609060101010101" pitchFamily="49" charset="-122"/>
              </a:rPr>
              <a:t>1-2</a:t>
            </a:r>
            <a:r>
              <a:rPr kumimoji="1" lang="zh-CN" altLang="en-US" sz="2000" b="1" dirty="0">
                <a:latin typeface="楷体" panose="02010609060101010101" pitchFamily="49" charset="-122"/>
                <a:ea typeface="楷体" panose="02010609060101010101" pitchFamily="49" charset="-122"/>
              </a:rPr>
              <a:t>：</a:t>
            </a:r>
            <a:r>
              <a:rPr kumimoji="1" lang="en-US" altLang="zh-CN" sz="2000" b="1" dirty="0">
                <a:latin typeface="楷体" panose="02010609060101010101" pitchFamily="49" charset="-122"/>
                <a:ea typeface="楷体" panose="02010609060101010101" pitchFamily="49" charset="-122"/>
              </a:rPr>
              <a:t>1</a:t>
            </a:r>
            <a:r>
              <a:rPr kumimoji="1" lang="zh-CN" altLang="en-US" sz="2000" b="1" dirty="0">
                <a:latin typeface="楷体" panose="02010609060101010101" pitchFamily="49" charset="-122"/>
                <a:ea typeface="楷体" panose="02010609060101010101" pitchFamily="49" charset="-122"/>
              </a:rPr>
              <a:t>。</a:t>
            </a:r>
          </a:p>
          <a:p>
            <a:pPr algn="l">
              <a:lnSpc>
                <a:spcPct val="150000"/>
              </a:lnSpc>
              <a:spcBef>
                <a:spcPct val="50000"/>
              </a:spcBef>
            </a:pPr>
            <a:r>
              <a:rPr kumimoji="1" lang="zh-CN" altLang="en-US" sz="2000" b="1" dirty="0">
                <a:latin typeface="楷体" panose="02010609060101010101" pitchFamily="49" charset="-122"/>
                <a:ea typeface="楷体" panose="02010609060101010101" pitchFamily="49" charset="-122"/>
              </a:rPr>
              <a:t>  气浮池的净容积</a:t>
            </a:r>
            <a:r>
              <a:rPr kumimoji="1" lang="en-US" altLang="zh-CN" sz="2000" b="1" dirty="0">
                <a:latin typeface="楷体" panose="02010609060101010101" pitchFamily="49" charset="-122"/>
                <a:ea typeface="楷体" panose="02010609060101010101" pitchFamily="49" charset="-122"/>
              </a:rPr>
              <a:t>V</a:t>
            </a:r>
            <a:r>
              <a:rPr kumimoji="1" lang="zh-CN" altLang="en-US" sz="2000" b="1" dirty="0">
                <a:latin typeface="楷体" panose="02010609060101010101" pitchFamily="49" charset="-122"/>
                <a:ea typeface="楷体" panose="02010609060101010101" pitchFamily="49" charset="-122"/>
              </a:rPr>
              <a:t>选定池的平均水深</a:t>
            </a:r>
            <a:r>
              <a:rPr kumimoji="1" lang="en-US" altLang="zh-CN" sz="2000" b="1" dirty="0">
                <a:latin typeface="楷体" panose="02010609060101010101" pitchFamily="49" charset="-122"/>
                <a:ea typeface="楷体" panose="02010609060101010101" pitchFamily="49" charset="-122"/>
              </a:rPr>
              <a:t>H</a:t>
            </a:r>
            <a:r>
              <a:rPr kumimoji="1" lang="zh-CN" altLang="en-US" sz="2000" b="1" dirty="0">
                <a:latin typeface="楷体" panose="02010609060101010101" pitchFamily="49" charset="-122"/>
                <a:ea typeface="楷体" panose="02010609060101010101" pitchFamily="49" charset="-122"/>
              </a:rPr>
              <a:t>（指分离室深），按下式计算：</a:t>
            </a:r>
          </a:p>
          <a:p>
            <a:pPr algn="l">
              <a:lnSpc>
                <a:spcPct val="150000"/>
              </a:lnSpc>
              <a:spcBef>
                <a:spcPct val="50000"/>
              </a:spcBef>
            </a:pPr>
            <a:r>
              <a:rPr kumimoji="1" lang="zh-CN" altLang="en-US" sz="2000" b="1" dirty="0">
                <a:latin typeface="楷体" panose="02010609060101010101" pitchFamily="49" charset="-122"/>
                <a:ea typeface="楷体" panose="02010609060101010101" pitchFamily="49" charset="-122"/>
              </a:rPr>
              <a:t>                    </a:t>
            </a:r>
            <a:r>
              <a:rPr kumimoji="1" lang="en-US" altLang="zh-CN" sz="2000" b="1" dirty="0">
                <a:latin typeface="楷体" panose="02010609060101010101" pitchFamily="49" charset="-122"/>
                <a:ea typeface="楷体" panose="02010609060101010101" pitchFamily="49" charset="-122"/>
              </a:rPr>
              <a:t>V=</a:t>
            </a:r>
            <a:r>
              <a:rPr kumimoji="1" lang="zh-CN" altLang="en-US" sz="2000" b="1" dirty="0">
                <a:latin typeface="楷体" panose="02010609060101010101" pitchFamily="49" charset="-122"/>
                <a:ea typeface="楷体" panose="02010609060101010101" pitchFamily="49" charset="-122"/>
              </a:rPr>
              <a:t>（</a:t>
            </a:r>
            <a:r>
              <a:rPr kumimoji="1" lang="en-US" altLang="zh-CN" sz="2000" b="1" dirty="0" err="1">
                <a:latin typeface="楷体" panose="02010609060101010101" pitchFamily="49" charset="-122"/>
                <a:ea typeface="楷体" panose="02010609060101010101" pitchFamily="49" charset="-122"/>
              </a:rPr>
              <a:t>A</a:t>
            </a:r>
            <a:r>
              <a:rPr kumimoji="1" lang="en-US" altLang="zh-CN" sz="2000" b="1" baseline="-30000" dirty="0" err="1">
                <a:latin typeface="楷体" panose="02010609060101010101" pitchFamily="49" charset="-122"/>
                <a:ea typeface="楷体" panose="02010609060101010101" pitchFamily="49" charset="-122"/>
              </a:rPr>
              <a:t>c</a:t>
            </a:r>
            <a:r>
              <a:rPr kumimoji="1" lang="en-US" altLang="zh-CN" sz="2000" b="1" dirty="0" err="1">
                <a:latin typeface="楷体" panose="02010609060101010101" pitchFamily="49" charset="-122"/>
                <a:ea typeface="楷体" panose="02010609060101010101" pitchFamily="49" charset="-122"/>
              </a:rPr>
              <a:t>+A</a:t>
            </a:r>
            <a:r>
              <a:rPr kumimoji="1" lang="en-US" altLang="zh-CN" sz="2000" b="1" baseline="-30000" dirty="0" err="1">
                <a:latin typeface="楷体" panose="02010609060101010101" pitchFamily="49" charset="-122"/>
                <a:ea typeface="楷体" panose="02010609060101010101" pitchFamily="49" charset="-122"/>
              </a:rPr>
              <a:t>s</a:t>
            </a:r>
            <a:r>
              <a:rPr kumimoji="1" lang="zh-CN" altLang="en-US" sz="2000" b="1" dirty="0">
                <a:latin typeface="楷体" panose="02010609060101010101" pitchFamily="49" charset="-122"/>
                <a:ea typeface="楷体" panose="02010609060101010101" pitchFamily="49" charset="-122"/>
              </a:rPr>
              <a:t>）</a:t>
            </a:r>
            <a:r>
              <a:rPr kumimoji="1" lang="en-US" altLang="zh-CN" sz="2000" b="1" dirty="0">
                <a:latin typeface="楷体" panose="02010609060101010101" pitchFamily="49" charset="-122"/>
                <a:ea typeface="楷体" panose="02010609060101010101" pitchFamily="49" charset="-122"/>
              </a:rPr>
              <a:t>H</a:t>
            </a:r>
          </a:p>
          <a:p>
            <a:pPr algn="l">
              <a:lnSpc>
                <a:spcPct val="150000"/>
              </a:lnSpc>
              <a:spcBef>
                <a:spcPct val="50000"/>
              </a:spcBef>
            </a:pPr>
            <a:r>
              <a:rPr kumimoji="1" lang="zh-CN" altLang="en-US" sz="2000" b="1" dirty="0">
                <a:latin typeface="楷体" panose="02010609060101010101" pitchFamily="49" charset="-122"/>
                <a:ea typeface="楷体" panose="02010609060101010101" pitchFamily="49" charset="-122"/>
              </a:rPr>
              <a:t>  同时以池内停留时间（</a:t>
            </a:r>
            <a:r>
              <a:rPr kumimoji="1" lang="en-US" altLang="zh-CN" sz="2000" b="1" dirty="0">
                <a:latin typeface="楷体" panose="02010609060101010101" pitchFamily="49" charset="-122"/>
                <a:ea typeface="楷体" panose="02010609060101010101" pitchFamily="49" charset="-122"/>
              </a:rPr>
              <a:t>t)</a:t>
            </a:r>
            <a:r>
              <a:rPr kumimoji="1" lang="zh-CN" altLang="en-US" sz="2000" b="1" dirty="0">
                <a:latin typeface="楷体" panose="02010609060101010101" pitchFamily="49" charset="-122"/>
                <a:ea typeface="楷体" panose="02010609060101010101" pitchFamily="49" charset="-122"/>
              </a:rPr>
              <a:t>进行校核，一般要求</a:t>
            </a:r>
            <a:r>
              <a:rPr kumimoji="1" lang="en-US" altLang="zh-CN" sz="2000" b="1" dirty="0">
                <a:latin typeface="楷体" panose="02010609060101010101" pitchFamily="49" charset="-122"/>
                <a:ea typeface="楷体" panose="02010609060101010101" pitchFamily="49" charset="-122"/>
              </a:rPr>
              <a:t>t</a:t>
            </a:r>
            <a:r>
              <a:rPr kumimoji="1" lang="zh-CN" altLang="en-US" sz="2000" b="1" dirty="0">
                <a:latin typeface="楷体" panose="02010609060101010101" pitchFamily="49" charset="-122"/>
                <a:ea typeface="楷体" panose="02010609060101010101" pitchFamily="49" charset="-122"/>
              </a:rPr>
              <a:t>为</a:t>
            </a:r>
            <a:r>
              <a:rPr kumimoji="1" lang="en-US" altLang="zh-CN" sz="2000" b="1" dirty="0">
                <a:latin typeface="楷体" panose="02010609060101010101" pitchFamily="49" charset="-122"/>
                <a:ea typeface="楷体" panose="02010609060101010101" pitchFamily="49" charset="-122"/>
              </a:rPr>
              <a:t>10-20min</a:t>
            </a:r>
            <a:r>
              <a:rPr kumimoji="1" lang="zh-CN" altLang="en-US" sz="2000" b="1" dirty="0">
                <a:latin typeface="楷体" panose="02010609060101010101" pitchFamily="49" charset="-122"/>
                <a:ea typeface="楷体" panose="02010609060101010101" pitchFamily="49" charset="-122"/>
              </a:rPr>
              <a:t>。</a:t>
            </a:r>
          </a:p>
        </p:txBody>
      </p:sp>
    </p:spTree>
  </p:cSld>
  <p:clrMapOvr>
    <a:masterClrMapping/>
  </p:clrMapOvr>
  <p:transition spd="slow">
    <p:random/>
    <p:sndAc>
      <p:stSnd>
        <p:snd r:embed="rId2" name="chimes.wav"/>
      </p:stSnd>
    </p:sndAc>
  </p:transition>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67544" y="2348880"/>
            <a:ext cx="8229600" cy="1143000"/>
          </a:xfrm>
        </p:spPr>
        <p:txBody>
          <a:bodyPr/>
          <a:lstStyle/>
          <a:p>
            <a:r>
              <a:rPr lang="en-US" altLang="zh-CN" dirty="0"/>
              <a:t>                    Thank you!</a:t>
            </a:r>
            <a:endParaRPr lang="zh-CN" alt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035" name="Rectangle 3"/>
          <p:cNvSpPr>
            <a:spLocks noChangeArrowheads="1"/>
          </p:cNvSpPr>
          <p:nvPr/>
        </p:nvSpPr>
        <p:spPr bwMode="auto">
          <a:xfrm>
            <a:off x="1908274" y="404664"/>
            <a:ext cx="4679950" cy="519113"/>
          </a:xfrm>
          <a:prstGeom prst="rect">
            <a:avLst/>
          </a:prstGeom>
          <a:solidFill>
            <a:schemeClr val="accent1"/>
          </a:solidFill>
          <a:ln w="9525">
            <a:noFill/>
            <a:miter lim="800000"/>
            <a:headEnd/>
            <a:tailEnd/>
          </a:ln>
        </p:spPr>
        <p:txBody>
          <a:bodyPr>
            <a:spAutoFit/>
          </a:bodyPr>
          <a:lstStyle/>
          <a:p>
            <a:pPr algn="l"/>
            <a:r>
              <a:rPr lang="en-US" altLang="zh-CN" sz="2800" b="1" dirty="0">
                <a:solidFill>
                  <a:srgbClr val="FFFF00"/>
                </a:solidFill>
                <a:latin typeface="华文楷体" pitchFamily="2" charset="-122"/>
                <a:ea typeface="华文楷体" pitchFamily="2" charset="-122"/>
              </a:rPr>
              <a:t>3.</a:t>
            </a:r>
            <a:r>
              <a:rPr lang="zh-CN" altLang="en-US" sz="2800" b="1" dirty="0">
                <a:solidFill>
                  <a:srgbClr val="FFFF00"/>
                </a:solidFill>
                <a:latin typeface="华文楷体" pitchFamily="2" charset="-122"/>
                <a:ea typeface="华文楷体" pitchFamily="2" charset="-122"/>
              </a:rPr>
              <a:t>自由沉淀试验及沉淀曲线</a:t>
            </a:r>
          </a:p>
        </p:txBody>
      </p:sp>
      <p:pic>
        <p:nvPicPr>
          <p:cNvPr id="172036" name="Picture 4" descr="沉降曲线不"/>
          <p:cNvPicPr>
            <a:picLocks noChangeAspect="1" noChangeArrowheads="1"/>
          </p:cNvPicPr>
          <p:nvPr/>
        </p:nvPicPr>
        <p:blipFill>
          <a:blip r:embed="rId3" cstate="print"/>
          <a:srcRect/>
          <a:stretch>
            <a:fillRect/>
          </a:stretch>
        </p:blipFill>
        <p:spPr bwMode="auto">
          <a:xfrm>
            <a:off x="611510" y="3841576"/>
            <a:ext cx="8208962" cy="2971800"/>
          </a:xfrm>
          <a:prstGeom prst="rect">
            <a:avLst/>
          </a:prstGeom>
          <a:noFill/>
          <a:ln w="9525">
            <a:noFill/>
            <a:miter lim="800000"/>
            <a:headEnd/>
            <a:tailEnd/>
          </a:ln>
        </p:spPr>
      </p:pic>
      <p:sp>
        <p:nvSpPr>
          <p:cNvPr id="172037" name="Rectangle 5"/>
          <p:cNvSpPr>
            <a:spLocks noChangeArrowheads="1"/>
          </p:cNvSpPr>
          <p:nvPr/>
        </p:nvSpPr>
        <p:spPr bwMode="auto">
          <a:xfrm>
            <a:off x="538163" y="981075"/>
            <a:ext cx="2160587" cy="457200"/>
          </a:xfrm>
          <a:prstGeom prst="rect">
            <a:avLst/>
          </a:prstGeom>
          <a:noFill/>
          <a:ln w="9525" algn="ctr">
            <a:noFill/>
            <a:miter lim="800000"/>
            <a:headEnd/>
            <a:tailEnd/>
          </a:ln>
        </p:spPr>
        <p:txBody>
          <a:bodyPr anchor="b">
            <a:spAutoFit/>
          </a:bodyPr>
          <a:lstStyle/>
          <a:p>
            <a:pPr algn="l">
              <a:spcBef>
                <a:spcPct val="20000"/>
              </a:spcBef>
              <a:buClr>
                <a:schemeClr val="folHlink"/>
              </a:buClr>
              <a:buSzPct val="60000"/>
              <a:buFont typeface="Wingdings" pitchFamily="2" charset="2"/>
              <a:buNone/>
            </a:pPr>
            <a:r>
              <a:rPr lang="zh-CN" altLang="en-US" sz="2400" b="1">
                <a:latin typeface="华文楷体" pitchFamily="2" charset="-122"/>
                <a:ea typeface="华文楷体" pitchFamily="2" charset="-122"/>
              </a:rPr>
              <a:t>实验材料：</a:t>
            </a:r>
          </a:p>
        </p:txBody>
      </p:sp>
      <p:sp>
        <p:nvSpPr>
          <p:cNvPr id="172038" name="Rectangle 6"/>
          <p:cNvSpPr>
            <a:spLocks noChangeArrowheads="1"/>
          </p:cNvSpPr>
          <p:nvPr/>
        </p:nvSpPr>
        <p:spPr bwMode="auto">
          <a:xfrm>
            <a:off x="2195513" y="908050"/>
            <a:ext cx="6048375" cy="854075"/>
          </a:xfrm>
          <a:prstGeom prst="rect">
            <a:avLst/>
          </a:prstGeom>
          <a:noFill/>
          <a:ln w="9525" algn="ctr">
            <a:noFill/>
            <a:miter lim="800000"/>
            <a:headEnd/>
            <a:tailEnd/>
          </a:ln>
        </p:spPr>
        <p:txBody>
          <a:bodyPr anchor="b">
            <a:spAutoFit/>
          </a:bodyPr>
          <a:lstStyle/>
          <a:p>
            <a:pPr algn="l">
              <a:lnSpc>
                <a:spcPct val="125000"/>
              </a:lnSpc>
              <a:spcBef>
                <a:spcPct val="20000"/>
              </a:spcBef>
              <a:buClr>
                <a:schemeClr val="folHlink"/>
              </a:buClr>
              <a:buSzPct val="60000"/>
              <a:buFont typeface="Wingdings" pitchFamily="2" charset="2"/>
              <a:buNone/>
            </a:pPr>
            <a:r>
              <a:rPr lang="zh-CN" altLang="en-US" sz="2000" b="1">
                <a:latin typeface="华文楷体" pitchFamily="2" charset="-122"/>
                <a:ea typeface="华文楷体" pitchFamily="2" charset="-122"/>
              </a:rPr>
              <a:t>实验柱</a:t>
            </a:r>
            <a:r>
              <a:rPr lang="en-US" altLang="zh-CN" sz="2000" b="1">
                <a:latin typeface="华文楷体" pitchFamily="2" charset="-122"/>
                <a:ea typeface="华文楷体" pitchFamily="2" charset="-122"/>
              </a:rPr>
              <a:t>6</a:t>
            </a:r>
            <a:r>
              <a:rPr lang="zh-CN" altLang="en-US" sz="2000" b="1">
                <a:latin typeface="华文楷体" pitchFamily="2" charset="-122"/>
                <a:ea typeface="华文楷体" pitchFamily="2" charset="-122"/>
              </a:rPr>
              <a:t>～</a:t>
            </a:r>
            <a:r>
              <a:rPr lang="en-US" altLang="zh-CN" sz="2000" b="1">
                <a:latin typeface="华文楷体" pitchFamily="2" charset="-122"/>
                <a:ea typeface="华文楷体" pitchFamily="2" charset="-122"/>
              </a:rPr>
              <a:t>8</a:t>
            </a:r>
            <a:r>
              <a:rPr lang="zh-CN" altLang="en-US" sz="2000" b="1">
                <a:latin typeface="华文楷体" pitchFamily="2" charset="-122"/>
                <a:ea typeface="华文楷体" pitchFamily="2" charset="-122"/>
              </a:rPr>
              <a:t>个，</a:t>
            </a:r>
            <a:r>
              <a:rPr lang="en-US" altLang="zh-CN" sz="2000" b="1">
                <a:latin typeface="华文楷体" pitchFamily="2" charset="-122"/>
                <a:ea typeface="华文楷体" pitchFamily="2" charset="-122"/>
              </a:rPr>
              <a:t>d</a:t>
            </a:r>
            <a:r>
              <a:rPr lang="zh-CN" altLang="en-US" sz="2000" b="1">
                <a:latin typeface="华文楷体" pitchFamily="2" charset="-122"/>
                <a:ea typeface="华文楷体" pitchFamily="2" charset="-122"/>
              </a:rPr>
              <a:t>＝</a:t>
            </a:r>
            <a:r>
              <a:rPr lang="en-US" altLang="zh-CN" sz="2000" b="1">
                <a:latin typeface="华文楷体" pitchFamily="2" charset="-122"/>
                <a:ea typeface="华文楷体" pitchFamily="2" charset="-122"/>
              </a:rPr>
              <a:t>80</a:t>
            </a:r>
            <a:r>
              <a:rPr lang="zh-CN" altLang="en-US" sz="2000" b="1">
                <a:latin typeface="华文楷体" pitchFamily="2" charset="-122"/>
                <a:ea typeface="华文楷体" pitchFamily="2" charset="-122"/>
              </a:rPr>
              <a:t>～</a:t>
            </a:r>
            <a:r>
              <a:rPr lang="en-US" altLang="zh-CN" sz="2000" b="1">
                <a:latin typeface="华文楷体" pitchFamily="2" charset="-122"/>
                <a:ea typeface="华文楷体" pitchFamily="2" charset="-122"/>
              </a:rPr>
              <a:t>100mm</a:t>
            </a:r>
            <a:r>
              <a:rPr lang="zh-CN" altLang="en-US" sz="2000" b="1">
                <a:latin typeface="华文楷体" pitchFamily="2" charset="-122"/>
                <a:ea typeface="华文楷体" pitchFamily="2" charset="-122"/>
              </a:rPr>
              <a:t>，</a:t>
            </a:r>
            <a:r>
              <a:rPr lang="en-US" altLang="zh-CN" sz="2000" b="1">
                <a:latin typeface="华文楷体" pitchFamily="2" charset="-122"/>
                <a:ea typeface="华文楷体" pitchFamily="2" charset="-122"/>
              </a:rPr>
              <a:t>h</a:t>
            </a:r>
            <a:r>
              <a:rPr lang="zh-CN" altLang="en-US" sz="2000" b="1">
                <a:latin typeface="华文楷体" pitchFamily="2" charset="-122"/>
                <a:ea typeface="华文楷体" pitchFamily="2" charset="-122"/>
              </a:rPr>
              <a:t>＝</a:t>
            </a:r>
            <a:r>
              <a:rPr lang="en-US" altLang="zh-CN" sz="2000" b="1">
                <a:latin typeface="华文楷体" pitchFamily="2" charset="-122"/>
                <a:ea typeface="华文楷体" pitchFamily="2" charset="-122"/>
              </a:rPr>
              <a:t>1500</a:t>
            </a:r>
            <a:r>
              <a:rPr lang="zh-CN" altLang="en-US" sz="2000" b="1">
                <a:latin typeface="华文楷体" pitchFamily="2" charset="-122"/>
                <a:ea typeface="华文楷体" pitchFamily="2" charset="-122"/>
              </a:rPr>
              <a:t>～</a:t>
            </a:r>
            <a:r>
              <a:rPr lang="en-US" altLang="zh-CN" sz="2000" b="1">
                <a:latin typeface="华文楷体" pitchFamily="2" charset="-122"/>
                <a:ea typeface="华文楷体" pitchFamily="2" charset="-122"/>
              </a:rPr>
              <a:t>2000mm</a:t>
            </a:r>
            <a:r>
              <a:rPr lang="zh-CN" altLang="en-US" sz="2000" b="1">
                <a:latin typeface="华文楷体" pitchFamily="2" charset="-122"/>
                <a:ea typeface="华文楷体" pitchFamily="2" charset="-122"/>
              </a:rPr>
              <a:t>， 取样口位于</a:t>
            </a:r>
            <a:r>
              <a:rPr lang="en-US" altLang="zh-CN" sz="2000" b="1">
                <a:latin typeface="华文楷体" pitchFamily="2" charset="-122"/>
                <a:ea typeface="华文楷体" pitchFamily="2" charset="-122"/>
              </a:rPr>
              <a:t>1200mm</a:t>
            </a:r>
            <a:r>
              <a:rPr lang="zh-CN" altLang="en-US" sz="2000" b="1">
                <a:latin typeface="华文楷体" pitchFamily="2" charset="-122"/>
                <a:ea typeface="华文楷体" pitchFamily="2" charset="-122"/>
              </a:rPr>
              <a:t>处。</a:t>
            </a:r>
          </a:p>
        </p:txBody>
      </p:sp>
      <p:sp>
        <p:nvSpPr>
          <p:cNvPr id="172039" name="Rectangle 7"/>
          <p:cNvSpPr>
            <a:spLocks noChangeArrowheads="1"/>
          </p:cNvSpPr>
          <p:nvPr/>
        </p:nvSpPr>
        <p:spPr bwMode="auto">
          <a:xfrm>
            <a:off x="538163" y="2060575"/>
            <a:ext cx="1873250" cy="457200"/>
          </a:xfrm>
          <a:prstGeom prst="rect">
            <a:avLst/>
          </a:prstGeom>
          <a:noFill/>
          <a:ln w="9525" algn="ctr">
            <a:noFill/>
            <a:miter lim="800000"/>
            <a:headEnd/>
            <a:tailEnd/>
          </a:ln>
        </p:spPr>
        <p:txBody>
          <a:bodyPr anchor="b">
            <a:spAutoFit/>
          </a:bodyPr>
          <a:lstStyle/>
          <a:p>
            <a:pPr algn="l">
              <a:spcBef>
                <a:spcPct val="20000"/>
              </a:spcBef>
              <a:buClr>
                <a:schemeClr val="folHlink"/>
              </a:buClr>
              <a:buSzPct val="60000"/>
              <a:buFont typeface="Wingdings" pitchFamily="2" charset="2"/>
              <a:buNone/>
            </a:pPr>
            <a:r>
              <a:rPr lang="zh-CN" altLang="en-US" sz="2400" b="1">
                <a:latin typeface="华文楷体" pitchFamily="2" charset="-122"/>
                <a:ea typeface="华文楷体" pitchFamily="2" charset="-122"/>
              </a:rPr>
              <a:t>实验过程：</a:t>
            </a:r>
          </a:p>
        </p:txBody>
      </p:sp>
      <p:sp>
        <p:nvSpPr>
          <p:cNvPr id="172040" name="Rectangle 8"/>
          <p:cNvSpPr>
            <a:spLocks noChangeArrowheads="1"/>
          </p:cNvSpPr>
          <p:nvPr/>
        </p:nvSpPr>
        <p:spPr bwMode="auto">
          <a:xfrm>
            <a:off x="2266950" y="1771650"/>
            <a:ext cx="6553200" cy="1235075"/>
          </a:xfrm>
          <a:prstGeom prst="rect">
            <a:avLst/>
          </a:prstGeom>
          <a:noFill/>
          <a:ln w="9525" algn="ctr">
            <a:noFill/>
            <a:miter lim="800000"/>
            <a:headEnd/>
            <a:tailEnd/>
          </a:ln>
        </p:spPr>
        <p:txBody>
          <a:bodyPr anchor="b">
            <a:spAutoFit/>
          </a:bodyPr>
          <a:lstStyle/>
          <a:p>
            <a:pPr algn="l">
              <a:lnSpc>
                <a:spcPct val="125000"/>
              </a:lnSpc>
              <a:spcBef>
                <a:spcPct val="20000"/>
              </a:spcBef>
              <a:buClr>
                <a:schemeClr val="folHlink"/>
              </a:buClr>
              <a:buSzPct val="60000"/>
              <a:buFont typeface="Wingdings" pitchFamily="2" charset="2"/>
              <a:buNone/>
            </a:pPr>
            <a:r>
              <a:rPr lang="zh-CN" altLang="en-US" sz="2000" b="1" dirty="0">
                <a:latin typeface="华文楷体" pitchFamily="2" charset="-122"/>
                <a:ea typeface="华文楷体" pitchFamily="2" charset="-122"/>
              </a:rPr>
              <a:t>经沉淀</a:t>
            </a:r>
            <a:r>
              <a:rPr lang="en-US" altLang="zh-CN" sz="2000" b="1" dirty="0">
                <a:latin typeface="华文楷体" pitchFamily="2" charset="-122"/>
                <a:ea typeface="华文楷体" pitchFamily="2" charset="-122"/>
              </a:rPr>
              <a:t>t</a:t>
            </a:r>
            <a:r>
              <a:rPr lang="en-US" altLang="zh-CN" sz="2000" b="1" baseline="-25000" dirty="0">
                <a:latin typeface="华文楷体" pitchFamily="2" charset="-122"/>
                <a:ea typeface="华文楷体" pitchFamily="2" charset="-122"/>
              </a:rPr>
              <a:t>1</a:t>
            </a:r>
            <a:r>
              <a:rPr lang="en-US" altLang="zh-CN" sz="2000" b="1" dirty="0">
                <a:latin typeface="华文楷体" pitchFamily="2" charset="-122"/>
                <a:ea typeface="华文楷体" pitchFamily="2" charset="-122"/>
              </a:rPr>
              <a:t> </a:t>
            </a:r>
            <a:r>
              <a:rPr lang="zh-CN" altLang="en-US" sz="2000" b="1" dirty="0">
                <a:latin typeface="华文楷体" pitchFamily="2" charset="-122"/>
                <a:ea typeface="华文楷体" pitchFamily="2" charset="-122"/>
              </a:rPr>
              <a:t>、</a:t>
            </a:r>
            <a:r>
              <a:rPr lang="en-US" altLang="zh-CN" sz="2000" b="1" dirty="0">
                <a:latin typeface="华文楷体" pitchFamily="2" charset="-122"/>
                <a:ea typeface="华文楷体" pitchFamily="2" charset="-122"/>
              </a:rPr>
              <a:t>t</a:t>
            </a:r>
            <a:r>
              <a:rPr lang="en-US" altLang="zh-CN" sz="2000" b="1" baseline="-25000" dirty="0">
                <a:latin typeface="华文楷体" pitchFamily="2" charset="-122"/>
                <a:ea typeface="华文楷体" pitchFamily="2" charset="-122"/>
              </a:rPr>
              <a:t>2</a:t>
            </a:r>
            <a:r>
              <a:rPr lang="zh-CN" altLang="en-US" sz="2000" b="1" dirty="0">
                <a:latin typeface="华文楷体" pitchFamily="2" charset="-122"/>
                <a:ea typeface="华文楷体" pitchFamily="2" charset="-122"/>
              </a:rPr>
              <a:t>、</a:t>
            </a:r>
            <a:r>
              <a:rPr lang="en-US" altLang="zh-CN" sz="2000" b="1" dirty="0">
                <a:latin typeface="华文楷体" pitchFamily="2" charset="-122"/>
                <a:ea typeface="华文楷体" pitchFamily="2" charset="-122"/>
              </a:rPr>
              <a:t>t</a:t>
            </a:r>
            <a:r>
              <a:rPr lang="en-US" altLang="zh-CN" sz="2000" b="1" baseline="-25000" dirty="0">
                <a:latin typeface="华文楷体" pitchFamily="2" charset="-122"/>
                <a:ea typeface="华文楷体" pitchFamily="2" charset="-122"/>
              </a:rPr>
              <a:t>3</a:t>
            </a:r>
            <a:r>
              <a:rPr lang="en-US" altLang="zh-CN" sz="2000" b="1" dirty="0">
                <a:latin typeface="华文楷体" pitchFamily="2" charset="-122"/>
                <a:ea typeface="华文楷体" pitchFamily="2" charset="-122"/>
              </a:rPr>
              <a:t>… </a:t>
            </a:r>
            <a:r>
              <a:rPr lang="en-US" altLang="zh-CN" sz="2000" b="1" dirty="0" err="1">
                <a:latin typeface="华文楷体" pitchFamily="2" charset="-122"/>
                <a:ea typeface="华文楷体" pitchFamily="2" charset="-122"/>
              </a:rPr>
              <a:t>t</a:t>
            </a:r>
            <a:r>
              <a:rPr lang="en-US" altLang="zh-CN" sz="2000" b="1" baseline="-25000" dirty="0" err="1">
                <a:latin typeface="华文楷体" pitchFamily="2" charset="-122"/>
                <a:ea typeface="华文楷体" pitchFamily="2" charset="-122"/>
              </a:rPr>
              <a:t>i</a:t>
            </a:r>
            <a:r>
              <a:rPr lang="en-US" altLang="zh-CN" sz="2000" b="1" dirty="0">
                <a:latin typeface="华文楷体" pitchFamily="2" charset="-122"/>
                <a:ea typeface="华文楷体" pitchFamily="2" charset="-122"/>
              </a:rPr>
              <a:t>… </a:t>
            </a:r>
            <a:r>
              <a:rPr lang="en-US" altLang="zh-CN" sz="2000" b="1" dirty="0" err="1">
                <a:latin typeface="华文楷体" pitchFamily="2" charset="-122"/>
                <a:ea typeface="华文楷体" pitchFamily="2" charset="-122"/>
              </a:rPr>
              <a:t>t</a:t>
            </a:r>
            <a:r>
              <a:rPr lang="en-US" altLang="zh-CN" sz="2000" b="1" baseline="-25000" dirty="0" err="1">
                <a:latin typeface="华文楷体" pitchFamily="2" charset="-122"/>
                <a:ea typeface="华文楷体" pitchFamily="2" charset="-122"/>
              </a:rPr>
              <a:t>n</a:t>
            </a:r>
            <a:r>
              <a:rPr lang="zh-CN" altLang="en-US" sz="2000" b="1" dirty="0">
                <a:latin typeface="华文楷体" pitchFamily="2" charset="-122"/>
                <a:ea typeface="华文楷体" pitchFamily="2" charset="-122"/>
              </a:rPr>
              <a:t>时，分别在</a:t>
            </a:r>
            <a:r>
              <a:rPr lang="en-US" altLang="zh-CN" sz="2000" b="1" dirty="0">
                <a:latin typeface="华文楷体" pitchFamily="2" charset="-122"/>
                <a:ea typeface="华文楷体" pitchFamily="2" charset="-122"/>
              </a:rPr>
              <a:t>1</a:t>
            </a:r>
            <a:r>
              <a:rPr lang="zh-CN" altLang="en-US" sz="2000" b="1" dirty="0">
                <a:latin typeface="华文楷体" pitchFamily="2" charset="-122"/>
                <a:ea typeface="华文楷体" pitchFamily="2" charset="-122"/>
              </a:rPr>
              <a:t>～</a:t>
            </a:r>
            <a:r>
              <a:rPr lang="en-US" altLang="zh-CN" sz="2000" b="1" dirty="0">
                <a:latin typeface="华文楷体" pitchFamily="2" charset="-122"/>
                <a:ea typeface="华文楷体" pitchFamily="2" charset="-122"/>
              </a:rPr>
              <a:t>8</a:t>
            </a:r>
            <a:r>
              <a:rPr lang="zh-CN" altLang="en-US" sz="2000" b="1" dirty="0">
                <a:latin typeface="华文楷体" pitchFamily="2" charset="-122"/>
                <a:ea typeface="华文楷体" pitchFamily="2" charset="-122"/>
              </a:rPr>
              <a:t>号沉淀柱取水样</a:t>
            </a:r>
            <a:r>
              <a:rPr lang="en-US" altLang="zh-CN" sz="2000" b="1" dirty="0">
                <a:latin typeface="华文楷体" pitchFamily="2" charset="-122"/>
                <a:ea typeface="华文楷体" pitchFamily="2" charset="-122"/>
              </a:rPr>
              <a:t>100mL</a:t>
            </a:r>
            <a:r>
              <a:rPr lang="zh-CN" altLang="en-US" sz="2000" b="1" dirty="0">
                <a:latin typeface="华文楷体" pitchFamily="2" charset="-122"/>
                <a:ea typeface="华文楷体" pitchFamily="2" charset="-122"/>
              </a:rPr>
              <a:t>，得出水</a:t>
            </a:r>
            <a:r>
              <a:rPr lang="en-US" altLang="zh-CN" sz="2000" b="1" dirty="0">
                <a:latin typeface="华文楷体" pitchFamily="2" charset="-122"/>
                <a:ea typeface="华文楷体" pitchFamily="2" charset="-122"/>
              </a:rPr>
              <a:t>SS</a:t>
            </a:r>
            <a:r>
              <a:rPr lang="zh-CN" altLang="en-US" sz="2000" b="1" dirty="0">
                <a:latin typeface="华文楷体" pitchFamily="2" charset="-122"/>
                <a:ea typeface="华文楷体" pitchFamily="2" charset="-122"/>
              </a:rPr>
              <a:t>浓度</a:t>
            </a:r>
            <a:r>
              <a:rPr lang="en-US" altLang="zh-CN" sz="2000" b="1" dirty="0">
                <a:latin typeface="华文楷体" pitchFamily="2" charset="-122"/>
                <a:ea typeface="华文楷体" pitchFamily="2" charset="-122"/>
              </a:rPr>
              <a:t>C</a:t>
            </a:r>
            <a:r>
              <a:rPr lang="en-US" altLang="zh-CN" sz="2000" b="1" baseline="-25000" dirty="0">
                <a:latin typeface="华文楷体" pitchFamily="2" charset="-122"/>
                <a:ea typeface="华文楷体" pitchFamily="2" charset="-122"/>
              </a:rPr>
              <a:t>1</a:t>
            </a:r>
            <a:r>
              <a:rPr lang="en-US" altLang="zh-CN" sz="2000" b="1" dirty="0">
                <a:latin typeface="华文楷体" pitchFamily="2" charset="-122"/>
                <a:ea typeface="华文楷体" pitchFamily="2" charset="-122"/>
              </a:rPr>
              <a:t> </a:t>
            </a:r>
            <a:r>
              <a:rPr lang="zh-CN" altLang="en-US" sz="2000" b="1" dirty="0">
                <a:latin typeface="华文楷体" pitchFamily="2" charset="-122"/>
                <a:ea typeface="华文楷体" pitchFamily="2" charset="-122"/>
              </a:rPr>
              <a:t>～</a:t>
            </a:r>
            <a:r>
              <a:rPr lang="en-US" altLang="zh-CN" sz="2000" b="1" dirty="0">
                <a:latin typeface="华文楷体" pitchFamily="2" charset="-122"/>
                <a:ea typeface="华文楷体" pitchFamily="2" charset="-122"/>
              </a:rPr>
              <a:t>C</a:t>
            </a:r>
            <a:r>
              <a:rPr lang="en-US" altLang="zh-CN" sz="2000" b="1" baseline="-25000" dirty="0">
                <a:latin typeface="华文楷体" pitchFamily="2" charset="-122"/>
                <a:ea typeface="华文楷体" pitchFamily="2" charset="-122"/>
              </a:rPr>
              <a:t>8</a:t>
            </a:r>
            <a:r>
              <a:rPr lang="zh-CN" altLang="en-US" sz="2000" b="1" dirty="0">
                <a:latin typeface="华文楷体" pitchFamily="2" charset="-122"/>
                <a:ea typeface="华文楷体" pitchFamily="2" charset="-122"/>
              </a:rPr>
              <a:t>，并作出</a:t>
            </a:r>
            <a:r>
              <a:rPr lang="en-US" altLang="zh-CN" sz="2000" b="1" dirty="0">
                <a:latin typeface="华文楷体" pitchFamily="2" charset="-122"/>
                <a:ea typeface="华文楷体" pitchFamily="2" charset="-122"/>
              </a:rPr>
              <a:t>η</a:t>
            </a:r>
            <a:r>
              <a:rPr lang="zh-CN" altLang="en-US" sz="2000" b="1" dirty="0">
                <a:latin typeface="华文楷体" pitchFamily="2" charset="-122"/>
                <a:ea typeface="华文楷体" pitchFamily="2" charset="-122"/>
              </a:rPr>
              <a:t>～</a:t>
            </a:r>
            <a:r>
              <a:rPr lang="en-US" altLang="zh-CN" sz="2000" b="1" dirty="0">
                <a:latin typeface="华文楷体" pitchFamily="2" charset="-122"/>
                <a:ea typeface="华文楷体" pitchFamily="2" charset="-122"/>
              </a:rPr>
              <a:t>t</a:t>
            </a:r>
            <a:r>
              <a:rPr lang="zh-CN" altLang="en-US" sz="2000" b="1" dirty="0">
                <a:latin typeface="华文楷体" pitchFamily="2" charset="-122"/>
                <a:ea typeface="华文楷体" pitchFamily="2" charset="-122"/>
              </a:rPr>
              <a:t>的关系曲线以及</a:t>
            </a:r>
            <a:r>
              <a:rPr lang="en-US" altLang="zh-CN" sz="2000" b="1" dirty="0">
                <a:latin typeface="华文楷体" pitchFamily="2" charset="-122"/>
                <a:ea typeface="华文楷体" pitchFamily="2" charset="-122"/>
              </a:rPr>
              <a:t>η</a:t>
            </a:r>
            <a:r>
              <a:rPr lang="zh-CN" altLang="en-US" sz="2000" b="1" dirty="0">
                <a:latin typeface="华文楷体" pitchFamily="2" charset="-122"/>
                <a:ea typeface="华文楷体" pitchFamily="2" charset="-122"/>
              </a:rPr>
              <a:t>～</a:t>
            </a:r>
            <a:r>
              <a:rPr lang="en-US" altLang="zh-CN" sz="2000" b="1" dirty="0" err="1">
                <a:latin typeface="华文楷体" pitchFamily="2" charset="-122"/>
                <a:ea typeface="华文楷体" pitchFamily="2" charset="-122"/>
              </a:rPr>
              <a:t>u</a:t>
            </a:r>
            <a:r>
              <a:rPr lang="en-US" altLang="zh-CN" sz="2000" b="1" baseline="-25000" dirty="0" err="1">
                <a:latin typeface="华文楷体" pitchFamily="2" charset="-122"/>
                <a:ea typeface="华文楷体" pitchFamily="2" charset="-122"/>
              </a:rPr>
              <a:t>i</a:t>
            </a:r>
            <a:r>
              <a:rPr lang="zh-CN" altLang="en-US" sz="2000" b="1" dirty="0">
                <a:latin typeface="华文楷体" pitchFamily="2" charset="-122"/>
                <a:ea typeface="华文楷体" pitchFamily="2" charset="-122"/>
              </a:rPr>
              <a:t>的关系曲线</a:t>
            </a:r>
          </a:p>
        </p:txBody>
      </p:sp>
      <p:sp>
        <p:nvSpPr>
          <p:cNvPr id="172041" name="Rectangle 9"/>
          <p:cNvSpPr>
            <a:spLocks noChangeArrowheads="1"/>
          </p:cNvSpPr>
          <p:nvPr/>
        </p:nvSpPr>
        <p:spPr bwMode="auto">
          <a:xfrm>
            <a:off x="466725" y="3115816"/>
            <a:ext cx="2016125" cy="457200"/>
          </a:xfrm>
          <a:prstGeom prst="rect">
            <a:avLst/>
          </a:prstGeom>
          <a:noFill/>
          <a:ln w="9525" algn="ctr">
            <a:noFill/>
            <a:miter lim="800000"/>
            <a:headEnd/>
            <a:tailEnd/>
          </a:ln>
        </p:spPr>
        <p:txBody>
          <a:bodyPr anchor="b">
            <a:spAutoFit/>
          </a:bodyPr>
          <a:lstStyle/>
          <a:p>
            <a:pPr algn="l">
              <a:spcBef>
                <a:spcPct val="20000"/>
              </a:spcBef>
              <a:buClr>
                <a:schemeClr val="folHlink"/>
              </a:buClr>
              <a:buSzPct val="60000"/>
              <a:buFont typeface="Wingdings" pitchFamily="2" charset="2"/>
              <a:buNone/>
            </a:pPr>
            <a:r>
              <a:rPr lang="zh-CN" altLang="en-US" sz="2400" b="1" dirty="0">
                <a:latin typeface="华文楷体" pitchFamily="2" charset="-122"/>
                <a:ea typeface="华文楷体" pitchFamily="2" charset="-122"/>
              </a:rPr>
              <a:t>实验结果：</a:t>
            </a:r>
          </a:p>
        </p:txBody>
      </p:sp>
      <p:graphicFrame>
        <p:nvGraphicFramePr>
          <p:cNvPr id="172044" name="Object 12"/>
          <p:cNvGraphicFramePr>
            <a:graphicFrameLocks noGrp="1" noChangeAspect="1"/>
          </p:cNvGraphicFramePr>
          <p:nvPr>
            <p:ph/>
          </p:nvPr>
        </p:nvGraphicFramePr>
        <p:xfrm>
          <a:off x="2339975" y="3045520"/>
          <a:ext cx="2011363" cy="671512"/>
        </p:xfrm>
        <a:graphic>
          <a:graphicData uri="http://schemas.openxmlformats.org/presentationml/2006/ole">
            <mc:AlternateContent xmlns:mc="http://schemas.openxmlformats.org/markup-compatibility/2006">
              <mc:Choice xmlns:v="urn:schemas-microsoft-com:vml" Requires="v">
                <p:oleObj spid="_x0000_s75821" name="A Equation(公式3.1)" r:id="rId4" imgW="1244520" imgH="431640" progId="Equation.3">
                  <p:embed/>
                </p:oleObj>
              </mc:Choice>
              <mc:Fallback>
                <p:oleObj name="A Equation(公式3.1)" r:id="rId4" imgW="1244520" imgH="431640" progId="Equation.3">
                  <p:embed/>
                  <p:pic>
                    <p:nvPicPr>
                      <p:cNvPr id="0" name="Object 1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339975" y="3045520"/>
                        <a:ext cx="2011363" cy="671512"/>
                      </a:xfrm>
                      <a:prstGeom prst="rect">
                        <a:avLst/>
                      </a:prstGeom>
                      <a:gradFill rotWithShape="1">
                        <a:gsLst>
                          <a:gs pos="0">
                            <a:schemeClr val="hlink"/>
                          </a:gs>
                          <a:gs pos="100000">
                            <a:schemeClr val="accent1"/>
                          </a:gs>
                        </a:gsLst>
                        <a:lin ang="5400000" scaled="1"/>
                      </a:gradFill>
                    </p:spPr>
                  </p:pic>
                </p:oleObj>
              </mc:Fallback>
            </mc:AlternateContent>
          </a:graphicData>
        </a:graphic>
      </p:graphicFrame>
    </p:spTree>
  </p:cSld>
  <p:clrMapOvr>
    <a:masterClrMapping/>
  </p:clrMapOvr>
  <p:transition spd="med">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72035"/>
                                        </p:tgtEl>
                                        <p:attrNameLst>
                                          <p:attrName>style.visibility</p:attrName>
                                        </p:attrNameLst>
                                      </p:cBhvr>
                                      <p:to>
                                        <p:strVal val="visible"/>
                                      </p:to>
                                    </p:set>
                                    <p:anim calcmode="lin" valueType="num">
                                      <p:cBhvr additive="base">
                                        <p:cTn id="7" dur="500" fill="hold"/>
                                        <p:tgtEl>
                                          <p:spTgt spid="172035"/>
                                        </p:tgtEl>
                                        <p:attrNameLst>
                                          <p:attrName>ppt_x</p:attrName>
                                        </p:attrNameLst>
                                      </p:cBhvr>
                                      <p:tavLst>
                                        <p:tav tm="0">
                                          <p:val>
                                            <p:strVal val="#ppt_x"/>
                                          </p:val>
                                        </p:tav>
                                        <p:tav tm="100000">
                                          <p:val>
                                            <p:strVal val="#ppt_x"/>
                                          </p:val>
                                        </p:tav>
                                      </p:tavLst>
                                    </p:anim>
                                    <p:anim calcmode="lin" valueType="num">
                                      <p:cBhvr additive="base">
                                        <p:cTn id="8" dur="500" fill="hold"/>
                                        <p:tgtEl>
                                          <p:spTgt spid="17203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72037"/>
                                        </p:tgtEl>
                                        <p:attrNameLst>
                                          <p:attrName>style.visibility</p:attrName>
                                        </p:attrNameLst>
                                      </p:cBhvr>
                                      <p:to>
                                        <p:strVal val="visible"/>
                                      </p:to>
                                    </p:set>
                                    <p:anim calcmode="lin" valueType="num">
                                      <p:cBhvr additive="base">
                                        <p:cTn id="13" dur="500" fill="hold"/>
                                        <p:tgtEl>
                                          <p:spTgt spid="172037"/>
                                        </p:tgtEl>
                                        <p:attrNameLst>
                                          <p:attrName>ppt_x</p:attrName>
                                        </p:attrNameLst>
                                      </p:cBhvr>
                                      <p:tavLst>
                                        <p:tav tm="0">
                                          <p:val>
                                            <p:strVal val="#ppt_x"/>
                                          </p:val>
                                        </p:tav>
                                        <p:tav tm="100000">
                                          <p:val>
                                            <p:strVal val="#ppt_x"/>
                                          </p:val>
                                        </p:tav>
                                      </p:tavLst>
                                    </p:anim>
                                    <p:anim calcmode="lin" valueType="num">
                                      <p:cBhvr additive="base">
                                        <p:cTn id="14" dur="500" fill="hold"/>
                                        <p:tgtEl>
                                          <p:spTgt spid="17203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72038"/>
                                        </p:tgtEl>
                                        <p:attrNameLst>
                                          <p:attrName>style.visibility</p:attrName>
                                        </p:attrNameLst>
                                      </p:cBhvr>
                                      <p:to>
                                        <p:strVal val="visible"/>
                                      </p:to>
                                    </p:set>
                                    <p:anim calcmode="lin" valueType="num">
                                      <p:cBhvr additive="base">
                                        <p:cTn id="19" dur="500" fill="hold"/>
                                        <p:tgtEl>
                                          <p:spTgt spid="172038"/>
                                        </p:tgtEl>
                                        <p:attrNameLst>
                                          <p:attrName>ppt_x</p:attrName>
                                        </p:attrNameLst>
                                      </p:cBhvr>
                                      <p:tavLst>
                                        <p:tav tm="0">
                                          <p:val>
                                            <p:strVal val="#ppt_x"/>
                                          </p:val>
                                        </p:tav>
                                        <p:tav tm="100000">
                                          <p:val>
                                            <p:strVal val="#ppt_x"/>
                                          </p:val>
                                        </p:tav>
                                      </p:tavLst>
                                    </p:anim>
                                    <p:anim calcmode="lin" valueType="num">
                                      <p:cBhvr additive="base">
                                        <p:cTn id="20" dur="500" fill="hold"/>
                                        <p:tgtEl>
                                          <p:spTgt spid="17203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72039"/>
                                        </p:tgtEl>
                                        <p:attrNameLst>
                                          <p:attrName>style.visibility</p:attrName>
                                        </p:attrNameLst>
                                      </p:cBhvr>
                                      <p:to>
                                        <p:strVal val="visible"/>
                                      </p:to>
                                    </p:set>
                                    <p:anim calcmode="lin" valueType="num">
                                      <p:cBhvr additive="base">
                                        <p:cTn id="25" dur="500" fill="hold"/>
                                        <p:tgtEl>
                                          <p:spTgt spid="172039"/>
                                        </p:tgtEl>
                                        <p:attrNameLst>
                                          <p:attrName>ppt_x</p:attrName>
                                        </p:attrNameLst>
                                      </p:cBhvr>
                                      <p:tavLst>
                                        <p:tav tm="0">
                                          <p:val>
                                            <p:strVal val="#ppt_x"/>
                                          </p:val>
                                        </p:tav>
                                        <p:tav tm="100000">
                                          <p:val>
                                            <p:strVal val="#ppt_x"/>
                                          </p:val>
                                        </p:tav>
                                      </p:tavLst>
                                    </p:anim>
                                    <p:anim calcmode="lin" valueType="num">
                                      <p:cBhvr additive="base">
                                        <p:cTn id="26" dur="500" fill="hold"/>
                                        <p:tgtEl>
                                          <p:spTgt spid="172039"/>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72040"/>
                                        </p:tgtEl>
                                        <p:attrNameLst>
                                          <p:attrName>style.visibility</p:attrName>
                                        </p:attrNameLst>
                                      </p:cBhvr>
                                      <p:to>
                                        <p:strVal val="visible"/>
                                      </p:to>
                                    </p:set>
                                    <p:anim calcmode="lin" valueType="num">
                                      <p:cBhvr additive="base">
                                        <p:cTn id="31" dur="500" fill="hold"/>
                                        <p:tgtEl>
                                          <p:spTgt spid="172040"/>
                                        </p:tgtEl>
                                        <p:attrNameLst>
                                          <p:attrName>ppt_x</p:attrName>
                                        </p:attrNameLst>
                                      </p:cBhvr>
                                      <p:tavLst>
                                        <p:tav tm="0">
                                          <p:val>
                                            <p:strVal val="#ppt_x"/>
                                          </p:val>
                                        </p:tav>
                                        <p:tav tm="100000">
                                          <p:val>
                                            <p:strVal val="#ppt_x"/>
                                          </p:val>
                                        </p:tav>
                                      </p:tavLst>
                                    </p:anim>
                                    <p:anim calcmode="lin" valueType="num">
                                      <p:cBhvr additive="base">
                                        <p:cTn id="32" dur="500" fill="hold"/>
                                        <p:tgtEl>
                                          <p:spTgt spid="172040"/>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72041"/>
                                        </p:tgtEl>
                                        <p:attrNameLst>
                                          <p:attrName>style.visibility</p:attrName>
                                        </p:attrNameLst>
                                      </p:cBhvr>
                                      <p:to>
                                        <p:strVal val="visible"/>
                                      </p:to>
                                    </p:set>
                                    <p:anim calcmode="lin" valueType="num">
                                      <p:cBhvr additive="base">
                                        <p:cTn id="37" dur="500" fill="hold"/>
                                        <p:tgtEl>
                                          <p:spTgt spid="172041"/>
                                        </p:tgtEl>
                                        <p:attrNameLst>
                                          <p:attrName>ppt_x</p:attrName>
                                        </p:attrNameLst>
                                      </p:cBhvr>
                                      <p:tavLst>
                                        <p:tav tm="0">
                                          <p:val>
                                            <p:strVal val="#ppt_x"/>
                                          </p:val>
                                        </p:tav>
                                        <p:tav tm="100000">
                                          <p:val>
                                            <p:strVal val="#ppt_x"/>
                                          </p:val>
                                        </p:tav>
                                      </p:tavLst>
                                    </p:anim>
                                    <p:anim calcmode="lin" valueType="num">
                                      <p:cBhvr additive="base">
                                        <p:cTn id="38" dur="500" fill="hold"/>
                                        <p:tgtEl>
                                          <p:spTgt spid="172041"/>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172036"/>
                                        </p:tgtEl>
                                        <p:attrNameLst>
                                          <p:attrName>style.visibility</p:attrName>
                                        </p:attrNameLst>
                                      </p:cBhvr>
                                      <p:to>
                                        <p:strVal val="visible"/>
                                      </p:to>
                                    </p:set>
                                    <p:anim calcmode="lin" valueType="num">
                                      <p:cBhvr additive="base">
                                        <p:cTn id="43" dur="500" fill="hold"/>
                                        <p:tgtEl>
                                          <p:spTgt spid="172036"/>
                                        </p:tgtEl>
                                        <p:attrNameLst>
                                          <p:attrName>ppt_x</p:attrName>
                                        </p:attrNameLst>
                                      </p:cBhvr>
                                      <p:tavLst>
                                        <p:tav tm="0">
                                          <p:val>
                                            <p:strVal val="#ppt_x"/>
                                          </p:val>
                                        </p:tav>
                                        <p:tav tm="100000">
                                          <p:val>
                                            <p:strVal val="#ppt_x"/>
                                          </p:val>
                                        </p:tav>
                                      </p:tavLst>
                                    </p:anim>
                                    <p:anim calcmode="lin" valueType="num">
                                      <p:cBhvr additive="base">
                                        <p:cTn id="44" dur="500" fill="hold"/>
                                        <p:tgtEl>
                                          <p:spTgt spid="172036"/>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172044"/>
                                        </p:tgtEl>
                                        <p:attrNameLst>
                                          <p:attrName>style.visibility</p:attrName>
                                        </p:attrNameLst>
                                      </p:cBhvr>
                                      <p:to>
                                        <p:strVal val="visible"/>
                                      </p:to>
                                    </p:set>
                                    <p:anim calcmode="lin" valueType="num">
                                      <p:cBhvr additive="base">
                                        <p:cTn id="49" dur="500" fill="hold"/>
                                        <p:tgtEl>
                                          <p:spTgt spid="172044"/>
                                        </p:tgtEl>
                                        <p:attrNameLst>
                                          <p:attrName>ppt_x</p:attrName>
                                        </p:attrNameLst>
                                      </p:cBhvr>
                                      <p:tavLst>
                                        <p:tav tm="0">
                                          <p:val>
                                            <p:strVal val="#ppt_x"/>
                                          </p:val>
                                        </p:tav>
                                        <p:tav tm="100000">
                                          <p:val>
                                            <p:strVal val="#ppt_x"/>
                                          </p:val>
                                        </p:tav>
                                      </p:tavLst>
                                    </p:anim>
                                    <p:anim calcmode="lin" valueType="num">
                                      <p:cBhvr additive="base">
                                        <p:cTn id="50" dur="500" fill="hold"/>
                                        <p:tgtEl>
                                          <p:spTgt spid="17204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2035" grpId="0" animBg="1"/>
      <p:bldP spid="172037" grpId="0"/>
      <p:bldP spid="172038" grpId="0"/>
      <p:bldP spid="172039" grpId="0"/>
      <p:bldP spid="172040" grpId="0"/>
      <p:bldP spid="172041" grpId="0"/>
    </p:bldLst>
  </p:timing>
</p:sld>
</file>

<file path=ppt/theme/theme1.xml><?xml version="1.0" encoding="utf-8"?>
<a:theme xmlns:a="http://schemas.openxmlformats.org/drawingml/2006/main" name="watercontrol2">
  <a:themeElements>
    <a:clrScheme name="平衡">
      <a:dk1>
        <a:sysClr val="windowText" lastClr="000000"/>
      </a:dk1>
      <a:lt1>
        <a:sysClr val="window" lastClr="CCE8C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视点">
      <a:maj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ajorFont>
      <a:min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Waveform</Template>
  <TotalTime>2991</TotalTime>
  <Words>4627</Words>
  <Application>Microsoft Office PowerPoint</Application>
  <PresentationFormat>全屏显示(4:3)</PresentationFormat>
  <Paragraphs>392</Paragraphs>
  <Slides>88</Slides>
  <Notes>12</Notes>
  <HiddenSlides>0</HiddenSlides>
  <MMClips>15</MMClips>
  <ScaleCrop>false</ScaleCrop>
  <HeadingPairs>
    <vt:vector size="8" baseType="variant">
      <vt:variant>
        <vt:lpstr>已用的字体</vt:lpstr>
      </vt:variant>
      <vt:variant>
        <vt:i4>15</vt:i4>
      </vt:variant>
      <vt:variant>
        <vt:lpstr>主题</vt:lpstr>
      </vt:variant>
      <vt:variant>
        <vt:i4>1</vt:i4>
      </vt:variant>
      <vt:variant>
        <vt:lpstr>嵌入 OLE 服务器</vt:lpstr>
      </vt:variant>
      <vt:variant>
        <vt:i4>5</vt:i4>
      </vt:variant>
      <vt:variant>
        <vt:lpstr>幻灯片标题</vt:lpstr>
      </vt:variant>
      <vt:variant>
        <vt:i4>88</vt:i4>
      </vt:variant>
    </vt:vector>
  </HeadingPairs>
  <TitlesOfParts>
    <vt:vector size="109" baseType="lpstr">
      <vt:lpstr>黑体</vt:lpstr>
      <vt:lpstr>华文彩云</vt:lpstr>
      <vt:lpstr>华文楷体</vt:lpstr>
      <vt:lpstr>楷体</vt:lpstr>
      <vt:lpstr>楷体_GB2312</vt:lpstr>
      <vt:lpstr>隶书</vt:lpstr>
      <vt:lpstr>宋体</vt:lpstr>
      <vt:lpstr>微软雅黑</vt:lpstr>
      <vt:lpstr>Arial</vt:lpstr>
      <vt:lpstr>Book Antiqua</vt:lpstr>
      <vt:lpstr>Calibri</vt:lpstr>
      <vt:lpstr>Tahoma</vt:lpstr>
      <vt:lpstr>Times New Roman</vt:lpstr>
      <vt:lpstr>Verdana</vt:lpstr>
      <vt:lpstr>Wingdings</vt:lpstr>
      <vt:lpstr>watercontrol2</vt:lpstr>
      <vt:lpstr>A Equation(公式3.1)</vt:lpstr>
      <vt:lpstr>Equation</vt:lpstr>
      <vt:lpstr>公式</vt:lpstr>
      <vt:lpstr>Image</vt:lpstr>
      <vt:lpstr>Microsoft Equation 3.0</vt:lpstr>
      <vt:lpstr>PowerPoint 演示文稿</vt:lpstr>
      <vt:lpstr>3.1    沉淀</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习题</vt:lpstr>
      <vt:lpstr>PowerPoint 演示文稿</vt:lpstr>
      <vt:lpstr>PowerPoint 演示文稿</vt:lpstr>
      <vt:lpstr>PowerPoint 演示文稿</vt:lpstr>
      <vt:lpstr>PowerPoint 演示文稿</vt:lpstr>
      <vt:lpstr>3.1.2   沉砂池</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3.1.3  沉淀池</vt:lpstr>
      <vt:lpstr>1.沉淀池形式、一般规定</vt:lpstr>
      <vt:lpstr>PowerPoint 演示文稿</vt:lpstr>
      <vt:lpstr>PowerPoint 演示文稿</vt:lpstr>
      <vt:lpstr>2.平流式沉淀池</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3.辐流式沉淀池</vt:lpstr>
      <vt:lpstr>PowerPoint 演示文稿</vt:lpstr>
      <vt:lpstr>PowerPoint 演示文稿</vt:lpstr>
      <vt:lpstr>PowerPoint 演示文稿</vt:lpstr>
      <vt:lpstr>PowerPoint 演示文稿</vt:lpstr>
      <vt:lpstr>PowerPoint 演示文稿</vt:lpstr>
      <vt:lpstr>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5.沉淀池的运行与管理</vt:lpstr>
      <vt:lpstr>（2）初沉池的污泥量与特征</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                    Thank you!</vt:lpstr>
    </vt:vector>
  </TitlesOfParts>
  <Company>Nankai University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水污染控制工程2</dc:title>
  <dc:creator>ZHANG Ying</dc:creator>
  <cp:lastModifiedBy>xbany</cp:lastModifiedBy>
  <cp:revision>168</cp:revision>
  <dcterms:created xsi:type="dcterms:W3CDTF">2007-07-17T09:14:50Z</dcterms:created>
  <dcterms:modified xsi:type="dcterms:W3CDTF">2019-03-13T01:35:47Z</dcterms:modified>
</cp:coreProperties>
</file>