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9" r:id="rId1"/>
    <p:sldMasterId id="2147483844" r:id="rId2"/>
  </p:sldMasterIdLst>
  <p:notesMasterIdLst>
    <p:notesMasterId r:id="rId72"/>
  </p:notesMasterIdLst>
  <p:sldIdLst>
    <p:sldId id="514" r:id="rId3"/>
    <p:sldId id="515" r:id="rId4"/>
    <p:sldId id="516" r:id="rId5"/>
    <p:sldId id="517" r:id="rId6"/>
    <p:sldId id="518" r:id="rId7"/>
    <p:sldId id="519" r:id="rId8"/>
    <p:sldId id="520" r:id="rId9"/>
    <p:sldId id="521" r:id="rId10"/>
    <p:sldId id="522" r:id="rId11"/>
    <p:sldId id="523" r:id="rId12"/>
    <p:sldId id="524" r:id="rId13"/>
    <p:sldId id="525" r:id="rId14"/>
    <p:sldId id="526" r:id="rId15"/>
    <p:sldId id="527" r:id="rId16"/>
    <p:sldId id="528" r:id="rId17"/>
    <p:sldId id="529" r:id="rId18"/>
    <p:sldId id="530" r:id="rId19"/>
    <p:sldId id="531" r:id="rId20"/>
    <p:sldId id="532" r:id="rId21"/>
    <p:sldId id="533" r:id="rId22"/>
    <p:sldId id="534" r:id="rId23"/>
    <p:sldId id="535" r:id="rId24"/>
    <p:sldId id="536" r:id="rId25"/>
    <p:sldId id="537" r:id="rId26"/>
    <p:sldId id="538" r:id="rId27"/>
    <p:sldId id="539" r:id="rId28"/>
    <p:sldId id="540" r:id="rId29"/>
    <p:sldId id="541" r:id="rId30"/>
    <p:sldId id="542" r:id="rId31"/>
    <p:sldId id="543" r:id="rId32"/>
    <p:sldId id="544" r:id="rId33"/>
    <p:sldId id="545" r:id="rId34"/>
    <p:sldId id="546" r:id="rId35"/>
    <p:sldId id="547" r:id="rId36"/>
    <p:sldId id="548" r:id="rId37"/>
    <p:sldId id="549" r:id="rId38"/>
    <p:sldId id="550" r:id="rId39"/>
    <p:sldId id="551" r:id="rId40"/>
    <p:sldId id="552" r:id="rId41"/>
    <p:sldId id="553" r:id="rId42"/>
    <p:sldId id="554" r:id="rId43"/>
    <p:sldId id="555" r:id="rId44"/>
    <p:sldId id="556" r:id="rId45"/>
    <p:sldId id="557" r:id="rId46"/>
    <p:sldId id="562" r:id="rId47"/>
    <p:sldId id="563" r:id="rId48"/>
    <p:sldId id="564" r:id="rId49"/>
    <p:sldId id="565" r:id="rId50"/>
    <p:sldId id="566" r:id="rId51"/>
    <p:sldId id="567" r:id="rId52"/>
    <p:sldId id="568" r:id="rId53"/>
    <p:sldId id="569" r:id="rId54"/>
    <p:sldId id="570" r:id="rId55"/>
    <p:sldId id="571" r:id="rId56"/>
    <p:sldId id="572" r:id="rId57"/>
    <p:sldId id="573" r:id="rId58"/>
    <p:sldId id="574" r:id="rId59"/>
    <p:sldId id="575" r:id="rId60"/>
    <p:sldId id="576" r:id="rId61"/>
    <p:sldId id="577" r:id="rId62"/>
    <p:sldId id="578" r:id="rId63"/>
    <p:sldId id="579" r:id="rId64"/>
    <p:sldId id="580" r:id="rId65"/>
    <p:sldId id="581" r:id="rId66"/>
    <p:sldId id="582" r:id="rId67"/>
    <p:sldId id="511" r:id="rId68"/>
    <p:sldId id="512" r:id="rId69"/>
    <p:sldId id="513" r:id="rId70"/>
    <p:sldId id="428" r:id="rId71"/>
  </p:sldIdLst>
  <p:sldSz cx="9144000" cy="6858000" type="screen4x3"/>
  <p:notesSz cx="6400800" cy="86868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F57A"/>
    <a:srgbClr val="F01085"/>
    <a:srgbClr val="0000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43" autoAdjust="0"/>
  </p:normalViewPr>
  <p:slideViewPr>
    <p:cSldViewPr>
      <p:cViewPr varScale="1">
        <p:scale>
          <a:sx n="108" d="100"/>
          <a:sy n="108" d="100"/>
        </p:scale>
        <p:origin x="98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773680" cy="43434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lvl1pPr>
              <a:defRPr sz="1100"/>
            </a:lvl1pPr>
          </a:lstStyle>
          <a:p>
            <a:pPr>
              <a:defRPr/>
            </a:pPr>
            <a:endParaRPr lang="en-US" altLang="zh-CN"/>
          </a:p>
        </p:txBody>
      </p:sp>
      <p:sp>
        <p:nvSpPr>
          <p:cNvPr id="65539" name="Rectangle 3"/>
          <p:cNvSpPr>
            <a:spLocks noGrp="1" noChangeArrowheads="1"/>
          </p:cNvSpPr>
          <p:nvPr>
            <p:ph type="dt" idx="1"/>
          </p:nvPr>
        </p:nvSpPr>
        <p:spPr bwMode="auto">
          <a:xfrm>
            <a:off x="3625639" y="0"/>
            <a:ext cx="2773680" cy="43434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lvl1pPr algn="r">
              <a:defRPr sz="1100"/>
            </a:lvl1pPr>
          </a:lstStyle>
          <a:p>
            <a:pPr>
              <a:defRPr/>
            </a:pPr>
            <a:endParaRPr lang="en-US" altLang="zh-CN"/>
          </a:p>
        </p:txBody>
      </p:sp>
      <p:sp>
        <p:nvSpPr>
          <p:cNvPr id="32772" name="Rectangle 4"/>
          <p:cNvSpPr>
            <a:spLocks noGrp="1" noRot="1" noChangeAspect="1" noChangeArrowheads="1" noTextEdit="1"/>
          </p:cNvSpPr>
          <p:nvPr>
            <p:ph type="sldImg" idx="2"/>
          </p:nvPr>
        </p:nvSpPr>
        <p:spPr bwMode="auto">
          <a:xfrm>
            <a:off x="1028700" y="650875"/>
            <a:ext cx="4343400" cy="325755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640080" y="4126230"/>
            <a:ext cx="5120640" cy="390906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5542" name="Rectangle 6"/>
          <p:cNvSpPr>
            <a:spLocks noGrp="1" noChangeArrowheads="1"/>
          </p:cNvSpPr>
          <p:nvPr>
            <p:ph type="ftr" sz="quarter" idx="4"/>
          </p:nvPr>
        </p:nvSpPr>
        <p:spPr bwMode="auto">
          <a:xfrm>
            <a:off x="0" y="8250952"/>
            <a:ext cx="2773680" cy="434340"/>
          </a:xfrm>
          <a:prstGeom prst="rect">
            <a:avLst/>
          </a:prstGeom>
          <a:noFill/>
          <a:ln w="9525">
            <a:noFill/>
            <a:miter lim="800000"/>
            <a:headEnd/>
            <a:tailEnd/>
          </a:ln>
          <a:effectLst/>
        </p:spPr>
        <p:txBody>
          <a:bodyPr vert="horz" wrap="square" lIns="86210" tIns="43105" rIns="86210" bIns="43105" numCol="1" anchor="b" anchorCtr="0" compatLnSpc="1">
            <a:prstTxWarp prst="textNoShape">
              <a:avLst/>
            </a:prstTxWarp>
          </a:bodyPr>
          <a:lstStyle>
            <a:lvl1pPr>
              <a:defRPr sz="1100"/>
            </a:lvl1pPr>
          </a:lstStyle>
          <a:p>
            <a:pPr>
              <a:defRPr/>
            </a:pPr>
            <a:endParaRPr lang="en-US" altLang="zh-CN"/>
          </a:p>
        </p:txBody>
      </p:sp>
      <p:sp>
        <p:nvSpPr>
          <p:cNvPr id="65543" name="Rectangle 7"/>
          <p:cNvSpPr>
            <a:spLocks noGrp="1" noChangeArrowheads="1"/>
          </p:cNvSpPr>
          <p:nvPr>
            <p:ph type="sldNum" sz="quarter" idx="5"/>
          </p:nvPr>
        </p:nvSpPr>
        <p:spPr bwMode="auto">
          <a:xfrm>
            <a:off x="3625639" y="8250952"/>
            <a:ext cx="2773680" cy="434340"/>
          </a:xfrm>
          <a:prstGeom prst="rect">
            <a:avLst/>
          </a:prstGeom>
          <a:noFill/>
          <a:ln w="9525">
            <a:noFill/>
            <a:miter lim="800000"/>
            <a:headEnd/>
            <a:tailEnd/>
          </a:ln>
          <a:effectLst/>
        </p:spPr>
        <p:txBody>
          <a:bodyPr vert="horz" wrap="square" lIns="86210" tIns="43105" rIns="86210" bIns="43105" numCol="1" anchor="b" anchorCtr="0" compatLnSpc="1">
            <a:prstTxWarp prst="textNoShape">
              <a:avLst/>
            </a:prstTxWarp>
          </a:bodyPr>
          <a:lstStyle>
            <a:lvl1pPr algn="r">
              <a:defRPr sz="1100"/>
            </a:lvl1pPr>
          </a:lstStyle>
          <a:p>
            <a:pPr>
              <a:defRPr/>
            </a:pPr>
            <a:fld id="{82A020EF-7963-4D87-9F90-EDE239DA3E0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82A020EF-7963-4D87-9F90-EDE239DA3E02}" type="slidenum">
              <a:rPr lang="en-US" altLang="zh-CN" smtClean="0"/>
              <a:pPr>
                <a:defRPr/>
              </a:pPr>
              <a:t>1</a:t>
            </a:fld>
            <a:endParaRPr lang="en-US" altLang="zh-CN"/>
          </a:p>
        </p:txBody>
      </p:sp>
    </p:spTree>
    <p:extLst>
      <p:ext uri="{BB962C8B-B14F-4D97-AF65-F5344CB8AC3E}">
        <p14:creationId xmlns:p14="http://schemas.microsoft.com/office/powerpoint/2010/main" val="5090992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C2912D-589B-4840-A565-34F134D7E1E5}" type="slidenum">
              <a:rPr lang="en-US" altLang="zh-CN"/>
              <a:pPr/>
              <a:t>58</a:t>
            </a:fld>
            <a:endParaRPr lang="en-US" altLang="zh-CN"/>
          </a:p>
        </p:txBody>
      </p:sp>
      <p:sp>
        <p:nvSpPr>
          <p:cNvPr id="295938" name="Rectangle 2"/>
          <p:cNvSpPr>
            <a:spLocks noGrp="1" noRot="1" noChangeAspect="1" noChangeArrowheads="1" noTextEdit="1"/>
          </p:cNvSpPr>
          <p:nvPr>
            <p:ph type="sldImg"/>
          </p:nvPr>
        </p:nvSpPr>
        <p:spPr>
          <a:ln/>
        </p:spPr>
      </p:sp>
      <p:sp>
        <p:nvSpPr>
          <p:cNvPr id="295939" name="Rectangle 3"/>
          <p:cNvSpPr>
            <a:spLocks noGrp="1" noChangeArrowheads="1"/>
          </p:cNvSpPr>
          <p:nvPr>
            <p:ph type="body" idx="1"/>
          </p:nvPr>
        </p:nvSpPr>
        <p:spPr>
          <a:xfrm>
            <a:off x="853440" y="4126230"/>
            <a:ext cx="4693920" cy="3909060"/>
          </a:xfrm>
        </p:spPr>
        <p:txBody>
          <a:bodyPr/>
          <a:lstStyle/>
          <a:p>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0A64D6-8641-4658-BA0A-FB03C7D39C43}" type="slidenum">
              <a:rPr lang="en-US" altLang="zh-CN"/>
              <a:pPr/>
              <a:t>64</a:t>
            </a:fld>
            <a:endParaRPr lang="en-US" altLang="zh-CN"/>
          </a:p>
        </p:txBody>
      </p:sp>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xfrm>
            <a:off x="853440" y="4126230"/>
            <a:ext cx="4693920" cy="3909060"/>
          </a:xfrm>
        </p:spPr>
        <p:txBody>
          <a:bodyPr/>
          <a:lstStyle/>
          <a:p>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82A020EF-7963-4D87-9F90-EDE239DA3E02}" type="slidenum">
              <a:rPr lang="en-US" altLang="zh-CN" smtClean="0"/>
              <a:pPr>
                <a:defRPr/>
              </a:pPr>
              <a:t>3</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E98725-BF4B-4896-AF74-E6057FF07F43}" type="slidenum">
              <a:rPr lang="en-US" altLang="zh-CN"/>
              <a:pPr/>
              <a:t>24</a:t>
            </a:fld>
            <a:endParaRPr lang="en-US" altLang="zh-CN"/>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xfrm>
            <a:off x="853440" y="4126230"/>
            <a:ext cx="4693920" cy="3909060"/>
          </a:xfrm>
        </p:spPr>
        <p:txBody>
          <a:bodyPr/>
          <a:lstStyle/>
          <a:p>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E7C58D-DDF3-4D9D-9641-0E645C667D89}" type="slidenum">
              <a:rPr lang="en-US" altLang="zh-CN"/>
              <a:pPr/>
              <a:t>26</a:t>
            </a:fld>
            <a:endParaRPr lang="en-US" altLang="zh-CN"/>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xfrm>
            <a:off x="853440" y="4126230"/>
            <a:ext cx="4693920" cy="3909060"/>
          </a:xfrm>
        </p:spPr>
        <p:txBody>
          <a:bodyPr/>
          <a:lstStyle/>
          <a:p>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8BDE27-4240-460D-9DD2-B0D38BC66B28}" type="slidenum">
              <a:rPr lang="en-US" altLang="zh-CN"/>
              <a:pPr/>
              <a:t>50</a:t>
            </a:fld>
            <a:endParaRPr lang="en-US" altLang="zh-CN"/>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a:xfrm>
            <a:off x="853440" y="4126230"/>
            <a:ext cx="4693920" cy="3909060"/>
          </a:xfrm>
        </p:spPr>
        <p:txBody>
          <a:bodyPr/>
          <a:lstStyle/>
          <a:p>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54D499-4D12-412A-8FB6-87C494E08131}" type="slidenum">
              <a:rPr lang="en-US" altLang="zh-CN"/>
              <a:pPr/>
              <a:t>51</a:t>
            </a:fld>
            <a:endParaRPr lang="en-US" altLang="zh-CN"/>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xfrm>
            <a:off x="853440" y="4126230"/>
            <a:ext cx="4693920" cy="3909060"/>
          </a:xfrm>
        </p:spPr>
        <p:txBody>
          <a:bodyPr/>
          <a:lstStyle/>
          <a:p>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3F6E51-BEB6-47E8-B2D1-6C9517D304D8}" type="slidenum">
              <a:rPr lang="en-US" altLang="zh-CN"/>
              <a:pPr/>
              <a:t>52</a:t>
            </a:fld>
            <a:endParaRPr lang="en-US" altLang="zh-CN"/>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xfrm>
            <a:off x="853440" y="4126230"/>
            <a:ext cx="4693920" cy="3909060"/>
          </a:xfrm>
        </p:spPr>
        <p:txBody>
          <a:bodyPr/>
          <a:lstStyle/>
          <a:p>
            <a:r>
              <a:rPr lang="zh-CN" altLang="en-US"/>
              <a:t>请重画图表，注意章节号图名和图号与文字部分的对应</a:t>
            </a:r>
          </a:p>
          <a:p>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AC495D-2CAB-4663-9465-9FF28BCCE835}" type="slidenum">
              <a:rPr lang="en-US" altLang="zh-CN"/>
              <a:pPr/>
              <a:t>53</a:t>
            </a:fld>
            <a:endParaRPr lang="en-US" altLang="zh-CN"/>
          </a:p>
        </p:txBody>
      </p:sp>
      <p:sp>
        <p:nvSpPr>
          <p:cNvPr id="289794" name="Rectangle 2"/>
          <p:cNvSpPr>
            <a:spLocks noGrp="1" noRot="1" noChangeAspect="1" noChangeArrowheads="1" noTextEdit="1"/>
          </p:cNvSpPr>
          <p:nvPr>
            <p:ph type="sldImg"/>
          </p:nvPr>
        </p:nvSpPr>
        <p:spPr>
          <a:ln/>
        </p:spPr>
      </p:sp>
      <p:sp>
        <p:nvSpPr>
          <p:cNvPr id="289795" name="Rectangle 3"/>
          <p:cNvSpPr>
            <a:spLocks noGrp="1" noChangeArrowheads="1"/>
          </p:cNvSpPr>
          <p:nvPr>
            <p:ph type="body" idx="1"/>
          </p:nvPr>
        </p:nvSpPr>
        <p:spPr>
          <a:xfrm>
            <a:off x="853440" y="4126230"/>
            <a:ext cx="4693920" cy="3909060"/>
          </a:xfrm>
        </p:spPr>
        <p:txBody>
          <a:bodyPr/>
          <a:lstStyle/>
          <a:p>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5C09BC-30DA-488E-A2C3-1D6AB2CB2283}" type="slidenum">
              <a:rPr lang="en-US" altLang="zh-CN"/>
              <a:pPr/>
              <a:t>56</a:t>
            </a:fld>
            <a:endParaRPr lang="en-US" altLang="zh-CN"/>
          </a:p>
        </p:txBody>
      </p:sp>
      <p:sp>
        <p:nvSpPr>
          <p:cNvPr id="291842" name="Rectangle 2"/>
          <p:cNvSpPr>
            <a:spLocks noGrp="1" noRot="1" noChangeAspect="1" noChangeArrowheads="1" noTextEdit="1"/>
          </p:cNvSpPr>
          <p:nvPr>
            <p:ph type="sldImg"/>
          </p:nvPr>
        </p:nvSpPr>
        <p:spPr>
          <a:ln/>
        </p:spPr>
      </p:sp>
      <p:sp>
        <p:nvSpPr>
          <p:cNvPr id="291843" name="Rectangle 3"/>
          <p:cNvSpPr>
            <a:spLocks noGrp="1" noChangeArrowheads="1"/>
          </p:cNvSpPr>
          <p:nvPr>
            <p:ph type="body" idx="1"/>
          </p:nvPr>
        </p:nvSpPr>
        <p:spPr>
          <a:xfrm>
            <a:off x="853440" y="4126230"/>
            <a:ext cx="4693920" cy="3909060"/>
          </a:xfrm>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lvl1pPr>
              <a:defRPr>
                <a:solidFill>
                  <a:srgbClr val="FFC000"/>
                </a:solidFill>
                <a:latin typeface="黑体" pitchFamily="2" charset="-122"/>
                <a:ea typeface="黑体" pitchFamily="2" charset="-122"/>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just">
              <a:buNone/>
              <a:defRPr>
                <a:solidFill>
                  <a:srgbClr val="FFC000"/>
                </a:solidFill>
                <a:latin typeface="Times New Roman" pitchFamily="18" charset="0"/>
                <a:ea typeface="黑体" pitchFamily="2" charset="-122"/>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dirty="0"/>
          </a:p>
        </p:txBody>
      </p:sp>
      <p:sp>
        <p:nvSpPr>
          <p:cNvPr id="4" name="日期占位符 3"/>
          <p:cNvSpPr>
            <a:spLocks noGrp="1"/>
          </p:cNvSpPr>
          <p:nvPr>
            <p:ph type="dt" sz="half" idx="10"/>
          </p:nvPr>
        </p:nvSpPr>
        <p:spPr/>
        <p:txBody>
          <a:bodyPr/>
          <a:lstStyle>
            <a:lvl1pPr>
              <a:defRPr>
                <a:solidFill>
                  <a:srgbClr val="FFC000"/>
                </a:solidFill>
                <a:latin typeface="Calibri" pitchFamily="34" charset="0"/>
                <a:ea typeface="微软雅黑" pitchFamily="34" charset="-122"/>
              </a:defRPr>
            </a:lvl1pPr>
          </a:lstStyle>
          <a:p>
            <a:pPr>
              <a:defRPr/>
            </a:pPr>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8F2E6389-8D40-4829-983D-559B2308AF9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DE8ED398-C109-4DE4-B498-3E2B054B7959}"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685800"/>
            <a:ext cx="8543925" cy="5181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a:xfrm>
            <a:off x="301625" y="6019800"/>
            <a:ext cx="2289175" cy="476250"/>
          </a:xfrm>
        </p:spPr>
        <p:txBody>
          <a:bodyPr/>
          <a:lstStyle>
            <a:lvl1pPr>
              <a:defRPr/>
            </a:lvl1pPr>
          </a:lstStyle>
          <a:p>
            <a:endParaRPr lang="en-US" altLang="zh-CN"/>
          </a:p>
        </p:txBody>
      </p:sp>
      <p:sp>
        <p:nvSpPr>
          <p:cNvPr id="4" name="页脚占位符 3"/>
          <p:cNvSpPr>
            <a:spLocks noGrp="1"/>
          </p:cNvSpPr>
          <p:nvPr>
            <p:ph type="ftr" sz="quarter" idx="11"/>
          </p:nvPr>
        </p:nvSpPr>
        <p:spPr>
          <a:xfrm>
            <a:off x="3124200" y="6019800"/>
            <a:ext cx="2895600" cy="476250"/>
          </a:xfr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019800"/>
            <a:ext cx="2289175" cy="476250"/>
          </a:xfrm>
          <a:prstGeom prst="rect">
            <a:avLst/>
          </a:prstGeom>
        </p:spPr>
        <p:txBody>
          <a:bodyPr/>
          <a:lstStyle>
            <a:lvl1pPr>
              <a:defRPr/>
            </a:lvl1pPr>
          </a:lstStyle>
          <a:p>
            <a:fld id="{CD9C3152-6F88-4FBE-91DA-9252D07A3DED}" type="slidenum">
              <a:rPr lang="zh-CN" altLang="en-US"/>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600200"/>
            <a:ext cx="4038600" cy="45259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6251575"/>
            <a:ext cx="2133600" cy="476250"/>
          </a:xfrm>
        </p:spPr>
        <p:txBody>
          <a:bodyPr/>
          <a:lstStyle>
            <a:lvl1pPr>
              <a:defRPr/>
            </a:lvl1pPr>
          </a:lstStyle>
          <a:p>
            <a:endParaRPr lang="en-US" altLang="zh-CN"/>
          </a:p>
        </p:txBody>
      </p:sp>
      <p:sp>
        <p:nvSpPr>
          <p:cNvPr id="6" name="灯片编号占位符 5"/>
          <p:cNvSpPr>
            <a:spLocks noGrp="1"/>
          </p:cNvSpPr>
          <p:nvPr>
            <p:ph type="sldNum" sz="quarter" idx="11"/>
          </p:nvPr>
        </p:nvSpPr>
        <p:spPr>
          <a:xfrm>
            <a:off x="6553200" y="6248400"/>
            <a:ext cx="2133600" cy="476250"/>
          </a:xfrm>
          <a:prstGeom prst="rect">
            <a:avLst/>
          </a:prstGeom>
        </p:spPr>
        <p:txBody>
          <a:bodyPr/>
          <a:lstStyle>
            <a:lvl1pPr>
              <a:defRPr/>
            </a:lvl1pPr>
          </a:lstStyle>
          <a:p>
            <a:fld id="{0BBCEE23-3DD2-45EE-88DF-3E0C1265D6EF}" type="slidenum">
              <a:rPr lang="en-US" altLang="zh-CN"/>
              <a:pPr/>
              <a:t>‹#›</a:t>
            </a:fld>
            <a:endParaRPr lang="en-US" altLang="zh-CN"/>
          </a:p>
        </p:txBody>
      </p:sp>
      <p:sp>
        <p:nvSpPr>
          <p:cNvPr id="7" name="页脚占位符 6"/>
          <p:cNvSpPr>
            <a:spLocks noGrp="1"/>
          </p:cNvSpPr>
          <p:nvPr>
            <p:ph type="ftr" sz="quarter" idx="12"/>
          </p:nvPr>
        </p:nvSpPr>
        <p:spPr>
          <a:xfrm>
            <a:off x="3124200" y="6248400"/>
            <a:ext cx="2895600" cy="476250"/>
          </a:xfrm>
        </p:spPr>
        <p:txBody>
          <a:bodyPr/>
          <a:lstStyle>
            <a:lvl1pPr>
              <a:defRPr/>
            </a:lvl1pPr>
          </a:lstStyle>
          <a:p>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6"/>
            <a:ext cx="7772400" cy="1470025"/>
          </a:xfrm>
        </p:spPr>
        <p:txBody>
          <a:bodyPr/>
          <a:lstStyle>
            <a:lvl1pPr>
              <a:defRPr>
                <a:solidFill>
                  <a:srgbClr val="FFC000"/>
                </a:solidFill>
                <a:latin typeface="黑体" pitchFamily="2" charset="-122"/>
                <a:ea typeface="黑体" pitchFamily="2" charset="-122"/>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just">
              <a:buNone/>
              <a:defRPr>
                <a:solidFill>
                  <a:srgbClr val="FFC000"/>
                </a:solidFill>
                <a:latin typeface="Times New Roman" pitchFamily="18" charset="0"/>
                <a:ea typeface="黑体" pitchFamily="2" charset="-122"/>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dirty="0"/>
          </a:p>
        </p:txBody>
      </p:sp>
      <p:sp>
        <p:nvSpPr>
          <p:cNvPr id="4" name="日期占位符 3"/>
          <p:cNvSpPr>
            <a:spLocks noGrp="1"/>
          </p:cNvSpPr>
          <p:nvPr>
            <p:ph type="dt" sz="half" idx="10"/>
          </p:nvPr>
        </p:nvSpPr>
        <p:spPr/>
        <p:txBody>
          <a:bodyPr/>
          <a:lstStyle>
            <a:lvl1pPr>
              <a:defRPr>
                <a:solidFill>
                  <a:srgbClr val="FFC000"/>
                </a:solidFill>
                <a:latin typeface="Calibri" pitchFamily="34" charset="0"/>
                <a:ea typeface="微软雅黑" pitchFamily="34" charset="-122"/>
              </a:defRPr>
            </a:lvl1pPr>
          </a:lstStyle>
          <a:p>
            <a:pPr>
              <a:defRPr/>
            </a:pPr>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l">
              <a:defRPr>
                <a:solidFill>
                  <a:srgbClr val="FFC000"/>
                </a:solidFill>
                <a:latin typeface="Times New Roman" pitchFamily="18" charset="0"/>
                <a:cs typeface="Times New Roman" pitchFamily="18" charset="0"/>
              </a:defRPr>
            </a:lvl1p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lvl1pPr algn="just">
              <a:buFont typeface="Wingdings" pitchFamily="2" charset="2"/>
              <a:buChar char="Ø"/>
              <a:defRPr>
                <a:solidFill>
                  <a:srgbClr val="FFC000"/>
                </a:solidFill>
                <a:latin typeface="Times New Roman" pitchFamily="18" charset="0"/>
                <a:cs typeface="Times New Roman" pitchFamily="18" charset="0"/>
              </a:defRPr>
            </a:lvl1pPr>
            <a:lvl2pPr algn="just">
              <a:buFont typeface="Wingdings" pitchFamily="2" charset="2"/>
              <a:buChar char="ü"/>
              <a:defRPr>
                <a:solidFill>
                  <a:srgbClr val="FFC000"/>
                </a:solidFill>
                <a:latin typeface="Times New Roman" pitchFamily="18" charset="0"/>
                <a:cs typeface="Times New Roman" pitchFamily="18" charset="0"/>
              </a:defRPr>
            </a:lvl2pPr>
            <a:lvl3pPr algn="just">
              <a:defRPr>
                <a:solidFill>
                  <a:srgbClr val="FFC000"/>
                </a:solidFill>
                <a:latin typeface="Times New Roman" pitchFamily="18" charset="0"/>
                <a:cs typeface="Times New Roman" pitchFamily="18" charset="0"/>
              </a:defRPr>
            </a:lvl3pPr>
            <a:lvl4pPr algn="just">
              <a:defRPr>
                <a:solidFill>
                  <a:srgbClr val="FFC000"/>
                </a:solidFill>
                <a:latin typeface="Times New Roman" pitchFamily="18" charset="0"/>
                <a:cs typeface="Times New Roman" pitchFamily="18" charset="0"/>
              </a:defRPr>
            </a:lvl4pPr>
            <a:lvl5pPr algn="just">
              <a:defRPr>
                <a:solidFill>
                  <a:srgbClr val="FFC000"/>
                </a:solidFill>
                <a:latin typeface="Times New Roman" pitchFamily="18" charset="0"/>
                <a:cs typeface="Times New Roman" pitchFamily="18" charset="0"/>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文本占位符 2"/>
          <p:cNvSpPr>
            <a:spLocks noGrp="1"/>
          </p:cNvSpPr>
          <p:nvPr>
            <p:ph type="body" idx="1"/>
          </p:nvPr>
        </p:nvSpPr>
        <p:spPr>
          <a:xfrm>
            <a:off x="722313" y="2906714"/>
            <a:ext cx="7772400" cy="1500187"/>
          </a:xfrm>
        </p:spPr>
        <p:txBody>
          <a:bodyPr anchor="b"/>
          <a:lstStyle>
            <a:lvl1pPr marL="0" indent="0">
              <a:buNone/>
              <a:defRPr sz="2000">
                <a:solidFill>
                  <a:srgbClr val="FFC000"/>
                </a:solidFill>
                <a:latin typeface="Times New Roman" pitchFamily="18" charset="0"/>
                <a:cs typeface="Times New Roman"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solidFill>
                  <a:srgbClr val="FFC000"/>
                </a:solidFill>
              </a:defRPr>
            </a:lvl1pPr>
          </a:lstStyle>
          <a:p>
            <a:pPr>
              <a:defRPr/>
            </a:pPr>
            <a:endParaRPr lang="en-US" altLang="zh-CN"/>
          </a:p>
        </p:txBody>
      </p:sp>
      <p:sp>
        <p:nvSpPr>
          <p:cNvPr id="5" name="页脚占位符 4"/>
          <p:cNvSpPr>
            <a:spLocks noGrp="1"/>
          </p:cNvSpPr>
          <p:nvPr>
            <p:ph type="ftr" sz="quarter" idx="11"/>
          </p:nvPr>
        </p:nvSpPr>
        <p:spPr/>
        <p:txBody>
          <a:bodyPr/>
          <a:lstStyle>
            <a:lvl1pPr>
              <a:defRPr>
                <a:solidFill>
                  <a:srgbClr val="FFC000"/>
                </a:solidFill>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solidFill>
                  <a:srgbClr val="FFC000"/>
                </a:solidFill>
                <a:ea typeface="宋体" charset="-122"/>
              </a:defRPr>
            </a:lvl1pPr>
          </a:lstStyle>
          <a:p>
            <a:pPr>
              <a:defRPr/>
            </a:pPr>
            <a:fld id="{2E2221D7-16BB-402E-ADB2-B6833C376867}" type="slidenum">
              <a:rPr lang="en-US" altLang="zh-CN"/>
              <a:pPr>
                <a:defRPr/>
              </a:pPr>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内容占位符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14B71C44-4355-4C90-99A6-B4042613C227}" type="slidenum">
              <a:rPr lang="en-US" altLang="zh-CN"/>
              <a:pPr>
                <a:defRPr/>
              </a:pPr>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774622CE-2E73-410F-AA4E-EF49297F2D33}" type="slidenum">
              <a:rPr lang="en-US" altLang="zh-CN"/>
              <a:pPr>
                <a:defRPr/>
              </a:pPr>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Times New Roman" pitchFamily="18" charset="0"/>
                <a:cs typeface="Times New Roman" pitchFamily="18" charset="0"/>
              </a:defRPr>
            </a:lvl1p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5342B196-ED56-4F57-8AAB-4DC32F10016C}"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l">
              <a:defRPr>
                <a:solidFill>
                  <a:srgbClr val="FFC000"/>
                </a:solidFill>
                <a:latin typeface="Times New Roman" pitchFamily="18" charset="0"/>
                <a:cs typeface="Times New Roman" pitchFamily="18" charset="0"/>
              </a:defRPr>
            </a:lvl1p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lvl1pPr algn="just">
              <a:buFont typeface="Wingdings" pitchFamily="2" charset="2"/>
              <a:buChar char="Ø"/>
              <a:defRPr>
                <a:solidFill>
                  <a:srgbClr val="FFC000"/>
                </a:solidFill>
                <a:latin typeface="Times New Roman" pitchFamily="18" charset="0"/>
                <a:cs typeface="Times New Roman" pitchFamily="18" charset="0"/>
              </a:defRPr>
            </a:lvl1pPr>
            <a:lvl2pPr algn="just">
              <a:buFont typeface="Wingdings" pitchFamily="2" charset="2"/>
              <a:buChar char="ü"/>
              <a:defRPr>
                <a:solidFill>
                  <a:srgbClr val="FFC000"/>
                </a:solidFill>
                <a:latin typeface="Times New Roman" pitchFamily="18" charset="0"/>
                <a:cs typeface="Times New Roman" pitchFamily="18" charset="0"/>
              </a:defRPr>
            </a:lvl2pPr>
            <a:lvl3pPr algn="just">
              <a:defRPr>
                <a:solidFill>
                  <a:srgbClr val="FFC000"/>
                </a:solidFill>
                <a:latin typeface="Times New Roman" pitchFamily="18" charset="0"/>
                <a:cs typeface="Times New Roman" pitchFamily="18" charset="0"/>
              </a:defRPr>
            </a:lvl3pPr>
            <a:lvl4pPr algn="just">
              <a:defRPr>
                <a:solidFill>
                  <a:srgbClr val="FFC000"/>
                </a:solidFill>
                <a:latin typeface="Times New Roman" pitchFamily="18" charset="0"/>
                <a:cs typeface="Times New Roman" pitchFamily="18" charset="0"/>
              </a:defRPr>
            </a:lvl4pPr>
            <a:lvl5pPr algn="just">
              <a:defRPr>
                <a:solidFill>
                  <a:srgbClr val="FFC000"/>
                </a:solidFill>
                <a:latin typeface="Times New Roman" pitchFamily="18" charset="0"/>
                <a:cs typeface="Times New Roman" pitchFamily="18" charset="0"/>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1C9A8223-CB60-4E64-8972-E06E727A3B5D}" type="slidenum">
              <a:rPr lang="en-US" altLang="zh-CN"/>
              <a:pPr>
                <a:defRPr/>
              </a:pPr>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0366FD13-FED1-4A5F-A004-3A73B74515EA}" type="slidenum">
              <a:rPr lang="en-US" altLang="zh-CN"/>
              <a:pPr>
                <a:defRPr/>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1"/>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79697040-4FD0-4D34-B8AA-BADCD3BDE828}" type="slidenum">
              <a:rPr lang="en-US" altLang="zh-CN"/>
              <a:pPr>
                <a:defRPr/>
              </a:pPr>
              <a:t>‹#›</a:t>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4FA85250-ECDC-4BB0-A3E6-F8FBFA11EDCF}" type="slidenum">
              <a:rPr lang="en-US" altLang="zh-CN"/>
              <a:pPr>
                <a:defRPr/>
              </a:pPr>
              <a:t>‹#›</a:t>
            </a:fld>
            <a:endParaRPr lang="en-US" altLang="zh-C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9"/>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ea typeface="宋体" charset="-122"/>
              </a:defRPr>
            </a:lvl1pPr>
          </a:lstStyle>
          <a:p>
            <a:pPr>
              <a:defRPr/>
            </a:pPr>
            <a:fld id="{3D6D51DF-56D0-490F-9ED2-EB2DF24C47F2}"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rgbClr val="FFC000"/>
                </a:solidFill>
                <a:latin typeface="Times New Roman" pitchFamily="18" charset="0"/>
                <a:cs typeface="Times New Roman"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solidFill>
                  <a:srgbClr val="FFC000"/>
                </a:solidFill>
              </a:defRPr>
            </a:lvl1pPr>
          </a:lstStyle>
          <a:p>
            <a:pPr>
              <a:defRPr/>
            </a:pPr>
            <a:endParaRPr lang="en-US" altLang="zh-CN"/>
          </a:p>
        </p:txBody>
      </p:sp>
      <p:sp>
        <p:nvSpPr>
          <p:cNvPr id="5" name="页脚占位符 4"/>
          <p:cNvSpPr>
            <a:spLocks noGrp="1"/>
          </p:cNvSpPr>
          <p:nvPr>
            <p:ph type="ftr" sz="quarter" idx="11"/>
          </p:nvPr>
        </p:nvSpPr>
        <p:spPr/>
        <p:txBody>
          <a:bodyPr/>
          <a:lstStyle>
            <a:lvl1pPr>
              <a:defRPr>
                <a:solidFill>
                  <a:srgbClr val="FFC000"/>
                </a:solidFill>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smtClean="0">
                <a:solidFill>
                  <a:srgbClr val="FFC000"/>
                </a:solidFill>
              </a:defRPr>
            </a:lvl1pPr>
          </a:lstStyle>
          <a:p>
            <a:pPr>
              <a:defRPr/>
            </a:pPr>
            <a:fld id="{6FDBDE26-9770-4993-B050-F9A1A2CF5D25}"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D26B3C28-79DD-4BB0-9392-879335D09F71}"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9824D92A-25B9-40BF-B0EC-B5F3BE260C9F}"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Times New Roman" pitchFamily="18" charset="0"/>
                <a:cs typeface="Times New Roman" pitchFamily="18" charset="0"/>
              </a:defRPr>
            </a:lvl1p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CCACD4DC-A919-4815-ABE0-3062171952A0}"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6C12B6E7-5C80-48CD-A50A-F7164C1FB21F}"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3A81DD8E-36AA-47E3-8D0A-1AA372EBD0A0}"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4A95B35E-3A19-4FDD-89FA-9207D72AA8A1}"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363538"/>
            <a:ext cx="8229600"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0" y="1689100"/>
            <a:ext cx="8229600"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7" name="页脚占位符 4"/>
          <p:cNvSpPr txBox="1">
            <a:spLocks/>
          </p:cNvSpPr>
          <p:nvPr/>
        </p:nvSpPr>
        <p:spPr>
          <a:xfrm>
            <a:off x="0" y="0"/>
            <a:ext cx="6072188" cy="365125"/>
          </a:xfrm>
          <a:prstGeom prst="rect">
            <a:avLst/>
          </a:prstGeom>
        </p:spPr>
        <p:txBody>
          <a:bodyPr lIns="36000" tIns="36000" rIns="36000" bIns="36000"/>
          <a:lstStyle>
            <a:lvl1pPr algn="l">
              <a:defRPr sz="1800" b="1">
                <a:solidFill>
                  <a:schemeClr val="accent1"/>
                </a:solidFill>
                <a:effectLst>
                  <a:outerShdw blurRad="38100" dist="38100" dir="2700000" algn="tl">
                    <a:srgbClr val="000000">
                      <a:alpha val="43137"/>
                    </a:srgbClr>
                  </a:outerShdw>
                </a:effectLst>
              </a:defRPr>
            </a:lvl1pPr>
          </a:lstStyle>
          <a:p>
            <a:pPr>
              <a:spcBef>
                <a:spcPct val="50000"/>
              </a:spcBef>
              <a:defRPr/>
            </a:pPr>
            <a:r>
              <a:rPr lang="zh-CN" altLang="en-US" dirty="0">
                <a:solidFill>
                  <a:srgbClr val="CC00CC"/>
                </a:solidFill>
                <a:latin typeface="黑体" pitchFamily="2" charset="-122"/>
                <a:ea typeface="黑体" pitchFamily="2" charset="-122"/>
              </a:rPr>
              <a:t>水污染生态控制工程</a:t>
            </a:r>
            <a:r>
              <a:rPr lang="en-US" altLang="zh-CN" dirty="0">
                <a:solidFill>
                  <a:srgbClr val="CC00CC"/>
                </a:solidFill>
                <a:latin typeface="黑体" pitchFamily="2" charset="-122"/>
                <a:ea typeface="黑体" pitchFamily="2" charset="-122"/>
              </a:rPr>
              <a:t>——</a:t>
            </a:r>
            <a:r>
              <a:rPr lang="zh-CN" altLang="en-US" dirty="0">
                <a:solidFill>
                  <a:srgbClr val="CC00CC"/>
                </a:solidFill>
                <a:latin typeface="黑体" pitchFamily="2" charset="-122"/>
                <a:ea typeface="黑体" pitchFamily="2" charset="-122"/>
              </a:rPr>
              <a:t>第九章 </a:t>
            </a:r>
            <a:r>
              <a:rPr lang="zh-CN" altLang="en-US" sz="1800" b="1" kern="1200" dirty="0">
                <a:solidFill>
                  <a:srgbClr val="CC00CC"/>
                </a:solidFill>
                <a:effectLst>
                  <a:outerShdw blurRad="38100" dist="38100" dir="2700000" algn="tl">
                    <a:srgbClr val="000000">
                      <a:alpha val="43137"/>
                    </a:srgbClr>
                  </a:outerShdw>
                </a:effectLst>
                <a:latin typeface="黑体" pitchFamily="2" charset="-122"/>
                <a:ea typeface="黑体" pitchFamily="2" charset="-122"/>
                <a:cs typeface="+mn-cs"/>
              </a:rPr>
              <a:t>污泥的处理</a:t>
            </a:r>
          </a:p>
        </p:txBody>
      </p:sp>
      <p:sp>
        <p:nvSpPr>
          <p:cNvPr id="11" name="矩形 10"/>
          <p:cNvSpPr/>
          <p:nvPr/>
        </p:nvSpPr>
        <p:spPr>
          <a:xfrm>
            <a:off x="6012160" y="6381328"/>
            <a:ext cx="2816079" cy="276999"/>
          </a:xfrm>
          <a:prstGeom prst="rect">
            <a:avLst/>
          </a:prstGeom>
          <a:noFill/>
        </p:spPr>
        <p:txBody>
          <a:bodyPr wrap="square">
            <a:spAutoFit/>
          </a:bodyPr>
          <a:lstStyle/>
          <a:p>
            <a:pPr algn="ctr">
              <a:defRPr/>
            </a:pPr>
            <a:r>
              <a:rPr lang="en-US" altLang="zh-CN"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Shan</a:t>
            </a:r>
            <a:r>
              <a:rPr lang="en-US" altLang="zh-CN" sz="1200" b="1" baseline="0"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dong  Agricultural </a:t>
            </a:r>
            <a:r>
              <a:rPr lang="en-US" altLang="zh-CN"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University</a:t>
            </a:r>
            <a:endParaRPr lang="zh-CN" altLang="en-US"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endParaRPr>
          </a:p>
        </p:txBody>
      </p:sp>
      <p:cxnSp>
        <p:nvCxnSpPr>
          <p:cNvPr id="8" name="直接连接符 7"/>
          <p:cNvCxnSpPr/>
          <p:nvPr userDrawn="1"/>
        </p:nvCxnSpPr>
        <p:spPr>
          <a:xfrm>
            <a:off x="0" y="332656"/>
            <a:ext cx="9144000" cy="0"/>
          </a:xfrm>
          <a:prstGeom prst="line">
            <a:avLst/>
          </a:prstGeom>
          <a:ln w="25400">
            <a:solidFill>
              <a:srgbClr val="0BF57A"/>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834" r:id="rId1"/>
    <p:sldLayoutId id="2147483833"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57" r:id="rId12"/>
    <p:sldLayoutId id="2147483858" r:id="rId13"/>
  </p:sldLayoutIdLst>
  <p:txStyles>
    <p:titleStyle>
      <a:lvl1pPr algn="l" rtl="0" fontAlgn="base">
        <a:spcBef>
          <a:spcPct val="0"/>
        </a:spcBef>
        <a:spcAft>
          <a:spcPct val="0"/>
        </a:spcAft>
        <a:defRPr sz="4400" b="1" kern="1200">
          <a:solidFill>
            <a:srgbClr val="FFC000"/>
          </a:solidFill>
          <a:effectLst>
            <a:outerShdw blurRad="38100" dist="38100" dir="2700000" algn="tl">
              <a:srgbClr val="000000">
                <a:alpha val="43137"/>
              </a:srgbClr>
            </a:outerShdw>
          </a:effectLst>
          <a:latin typeface="+mn-lt"/>
          <a:ea typeface="黑体" pitchFamily="2" charset="-122"/>
          <a:cs typeface="+mj-cs"/>
        </a:defRPr>
      </a:lvl1pPr>
      <a:lvl2pPr algn="l" rtl="0" fontAlgn="base">
        <a:spcBef>
          <a:spcPct val="0"/>
        </a:spcBef>
        <a:spcAft>
          <a:spcPct val="0"/>
        </a:spcAft>
        <a:defRPr sz="4400" b="1">
          <a:solidFill>
            <a:srgbClr val="FFC000"/>
          </a:solidFill>
          <a:latin typeface="Verdana" pitchFamily="34" charset="0"/>
          <a:ea typeface="黑体" pitchFamily="2" charset="-122"/>
        </a:defRPr>
      </a:lvl2pPr>
      <a:lvl3pPr algn="l" rtl="0" fontAlgn="base">
        <a:spcBef>
          <a:spcPct val="0"/>
        </a:spcBef>
        <a:spcAft>
          <a:spcPct val="0"/>
        </a:spcAft>
        <a:defRPr sz="4400" b="1">
          <a:solidFill>
            <a:srgbClr val="FFC000"/>
          </a:solidFill>
          <a:latin typeface="Verdana" pitchFamily="34" charset="0"/>
          <a:ea typeface="黑体" pitchFamily="2" charset="-122"/>
        </a:defRPr>
      </a:lvl3pPr>
      <a:lvl4pPr algn="l" rtl="0" fontAlgn="base">
        <a:spcBef>
          <a:spcPct val="0"/>
        </a:spcBef>
        <a:spcAft>
          <a:spcPct val="0"/>
        </a:spcAft>
        <a:defRPr sz="4400" b="1">
          <a:solidFill>
            <a:srgbClr val="FFC000"/>
          </a:solidFill>
          <a:latin typeface="Verdana" pitchFamily="34" charset="0"/>
          <a:ea typeface="黑体" pitchFamily="2" charset="-122"/>
        </a:defRPr>
      </a:lvl4pPr>
      <a:lvl5pPr algn="l" rtl="0" fontAlgn="base">
        <a:spcBef>
          <a:spcPct val="0"/>
        </a:spcBef>
        <a:spcAft>
          <a:spcPct val="0"/>
        </a:spcAft>
        <a:defRPr sz="4400" b="1">
          <a:solidFill>
            <a:srgbClr val="FFC000"/>
          </a:solidFill>
          <a:latin typeface="Verdana" pitchFamily="34" charset="0"/>
          <a:ea typeface="黑体" pitchFamily="2" charset="-122"/>
        </a:defRPr>
      </a:lvl5pPr>
      <a:lvl6pPr marL="457200" algn="l" rtl="0" fontAlgn="base">
        <a:spcBef>
          <a:spcPct val="0"/>
        </a:spcBef>
        <a:spcAft>
          <a:spcPct val="0"/>
        </a:spcAft>
        <a:defRPr sz="4400" b="1">
          <a:solidFill>
            <a:srgbClr val="FFC000"/>
          </a:solidFill>
          <a:latin typeface="Verdana" pitchFamily="34" charset="0"/>
          <a:ea typeface="黑体" pitchFamily="2" charset="-122"/>
        </a:defRPr>
      </a:lvl6pPr>
      <a:lvl7pPr marL="914400" algn="l" rtl="0" fontAlgn="base">
        <a:spcBef>
          <a:spcPct val="0"/>
        </a:spcBef>
        <a:spcAft>
          <a:spcPct val="0"/>
        </a:spcAft>
        <a:defRPr sz="4400" b="1">
          <a:solidFill>
            <a:srgbClr val="FFC000"/>
          </a:solidFill>
          <a:latin typeface="Verdana" pitchFamily="34" charset="0"/>
          <a:ea typeface="黑体" pitchFamily="2" charset="-122"/>
        </a:defRPr>
      </a:lvl7pPr>
      <a:lvl8pPr marL="1371600" algn="l" rtl="0" fontAlgn="base">
        <a:spcBef>
          <a:spcPct val="0"/>
        </a:spcBef>
        <a:spcAft>
          <a:spcPct val="0"/>
        </a:spcAft>
        <a:defRPr sz="4400" b="1">
          <a:solidFill>
            <a:srgbClr val="FFC000"/>
          </a:solidFill>
          <a:latin typeface="Verdana" pitchFamily="34" charset="0"/>
          <a:ea typeface="黑体" pitchFamily="2" charset="-122"/>
        </a:defRPr>
      </a:lvl8pPr>
      <a:lvl9pPr marL="1828800" algn="l" rtl="0" fontAlgn="base">
        <a:spcBef>
          <a:spcPct val="0"/>
        </a:spcBef>
        <a:spcAft>
          <a:spcPct val="0"/>
        </a:spcAft>
        <a:defRPr sz="4400" b="1">
          <a:solidFill>
            <a:srgbClr val="FFC000"/>
          </a:solidFill>
          <a:latin typeface="Verdana" pitchFamily="34" charset="0"/>
          <a:ea typeface="黑体" pitchFamily="2" charset="-122"/>
        </a:defRPr>
      </a:lvl9pPr>
    </p:titleStyle>
    <p:bodyStyle>
      <a:lvl1pPr marL="342900" indent="-342900" algn="just" rtl="0" fontAlgn="base">
        <a:spcBef>
          <a:spcPct val="20000"/>
        </a:spcBef>
        <a:spcAft>
          <a:spcPct val="0"/>
        </a:spcAft>
        <a:buFont typeface="Wingdings" pitchFamily="2" charset="2"/>
        <a:buChar char="Ø"/>
        <a:defRPr sz="32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1pPr>
      <a:lvl2pPr marL="742950" indent="-285750" algn="just" rtl="0" fontAlgn="base">
        <a:spcBef>
          <a:spcPct val="20000"/>
        </a:spcBef>
        <a:spcAft>
          <a:spcPct val="0"/>
        </a:spcAft>
        <a:buFont typeface="Wingdings" pitchFamily="2" charset="2"/>
        <a:buChar char="ü"/>
        <a:defRPr sz="28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2pPr>
      <a:lvl3pPr marL="1143000" indent="-228600" algn="just" rtl="0" fontAlgn="base">
        <a:spcBef>
          <a:spcPct val="20000"/>
        </a:spcBef>
        <a:spcAft>
          <a:spcPct val="0"/>
        </a:spcAft>
        <a:buFont typeface="Arial" charset="0"/>
        <a:buChar char="•"/>
        <a:defRPr sz="24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3pPr>
      <a:lvl4pPr marL="1600200" indent="-228600" algn="just" rtl="0" fontAlgn="base">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4pPr>
      <a:lvl5pPr marL="2057400" indent="-228600" algn="just" rtl="0" fontAlgn="base">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363538"/>
            <a:ext cx="8229600"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0" y="1689100"/>
            <a:ext cx="8229600"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7" name="页脚占位符 4"/>
          <p:cNvSpPr txBox="1">
            <a:spLocks/>
          </p:cNvSpPr>
          <p:nvPr/>
        </p:nvSpPr>
        <p:spPr>
          <a:xfrm>
            <a:off x="0" y="0"/>
            <a:ext cx="5643563" cy="365125"/>
          </a:xfrm>
          <a:prstGeom prst="rect">
            <a:avLst/>
          </a:prstGeom>
        </p:spPr>
        <p:txBody>
          <a:bodyPr lIns="36000" tIns="36000" rIns="36000" bIns="36000"/>
          <a:lstStyle>
            <a:lvl1pPr algn="l">
              <a:defRPr sz="1800" b="1">
                <a:solidFill>
                  <a:schemeClr val="accent1"/>
                </a:solidFill>
                <a:effectLst>
                  <a:outerShdw blurRad="38100" dist="38100" dir="2700000" algn="tl">
                    <a:srgbClr val="000000">
                      <a:alpha val="43137"/>
                    </a:srgbClr>
                  </a:outerShdw>
                </a:effectLst>
              </a:defRPr>
            </a:lvl1pPr>
          </a:lstStyle>
          <a:p>
            <a:pPr fontAlgn="auto">
              <a:spcBef>
                <a:spcPts val="0"/>
              </a:spcBef>
              <a:spcAft>
                <a:spcPts val="0"/>
              </a:spcAft>
              <a:defRPr/>
            </a:pPr>
            <a:r>
              <a:rPr lang="zh-CN" altLang="en-US" dirty="0">
                <a:latin typeface="Times New Roman" pitchFamily="18" charset="0"/>
                <a:ea typeface="黑体" pitchFamily="2" charset="-122"/>
                <a:cs typeface="Times New Roman" pitchFamily="18" charset="0"/>
              </a:rPr>
              <a:t>水污染控制工程</a:t>
            </a:r>
            <a:r>
              <a:rPr lang="en-US" altLang="zh-CN" dirty="0">
                <a:latin typeface="Times New Roman" pitchFamily="18" charset="0"/>
                <a:ea typeface="黑体" pitchFamily="2" charset="-122"/>
                <a:cs typeface="Times New Roman" pitchFamily="18" charset="0"/>
              </a:rPr>
              <a:t>2——</a:t>
            </a:r>
            <a:r>
              <a:rPr lang="zh-CN" altLang="en-US" dirty="0">
                <a:latin typeface="Times New Roman" pitchFamily="18" charset="0"/>
                <a:ea typeface="黑体" pitchFamily="2" charset="-122"/>
                <a:cs typeface="Times New Roman" pitchFamily="18" charset="0"/>
              </a:rPr>
              <a:t>第七章 污水的深度处理与回用</a:t>
            </a:r>
          </a:p>
        </p:txBody>
      </p:sp>
      <p:sp>
        <p:nvSpPr>
          <p:cNvPr id="11" name="矩形 10"/>
          <p:cNvSpPr/>
          <p:nvPr/>
        </p:nvSpPr>
        <p:spPr>
          <a:xfrm>
            <a:off x="7046894" y="6488668"/>
            <a:ext cx="2240015" cy="369332"/>
          </a:xfrm>
          <a:prstGeom prst="rect">
            <a:avLst/>
          </a:prstGeom>
          <a:noFill/>
        </p:spPr>
        <p:txBody>
          <a:bodyPr>
            <a:spAutoFit/>
          </a:bodyPr>
          <a:lstStyle/>
          <a:p>
            <a:pPr algn="ctr">
              <a:defRPr/>
            </a:pPr>
            <a:r>
              <a:rPr lang="en-US" altLang="zh-CN"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ea typeface="宋体" charset="-122"/>
              </a:rPr>
              <a:t>Nankai University</a:t>
            </a:r>
            <a:endParaRPr lang="zh-CN" altLang="en-US"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ea typeface="宋体" charset="-122"/>
            </a:endParaRPr>
          </a:p>
        </p:txBody>
      </p:sp>
    </p:spTree>
  </p:cSld>
  <p:clrMap bg1="dk1" tx1="lt1" bg2="dk2" tx2="lt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Lst>
  <p:txStyles>
    <p:titleStyle>
      <a:lvl1pPr algn="l" rtl="0" eaLnBrk="0" fontAlgn="base" hangingPunct="0">
        <a:spcBef>
          <a:spcPct val="0"/>
        </a:spcBef>
        <a:spcAft>
          <a:spcPct val="0"/>
        </a:spcAft>
        <a:defRPr sz="4400" b="1" kern="1200">
          <a:solidFill>
            <a:srgbClr val="FFC000"/>
          </a:solidFill>
          <a:effectLst>
            <a:outerShdw blurRad="38100" dist="38100" dir="2700000" algn="tl">
              <a:srgbClr val="000000">
                <a:alpha val="43137"/>
              </a:srgbClr>
            </a:outerShdw>
          </a:effectLst>
          <a:latin typeface="+mn-lt"/>
          <a:ea typeface="黑体" pitchFamily="2" charset="-122"/>
          <a:cs typeface="+mj-cs"/>
        </a:defRPr>
      </a:lvl1pPr>
      <a:lvl2pPr algn="l" rtl="0" eaLnBrk="0" fontAlgn="base" hangingPunct="0">
        <a:spcBef>
          <a:spcPct val="0"/>
        </a:spcBef>
        <a:spcAft>
          <a:spcPct val="0"/>
        </a:spcAft>
        <a:defRPr sz="4400" b="1">
          <a:solidFill>
            <a:srgbClr val="FFC000"/>
          </a:solidFill>
          <a:latin typeface="Verdana" pitchFamily="34" charset="0"/>
          <a:ea typeface="黑体" pitchFamily="2" charset="-122"/>
        </a:defRPr>
      </a:lvl2pPr>
      <a:lvl3pPr algn="l" rtl="0" eaLnBrk="0" fontAlgn="base" hangingPunct="0">
        <a:spcBef>
          <a:spcPct val="0"/>
        </a:spcBef>
        <a:spcAft>
          <a:spcPct val="0"/>
        </a:spcAft>
        <a:defRPr sz="4400" b="1">
          <a:solidFill>
            <a:srgbClr val="FFC000"/>
          </a:solidFill>
          <a:latin typeface="Verdana" pitchFamily="34" charset="0"/>
          <a:ea typeface="黑体" pitchFamily="2" charset="-122"/>
        </a:defRPr>
      </a:lvl3pPr>
      <a:lvl4pPr algn="l" rtl="0" eaLnBrk="0" fontAlgn="base" hangingPunct="0">
        <a:spcBef>
          <a:spcPct val="0"/>
        </a:spcBef>
        <a:spcAft>
          <a:spcPct val="0"/>
        </a:spcAft>
        <a:defRPr sz="4400" b="1">
          <a:solidFill>
            <a:srgbClr val="FFC000"/>
          </a:solidFill>
          <a:latin typeface="Verdana" pitchFamily="34" charset="0"/>
          <a:ea typeface="黑体" pitchFamily="2" charset="-122"/>
        </a:defRPr>
      </a:lvl4pPr>
      <a:lvl5pPr algn="l" rtl="0" eaLnBrk="0" fontAlgn="base" hangingPunct="0">
        <a:spcBef>
          <a:spcPct val="0"/>
        </a:spcBef>
        <a:spcAft>
          <a:spcPct val="0"/>
        </a:spcAft>
        <a:defRPr sz="4400" b="1">
          <a:solidFill>
            <a:srgbClr val="FFC000"/>
          </a:solidFill>
          <a:latin typeface="Verdana" pitchFamily="34" charset="0"/>
          <a:ea typeface="黑体" pitchFamily="2" charset="-122"/>
        </a:defRPr>
      </a:lvl5pPr>
      <a:lvl6pPr marL="457200" algn="l" rtl="0" eaLnBrk="1" fontAlgn="base" hangingPunct="1">
        <a:spcBef>
          <a:spcPct val="0"/>
        </a:spcBef>
        <a:spcAft>
          <a:spcPct val="0"/>
        </a:spcAft>
        <a:defRPr sz="4400" b="1">
          <a:solidFill>
            <a:srgbClr val="FFC000"/>
          </a:solidFill>
          <a:latin typeface="Verdana" pitchFamily="34" charset="0"/>
          <a:ea typeface="黑体" pitchFamily="2" charset="-122"/>
        </a:defRPr>
      </a:lvl6pPr>
      <a:lvl7pPr marL="914400" algn="l" rtl="0" eaLnBrk="1" fontAlgn="base" hangingPunct="1">
        <a:spcBef>
          <a:spcPct val="0"/>
        </a:spcBef>
        <a:spcAft>
          <a:spcPct val="0"/>
        </a:spcAft>
        <a:defRPr sz="4400" b="1">
          <a:solidFill>
            <a:srgbClr val="FFC000"/>
          </a:solidFill>
          <a:latin typeface="Verdana" pitchFamily="34" charset="0"/>
          <a:ea typeface="黑体" pitchFamily="2" charset="-122"/>
        </a:defRPr>
      </a:lvl7pPr>
      <a:lvl8pPr marL="1371600" algn="l" rtl="0" eaLnBrk="1" fontAlgn="base" hangingPunct="1">
        <a:spcBef>
          <a:spcPct val="0"/>
        </a:spcBef>
        <a:spcAft>
          <a:spcPct val="0"/>
        </a:spcAft>
        <a:defRPr sz="4400" b="1">
          <a:solidFill>
            <a:srgbClr val="FFC000"/>
          </a:solidFill>
          <a:latin typeface="Verdana" pitchFamily="34" charset="0"/>
          <a:ea typeface="黑体" pitchFamily="2" charset="-122"/>
        </a:defRPr>
      </a:lvl8pPr>
      <a:lvl9pPr marL="1828800" algn="l" rtl="0" eaLnBrk="1" fontAlgn="base" hangingPunct="1">
        <a:spcBef>
          <a:spcPct val="0"/>
        </a:spcBef>
        <a:spcAft>
          <a:spcPct val="0"/>
        </a:spcAft>
        <a:defRPr sz="4400" b="1">
          <a:solidFill>
            <a:srgbClr val="FFC000"/>
          </a:solidFill>
          <a:latin typeface="Verdana" pitchFamily="34" charset="0"/>
          <a:ea typeface="黑体" pitchFamily="2" charset="-122"/>
        </a:defRPr>
      </a:lvl9pPr>
    </p:titleStyle>
    <p:bodyStyle>
      <a:lvl1pPr marL="342900" indent="-342900" algn="just" rtl="0" eaLnBrk="0" fontAlgn="base" hangingPunct="0">
        <a:spcBef>
          <a:spcPct val="20000"/>
        </a:spcBef>
        <a:spcAft>
          <a:spcPct val="0"/>
        </a:spcAft>
        <a:buFont typeface="Wingdings" pitchFamily="2" charset="2"/>
        <a:buChar char="Ø"/>
        <a:defRPr sz="32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1pPr>
      <a:lvl2pPr marL="742950" indent="-285750" algn="just" rtl="0" eaLnBrk="0" fontAlgn="base" hangingPunct="0">
        <a:spcBef>
          <a:spcPct val="20000"/>
        </a:spcBef>
        <a:spcAft>
          <a:spcPct val="0"/>
        </a:spcAft>
        <a:buFont typeface="Wingdings" pitchFamily="2" charset="2"/>
        <a:buChar char="ü"/>
        <a:defRPr sz="28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2pPr>
      <a:lvl3pPr marL="1143000" indent="-228600" algn="just" rtl="0" eaLnBrk="0" fontAlgn="base" hangingPunct="0">
        <a:spcBef>
          <a:spcPct val="20000"/>
        </a:spcBef>
        <a:spcAft>
          <a:spcPct val="0"/>
        </a:spcAft>
        <a:buFont typeface="Arial" charset="0"/>
        <a:buChar char="•"/>
        <a:defRPr sz="24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3pPr>
      <a:lvl4pPr marL="1600200" indent="-228600" algn="just" rtl="0" eaLnBrk="0" fontAlgn="base" hangingPunct="0">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4pPr>
      <a:lvl5pPr marL="2057400" indent="-228600" algn="just" rtl="0" eaLnBrk="0" fontAlgn="base" hangingPunct="0">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5.png"/><Relationship Id="rId4" Type="http://schemas.openxmlformats.org/officeDocument/2006/relationships/image" Target="../media/image3.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6.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7.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8.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0.wmf"/><Relationship Id="rId5" Type="http://schemas.openxmlformats.org/officeDocument/2006/relationships/oleObject" Target="../embeddings/oleObject8.bin"/><Relationship Id="rId4" Type="http://schemas.openxmlformats.org/officeDocument/2006/relationships/image" Target="../media/image9.wmf"/></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27745;&#27877;&#24178;&#21270;&#22330;.bmp"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ph type="ctrTitle" idx="4294967295"/>
          </p:nvPr>
        </p:nvSpPr>
        <p:spPr>
          <a:xfrm>
            <a:off x="152400" y="1988840"/>
            <a:ext cx="8839200" cy="1524000"/>
          </a:xfrm>
        </p:spPr>
        <p:txBody>
          <a:bodyPr>
            <a:normAutofit/>
          </a:bodyPr>
          <a:lstStyle/>
          <a:p>
            <a:pPr algn="ctr"/>
            <a:r>
              <a:rPr lang="zh-CN" altLang="en-US" sz="4800" dirty="0">
                <a:solidFill>
                  <a:srgbClr val="FFFF00"/>
                </a:solidFill>
              </a:rPr>
              <a:t>第九章    污泥的处理</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a:xfrm>
            <a:off x="495300" y="533400"/>
            <a:ext cx="7947025" cy="1635125"/>
          </a:xfrm>
          <a:noFill/>
          <a:ln/>
        </p:spPr>
        <p:txBody>
          <a:bodyPr/>
          <a:lstStyle/>
          <a:p>
            <a:pPr>
              <a:lnSpc>
                <a:spcPct val="150000"/>
              </a:lnSpc>
              <a:buNone/>
            </a:pPr>
            <a:r>
              <a:rPr lang="en-US" altLang="zh-CN" sz="3600" b="1" dirty="0">
                <a:solidFill>
                  <a:srgbClr val="FFFF00"/>
                </a:solidFill>
                <a:latin typeface="华文中宋" pitchFamily="2" charset="-122"/>
                <a:ea typeface="华文中宋" pitchFamily="2" charset="-122"/>
              </a:rPr>
              <a:t>2</a:t>
            </a:r>
            <a:r>
              <a:rPr lang="zh-CN" altLang="en-US" sz="3600" b="1" dirty="0">
                <a:solidFill>
                  <a:srgbClr val="FFFF00"/>
                </a:solidFill>
                <a:latin typeface="华文中宋" pitchFamily="2" charset="-122"/>
                <a:ea typeface="华文中宋" pitchFamily="2" charset="-122"/>
              </a:rPr>
              <a:t>．污泥的性质指标</a:t>
            </a:r>
          </a:p>
          <a:p>
            <a:pPr>
              <a:lnSpc>
                <a:spcPct val="150000"/>
              </a:lnSpc>
              <a:buNone/>
            </a:pPr>
            <a:r>
              <a:rPr lang="zh-CN" altLang="en-US" sz="2600" b="1" dirty="0">
                <a:latin typeface="华文中宋" pitchFamily="2" charset="-122"/>
                <a:ea typeface="华文中宋" pitchFamily="2" charset="-122"/>
              </a:rPr>
              <a:t>用于表示污泥性质的主要指标有：</a:t>
            </a:r>
          </a:p>
        </p:txBody>
      </p:sp>
      <p:sp>
        <p:nvSpPr>
          <p:cNvPr id="57347" name="Rectangle 3"/>
          <p:cNvSpPr>
            <a:spLocks noChangeArrowheads="1"/>
          </p:cNvSpPr>
          <p:nvPr/>
        </p:nvSpPr>
        <p:spPr bwMode="auto">
          <a:xfrm>
            <a:off x="566737" y="2181591"/>
            <a:ext cx="8010525" cy="3969221"/>
          </a:xfrm>
          <a:prstGeom prst="rect">
            <a:avLst/>
          </a:prstGeom>
          <a:gradFill rotWithShape="1">
            <a:gsLst>
              <a:gs pos="0">
                <a:srgbClr val="333399"/>
              </a:gs>
              <a:gs pos="100000">
                <a:srgbClr val="FFFFFF"/>
              </a:gs>
            </a:gsLst>
            <a:path path="shape">
              <a:fillToRect l="50000" t="50000" r="50000" b="50000"/>
            </a:path>
          </a:gradFill>
          <a:ln w="9525">
            <a:solidFill>
              <a:schemeClr val="tx1"/>
            </a:solidFill>
            <a:miter lim="800000"/>
            <a:headEnd/>
            <a:tailEnd/>
          </a:ln>
          <a:effectLst/>
        </p:spPr>
        <p:txBody>
          <a:bodyPr wrap="none" anchor="ctr"/>
          <a:lstStyle/>
          <a:p>
            <a:pPr algn="just">
              <a:lnSpc>
                <a:spcPct val="150000"/>
              </a:lnSpc>
              <a:spcBef>
                <a:spcPct val="0"/>
              </a:spcBef>
              <a:buClrTx/>
              <a:buSzTx/>
              <a:buFontTx/>
              <a:buNone/>
            </a:pPr>
            <a:r>
              <a:rPr kumimoji="1" lang="en-US" altLang="zh-CN" sz="2400" b="1" dirty="0">
                <a:solidFill>
                  <a:srgbClr val="FF0000"/>
                </a:solidFill>
                <a:latin typeface="宋体" panose="02010600030101010101" pitchFamily="2" charset="-122"/>
              </a:rPr>
              <a:t>(1)</a:t>
            </a:r>
            <a:r>
              <a:rPr kumimoji="1" lang="zh-CN" altLang="en-US" sz="2400" b="1" dirty="0">
                <a:solidFill>
                  <a:srgbClr val="FF0000"/>
                </a:solidFill>
                <a:latin typeface="宋体" panose="02010600030101010101" pitchFamily="2" charset="-122"/>
              </a:rPr>
              <a:t>污泥含水率</a:t>
            </a:r>
          </a:p>
          <a:p>
            <a:pPr algn="just">
              <a:lnSpc>
                <a:spcPct val="150000"/>
              </a:lnSpc>
              <a:spcBef>
                <a:spcPct val="0"/>
              </a:spcBef>
              <a:buClrTx/>
              <a:buSzTx/>
              <a:buFontTx/>
              <a:buNone/>
            </a:pPr>
            <a:r>
              <a:rPr kumimoji="1" lang="en-US" altLang="zh-CN" sz="2400" b="1" dirty="0">
                <a:solidFill>
                  <a:srgbClr val="FF0000"/>
                </a:solidFill>
                <a:latin typeface="宋体" panose="02010600030101010101" pitchFamily="2" charset="-122"/>
              </a:rPr>
              <a:t>(2)</a:t>
            </a:r>
            <a:r>
              <a:rPr kumimoji="1" lang="zh-CN" altLang="en-US" sz="2400" b="1" dirty="0">
                <a:solidFill>
                  <a:srgbClr val="FF0000"/>
                </a:solidFill>
                <a:latin typeface="宋体" panose="02010600030101010101" pitchFamily="2" charset="-122"/>
              </a:rPr>
              <a:t>挥发性固体</a:t>
            </a:r>
          </a:p>
          <a:p>
            <a:pPr algn="just">
              <a:lnSpc>
                <a:spcPct val="150000"/>
              </a:lnSpc>
              <a:spcBef>
                <a:spcPct val="0"/>
              </a:spcBef>
              <a:buClrTx/>
              <a:buSzTx/>
              <a:buFontTx/>
              <a:buNone/>
            </a:pPr>
            <a:r>
              <a:rPr kumimoji="1" lang="en-US" altLang="zh-CN" sz="2400" b="1" dirty="0">
                <a:solidFill>
                  <a:srgbClr val="FF0000"/>
                </a:solidFill>
                <a:latin typeface="宋体" panose="02010600030101010101" pitchFamily="2" charset="-122"/>
              </a:rPr>
              <a:t>(3)</a:t>
            </a:r>
            <a:r>
              <a:rPr kumimoji="1" lang="zh-CN" altLang="en-US" sz="2400" b="1" dirty="0">
                <a:solidFill>
                  <a:srgbClr val="FF0000"/>
                </a:solidFill>
                <a:latin typeface="宋体" panose="02010600030101010101" pitchFamily="2" charset="-122"/>
              </a:rPr>
              <a:t>脱水性能</a:t>
            </a:r>
          </a:p>
          <a:p>
            <a:pPr algn="just">
              <a:lnSpc>
                <a:spcPct val="150000"/>
              </a:lnSpc>
              <a:spcBef>
                <a:spcPct val="0"/>
              </a:spcBef>
              <a:buClrTx/>
              <a:buSzTx/>
              <a:buFontTx/>
              <a:buNone/>
            </a:pPr>
            <a:r>
              <a:rPr kumimoji="1" lang="en-US" altLang="zh-CN" sz="2400" b="1" dirty="0">
                <a:solidFill>
                  <a:srgbClr val="FF0000"/>
                </a:solidFill>
                <a:latin typeface="宋体" panose="02010600030101010101" pitchFamily="2" charset="-122"/>
              </a:rPr>
              <a:t>(4)</a:t>
            </a:r>
            <a:r>
              <a:rPr kumimoji="1" lang="zh-CN" altLang="en-US" sz="2400" b="1" dirty="0">
                <a:solidFill>
                  <a:srgbClr val="FF0000"/>
                </a:solidFill>
                <a:latin typeface="宋体" panose="02010600030101010101" pitchFamily="2" charset="-122"/>
              </a:rPr>
              <a:t>湿污泥相对密度与干污泥相对密度</a:t>
            </a:r>
          </a:p>
          <a:p>
            <a:pPr algn="just">
              <a:lnSpc>
                <a:spcPct val="150000"/>
              </a:lnSpc>
              <a:spcBef>
                <a:spcPct val="0"/>
              </a:spcBef>
              <a:buClrTx/>
              <a:buSzTx/>
              <a:buFontTx/>
              <a:buNone/>
            </a:pPr>
            <a:r>
              <a:rPr kumimoji="1" lang="en-US" altLang="zh-CN" sz="2400" b="1" dirty="0">
                <a:solidFill>
                  <a:srgbClr val="FF0000"/>
                </a:solidFill>
                <a:latin typeface="宋体" panose="02010600030101010101" pitchFamily="2" charset="-122"/>
              </a:rPr>
              <a:t>(5)</a:t>
            </a:r>
            <a:r>
              <a:rPr kumimoji="1" lang="zh-CN" altLang="en-US" sz="2400" b="1" dirty="0">
                <a:solidFill>
                  <a:srgbClr val="FF0000"/>
                </a:solidFill>
                <a:latin typeface="宋体" panose="02010600030101010101" pitchFamily="2" charset="-122"/>
              </a:rPr>
              <a:t>污泥肥分</a:t>
            </a:r>
          </a:p>
          <a:p>
            <a:pPr algn="just">
              <a:lnSpc>
                <a:spcPct val="150000"/>
              </a:lnSpc>
              <a:spcBef>
                <a:spcPct val="0"/>
              </a:spcBef>
              <a:buClrTx/>
              <a:buSzTx/>
              <a:buFontTx/>
              <a:buNone/>
            </a:pPr>
            <a:r>
              <a:rPr kumimoji="1" lang="en-US" altLang="zh-CN" sz="2400" b="1" dirty="0">
                <a:solidFill>
                  <a:srgbClr val="FF0000"/>
                </a:solidFill>
                <a:latin typeface="宋体" panose="02010600030101010101" pitchFamily="2" charset="-122"/>
              </a:rPr>
              <a:t>(6)</a:t>
            </a:r>
            <a:r>
              <a:rPr kumimoji="1" lang="zh-CN" altLang="en-US" sz="2400" b="1" dirty="0">
                <a:solidFill>
                  <a:srgbClr val="FF0000"/>
                </a:solidFill>
                <a:latin typeface="宋体" panose="02010600030101010101" pitchFamily="2" charset="-122"/>
              </a:rPr>
              <a:t>污泥重金属离子含量</a:t>
            </a:r>
            <a:endParaRPr kumimoji="1" lang="en-US" altLang="zh-CN" sz="2400" b="1" dirty="0">
              <a:solidFill>
                <a:srgbClr val="FF0000"/>
              </a:solidFill>
              <a:latin typeface="宋体" panose="02010600030101010101" pitchFamily="2" charset="-122"/>
            </a:endParaRPr>
          </a:p>
          <a:p>
            <a:pPr algn="just">
              <a:lnSpc>
                <a:spcPct val="150000"/>
              </a:lnSpc>
              <a:spcBef>
                <a:spcPct val="0"/>
              </a:spcBef>
              <a:buClrTx/>
              <a:buSzTx/>
              <a:buFontTx/>
              <a:buNone/>
            </a:pPr>
            <a:r>
              <a:rPr kumimoji="1" lang="en-US" altLang="zh-CN" sz="2400" b="1" dirty="0">
                <a:solidFill>
                  <a:srgbClr val="FF0000"/>
                </a:solidFill>
                <a:latin typeface="宋体" panose="02010600030101010101" pitchFamily="2" charset="-122"/>
              </a:rPr>
              <a:t>(7)</a:t>
            </a:r>
            <a:r>
              <a:rPr kumimoji="1" lang="zh-CN" altLang="en-US" sz="2400" b="1" dirty="0">
                <a:solidFill>
                  <a:srgbClr val="FF0000"/>
                </a:solidFill>
                <a:latin typeface="宋体" panose="02010600030101010101" pitchFamily="2" charset="-122"/>
              </a:rPr>
              <a:t>可消化程度</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body" sz="half" idx="1"/>
          </p:nvPr>
        </p:nvSpPr>
        <p:spPr>
          <a:xfrm>
            <a:off x="0" y="1268760"/>
            <a:ext cx="8892480" cy="2883024"/>
          </a:xfrm>
          <a:noFill/>
          <a:ln/>
        </p:spPr>
        <p:txBody>
          <a:bodyPr/>
          <a:lstStyle/>
          <a:p>
            <a:r>
              <a:rPr lang="zh-CN" altLang="en-US" sz="2400" b="1" dirty="0">
                <a:solidFill>
                  <a:srgbClr val="FFFF00"/>
                </a:solidFill>
                <a:latin typeface="楷体_GB2312" pitchFamily="49" charset="-122"/>
                <a:ea typeface="楷体_GB2312" pitchFamily="49" charset="-122"/>
              </a:rPr>
              <a:t>污泥中所含水分的重量与污泥总重量之比的百分数称为</a:t>
            </a:r>
            <a:r>
              <a:rPr kumimoji="1" lang="zh-CN" altLang="en-US" sz="2400" b="1" dirty="0">
                <a:solidFill>
                  <a:schemeClr val="tx1"/>
                </a:solidFill>
                <a:latin typeface="楷体_GB2312" pitchFamily="49" charset="-122"/>
                <a:ea typeface="楷体_GB2312" pitchFamily="49" charset="-122"/>
              </a:rPr>
              <a:t>污泥含水率。</a:t>
            </a:r>
          </a:p>
          <a:p>
            <a:r>
              <a:rPr lang="zh-CN" altLang="en-US" sz="2400" b="1" dirty="0">
                <a:solidFill>
                  <a:schemeClr val="tx1"/>
                </a:solidFill>
                <a:latin typeface="楷体_GB2312" pitchFamily="49" charset="-122"/>
                <a:ea typeface="楷体_GB2312" pitchFamily="49" charset="-122"/>
              </a:rPr>
              <a:t>含固率</a:t>
            </a:r>
            <a:r>
              <a:rPr lang="zh-CN" altLang="en-US" sz="2400" b="1" dirty="0">
                <a:solidFill>
                  <a:srgbClr val="FFFF00"/>
                </a:solidFill>
                <a:latin typeface="楷体_GB2312" pitchFamily="49" charset="-122"/>
                <a:ea typeface="楷体_GB2312" pitchFamily="49" charset="-122"/>
              </a:rPr>
              <a:t>则是污泥中固体或干泥含量的百分数。湿泥量与含固率的乘积就是</a:t>
            </a:r>
            <a:r>
              <a:rPr lang="zh-CN" altLang="en-US" sz="2400" b="1" dirty="0">
                <a:solidFill>
                  <a:schemeClr val="tx1"/>
                </a:solidFill>
                <a:latin typeface="楷体_GB2312" pitchFamily="49" charset="-122"/>
                <a:ea typeface="楷体_GB2312" pitchFamily="49" charset="-122"/>
              </a:rPr>
              <a:t>干污泥量。</a:t>
            </a:r>
          </a:p>
          <a:p>
            <a:r>
              <a:rPr lang="zh-CN" altLang="en-US" sz="2400" b="1" dirty="0">
                <a:latin typeface="楷体_GB2312" pitchFamily="49" charset="-122"/>
                <a:ea typeface="楷体_GB2312" pitchFamily="49" charset="-122"/>
              </a:rPr>
              <a:t>通常：含水率 </a:t>
            </a:r>
            <a:r>
              <a:rPr lang="en-US" altLang="zh-CN" sz="2400" b="1" dirty="0">
                <a:latin typeface="楷体_GB2312" pitchFamily="49" charset="-122"/>
                <a:ea typeface="楷体_GB2312" pitchFamily="49" charset="-122"/>
              </a:rPr>
              <a:t>&gt; 85%</a:t>
            </a:r>
            <a:r>
              <a:rPr lang="zh-CN" altLang="en-US" sz="2400" b="1" dirty="0">
                <a:latin typeface="楷体_GB2312" pitchFamily="49" charset="-122"/>
                <a:ea typeface="楷体_GB2312" pitchFamily="49" charset="-122"/>
              </a:rPr>
              <a:t>，污泥呈流状；</a:t>
            </a:r>
            <a:r>
              <a:rPr lang="en-US" altLang="zh-CN" sz="2400" b="1" dirty="0">
                <a:latin typeface="楷体_GB2312" pitchFamily="49" charset="-122"/>
                <a:ea typeface="楷体_GB2312" pitchFamily="49" charset="-122"/>
              </a:rPr>
              <a:t>65~85%</a:t>
            </a:r>
            <a:r>
              <a:rPr lang="zh-CN" altLang="en-US" sz="2400" b="1" dirty="0">
                <a:latin typeface="楷体_GB2312" pitchFamily="49" charset="-122"/>
                <a:ea typeface="楷体_GB2312" pitchFamily="49" charset="-122"/>
              </a:rPr>
              <a:t>，污泥呈塑态；  </a:t>
            </a:r>
            <a:r>
              <a:rPr lang="zh-CN" altLang="en-US" sz="2400" b="1" dirty="0">
                <a:latin typeface="楷体_GB2312" pitchFamily="49" charset="-122"/>
                <a:ea typeface="楷体_GB2312" pitchFamily="49" charset="-122"/>
                <a:sym typeface="Symbol" pitchFamily="18" charset="2"/>
              </a:rPr>
              <a:t></a:t>
            </a:r>
            <a:r>
              <a:rPr lang="zh-CN" altLang="en-US" sz="2400" b="1" dirty="0">
                <a:latin typeface="楷体_GB2312" pitchFamily="49" charset="-122"/>
                <a:ea typeface="楷体_GB2312" pitchFamily="49" charset="-122"/>
              </a:rPr>
              <a:t> </a:t>
            </a:r>
            <a:r>
              <a:rPr lang="en-US" altLang="zh-CN" sz="2400" b="1" dirty="0">
                <a:latin typeface="楷体_GB2312" pitchFamily="49" charset="-122"/>
                <a:ea typeface="楷体_GB2312" pitchFamily="49" charset="-122"/>
              </a:rPr>
              <a:t>65%</a:t>
            </a:r>
            <a:r>
              <a:rPr lang="zh-CN" altLang="en-US" sz="2400" b="1" dirty="0">
                <a:latin typeface="楷体_GB2312" pitchFamily="49" charset="-122"/>
                <a:ea typeface="楷体_GB2312" pitchFamily="49" charset="-122"/>
              </a:rPr>
              <a:t>，呈固态。</a:t>
            </a:r>
          </a:p>
          <a:p>
            <a:endParaRPr lang="zh-CN" altLang="en-US" sz="2400" b="1" dirty="0">
              <a:latin typeface="楷体_GB2312" pitchFamily="49" charset="-122"/>
              <a:ea typeface="楷体_GB2312" pitchFamily="49" charset="-122"/>
            </a:endParaRPr>
          </a:p>
          <a:p>
            <a:endParaRPr lang="zh-CN" altLang="en-US" sz="2400" b="1" dirty="0">
              <a:latin typeface="楷体_GB2312" pitchFamily="49" charset="-122"/>
              <a:ea typeface="楷体_GB2312" pitchFamily="49" charset="-122"/>
            </a:endParaRPr>
          </a:p>
          <a:p>
            <a:endParaRPr lang="zh-CN" altLang="en-US" sz="2400" b="1" dirty="0">
              <a:latin typeface="楷体_GB2312" pitchFamily="49" charset="-122"/>
              <a:ea typeface="楷体_GB2312" pitchFamily="49" charset="-122"/>
            </a:endParaRPr>
          </a:p>
          <a:p>
            <a:endParaRPr lang="en-US" altLang="zh-CN" sz="2400" b="1" dirty="0">
              <a:latin typeface="楷体_GB2312" pitchFamily="49" charset="-122"/>
              <a:ea typeface="楷体_GB2312" pitchFamily="49" charset="-122"/>
            </a:endParaRPr>
          </a:p>
        </p:txBody>
      </p:sp>
      <p:sp>
        <p:nvSpPr>
          <p:cNvPr id="58371" name="Rectangle 3"/>
          <p:cNvSpPr>
            <a:spLocks noChangeArrowheads="1"/>
          </p:cNvSpPr>
          <p:nvPr/>
        </p:nvSpPr>
        <p:spPr bwMode="auto">
          <a:xfrm>
            <a:off x="323528" y="476672"/>
            <a:ext cx="3735388" cy="630238"/>
          </a:xfrm>
          <a:prstGeom prst="rect">
            <a:avLst/>
          </a:prstGeom>
          <a:noFill/>
          <a:ln w="9525">
            <a:solidFill>
              <a:schemeClr val="tx1"/>
            </a:solidFill>
            <a:miter lim="800000"/>
            <a:headEnd/>
            <a:tailEnd/>
          </a:ln>
          <a:effectLst/>
        </p:spPr>
        <p:txBody>
          <a:bodyPr wrap="none" anchor="ctr"/>
          <a:lstStyle/>
          <a:p>
            <a:pPr>
              <a:spcBef>
                <a:spcPct val="0"/>
              </a:spcBef>
              <a:buClrTx/>
              <a:buSzTx/>
              <a:buFontTx/>
              <a:buNone/>
            </a:pPr>
            <a:r>
              <a:rPr kumimoji="1" lang="en-US" altLang="zh-CN" sz="2800" b="1" dirty="0">
                <a:solidFill>
                  <a:srgbClr val="0BF57A"/>
                </a:solidFill>
              </a:rPr>
              <a:t>(1)</a:t>
            </a:r>
            <a:r>
              <a:rPr kumimoji="1" lang="zh-CN" altLang="en-US" sz="2800" b="1" dirty="0">
                <a:solidFill>
                  <a:srgbClr val="0BF57A"/>
                </a:solidFill>
              </a:rPr>
              <a:t>污泥含水率</a:t>
            </a:r>
          </a:p>
        </p:txBody>
      </p:sp>
      <p:pic>
        <p:nvPicPr>
          <p:cNvPr id="58375" name="Picture 7" descr="12-1"/>
          <p:cNvPicPr>
            <a:picLocks noChangeAspect="1" noChangeArrowheads="1"/>
          </p:cNvPicPr>
          <p:nvPr/>
        </p:nvPicPr>
        <p:blipFill>
          <a:blip r:embed="rId2" cstate="print"/>
          <a:srcRect/>
          <a:stretch>
            <a:fillRect/>
          </a:stretch>
        </p:blipFill>
        <p:spPr bwMode="auto">
          <a:xfrm>
            <a:off x="0" y="3962400"/>
            <a:ext cx="9144000" cy="2482850"/>
          </a:xfrm>
          <a:prstGeom prst="rect">
            <a:avLst/>
          </a:prstGeom>
          <a:noFill/>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5" name="Text Box 7"/>
          <p:cNvSpPr txBox="1">
            <a:spLocks noChangeArrowheads="1"/>
          </p:cNvSpPr>
          <p:nvPr/>
        </p:nvSpPr>
        <p:spPr bwMode="auto">
          <a:xfrm>
            <a:off x="457200" y="764704"/>
            <a:ext cx="8229600" cy="1128579"/>
          </a:xfrm>
          <a:prstGeom prst="rect">
            <a:avLst/>
          </a:prstGeom>
          <a:noFill/>
          <a:ln w="9525" algn="ctr">
            <a:noFill/>
            <a:miter lim="800000"/>
            <a:headEnd/>
            <a:tailEnd/>
          </a:ln>
          <a:effectLst/>
        </p:spPr>
        <p:txBody>
          <a:bodyPr>
            <a:spAutoFit/>
          </a:bodyPr>
          <a:lstStyle/>
          <a:p>
            <a:pPr marL="342900" indent="342900">
              <a:lnSpc>
                <a:spcPct val="150000"/>
              </a:lnSpc>
              <a:spcBef>
                <a:spcPct val="50000"/>
              </a:spcBef>
            </a:pPr>
            <a:r>
              <a:rPr lang="zh-CN" altLang="en-US" sz="2400" dirty="0">
                <a:effectLst>
                  <a:outerShdw blurRad="38100" dist="38100" dir="2700000" algn="tl">
                    <a:srgbClr val="000000"/>
                  </a:outerShdw>
                </a:effectLst>
              </a:rPr>
              <a:t>污泥的含水率一般都很高，比重接近于</a:t>
            </a:r>
            <a:r>
              <a:rPr lang="en-US" altLang="zh-CN" sz="2400" dirty="0">
                <a:effectLst>
                  <a:outerShdw blurRad="38100" dist="38100" dir="2700000" algn="tl">
                    <a:srgbClr val="000000"/>
                  </a:outerShdw>
                </a:effectLst>
              </a:rPr>
              <a:t>1</a:t>
            </a:r>
            <a:r>
              <a:rPr lang="zh-CN" altLang="en-US" sz="2400" dirty="0">
                <a:effectLst>
                  <a:outerShdw blurRad="38100" dist="38100" dir="2700000" algn="tl">
                    <a:srgbClr val="000000"/>
                  </a:outerShdw>
                </a:effectLst>
              </a:rPr>
              <a:t>。污泥的体积、重量及所含固体物浓度之间的关系，可用下式表示：</a:t>
            </a:r>
          </a:p>
        </p:txBody>
      </p:sp>
      <p:graphicFrame>
        <p:nvGraphicFramePr>
          <p:cNvPr id="334856" name="Object 8"/>
          <p:cNvGraphicFramePr>
            <a:graphicFrameLocks noGrp="1" noChangeAspect="1"/>
          </p:cNvGraphicFramePr>
          <p:nvPr>
            <p:ph/>
          </p:nvPr>
        </p:nvGraphicFramePr>
        <p:xfrm>
          <a:off x="2843808" y="2348880"/>
          <a:ext cx="3276600" cy="949325"/>
        </p:xfrm>
        <a:graphic>
          <a:graphicData uri="http://schemas.openxmlformats.org/presentationml/2006/ole">
            <mc:AlternateContent xmlns:mc="http://schemas.openxmlformats.org/markup-compatibility/2006">
              <mc:Choice xmlns:v="urn:schemas-microsoft-com:vml" Requires="v">
                <p:oleObj spid="_x0000_s86028" name="公式" r:id="rId3" imgW="1358640" imgH="393480" progId="Equations">
                  <p:embed/>
                </p:oleObj>
              </mc:Choice>
              <mc:Fallback>
                <p:oleObj name="公式" r:id="rId3" imgW="1358640" imgH="393480" progId="Equations">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2348880"/>
                        <a:ext cx="3276600" cy="949325"/>
                      </a:xfrm>
                      <a:prstGeom prst="rect">
                        <a:avLst/>
                      </a:prstGeom>
                      <a:solidFill>
                        <a:srgbClr val="FFFF99"/>
                      </a:solidFill>
                    </p:spPr>
                  </p:pic>
                </p:oleObj>
              </mc:Fallback>
            </mc:AlternateContent>
          </a:graphicData>
        </a:graphic>
      </p:graphicFrame>
      <p:sp>
        <p:nvSpPr>
          <p:cNvPr id="334858" name="Text Box 10"/>
          <p:cNvSpPr txBox="1">
            <a:spLocks noChangeArrowheads="1"/>
          </p:cNvSpPr>
          <p:nvPr/>
        </p:nvSpPr>
        <p:spPr bwMode="auto">
          <a:xfrm>
            <a:off x="304800" y="3901405"/>
            <a:ext cx="8610600" cy="1615827"/>
          </a:xfrm>
          <a:prstGeom prst="rect">
            <a:avLst/>
          </a:prstGeom>
          <a:noFill/>
          <a:ln w="9525" algn="ctr">
            <a:noFill/>
            <a:miter lim="800000"/>
            <a:headEnd/>
            <a:tailEnd/>
          </a:ln>
          <a:effectLst/>
        </p:spPr>
        <p:txBody>
          <a:bodyPr>
            <a:spAutoFit/>
          </a:bodyPr>
          <a:lstStyle/>
          <a:p>
            <a:pPr marL="342900" indent="-342900" algn="just">
              <a:lnSpc>
                <a:spcPct val="150000"/>
              </a:lnSpc>
            </a:pPr>
            <a:r>
              <a:rPr lang="zh-CN" altLang="en-US" dirty="0">
                <a:effectLst>
                  <a:outerShdw blurRad="38100" dist="38100" dir="2700000" algn="tl">
                    <a:srgbClr val="000000"/>
                  </a:outerShdw>
                </a:effectLst>
              </a:rPr>
              <a:t>           </a:t>
            </a:r>
            <a:r>
              <a:rPr lang="zh-CN" altLang="en-US" sz="2400" dirty="0">
                <a:effectLst>
                  <a:outerShdw blurRad="38100" dist="38100" dir="2700000" algn="tl">
                    <a:srgbClr val="000000"/>
                  </a:outerShdw>
                </a:effectLst>
              </a:rPr>
              <a:t>式中  </a:t>
            </a:r>
            <a:r>
              <a:rPr lang="en-US" altLang="zh-CN" sz="2400" dirty="0">
                <a:effectLst>
                  <a:outerShdw blurRad="38100" dist="38100" dir="2700000" algn="tl">
                    <a:srgbClr val="000000"/>
                  </a:outerShdw>
                </a:effectLst>
              </a:rPr>
              <a:t>V</a:t>
            </a:r>
            <a:r>
              <a:rPr lang="en-US" altLang="zh-CN" sz="2400" baseline="-25000" dirty="0">
                <a:effectLst>
                  <a:outerShdw blurRad="38100" dist="38100" dir="2700000" algn="tl">
                    <a:srgbClr val="000000"/>
                  </a:outerShdw>
                </a:effectLst>
              </a:rPr>
              <a:t>1</a:t>
            </a:r>
            <a:r>
              <a:rPr lang="zh-CN" altLang="en-US" sz="2400" dirty="0">
                <a:effectLst>
                  <a:outerShdw blurRad="38100" dist="38100" dir="2700000" algn="tl">
                    <a:srgbClr val="000000"/>
                  </a:outerShdw>
                </a:effectLst>
              </a:rPr>
              <a:t>、 </a:t>
            </a:r>
            <a:r>
              <a:rPr lang="en-US" altLang="zh-CN" sz="2400" dirty="0">
                <a:effectLst>
                  <a:outerShdw blurRad="38100" dist="38100" dir="2700000" algn="tl">
                    <a:srgbClr val="000000"/>
                  </a:outerShdw>
                </a:effectLst>
              </a:rPr>
              <a:t>V</a:t>
            </a:r>
            <a:r>
              <a:rPr lang="en-US" altLang="zh-CN" sz="2400" baseline="-25000" dirty="0">
                <a:effectLst>
                  <a:outerShdw blurRad="38100" dist="38100" dir="2700000" algn="tl">
                    <a:srgbClr val="000000"/>
                  </a:outerShdw>
                </a:effectLst>
              </a:rPr>
              <a:t>2</a:t>
            </a:r>
            <a:r>
              <a:rPr lang="en-US" altLang="zh-CN" sz="2400" dirty="0">
                <a:effectLst>
                  <a:outerShdw blurRad="38100" dist="38100" dir="2700000" algn="tl">
                    <a:srgbClr val="000000"/>
                  </a:outerShdw>
                </a:effectLst>
              </a:rPr>
              <a:t> </a:t>
            </a:r>
            <a:r>
              <a:rPr lang="en-US" altLang="zh-CN" sz="2400" dirty="0">
                <a:effectLst>
                  <a:outerShdw blurRad="38100" dist="38100" dir="2700000" algn="tl">
                    <a:srgbClr val="000000"/>
                  </a:outerShdw>
                </a:effectLst>
                <a:latin typeface="华文中宋"/>
              </a:rPr>
              <a:t>——</a:t>
            </a:r>
            <a:r>
              <a:rPr lang="zh-CN" altLang="en-US" sz="2400" dirty="0">
                <a:effectLst>
                  <a:outerShdw blurRad="38100" dist="38100" dir="2700000" algn="tl">
                    <a:srgbClr val="000000"/>
                  </a:outerShdw>
                </a:effectLst>
              </a:rPr>
              <a:t>分别是含水率为</a:t>
            </a:r>
            <a:r>
              <a:rPr lang="en-US" altLang="zh-CN" sz="2400" dirty="0">
                <a:effectLst>
                  <a:outerShdw blurRad="38100" dist="38100" dir="2700000" algn="tl">
                    <a:srgbClr val="000000"/>
                  </a:outerShdw>
                </a:effectLst>
              </a:rPr>
              <a:t>p</a:t>
            </a:r>
            <a:r>
              <a:rPr lang="en-US" altLang="zh-CN" sz="2400" baseline="-25000" dirty="0">
                <a:effectLst>
                  <a:outerShdw blurRad="38100" dist="38100" dir="2700000" algn="tl">
                    <a:srgbClr val="000000"/>
                  </a:outerShdw>
                </a:effectLst>
              </a:rPr>
              <a:t>w1</a:t>
            </a:r>
            <a:r>
              <a:rPr lang="en-US" altLang="zh-CN" sz="2400" dirty="0">
                <a:effectLst>
                  <a:outerShdw blurRad="38100" dist="38100" dir="2700000" algn="tl">
                    <a:srgbClr val="000000"/>
                  </a:outerShdw>
                </a:effectLst>
              </a:rPr>
              <a:t> (</a:t>
            </a:r>
            <a:r>
              <a:rPr lang="zh-CN" altLang="en-US" sz="2400" dirty="0">
                <a:effectLst>
                  <a:outerShdw blurRad="38100" dist="38100" dir="2700000" algn="tl">
                    <a:srgbClr val="000000"/>
                  </a:outerShdw>
                </a:effectLst>
              </a:rPr>
              <a:t>含固率为</a:t>
            </a:r>
            <a:r>
              <a:rPr lang="en-US" altLang="zh-CN" sz="2400" dirty="0">
                <a:effectLst>
                  <a:outerShdw blurRad="38100" dist="38100" dir="2700000" algn="tl">
                    <a:srgbClr val="000000"/>
                  </a:outerShdw>
                </a:effectLst>
              </a:rPr>
              <a:t>p</a:t>
            </a:r>
            <a:r>
              <a:rPr lang="en-US" altLang="zh-CN" sz="2400" baseline="-25000" dirty="0">
                <a:effectLst>
                  <a:outerShdw blurRad="38100" dist="38100" dir="2700000" algn="tl">
                    <a:srgbClr val="000000"/>
                  </a:outerShdw>
                </a:effectLst>
              </a:rPr>
              <a:t>s1</a:t>
            </a:r>
            <a:r>
              <a:rPr lang="en-US" altLang="zh-CN" sz="2400" dirty="0">
                <a:effectLst>
                  <a:outerShdw blurRad="38100" dist="38100" dir="2700000" algn="tl">
                    <a:srgbClr val="000000"/>
                  </a:outerShdw>
                </a:effectLst>
              </a:rPr>
              <a:t> ) </a:t>
            </a:r>
            <a:r>
              <a:rPr lang="zh-CN" altLang="en-US" sz="2400" dirty="0">
                <a:effectLst>
                  <a:outerShdw blurRad="38100" dist="38100" dir="2700000" algn="tl">
                    <a:srgbClr val="000000"/>
                  </a:outerShdw>
                </a:effectLst>
              </a:rPr>
              <a:t>、</a:t>
            </a:r>
            <a:r>
              <a:rPr lang="en-US" altLang="zh-CN" sz="2400" dirty="0">
                <a:effectLst>
                  <a:outerShdw blurRad="38100" dist="38100" dir="2700000" algn="tl">
                    <a:srgbClr val="000000"/>
                  </a:outerShdw>
                </a:effectLst>
              </a:rPr>
              <a:t>p</a:t>
            </a:r>
            <a:r>
              <a:rPr lang="en-US" altLang="zh-CN" sz="2400" baseline="-25000" dirty="0">
                <a:effectLst>
                  <a:outerShdw blurRad="38100" dist="38100" dir="2700000" algn="tl">
                    <a:srgbClr val="000000"/>
                  </a:outerShdw>
                </a:effectLst>
              </a:rPr>
              <a:t>w2</a:t>
            </a:r>
            <a:r>
              <a:rPr lang="en-US" altLang="zh-CN" sz="2400" dirty="0">
                <a:effectLst>
                  <a:outerShdw blurRad="38100" dist="38100" dir="2700000" algn="tl">
                    <a:srgbClr val="000000"/>
                  </a:outerShdw>
                </a:effectLst>
              </a:rPr>
              <a:t> (</a:t>
            </a:r>
            <a:r>
              <a:rPr lang="zh-CN" altLang="en-US" sz="2400" dirty="0">
                <a:effectLst>
                  <a:outerShdw blurRad="38100" dist="38100" dir="2700000" algn="tl">
                    <a:srgbClr val="000000"/>
                  </a:outerShdw>
                </a:effectLst>
              </a:rPr>
              <a:t>含固率为</a:t>
            </a:r>
            <a:r>
              <a:rPr lang="en-US" altLang="zh-CN" sz="2400" dirty="0">
                <a:effectLst>
                  <a:outerShdw blurRad="38100" dist="38100" dir="2700000" algn="tl">
                    <a:srgbClr val="000000"/>
                  </a:outerShdw>
                </a:effectLst>
              </a:rPr>
              <a:t>p</a:t>
            </a:r>
            <a:r>
              <a:rPr lang="en-US" altLang="zh-CN" sz="2400" baseline="-25000" dirty="0">
                <a:effectLst>
                  <a:outerShdw blurRad="38100" dist="38100" dir="2700000" algn="tl">
                    <a:srgbClr val="000000"/>
                  </a:outerShdw>
                </a:effectLst>
              </a:rPr>
              <a:t>s2</a:t>
            </a:r>
            <a:r>
              <a:rPr lang="en-US" altLang="zh-CN" sz="2400" dirty="0">
                <a:effectLst>
                  <a:outerShdw blurRad="38100" dist="38100" dir="2700000" algn="tl">
                    <a:srgbClr val="000000"/>
                  </a:outerShdw>
                </a:effectLst>
              </a:rPr>
              <a:t> )</a:t>
            </a:r>
            <a:r>
              <a:rPr lang="zh-CN" altLang="en-US" sz="2400" dirty="0">
                <a:effectLst>
                  <a:outerShdw blurRad="38100" dist="38100" dir="2700000" algn="tl">
                    <a:srgbClr val="000000"/>
                  </a:outerShdw>
                </a:effectLst>
              </a:rPr>
              <a:t>时的湿污泥体积。</a:t>
            </a:r>
          </a:p>
          <a:p>
            <a:pPr marL="342900" indent="-342900">
              <a:spcBef>
                <a:spcPct val="50000"/>
              </a:spcBef>
              <a:buFont typeface="Wingdings" pitchFamily="2" charset="2"/>
              <a:buNone/>
            </a:pPr>
            <a:endParaRPr lang="en-US" altLang="zh-CN" dirty="0">
              <a:effectLst>
                <a:outerShdw blurRad="38100" dist="38100" dir="2700000" algn="tl">
                  <a:srgbClr val="000000"/>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a:xfrm>
            <a:off x="476250" y="762000"/>
            <a:ext cx="8251825" cy="2819400"/>
          </a:xfrm>
        </p:spPr>
        <p:txBody>
          <a:bodyPr/>
          <a:lstStyle/>
          <a:p>
            <a:pPr>
              <a:lnSpc>
                <a:spcPct val="90000"/>
              </a:lnSpc>
              <a:buClrTx/>
              <a:buNone/>
            </a:pPr>
            <a:r>
              <a:rPr lang="zh-CN" altLang="en-US" sz="3600" b="1" u="sng" dirty="0">
                <a:solidFill>
                  <a:srgbClr val="FFFF00"/>
                </a:solidFill>
                <a:ea typeface="楷体_GB2312" pitchFamily="49" charset="-122"/>
              </a:rPr>
              <a:t>例题</a:t>
            </a:r>
            <a:r>
              <a:rPr lang="en-US" altLang="zh-CN" sz="3600" b="1" u="sng" dirty="0">
                <a:solidFill>
                  <a:srgbClr val="FFFF00"/>
                </a:solidFill>
                <a:ea typeface="楷体_GB2312" pitchFamily="49" charset="-122"/>
              </a:rPr>
              <a:t>:</a:t>
            </a:r>
            <a:r>
              <a:rPr lang="zh-CN" altLang="en-US" sz="3600" b="1" u="sng" dirty="0">
                <a:solidFill>
                  <a:srgbClr val="FFFF00"/>
                </a:solidFill>
                <a:ea typeface="楷体_GB2312" pitchFamily="49" charset="-122"/>
              </a:rPr>
              <a:t>污泥含水率从</a:t>
            </a:r>
            <a:r>
              <a:rPr lang="en-US" altLang="zh-CN" sz="3600" b="1" u="sng" dirty="0">
                <a:solidFill>
                  <a:srgbClr val="FFFF00"/>
                </a:solidFill>
                <a:ea typeface="楷体_GB2312" pitchFamily="49" charset="-122"/>
              </a:rPr>
              <a:t>99.5</a:t>
            </a:r>
            <a:r>
              <a:rPr lang="zh-CN" altLang="en-US" sz="3600" b="1" u="sng" dirty="0">
                <a:solidFill>
                  <a:srgbClr val="FFFF00"/>
                </a:solidFill>
                <a:ea typeface="楷体_GB2312" pitchFamily="49" charset="-122"/>
              </a:rPr>
              <a:t>％降低到</a:t>
            </a:r>
            <a:r>
              <a:rPr lang="en-US" altLang="zh-CN" sz="3600" b="1" u="sng" dirty="0">
                <a:solidFill>
                  <a:srgbClr val="FFFF00"/>
                </a:solidFill>
                <a:ea typeface="楷体_GB2312" pitchFamily="49" charset="-122"/>
              </a:rPr>
              <a:t>98.5%</a:t>
            </a:r>
            <a:r>
              <a:rPr lang="zh-CN" altLang="en-US" sz="3600" b="1" u="sng" dirty="0">
                <a:solidFill>
                  <a:srgbClr val="FFFF00"/>
                </a:solidFill>
                <a:ea typeface="楷体_GB2312" pitchFamily="49" charset="-122"/>
              </a:rPr>
              <a:t>、</a:t>
            </a:r>
            <a:r>
              <a:rPr lang="en-US" altLang="zh-CN" sz="3600" b="1" u="sng" dirty="0">
                <a:solidFill>
                  <a:srgbClr val="FFFF00"/>
                </a:solidFill>
                <a:ea typeface="楷体_GB2312" pitchFamily="49" charset="-122"/>
              </a:rPr>
              <a:t>95</a:t>
            </a:r>
            <a:r>
              <a:rPr lang="zh-CN" altLang="en-US" sz="3600" b="1" u="sng" dirty="0">
                <a:solidFill>
                  <a:srgbClr val="FFFF00"/>
                </a:solidFill>
                <a:ea typeface="楷体_GB2312" pitchFamily="49" charset="-122"/>
              </a:rPr>
              <a:t>％时，求污泥体积变化。</a:t>
            </a:r>
          </a:p>
          <a:p>
            <a:pPr>
              <a:lnSpc>
                <a:spcPct val="90000"/>
              </a:lnSpc>
              <a:buNone/>
            </a:pPr>
            <a:endParaRPr lang="en-US" altLang="zh-CN" sz="3600" b="1" dirty="0">
              <a:ea typeface="华文中宋" pitchFamily="2" charset="-122"/>
            </a:endParaRPr>
          </a:p>
          <a:p>
            <a:pPr>
              <a:lnSpc>
                <a:spcPct val="90000"/>
              </a:lnSpc>
              <a:buNone/>
            </a:pPr>
            <a:r>
              <a:rPr lang="zh-CN" altLang="en-US" sz="3600" b="1" dirty="0">
                <a:ea typeface="华文中宋" pitchFamily="2" charset="-122"/>
              </a:rPr>
              <a:t>解  </a:t>
            </a:r>
          </a:p>
          <a:p>
            <a:pPr>
              <a:lnSpc>
                <a:spcPct val="90000"/>
              </a:lnSpc>
            </a:pPr>
            <a:endParaRPr lang="zh-CN" altLang="en-US" b="1" dirty="0">
              <a:ea typeface="华文中宋" pitchFamily="2" charset="-122"/>
            </a:endParaRPr>
          </a:p>
          <a:p>
            <a:pPr>
              <a:lnSpc>
                <a:spcPct val="90000"/>
              </a:lnSpc>
            </a:pPr>
            <a:endParaRPr lang="zh-CN" altLang="en-US" b="1" dirty="0">
              <a:ea typeface="华文中宋" pitchFamily="2" charset="-122"/>
            </a:endParaRPr>
          </a:p>
        </p:txBody>
      </p:sp>
      <p:graphicFrame>
        <p:nvGraphicFramePr>
          <p:cNvPr id="59395" name="Object 3"/>
          <p:cNvGraphicFramePr>
            <a:graphicFrameLocks noChangeAspect="1"/>
          </p:cNvGraphicFramePr>
          <p:nvPr/>
        </p:nvGraphicFramePr>
        <p:xfrm>
          <a:off x="2073275" y="2454275"/>
          <a:ext cx="5683250" cy="1035050"/>
        </p:xfrm>
        <a:graphic>
          <a:graphicData uri="http://schemas.openxmlformats.org/presentationml/2006/ole">
            <mc:AlternateContent xmlns:mc="http://schemas.openxmlformats.org/markup-compatibility/2006">
              <mc:Choice xmlns:v="urn:schemas-microsoft-com:vml" Requires="v">
                <p:oleObj spid="_x0000_s87064" name="公式" r:id="rId3" imgW="2298600" imgH="419040" progId="Equations">
                  <p:embed/>
                </p:oleObj>
              </mc:Choice>
              <mc:Fallback>
                <p:oleObj name="公式" r:id="rId3" imgW="2298600" imgH="419040" progId="Equations">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3275" y="2454275"/>
                        <a:ext cx="5683250" cy="1035050"/>
                      </a:xfrm>
                      <a:prstGeom prst="rect">
                        <a:avLst/>
                      </a:prstGeom>
                      <a:solidFill>
                        <a:srgbClr val="CCFFFF"/>
                      </a:solidFill>
                    </p:spPr>
                  </p:pic>
                </p:oleObj>
              </mc:Fallback>
            </mc:AlternateContent>
          </a:graphicData>
        </a:graphic>
      </p:graphicFrame>
      <p:sp>
        <p:nvSpPr>
          <p:cNvPr id="59396" name="Rectangle 4"/>
          <p:cNvSpPr>
            <a:spLocks noChangeArrowheads="1"/>
          </p:cNvSpPr>
          <p:nvPr/>
        </p:nvSpPr>
        <p:spPr bwMode="auto">
          <a:xfrm>
            <a:off x="304800" y="5181600"/>
            <a:ext cx="8839200" cy="2486025"/>
          </a:xfrm>
          <a:prstGeom prst="rect">
            <a:avLst/>
          </a:prstGeom>
          <a:noFill/>
          <a:ln w="9525">
            <a:noFill/>
            <a:miter lim="800000"/>
            <a:headEnd/>
            <a:tailEnd/>
          </a:ln>
          <a:effectLst/>
        </p:spPr>
        <p:txBody>
          <a:bodyPr/>
          <a:lstStyle/>
          <a:p>
            <a:pPr marL="342900" indent="-342900">
              <a:lnSpc>
                <a:spcPct val="90000"/>
              </a:lnSpc>
              <a:buClr>
                <a:schemeClr val="accent2"/>
              </a:buClr>
              <a:buSzTx/>
              <a:buFont typeface="Wingdings" pitchFamily="2" charset="2"/>
              <a:buBlip>
                <a:blip r:embed="rId5"/>
              </a:buBlip>
            </a:pPr>
            <a:r>
              <a:rPr kumimoji="1" lang="zh-CN" altLang="en-US" sz="2800" dirty="0">
                <a:effectLst/>
              </a:rPr>
              <a:t>上式适用于含水率</a:t>
            </a:r>
            <a:r>
              <a:rPr kumimoji="1" lang="zh-CN" altLang="en-US" sz="2800" dirty="0">
                <a:solidFill>
                  <a:srgbClr val="0BF57A"/>
                </a:solidFill>
                <a:effectLst/>
              </a:rPr>
              <a:t>大于</a:t>
            </a:r>
            <a:r>
              <a:rPr kumimoji="1" lang="en-US" altLang="zh-CN" sz="2800" dirty="0">
                <a:solidFill>
                  <a:srgbClr val="0BF57A"/>
                </a:solidFill>
                <a:effectLst/>
              </a:rPr>
              <a:t>65</a:t>
            </a:r>
            <a:r>
              <a:rPr kumimoji="1" lang="zh-CN" altLang="en-US" sz="2800" dirty="0">
                <a:solidFill>
                  <a:srgbClr val="0BF57A"/>
                </a:solidFill>
                <a:effectLst/>
              </a:rPr>
              <a:t>％</a:t>
            </a:r>
            <a:r>
              <a:rPr kumimoji="1" lang="zh-CN" altLang="en-US" sz="2800" dirty="0">
                <a:effectLst/>
              </a:rPr>
              <a:t>的污泥。因含水率低于</a:t>
            </a:r>
            <a:r>
              <a:rPr kumimoji="1" lang="en-US" altLang="zh-CN" sz="2800" dirty="0">
                <a:effectLst/>
              </a:rPr>
              <a:t>65</a:t>
            </a:r>
            <a:r>
              <a:rPr kumimoji="1" lang="zh-CN" altLang="en-US" sz="2800" dirty="0">
                <a:effectLst/>
              </a:rPr>
              <a:t>％以后，体积内出现很多气泡，体积与重量不再符合上式关系。   </a:t>
            </a:r>
          </a:p>
        </p:txBody>
      </p:sp>
      <p:graphicFrame>
        <p:nvGraphicFramePr>
          <p:cNvPr id="59397" name="Object 5"/>
          <p:cNvGraphicFramePr>
            <a:graphicFrameLocks noChangeAspect="1"/>
          </p:cNvGraphicFramePr>
          <p:nvPr/>
        </p:nvGraphicFramePr>
        <p:xfrm>
          <a:off x="2051720" y="3657600"/>
          <a:ext cx="5707980" cy="1035050"/>
        </p:xfrm>
        <a:graphic>
          <a:graphicData uri="http://schemas.openxmlformats.org/presentationml/2006/ole">
            <mc:AlternateContent xmlns:mc="http://schemas.openxmlformats.org/markup-compatibility/2006">
              <mc:Choice xmlns:v="urn:schemas-microsoft-com:vml" Requires="v">
                <p:oleObj spid="_x0000_s87065" name="公式" r:id="rId6" imgW="2374560" imgH="419040" progId="Equations">
                  <p:embed/>
                </p:oleObj>
              </mc:Choice>
              <mc:Fallback>
                <p:oleObj name="公式" r:id="rId6" imgW="2374560" imgH="419040" progId="Equations">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1720" y="3657600"/>
                        <a:ext cx="5707980" cy="1035050"/>
                      </a:xfrm>
                      <a:prstGeom prst="rect">
                        <a:avLst/>
                      </a:prstGeom>
                      <a:solidFill>
                        <a:srgbClr val="CCFFFF"/>
                      </a:solidFill>
                    </p:spPr>
                  </p:pic>
                </p:oleObj>
              </mc:Fallback>
            </mc:AlternateContent>
          </a:graphicData>
        </a:graphic>
      </p:graphicFrame>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394">
                                            <p:txEl>
                                              <p:pRg st="0" end="0"/>
                                            </p:txEl>
                                          </p:spTgt>
                                        </p:tgtEl>
                                        <p:attrNameLst>
                                          <p:attrName>style.visibility</p:attrName>
                                        </p:attrNameLst>
                                      </p:cBhvr>
                                      <p:to>
                                        <p:strVal val="visible"/>
                                      </p:to>
                                    </p:set>
                                    <p:anim calcmode="lin" valueType="num">
                                      <p:cBhvr additive="base">
                                        <p:cTn id="7" dur="500" fill="hold"/>
                                        <p:tgtEl>
                                          <p:spTgt spid="5939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939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9395"/>
                                        </p:tgtEl>
                                        <p:attrNameLst>
                                          <p:attrName>style.visibility</p:attrName>
                                        </p:attrNameLst>
                                      </p:cBhvr>
                                      <p:to>
                                        <p:strVal val="visible"/>
                                      </p:to>
                                    </p:set>
                                    <p:anim calcmode="lin" valueType="num">
                                      <p:cBhvr additive="base">
                                        <p:cTn id="13" dur="500" fill="hold"/>
                                        <p:tgtEl>
                                          <p:spTgt spid="59395"/>
                                        </p:tgtEl>
                                        <p:attrNameLst>
                                          <p:attrName>ppt_x</p:attrName>
                                        </p:attrNameLst>
                                      </p:cBhvr>
                                      <p:tavLst>
                                        <p:tav tm="0">
                                          <p:val>
                                            <p:strVal val="0-#ppt_w/2"/>
                                          </p:val>
                                        </p:tav>
                                        <p:tav tm="100000">
                                          <p:val>
                                            <p:strVal val="#ppt_x"/>
                                          </p:val>
                                        </p:tav>
                                      </p:tavLst>
                                    </p:anim>
                                    <p:anim calcmode="lin" valueType="num">
                                      <p:cBhvr additive="base">
                                        <p:cTn id="14" dur="500" fill="hold"/>
                                        <p:tgtEl>
                                          <p:spTgt spid="5939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9397"/>
                                        </p:tgtEl>
                                        <p:attrNameLst>
                                          <p:attrName>style.visibility</p:attrName>
                                        </p:attrNameLst>
                                      </p:cBhvr>
                                      <p:to>
                                        <p:strVal val="visible"/>
                                      </p:to>
                                    </p:set>
                                    <p:anim calcmode="lin" valueType="num">
                                      <p:cBhvr additive="base">
                                        <p:cTn id="19" dur="500" fill="hold"/>
                                        <p:tgtEl>
                                          <p:spTgt spid="59397"/>
                                        </p:tgtEl>
                                        <p:attrNameLst>
                                          <p:attrName>ppt_x</p:attrName>
                                        </p:attrNameLst>
                                      </p:cBhvr>
                                      <p:tavLst>
                                        <p:tav tm="0">
                                          <p:val>
                                            <p:strVal val="0-#ppt_w/2"/>
                                          </p:val>
                                        </p:tav>
                                        <p:tav tm="100000">
                                          <p:val>
                                            <p:strVal val="#ppt_x"/>
                                          </p:val>
                                        </p:tav>
                                      </p:tavLst>
                                    </p:anim>
                                    <p:anim calcmode="lin" valueType="num">
                                      <p:cBhvr additive="base">
                                        <p:cTn id="20" dur="500" fill="hold"/>
                                        <p:tgtEl>
                                          <p:spTgt spid="5939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9396"/>
                                        </p:tgtEl>
                                        <p:attrNameLst>
                                          <p:attrName>style.visibility</p:attrName>
                                        </p:attrNameLst>
                                      </p:cBhvr>
                                      <p:to>
                                        <p:strVal val="visible"/>
                                      </p:to>
                                    </p:set>
                                    <p:anim calcmode="lin" valueType="num">
                                      <p:cBhvr additive="base">
                                        <p:cTn id="25" dur="500" fill="hold"/>
                                        <p:tgtEl>
                                          <p:spTgt spid="59396"/>
                                        </p:tgtEl>
                                        <p:attrNameLst>
                                          <p:attrName>ppt_x</p:attrName>
                                        </p:attrNameLst>
                                      </p:cBhvr>
                                      <p:tavLst>
                                        <p:tav tm="0">
                                          <p:val>
                                            <p:strVal val="0-#ppt_w/2"/>
                                          </p:val>
                                        </p:tav>
                                        <p:tav tm="100000">
                                          <p:val>
                                            <p:strVal val="#ppt_x"/>
                                          </p:val>
                                        </p:tav>
                                      </p:tavLst>
                                    </p:anim>
                                    <p:anim calcmode="lin" valueType="num">
                                      <p:cBhvr additive="base">
                                        <p:cTn id="26" dur="500" fill="hold"/>
                                        <p:tgtEl>
                                          <p:spTgt spid="593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build="p" autoUpdateAnimBg="0"/>
      <p:bldP spid="5939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251520" y="685800"/>
            <a:ext cx="8077200" cy="5334000"/>
          </a:xfrm>
          <a:prstGeom prst="rect">
            <a:avLst/>
          </a:prstGeom>
          <a:noFill/>
          <a:ln w="12700" cap="sq">
            <a:noFill/>
            <a:miter lim="800000"/>
            <a:headEnd type="none" w="sm" len="sm"/>
            <a:tailEnd type="none" w="sm" len="sm"/>
          </a:ln>
          <a:effectLst/>
        </p:spPr>
        <p:txBody>
          <a:bodyPr/>
          <a:lstStyle/>
          <a:p>
            <a:pPr marL="342900" indent="-342900">
              <a:buFont typeface="Wingdings" pitchFamily="2" charset="2"/>
              <a:buNone/>
            </a:pPr>
            <a:r>
              <a:rPr lang="zh-CN" altLang="en-US" sz="2400" b="1" dirty="0">
                <a:solidFill>
                  <a:srgbClr val="0BF57A"/>
                </a:solidFill>
                <a:latin typeface="Garamond" pitchFamily="18" charset="0"/>
                <a:ea typeface="宋体" charset="-122"/>
              </a:rPr>
              <a:t>（</a:t>
            </a:r>
            <a:r>
              <a:rPr lang="en-US" altLang="zh-CN" sz="2400" b="1" dirty="0">
                <a:solidFill>
                  <a:srgbClr val="0BF57A"/>
                </a:solidFill>
                <a:latin typeface="Garamond" pitchFamily="18" charset="0"/>
                <a:ea typeface="宋体" charset="-122"/>
              </a:rPr>
              <a:t>2</a:t>
            </a:r>
            <a:r>
              <a:rPr lang="zh-CN" altLang="en-US" sz="2400" b="1" dirty="0">
                <a:solidFill>
                  <a:srgbClr val="0BF57A"/>
                </a:solidFill>
                <a:latin typeface="Garamond" pitchFamily="18" charset="0"/>
                <a:ea typeface="宋体" charset="-122"/>
              </a:rPr>
              <a:t>）挥发性固体</a:t>
            </a:r>
            <a:r>
              <a:rPr lang="en-US" altLang="zh-CN" sz="2400" b="1" dirty="0">
                <a:solidFill>
                  <a:srgbClr val="0BF57A"/>
                </a:solidFill>
                <a:latin typeface="Garamond" pitchFamily="18" charset="0"/>
                <a:ea typeface="宋体" charset="-122"/>
              </a:rPr>
              <a:t>(</a:t>
            </a:r>
            <a:r>
              <a:rPr lang="zh-CN" altLang="en-US" sz="2400" b="1" dirty="0">
                <a:solidFill>
                  <a:srgbClr val="0BF57A"/>
                </a:solidFill>
                <a:latin typeface="Garamond" pitchFamily="18" charset="0"/>
                <a:ea typeface="宋体" charset="-122"/>
              </a:rPr>
              <a:t>灼烧减重</a:t>
            </a:r>
            <a:r>
              <a:rPr lang="en-US" altLang="zh-CN" sz="2400" b="1" dirty="0">
                <a:solidFill>
                  <a:srgbClr val="0BF57A"/>
                </a:solidFill>
                <a:latin typeface="Garamond" pitchFamily="18" charset="0"/>
                <a:ea typeface="宋体" charset="-122"/>
              </a:rPr>
              <a:t>) VSS</a:t>
            </a:r>
          </a:p>
          <a:p>
            <a:pPr marL="342900" indent="-342900">
              <a:buFont typeface="Wingdings" pitchFamily="2" charset="2"/>
              <a:buNone/>
            </a:pPr>
            <a:endParaRPr lang="en-US" altLang="zh-CN" sz="2400" dirty="0">
              <a:latin typeface="Garamond" pitchFamily="18" charset="0"/>
              <a:ea typeface="宋体" charset="-122"/>
            </a:endParaRPr>
          </a:p>
          <a:p>
            <a:pPr marL="342900" indent="-342900">
              <a:buFont typeface="Wingdings" pitchFamily="2" charset="2"/>
              <a:buNone/>
            </a:pPr>
            <a:r>
              <a:rPr lang="en-US" altLang="zh-CN" sz="2400" dirty="0">
                <a:latin typeface="Garamond" pitchFamily="18" charset="0"/>
                <a:ea typeface="宋体" charset="-122"/>
              </a:rPr>
              <a:t>         </a:t>
            </a:r>
            <a:r>
              <a:rPr lang="zh-CN" altLang="en-US" sz="2400" dirty="0"/>
              <a:t>是指污泥中</a:t>
            </a:r>
            <a:r>
              <a:rPr lang="en-US" altLang="zh-CN" sz="2400" dirty="0"/>
              <a:t>600℃</a:t>
            </a:r>
            <a:r>
              <a:rPr lang="zh-CN" altLang="en-US" sz="2400" dirty="0"/>
              <a:t>的燃烧炉中能被燃烧，并以气体逸出的那部分固体。</a:t>
            </a:r>
          </a:p>
          <a:p>
            <a:pPr marL="342900" indent="-342900">
              <a:buFont typeface="Wingdings" pitchFamily="2" charset="2"/>
              <a:buNone/>
            </a:pPr>
            <a:endParaRPr lang="zh-CN" altLang="en-US" sz="2400" dirty="0"/>
          </a:p>
          <a:p>
            <a:pPr marL="342900" indent="-342900">
              <a:buFont typeface="Wingdings" pitchFamily="2" charset="2"/>
              <a:buNone/>
            </a:pPr>
            <a:r>
              <a:rPr lang="zh-CN" altLang="en-US" sz="2400" dirty="0"/>
              <a:t>    通常表示污泥中有机物的量，常用</a:t>
            </a:r>
            <a:r>
              <a:rPr lang="en-US" altLang="zh-CN" sz="2400" dirty="0"/>
              <a:t>mg/L</a:t>
            </a:r>
            <a:r>
              <a:rPr lang="zh-CN" altLang="en-US" sz="2400" dirty="0"/>
              <a:t>表示。</a:t>
            </a:r>
          </a:p>
          <a:p>
            <a:pPr marL="342900" indent="-342900">
              <a:buFont typeface="Wingdings" pitchFamily="2" charset="2"/>
              <a:buNone/>
            </a:pPr>
            <a:r>
              <a:rPr lang="zh-CN" altLang="en-US" sz="2400" dirty="0">
                <a:latin typeface="Garamond" pitchFamily="18" charset="0"/>
                <a:ea typeface="宋体" charset="-122"/>
              </a:rPr>
              <a:t>      </a:t>
            </a:r>
          </a:p>
          <a:p>
            <a:pPr marL="342900" indent="-342900">
              <a:buFont typeface="Wingdings" pitchFamily="2" charset="2"/>
              <a:buNone/>
            </a:pPr>
            <a:r>
              <a:rPr lang="zh-CN" altLang="en-US" sz="2400" dirty="0">
                <a:latin typeface="Garamond" pitchFamily="18" charset="0"/>
                <a:ea typeface="宋体" charset="-122"/>
              </a:rPr>
              <a:t>        </a:t>
            </a:r>
            <a:r>
              <a:rPr lang="en-US" altLang="zh-CN" sz="2400" dirty="0"/>
              <a:t>VSS</a:t>
            </a:r>
            <a:r>
              <a:rPr lang="zh-CN" altLang="en-US" sz="2400" dirty="0"/>
              <a:t>也反映污泥的稳定化程度。</a:t>
            </a:r>
          </a:p>
          <a:p>
            <a:pPr marL="342900" indent="-342900">
              <a:buFont typeface="Wingdings" pitchFamily="2" charset="2"/>
              <a:buNone/>
            </a:pPr>
            <a:endParaRPr lang="en-US" altLang="zh-CN" dirty="0">
              <a:effectLst>
                <a:outerShdw blurRad="38100" dist="38100" dir="2700000" algn="tl">
                  <a:srgbClr val="000000"/>
                </a:outerShdw>
              </a:effectLst>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a:xfrm>
            <a:off x="467544" y="548680"/>
            <a:ext cx="8229600" cy="792162"/>
          </a:xfrm>
        </p:spPr>
        <p:txBody>
          <a:bodyPr>
            <a:normAutofit/>
          </a:bodyPr>
          <a:lstStyle/>
          <a:p>
            <a:pPr algn="just"/>
            <a:r>
              <a:rPr lang="en-US" altLang="zh-CN" sz="2400" b="0" dirty="0">
                <a:solidFill>
                  <a:srgbClr val="0BF57A"/>
                </a:solidFill>
              </a:rPr>
              <a:t>(3)</a:t>
            </a:r>
            <a:r>
              <a:rPr lang="zh-CN" altLang="en-US" sz="2400" b="0" dirty="0">
                <a:solidFill>
                  <a:srgbClr val="0BF57A"/>
                </a:solidFill>
              </a:rPr>
              <a:t>污泥的脱水性能</a:t>
            </a:r>
          </a:p>
        </p:txBody>
      </p:sp>
      <p:sp>
        <p:nvSpPr>
          <p:cNvPr id="11267" name="Rectangle 3"/>
          <p:cNvSpPr>
            <a:spLocks noGrp="1" noChangeArrowheads="1"/>
          </p:cNvSpPr>
          <p:nvPr>
            <p:ph type="body" idx="1"/>
          </p:nvPr>
        </p:nvSpPr>
        <p:spPr>
          <a:xfrm>
            <a:off x="179512" y="1347002"/>
            <a:ext cx="8686800" cy="4608512"/>
          </a:xfrm>
        </p:spPr>
        <p:txBody>
          <a:bodyPr>
            <a:normAutofit fontScale="92500" lnSpcReduction="20000"/>
          </a:bodyPr>
          <a:lstStyle/>
          <a:p>
            <a:r>
              <a:rPr lang="zh-CN" altLang="en-US" sz="2400" b="1" dirty="0">
                <a:solidFill>
                  <a:schemeClr val="tx1"/>
                </a:solidFill>
                <a:ea typeface="楷体_GB2312" pitchFamily="49" charset="-122"/>
              </a:rPr>
              <a:t>污泥的脱水性能表示脱水的难易程度</a:t>
            </a:r>
          </a:p>
          <a:p>
            <a:endParaRPr lang="zh-CN" altLang="en-US" sz="2400" b="1" dirty="0">
              <a:ea typeface="楷体_GB2312" pitchFamily="49" charset="-122"/>
            </a:endParaRPr>
          </a:p>
          <a:p>
            <a:pPr>
              <a:lnSpc>
                <a:spcPct val="150000"/>
              </a:lnSpc>
              <a:buNone/>
            </a:pPr>
            <a:r>
              <a:rPr lang="en-US" altLang="zh-CN" sz="2400" b="1" dirty="0">
                <a:latin typeface="Arial"/>
                <a:ea typeface="楷体_GB2312" pitchFamily="49" charset="-122"/>
              </a:rPr>
              <a:t>—</a:t>
            </a:r>
            <a:r>
              <a:rPr lang="zh-CN" altLang="en-US" sz="2400" b="1" dirty="0">
                <a:ea typeface="楷体_GB2312" pitchFamily="49" charset="-122"/>
              </a:rPr>
              <a:t>常用</a:t>
            </a:r>
            <a:r>
              <a:rPr lang="zh-CN" altLang="en-US" sz="2400" b="1" dirty="0">
                <a:solidFill>
                  <a:schemeClr val="tx1"/>
                </a:solidFill>
                <a:ea typeface="楷体_GB2312" pitchFamily="49" charset="-122"/>
              </a:rPr>
              <a:t>污泥过滤</a:t>
            </a:r>
            <a:r>
              <a:rPr kumimoji="1" lang="zh-CN" altLang="en-US" sz="2400" b="1" dirty="0">
                <a:solidFill>
                  <a:schemeClr val="tx1"/>
                </a:solidFill>
                <a:effectLst/>
                <a:latin typeface="楷体_GB2312" pitchFamily="49" charset="-122"/>
                <a:ea typeface="楷体_GB2312" pitchFamily="49" charset="-122"/>
              </a:rPr>
              <a:t>比阻抗值</a:t>
            </a:r>
            <a:r>
              <a:rPr kumimoji="1" lang="en-US" altLang="zh-CN" sz="2400" b="1" dirty="0">
                <a:solidFill>
                  <a:schemeClr val="tx1"/>
                </a:solidFill>
                <a:effectLst/>
                <a:latin typeface="楷体_GB2312" pitchFamily="49" charset="-122"/>
                <a:ea typeface="楷体_GB2312" pitchFamily="49" charset="-122"/>
              </a:rPr>
              <a:t>(r)</a:t>
            </a:r>
            <a:r>
              <a:rPr lang="zh-CN" altLang="en-US" sz="2400" b="1" dirty="0">
                <a:ea typeface="楷体_GB2312" pitchFamily="49" charset="-122"/>
              </a:rPr>
              <a:t>和</a:t>
            </a:r>
            <a:r>
              <a:rPr kumimoji="1" lang="zh-CN" altLang="en-US" sz="2400" b="1" dirty="0">
                <a:solidFill>
                  <a:schemeClr val="tx1"/>
                </a:solidFill>
                <a:effectLst/>
                <a:latin typeface="楷体_GB2312" pitchFamily="49" charset="-122"/>
                <a:ea typeface="楷体_GB2312" pitchFamily="49" charset="-122"/>
              </a:rPr>
              <a:t>污泥毛细管吸水时间</a:t>
            </a:r>
            <a:r>
              <a:rPr kumimoji="1" lang="en-US" altLang="zh-CN" sz="2400" b="1" dirty="0">
                <a:solidFill>
                  <a:schemeClr val="tx1"/>
                </a:solidFill>
                <a:effectLst/>
                <a:latin typeface="楷体_GB2312" pitchFamily="49" charset="-122"/>
                <a:ea typeface="楷体_GB2312" pitchFamily="49" charset="-122"/>
              </a:rPr>
              <a:t>(CST)</a:t>
            </a:r>
            <a:r>
              <a:rPr lang="zh-CN" altLang="en-US" sz="2400" b="1" dirty="0">
                <a:ea typeface="楷体_GB2312" pitchFamily="49" charset="-122"/>
              </a:rPr>
              <a:t>两项指标来评价污泥的脱水性能。</a:t>
            </a:r>
            <a:endParaRPr lang="en-US" altLang="zh-CN" sz="2400" b="1" dirty="0">
              <a:ea typeface="楷体_GB2312" pitchFamily="49" charset="-122"/>
            </a:endParaRPr>
          </a:p>
          <a:p>
            <a:pPr>
              <a:lnSpc>
                <a:spcPct val="150000"/>
              </a:lnSpc>
              <a:buNone/>
            </a:pPr>
            <a:endParaRPr lang="en-US" altLang="zh-CN" sz="2400" b="1" dirty="0">
              <a:ea typeface="楷体_GB2312" pitchFamily="49" charset="-122"/>
            </a:endParaRPr>
          </a:p>
          <a:p>
            <a:pPr>
              <a:lnSpc>
                <a:spcPct val="150000"/>
              </a:lnSpc>
              <a:buNone/>
            </a:pPr>
            <a:r>
              <a:rPr lang="zh-CN" altLang="en-US" sz="2400" b="1" dirty="0">
                <a:solidFill>
                  <a:schemeClr val="tx1"/>
                </a:solidFill>
                <a:ea typeface="楷体_GB2312" pitchFamily="49" charset="-122"/>
              </a:rPr>
              <a:t>污泥过滤比阻：</a:t>
            </a:r>
            <a:r>
              <a:rPr lang="zh-CN" altLang="en-US" sz="2400" b="1" dirty="0">
                <a:ea typeface="楷体_GB2312" pitchFamily="49" charset="-122"/>
              </a:rPr>
              <a:t>在一定压力下过滤时，单位干重的污泥滤饼，在单位过滤面积上的足疗。比阻越大的污泥，越难过滤，其脱水性能越差。</a:t>
            </a:r>
            <a:endParaRPr lang="en-US" altLang="zh-CN" sz="2400" b="1" dirty="0">
              <a:ea typeface="楷体_GB2312" pitchFamily="49" charset="-122"/>
            </a:endParaRPr>
          </a:p>
          <a:p>
            <a:pPr>
              <a:lnSpc>
                <a:spcPct val="150000"/>
              </a:lnSpc>
              <a:buNone/>
            </a:pPr>
            <a:endParaRPr lang="en-US" altLang="zh-CN" sz="2400" b="1" dirty="0">
              <a:ea typeface="楷体_GB2312" pitchFamily="49" charset="-122"/>
            </a:endParaRPr>
          </a:p>
          <a:p>
            <a:pPr>
              <a:lnSpc>
                <a:spcPct val="150000"/>
              </a:lnSpc>
              <a:buNone/>
            </a:pPr>
            <a:r>
              <a:rPr lang="zh-CN" altLang="en-US" sz="2400" b="1" dirty="0">
                <a:solidFill>
                  <a:schemeClr val="tx1"/>
                </a:solidFill>
                <a:ea typeface="楷体_GB2312" pitchFamily="49" charset="-122"/>
              </a:rPr>
              <a:t>污泥毛细吸水时间：</a:t>
            </a:r>
            <a:r>
              <a:rPr lang="zh-CN" altLang="en-US" sz="2400" b="1" dirty="0">
                <a:ea typeface="楷体_GB2312" pitchFamily="49" charset="-122"/>
              </a:rPr>
              <a:t>其值等于污泥与滤纸接触时，在毛细管作用下，水分在滤纸上渗透</a:t>
            </a:r>
            <a:r>
              <a:rPr lang="en-US" altLang="zh-CN" sz="2400" b="1" dirty="0">
                <a:ea typeface="楷体_GB2312" pitchFamily="49" charset="-122"/>
              </a:rPr>
              <a:t>1cm</a:t>
            </a:r>
            <a:r>
              <a:rPr lang="zh-CN" altLang="en-US" sz="2400" b="1" dirty="0">
                <a:ea typeface="楷体_GB2312" pitchFamily="49" charset="-122"/>
              </a:rPr>
              <a:t>长度的时间。值越大，污泥脱水性能越差。</a:t>
            </a:r>
          </a:p>
          <a:p>
            <a:endParaRPr lang="zh-CN" altLang="en-US" b="1" dirty="0">
              <a:ea typeface="楷体_GB2312" pitchFamily="49" charset="-122"/>
            </a:endParaRPr>
          </a:p>
          <a:p>
            <a:endParaRPr lang="en-US" altLang="zh-CN" b="1" dirty="0">
              <a:ea typeface="楷体_GB2312"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ChangeArrowheads="1"/>
          </p:cNvSpPr>
          <p:nvPr/>
        </p:nvSpPr>
        <p:spPr bwMode="auto">
          <a:xfrm>
            <a:off x="179512" y="368300"/>
            <a:ext cx="8856984" cy="1676400"/>
          </a:xfrm>
          <a:prstGeom prst="rect">
            <a:avLst/>
          </a:prstGeom>
          <a:noFill/>
          <a:ln w="12700" cap="sq">
            <a:noFill/>
            <a:miter lim="800000"/>
            <a:headEnd type="none" w="sm" len="sm"/>
            <a:tailEnd type="none" w="sm" len="sm"/>
          </a:ln>
          <a:effectLst/>
        </p:spPr>
        <p:txBody>
          <a:bodyPr/>
          <a:lstStyle/>
          <a:p>
            <a:pPr>
              <a:lnSpc>
                <a:spcPct val="150000"/>
              </a:lnSpc>
              <a:buClrTx/>
            </a:pPr>
            <a:r>
              <a:rPr lang="en-US" altLang="zh-CN" sz="2400" b="1" dirty="0">
                <a:solidFill>
                  <a:srgbClr val="0BF57A"/>
                </a:solidFill>
                <a:latin typeface="华文中宋" pitchFamily="2" charset="-122"/>
                <a:ea typeface="华文中宋" pitchFamily="2" charset="-122"/>
              </a:rPr>
              <a:t>(4)</a:t>
            </a:r>
            <a:r>
              <a:rPr lang="zh-CN" altLang="en-US" sz="2400" b="1" dirty="0">
                <a:solidFill>
                  <a:srgbClr val="0BF57A"/>
                </a:solidFill>
                <a:latin typeface="华文中宋" pitchFamily="2" charset="-122"/>
                <a:ea typeface="华文中宋" pitchFamily="2" charset="-122"/>
              </a:rPr>
              <a:t>污泥肥分  </a:t>
            </a:r>
            <a:r>
              <a:rPr lang="zh-CN" altLang="en-US" sz="2400" dirty="0">
                <a:effectLst>
                  <a:outerShdw blurRad="38100" dist="38100" dir="2700000" algn="tl">
                    <a:srgbClr val="000000"/>
                  </a:outerShdw>
                </a:effectLst>
                <a:latin typeface="华文中宋" pitchFamily="2" charset="-122"/>
                <a:ea typeface="华文中宋" pitchFamily="2" charset="-122"/>
              </a:rPr>
              <a:t>污泥中含有大量植物生长所必需的肥分</a:t>
            </a:r>
            <a:r>
              <a:rPr lang="en-US" altLang="zh-CN" sz="2400" dirty="0">
                <a:effectLst>
                  <a:outerShdw blurRad="38100" dist="38100" dir="2700000" algn="tl">
                    <a:srgbClr val="000000"/>
                  </a:outerShdw>
                </a:effectLst>
                <a:latin typeface="华文中宋" pitchFamily="2" charset="-122"/>
                <a:ea typeface="华文中宋" pitchFamily="2" charset="-122"/>
              </a:rPr>
              <a:t>(</a:t>
            </a:r>
            <a:r>
              <a:rPr lang="zh-CN" altLang="en-US" sz="2400" dirty="0">
                <a:effectLst>
                  <a:outerShdw blurRad="38100" dist="38100" dir="2700000" algn="tl">
                    <a:srgbClr val="000000"/>
                  </a:outerShdw>
                </a:effectLst>
                <a:latin typeface="华文中宋" pitchFamily="2" charset="-122"/>
                <a:ea typeface="华文中宋" pitchFamily="2" charset="-122"/>
              </a:rPr>
              <a:t>氮、磷、钾</a:t>
            </a:r>
            <a:r>
              <a:rPr lang="en-US" altLang="zh-CN" sz="2400" dirty="0">
                <a:effectLst>
                  <a:outerShdw blurRad="38100" dist="38100" dir="2700000" algn="tl">
                    <a:srgbClr val="000000"/>
                  </a:outerShdw>
                </a:effectLst>
                <a:latin typeface="华文中宋" pitchFamily="2" charset="-122"/>
                <a:ea typeface="华文中宋" pitchFamily="2" charset="-122"/>
              </a:rPr>
              <a:t>)</a:t>
            </a:r>
            <a:r>
              <a:rPr lang="zh-CN" altLang="en-US" sz="2400" dirty="0">
                <a:effectLst>
                  <a:outerShdw blurRad="38100" dist="38100" dir="2700000" algn="tl">
                    <a:srgbClr val="000000"/>
                  </a:outerShdw>
                </a:effectLst>
                <a:latin typeface="华文中宋" pitchFamily="2" charset="-122"/>
                <a:ea typeface="华文中宋" pitchFamily="2" charset="-122"/>
              </a:rPr>
              <a:t>、微量元素及土壤改良剂</a:t>
            </a:r>
            <a:r>
              <a:rPr lang="en-US" altLang="zh-CN" sz="2400" dirty="0">
                <a:effectLst>
                  <a:outerShdw blurRad="38100" dist="38100" dir="2700000" algn="tl">
                    <a:srgbClr val="000000"/>
                  </a:outerShdw>
                </a:effectLst>
                <a:latin typeface="华文中宋" pitchFamily="2" charset="-122"/>
                <a:ea typeface="华文中宋" pitchFamily="2" charset="-122"/>
              </a:rPr>
              <a:t>(</a:t>
            </a:r>
            <a:r>
              <a:rPr lang="zh-CN" altLang="en-US" sz="2400" dirty="0">
                <a:effectLst>
                  <a:outerShdw blurRad="38100" dist="38100" dir="2700000" algn="tl">
                    <a:srgbClr val="000000"/>
                  </a:outerShdw>
                </a:effectLst>
                <a:latin typeface="华文中宋" pitchFamily="2" charset="-122"/>
                <a:ea typeface="华文中宋" pitchFamily="2" charset="-122"/>
              </a:rPr>
              <a:t>有机腐殖质</a:t>
            </a:r>
            <a:r>
              <a:rPr lang="en-US" altLang="zh-CN" sz="2400" dirty="0">
                <a:effectLst>
                  <a:outerShdw blurRad="38100" dist="38100" dir="2700000" algn="tl">
                    <a:srgbClr val="000000"/>
                  </a:outerShdw>
                </a:effectLst>
                <a:latin typeface="华文中宋" pitchFamily="2" charset="-122"/>
                <a:ea typeface="华文中宋" pitchFamily="2" charset="-122"/>
              </a:rPr>
              <a:t>)</a:t>
            </a:r>
            <a:r>
              <a:rPr lang="zh-CN" altLang="en-US" sz="2400" dirty="0">
                <a:effectLst>
                  <a:outerShdw blurRad="38100" dist="38100" dir="2700000" algn="tl">
                    <a:srgbClr val="000000"/>
                  </a:outerShdw>
                </a:effectLst>
                <a:latin typeface="华文中宋" pitchFamily="2" charset="-122"/>
                <a:ea typeface="华文中宋" pitchFamily="2" charset="-122"/>
              </a:rPr>
              <a:t>。我国城市污水处理厂各种污泥所含肥分见下表。</a:t>
            </a:r>
          </a:p>
        </p:txBody>
      </p:sp>
      <p:sp>
        <p:nvSpPr>
          <p:cNvPr id="275459" name="Rectangle 3"/>
          <p:cNvSpPr>
            <a:spLocks noChangeArrowheads="1"/>
          </p:cNvSpPr>
          <p:nvPr/>
        </p:nvSpPr>
        <p:spPr bwMode="auto">
          <a:xfrm>
            <a:off x="2339752" y="2420888"/>
            <a:ext cx="4949825" cy="450850"/>
          </a:xfrm>
          <a:prstGeom prst="rect">
            <a:avLst/>
          </a:prstGeom>
          <a:solidFill>
            <a:schemeClr val="accent1"/>
          </a:solidFill>
          <a:ln w="9525">
            <a:miter lim="800000"/>
            <a:headEnd/>
            <a:tailEnd/>
          </a:ln>
          <a:effectLst/>
          <a:scene3d>
            <a:camera prst="legacyObliqueBottomLeft"/>
            <a:lightRig rig="legacyFlat3" dir="t"/>
          </a:scene3d>
          <a:sp3d extrusionH="430200" prstMaterial="legacyMatte">
            <a:bevelT w="13500" h="13500" prst="angle"/>
            <a:bevelB w="13500" h="13500" prst="angle"/>
            <a:extrusionClr>
              <a:schemeClr val="accent1"/>
            </a:extrusionClr>
          </a:sp3d>
        </p:spPr>
        <p:txBody>
          <a:bodyPr wrap="none" anchor="ctr">
            <a:flatTx/>
          </a:bodyPr>
          <a:lstStyle/>
          <a:p>
            <a:pPr algn="ctr">
              <a:spcBef>
                <a:spcPct val="0"/>
              </a:spcBef>
              <a:buClrTx/>
              <a:buSzTx/>
              <a:buFontTx/>
              <a:buNone/>
            </a:pPr>
            <a:r>
              <a:rPr kumimoji="1" lang="zh-CN" altLang="en-US" sz="2800" dirty="0">
                <a:solidFill>
                  <a:srgbClr val="FFFF00"/>
                </a:solidFill>
                <a:effectLst/>
                <a:latin typeface="Times New Roman" pitchFamily="18" charset="0"/>
                <a:ea typeface="华文新魏" pitchFamily="2" charset="-122"/>
              </a:rPr>
              <a:t>我国城市污水处理厂污泥肥份表</a:t>
            </a:r>
          </a:p>
        </p:txBody>
      </p:sp>
      <p:graphicFrame>
        <p:nvGraphicFramePr>
          <p:cNvPr id="275460" name="Group 4"/>
          <p:cNvGraphicFramePr>
            <a:graphicFrameLocks noGrp="1"/>
          </p:cNvGraphicFramePr>
          <p:nvPr/>
        </p:nvGraphicFramePr>
        <p:xfrm>
          <a:off x="161925" y="3159125"/>
          <a:ext cx="8982075" cy="3035301"/>
        </p:xfrm>
        <a:graphic>
          <a:graphicData uri="http://schemas.openxmlformats.org/drawingml/2006/table">
            <a:tbl>
              <a:tblPr/>
              <a:tblGrid>
                <a:gridCol w="1673225">
                  <a:extLst>
                    <a:ext uri="{9D8B030D-6E8A-4147-A177-3AD203B41FA5}">
                      <a16:colId xmlns:a16="http://schemas.microsoft.com/office/drawing/2014/main" val="20000"/>
                    </a:ext>
                  </a:extLst>
                </a:gridCol>
                <a:gridCol w="1566863">
                  <a:extLst>
                    <a:ext uri="{9D8B030D-6E8A-4147-A177-3AD203B41FA5}">
                      <a16:colId xmlns:a16="http://schemas.microsoft.com/office/drawing/2014/main" val="20001"/>
                    </a:ext>
                  </a:extLst>
                </a:gridCol>
                <a:gridCol w="1844675">
                  <a:extLst>
                    <a:ext uri="{9D8B030D-6E8A-4147-A177-3AD203B41FA5}">
                      <a16:colId xmlns:a16="http://schemas.microsoft.com/office/drawing/2014/main" val="20002"/>
                    </a:ext>
                  </a:extLst>
                </a:gridCol>
                <a:gridCol w="2090737">
                  <a:extLst>
                    <a:ext uri="{9D8B030D-6E8A-4147-A177-3AD203B41FA5}">
                      <a16:colId xmlns:a16="http://schemas.microsoft.com/office/drawing/2014/main" val="20003"/>
                    </a:ext>
                  </a:extLst>
                </a:gridCol>
                <a:gridCol w="1806575">
                  <a:extLst>
                    <a:ext uri="{9D8B030D-6E8A-4147-A177-3AD203B41FA5}">
                      <a16:colId xmlns:a16="http://schemas.microsoft.com/office/drawing/2014/main" val="20004"/>
                    </a:ext>
                  </a:extLst>
                </a:gridCol>
              </a:tblGrid>
              <a:tr h="94138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污泥类别</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总氮</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磷</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以</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P</a:t>
                      </a:r>
                      <a:r>
                        <a:rPr kumimoji="0" lang="en-US" altLang="zh-CN" sz="1800" b="1" i="0" u="none" strike="noStrike" cap="none" normalizeH="0" baseline="-25000" dirty="0">
                          <a:ln>
                            <a:noFill/>
                          </a:ln>
                          <a:solidFill>
                            <a:srgbClr val="FF0000"/>
                          </a:solidFill>
                          <a:effectLst>
                            <a:outerShdw blurRad="38100" dist="38100" dir="2700000" algn="tl">
                              <a:srgbClr val="000000"/>
                            </a:outerShdw>
                          </a:effectLst>
                          <a:latin typeface="Garamond" pitchFamily="18" charset="0"/>
                          <a:ea typeface="黑体" pitchFamily="2" charset="-122"/>
                        </a:rPr>
                        <a:t>2</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O</a:t>
                      </a:r>
                      <a:r>
                        <a:rPr kumimoji="0" lang="en-US" altLang="zh-CN" sz="1800" b="1" i="0" u="none" strike="noStrike" cap="none" normalizeH="0" baseline="-25000" dirty="0">
                          <a:ln>
                            <a:noFill/>
                          </a:ln>
                          <a:solidFill>
                            <a:srgbClr val="FF0000"/>
                          </a:solidFill>
                          <a:effectLst>
                            <a:outerShdw blurRad="38100" dist="38100" dir="2700000" algn="tl">
                              <a:srgbClr val="000000"/>
                            </a:outerShdw>
                          </a:effectLst>
                          <a:latin typeface="Garamond" pitchFamily="18" charset="0"/>
                          <a:ea typeface="黑体" pitchFamily="2" charset="-122"/>
                        </a:rPr>
                        <a:t>5</a:t>
                      </a: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计）</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钾</a:t>
                      </a:r>
                    </a:p>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（以</a:t>
                      </a: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K</a:t>
                      </a:r>
                      <a:r>
                        <a:rPr kumimoji="0" lang="en-US" altLang="zh-CN" sz="1800" b="1" i="0" u="none" strike="noStrike" cap="none" normalizeH="0" baseline="-25000">
                          <a:ln>
                            <a:noFill/>
                          </a:ln>
                          <a:solidFill>
                            <a:srgbClr val="FF0000"/>
                          </a:solidFill>
                          <a:effectLst>
                            <a:outerShdw blurRad="38100" dist="38100" dir="2700000" algn="tl">
                              <a:srgbClr val="000000"/>
                            </a:outerShdw>
                          </a:effectLst>
                          <a:latin typeface="Garamond" pitchFamily="18" charset="0"/>
                          <a:ea typeface="黑体" pitchFamily="2" charset="-122"/>
                        </a:rPr>
                        <a:t>2</a:t>
                      </a: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O</a:t>
                      </a: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计）</a:t>
                      </a: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有机物</a:t>
                      </a: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6985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初沉污泥</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2</a:t>
                      </a: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1</a:t>
                      </a: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0.1</a:t>
                      </a: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50</a:t>
                      </a: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60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1"/>
                  </a:ext>
                </a:extLst>
              </a:tr>
              <a:tr h="69691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活性污泥</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3.3</a:t>
                      </a: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7.7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0.78</a:t>
                      </a: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0.22</a:t>
                      </a: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0.44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60</a:t>
                      </a: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70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r h="6985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消化污泥</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1.6</a:t>
                      </a: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0.6</a:t>
                      </a:r>
                      <a:r>
                        <a:rPr kumimoji="0" lang="zh-CN" altLang="en-US"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a:ln>
                            <a:noFill/>
                          </a:ln>
                          <a:solidFill>
                            <a:srgbClr val="FF0000"/>
                          </a:solidFill>
                          <a:effectLst>
                            <a:outerShdw blurRad="38100" dist="38100" dir="2700000" algn="tl">
                              <a:srgbClr val="000000"/>
                            </a:outerShdw>
                          </a:effectLst>
                          <a:latin typeface="Garamond" pitchFamily="18" charset="0"/>
                          <a:ea typeface="黑体" pitchFamily="2" charset="-122"/>
                        </a:rPr>
                        <a:t>0.8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zh-CN"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25</a:t>
                      </a:r>
                      <a:r>
                        <a:rPr kumimoji="0" lang="zh-CN" altLang="en-US"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a:t>
                      </a:r>
                      <a:r>
                        <a:rPr kumimoji="0" lang="en-US" altLang="zh-CN" sz="1800" b="1" i="0" u="none" strike="noStrike" cap="none" normalizeH="0" baseline="0" dirty="0">
                          <a:ln>
                            <a:noFill/>
                          </a:ln>
                          <a:solidFill>
                            <a:srgbClr val="FF0000"/>
                          </a:solidFill>
                          <a:effectLst>
                            <a:outerShdw blurRad="38100" dist="38100" dir="2700000" algn="tl">
                              <a:srgbClr val="000000"/>
                            </a:outerShdw>
                          </a:effectLst>
                          <a:latin typeface="Garamond" pitchFamily="18" charset="0"/>
                          <a:ea typeface="黑体" pitchFamily="2" charset="-122"/>
                        </a:rPr>
                        <a:t>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3"/>
                  </a:ext>
                </a:extLst>
              </a:tr>
            </a:tbl>
          </a:graphicData>
        </a:graphic>
      </p:graphicFrame>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482" name="Rectangle 2"/>
          <p:cNvSpPr>
            <a:spLocks noGrp="1" noChangeArrowheads="1"/>
          </p:cNvSpPr>
          <p:nvPr>
            <p:ph type="body" idx="1"/>
          </p:nvPr>
        </p:nvSpPr>
        <p:spPr>
          <a:xfrm>
            <a:off x="251520" y="836712"/>
            <a:ext cx="8763000" cy="4428728"/>
          </a:xfrm>
          <a:noFill/>
          <a:ln/>
        </p:spPr>
        <p:txBody>
          <a:bodyPr>
            <a:noAutofit/>
          </a:bodyPr>
          <a:lstStyle/>
          <a:p>
            <a:pPr>
              <a:lnSpc>
                <a:spcPct val="150000"/>
              </a:lnSpc>
              <a:buClrTx/>
              <a:buNone/>
            </a:pPr>
            <a:r>
              <a:rPr lang="en-US" altLang="zh-CN" sz="2400" b="1" dirty="0">
                <a:solidFill>
                  <a:srgbClr val="0BF57A"/>
                </a:solidFill>
                <a:latin typeface="楷体_GB2312" pitchFamily="49" charset="-122"/>
                <a:ea typeface="楷体_GB2312" pitchFamily="49" charset="-122"/>
              </a:rPr>
              <a:t>(5)</a:t>
            </a:r>
            <a:r>
              <a:rPr lang="zh-CN" altLang="en-US" sz="2400" b="1" dirty="0">
                <a:solidFill>
                  <a:srgbClr val="0BF57A"/>
                </a:solidFill>
                <a:latin typeface="楷体_GB2312" pitchFamily="49" charset="-122"/>
                <a:ea typeface="楷体_GB2312" pitchFamily="49" charset="-122"/>
              </a:rPr>
              <a:t>污泥重金属离子含量  </a:t>
            </a:r>
          </a:p>
          <a:p>
            <a:pPr>
              <a:lnSpc>
                <a:spcPct val="150000"/>
              </a:lnSpc>
              <a:buFont typeface="Wingdings" pitchFamily="2" charset="2"/>
              <a:buNone/>
            </a:pPr>
            <a:r>
              <a:rPr lang="zh-CN" altLang="en-US" sz="2000" b="1" dirty="0">
                <a:latin typeface="楷体_GB2312" pitchFamily="49" charset="-122"/>
                <a:ea typeface="楷体_GB2312" pitchFamily="49" charset="-122"/>
              </a:rPr>
              <a:t>    污泥中重金属离子含量，</a:t>
            </a:r>
            <a:r>
              <a:rPr lang="zh-CN" altLang="en-US" sz="2000" b="1" u="sng" dirty="0">
                <a:solidFill>
                  <a:srgbClr val="FFFF00"/>
                </a:solidFill>
                <a:latin typeface="楷体_GB2312" pitchFamily="49" charset="-122"/>
                <a:ea typeface="楷体_GB2312" pitchFamily="49" charset="-122"/>
              </a:rPr>
              <a:t>决定于城市污水中工业废水所占比例及工业性质。</a:t>
            </a:r>
          </a:p>
          <a:p>
            <a:pPr>
              <a:lnSpc>
                <a:spcPct val="150000"/>
              </a:lnSpc>
              <a:buFont typeface="Wingdings" pitchFamily="2" charset="2"/>
              <a:buNone/>
            </a:pPr>
            <a:r>
              <a:rPr lang="zh-CN" altLang="en-US" sz="2000" b="1" dirty="0">
                <a:latin typeface="楷体_GB2312" pitchFamily="49" charset="-122"/>
                <a:ea typeface="楷体_GB2312" pitchFamily="49" charset="-122"/>
              </a:rPr>
              <a:t>    </a:t>
            </a:r>
          </a:p>
          <a:p>
            <a:pPr>
              <a:lnSpc>
                <a:spcPct val="150000"/>
              </a:lnSpc>
              <a:buFont typeface="Wingdings" pitchFamily="2" charset="2"/>
              <a:buNone/>
            </a:pPr>
            <a:r>
              <a:rPr lang="zh-CN" altLang="en-US" sz="2000" b="1" dirty="0">
                <a:latin typeface="楷体_GB2312" pitchFamily="49" charset="-122"/>
                <a:ea typeface="楷体_GB2312" pitchFamily="49" charset="-122"/>
              </a:rPr>
              <a:t>     污水经二级处理后，污水中重金属离子约有</a:t>
            </a:r>
            <a:r>
              <a:rPr lang="en-US" altLang="zh-CN" sz="2000" b="1" dirty="0">
                <a:solidFill>
                  <a:srgbClr val="FFFF00"/>
                </a:solidFill>
                <a:latin typeface="楷体_GB2312" pitchFamily="49" charset="-122"/>
                <a:ea typeface="楷体_GB2312" pitchFamily="49" charset="-122"/>
              </a:rPr>
              <a:t>50</a:t>
            </a:r>
            <a:r>
              <a:rPr lang="zh-CN" altLang="en-US" sz="2000" b="1" dirty="0">
                <a:solidFill>
                  <a:srgbClr val="FFFF00"/>
                </a:solidFill>
                <a:latin typeface="楷体_GB2312" pitchFamily="49" charset="-122"/>
                <a:ea typeface="楷体_GB2312" pitchFamily="49" charset="-122"/>
              </a:rPr>
              <a:t>％</a:t>
            </a:r>
            <a:r>
              <a:rPr lang="zh-CN" altLang="en-US" sz="2000" b="1" dirty="0">
                <a:latin typeface="楷体_GB2312" pitchFamily="49" charset="-122"/>
                <a:ea typeface="楷体_GB2312" pitchFamily="49" charset="-122"/>
              </a:rPr>
              <a:t>以上转移到污泥中。因此污泥中的重金属离子含量一般都较高。</a:t>
            </a:r>
          </a:p>
          <a:p>
            <a:pPr>
              <a:lnSpc>
                <a:spcPct val="150000"/>
              </a:lnSpc>
              <a:buFont typeface="Wingdings" pitchFamily="2" charset="2"/>
              <a:buNone/>
            </a:pPr>
            <a:r>
              <a:rPr lang="zh-CN" altLang="en-US" sz="2000" b="1" dirty="0">
                <a:latin typeface="楷体_GB2312" pitchFamily="49" charset="-122"/>
                <a:ea typeface="楷体_GB2312" pitchFamily="49" charset="-122"/>
              </a:rPr>
              <a:t>     </a:t>
            </a:r>
          </a:p>
          <a:p>
            <a:pPr>
              <a:lnSpc>
                <a:spcPct val="150000"/>
              </a:lnSpc>
              <a:buFont typeface="Wingdings" pitchFamily="2" charset="2"/>
              <a:buNone/>
            </a:pPr>
            <a:r>
              <a:rPr lang="zh-CN" altLang="en-US" sz="2000" b="1" dirty="0">
                <a:latin typeface="楷体_GB2312" pitchFamily="49" charset="-122"/>
                <a:ea typeface="楷体_GB2312" pitchFamily="49" charset="-122"/>
              </a:rPr>
              <a:t>     故当污泥作为肥料使用时，要注意重金属离子含量是否超过我国农林业部规定的</a:t>
            </a:r>
            <a:r>
              <a:rPr lang="en-US" altLang="zh-CN" sz="2000" b="1" dirty="0">
                <a:latin typeface="楷体_GB2312" pitchFamily="49" charset="-122"/>
                <a:ea typeface="楷体_GB2312" pitchFamily="49" charset="-122"/>
              </a:rPr>
              <a:t>《</a:t>
            </a:r>
            <a:r>
              <a:rPr lang="zh-CN" altLang="en-US" sz="2000" b="1" dirty="0">
                <a:latin typeface="楷体_GB2312" pitchFamily="49" charset="-122"/>
                <a:ea typeface="楷体_GB2312" pitchFamily="49" charset="-122"/>
              </a:rPr>
              <a:t>农用污泥标准</a:t>
            </a:r>
            <a:r>
              <a:rPr lang="en-US" altLang="zh-CN" sz="2000" b="1" dirty="0">
                <a:latin typeface="楷体_GB2312" pitchFamily="49" charset="-122"/>
                <a:ea typeface="楷体_GB2312" pitchFamily="49" charset="-122"/>
              </a:rPr>
              <a:t>》</a:t>
            </a:r>
            <a:r>
              <a:rPr lang="zh-CN" altLang="en-US" sz="2000" b="1" dirty="0">
                <a:latin typeface="楷体_GB2312" pitchFamily="49" charset="-122"/>
                <a:ea typeface="楷体_GB2312" pitchFamily="49" charset="-122"/>
              </a:rPr>
              <a:t>。</a:t>
            </a:r>
          </a:p>
          <a:p>
            <a:pPr>
              <a:lnSpc>
                <a:spcPct val="150000"/>
              </a:lnSpc>
              <a:buFont typeface="Wingdings" pitchFamily="2" charset="2"/>
              <a:buNone/>
            </a:pPr>
            <a:r>
              <a:rPr lang="zh-CN" altLang="en-US" sz="2000" b="1" dirty="0">
                <a:latin typeface="楷体_GB2312" pitchFamily="49" charset="-122"/>
                <a:ea typeface="楷体_GB2312" pitchFamily="49" charset="-122"/>
              </a:rPr>
              <a:t>     </a:t>
            </a:r>
            <a:endParaRPr lang="en-US" altLang="zh-CN" sz="2000" b="1" dirty="0">
              <a:latin typeface="楷体_GB2312" pitchFamily="49" charset="-122"/>
              <a:ea typeface="楷体_GB2312" pitchFamily="49" charset="-122"/>
            </a:endParaRPr>
          </a:p>
          <a:p>
            <a:pPr>
              <a:lnSpc>
                <a:spcPct val="150000"/>
              </a:lnSpc>
              <a:buFont typeface="Wingdings" pitchFamily="2" charset="2"/>
              <a:buNone/>
            </a:pPr>
            <a:r>
              <a:rPr lang="en-US" altLang="zh-CN" sz="2000" b="1" dirty="0">
                <a:latin typeface="楷体_GB2312" pitchFamily="49" charset="-122"/>
                <a:ea typeface="楷体_GB2312" pitchFamily="49" charset="-122"/>
              </a:rPr>
              <a:t>      </a:t>
            </a:r>
            <a:r>
              <a:rPr lang="zh-CN" altLang="en-US" sz="2000" b="1" dirty="0">
                <a:latin typeface="楷体_GB2312" pitchFamily="49" charset="-122"/>
                <a:ea typeface="楷体_GB2312" pitchFamily="49" charset="-122"/>
              </a:rPr>
              <a:t>下表列举我国城市污水处理厂污泥中重金属含量的范围。</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7506" name="Group 2"/>
          <p:cNvGraphicFramePr>
            <a:graphicFrameLocks noGrp="1"/>
          </p:cNvGraphicFramePr>
          <p:nvPr>
            <p:ph type="tbl" idx="4294967295"/>
            <p:extLst>
              <p:ext uri="{D42A27DB-BD31-4B8C-83A1-F6EECF244321}">
                <p14:modId xmlns:p14="http://schemas.microsoft.com/office/powerpoint/2010/main" val="4273229117"/>
              </p:ext>
            </p:extLst>
          </p:nvPr>
        </p:nvGraphicFramePr>
        <p:xfrm>
          <a:off x="206375" y="1628775"/>
          <a:ext cx="8686800" cy="3752850"/>
        </p:xfrm>
        <a:graphic>
          <a:graphicData uri="http://schemas.openxmlformats.org/drawingml/2006/table">
            <a:tbl>
              <a:tblPr/>
              <a:tblGrid>
                <a:gridCol w="2295525">
                  <a:extLst>
                    <a:ext uri="{9D8B030D-6E8A-4147-A177-3AD203B41FA5}">
                      <a16:colId xmlns:a16="http://schemas.microsoft.com/office/drawing/2014/main" val="20000"/>
                    </a:ext>
                  </a:extLst>
                </a:gridCol>
                <a:gridCol w="855663">
                  <a:extLst>
                    <a:ext uri="{9D8B030D-6E8A-4147-A177-3AD203B41FA5}">
                      <a16:colId xmlns:a16="http://schemas.microsoft.com/office/drawing/2014/main" val="20001"/>
                    </a:ext>
                  </a:extLst>
                </a:gridCol>
                <a:gridCol w="855662">
                  <a:extLst>
                    <a:ext uri="{9D8B030D-6E8A-4147-A177-3AD203B41FA5}">
                      <a16:colId xmlns:a16="http://schemas.microsoft.com/office/drawing/2014/main" val="20002"/>
                    </a:ext>
                  </a:extLst>
                </a:gridCol>
                <a:gridCol w="763588">
                  <a:extLst>
                    <a:ext uri="{9D8B030D-6E8A-4147-A177-3AD203B41FA5}">
                      <a16:colId xmlns:a16="http://schemas.microsoft.com/office/drawing/2014/main" val="20003"/>
                    </a:ext>
                  </a:extLst>
                </a:gridCol>
                <a:gridCol w="765175">
                  <a:extLst>
                    <a:ext uri="{9D8B030D-6E8A-4147-A177-3AD203B41FA5}">
                      <a16:colId xmlns:a16="http://schemas.microsoft.com/office/drawing/2014/main" val="20004"/>
                    </a:ext>
                  </a:extLst>
                </a:gridCol>
                <a:gridCol w="765175">
                  <a:extLst>
                    <a:ext uri="{9D8B030D-6E8A-4147-A177-3AD203B41FA5}">
                      <a16:colId xmlns:a16="http://schemas.microsoft.com/office/drawing/2014/main" val="20005"/>
                    </a:ext>
                  </a:extLst>
                </a:gridCol>
                <a:gridCol w="855662">
                  <a:extLst>
                    <a:ext uri="{9D8B030D-6E8A-4147-A177-3AD203B41FA5}">
                      <a16:colId xmlns:a16="http://schemas.microsoft.com/office/drawing/2014/main" val="20006"/>
                    </a:ext>
                  </a:extLst>
                </a:gridCol>
                <a:gridCol w="809625">
                  <a:extLst>
                    <a:ext uri="{9D8B030D-6E8A-4147-A177-3AD203B41FA5}">
                      <a16:colId xmlns:a16="http://schemas.microsoft.com/office/drawing/2014/main" val="20007"/>
                    </a:ext>
                  </a:extLst>
                </a:gridCol>
                <a:gridCol w="720725">
                  <a:extLst>
                    <a:ext uri="{9D8B030D-6E8A-4147-A177-3AD203B41FA5}">
                      <a16:colId xmlns:a16="http://schemas.microsoft.com/office/drawing/2014/main" val="20008"/>
                    </a:ext>
                  </a:extLst>
                </a:gridCol>
              </a:tblGrid>
              <a:tr h="7588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重金属离子名称</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Hg</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汞</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Cd</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镉</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Cr</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铬</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Pb</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铅</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As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砷</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Zn</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锌</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Cu</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铜</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Ni</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rPr>
                        <a:t>镍</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588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含量范围</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4.63-138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3.6-24.1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9.2-</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540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85-2400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12.4-560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300-1119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55-460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30-47.5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620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农林业部农用污泥标准</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(GB4284-84)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600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250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525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酸性土壤</a:t>
                      </a: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pH&lt;6.5;</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zh-CN" altLang="en-US"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中性或碱性土壤</a:t>
                      </a: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pH》6.5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a:ln>
                            <a:noFill/>
                          </a:ln>
                          <a:solidFill>
                            <a:schemeClr val="tx1"/>
                          </a:solidFill>
                          <a:effectLst>
                            <a:outerShdw blurRad="38100" dist="38100" dir="2700000" algn="tl">
                              <a:srgbClr val="000000"/>
                            </a:outerShdw>
                          </a:effectLst>
                          <a:latin typeface="Garamond" pitchFamily="18" charset="0"/>
                          <a:ea typeface="宋体" charset="-122"/>
                        </a:rPr>
                        <a:t>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1" i="0" u="none" strike="noStrike" cap="none" normalizeH="0" baseline="0" dirty="0">
                          <a:ln>
                            <a:noFill/>
                          </a:ln>
                          <a:solidFill>
                            <a:schemeClr val="tx1"/>
                          </a:solidFill>
                          <a:effectLst>
                            <a:outerShdw blurRad="38100" dist="38100" dir="2700000" algn="tl">
                              <a:srgbClr val="000000"/>
                            </a:outerShdw>
                          </a:effectLst>
                          <a:latin typeface="Garamond" pitchFamily="18" charset="0"/>
                          <a:ea typeface="宋体" charset="-122"/>
                        </a:rPr>
                        <a:t>200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77558" name="Rectangle 54"/>
          <p:cNvSpPr>
            <a:spLocks noChangeArrowheads="1"/>
          </p:cNvSpPr>
          <p:nvPr/>
        </p:nvSpPr>
        <p:spPr bwMode="auto">
          <a:xfrm>
            <a:off x="1016000" y="684213"/>
            <a:ext cx="7426325" cy="539750"/>
          </a:xfrm>
          <a:prstGeom prst="rect">
            <a:avLst/>
          </a:prstGeom>
          <a:solidFill>
            <a:schemeClr val="accent1"/>
          </a:solidFill>
          <a:ln w="9525">
            <a:solidFill>
              <a:schemeClr val="tx1"/>
            </a:solidFill>
            <a:miter lim="800000"/>
            <a:headEnd/>
            <a:tailEnd/>
          </a:ln>
          <a:effectLst/>
        </p:spPr>
        <p:txBody>
          <a:bodyPr wrap="none" anchor="ctr"/>
          <a:lstStyle/>
          <a:p>
            <a:pPr algn="ctr">
              <a:spcBef>
                <a:spcPct val="0"/>
              </a:spcBef>
              <a:buClrTx/>
              <a:buSzTx/>
              <a:buFontTx/>
              <a:buNone/>
            </a:pPr>
            <a:r>
              <a:rPr kumimoji="1" lang="zh-CN" altLang="en-US" sz="2400">
                <a:effectLst>
                  <a:outerShdw blurRad="38100" dist="38100" dir="2700000" algn="tl">
                    <a:srgbClr val="000000"/>
                  </a:outerShdw>
                </a:effectLst>
                <a:latin typeface="Times New Roman" pitchFamily="18" charset="0"/>
              </a:rPr>
              <a:t>我国城市污水处理厂污泥中重金属成分及含量</a:t>
            </a:r>
            <a:r>
              <a:rPr kumimoji="1" lang="en-US" altLang="zh-CN" sz="2400">
                <a:effectLst>
                  <a:outerShdw blurRad="38100" dist="38100" dir="2700000" algn="tl">
                    <a:srgbClr val="000000"/>
                  </a:outerShdw>
                </a:effectLst>
                <a:latin typeface="Times New Roman" pitchFamily="18" charset="0"/>
              </a:rPr>
              <a:t>(mg/Kg)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rrowheads="1"/>
          </p:cNvSpPr>
          <p:nvPr>
            <p:ph type="title"/>
          </p:nvPr>
        </p:nvSpPr>
        <p:spPr>
          <a:xfrm>
            <a:off x="381000" y="282352"/>
            <a:ext cx="8153400" cy="914400"/>
          </a:xfrm>
        </p:spPr>
        <p:txBody>
          <a:bodyPr>
            <a:normAutofit/>
          </a:bodyPr>
          <a:lstStyle/>
          <a:p>
            <a:r>
              <a:rPr lang="en-US" altLang="zh-CN" sz="2800" dirty="0">
                <a:solidFill>
                  <a:srgbClr val="FFFF00"/>
                </a:solidFill>
              </a:rPr>
              <a:t>(</a:t>
            </a:r>
            <a:r>
              <a:rPr lang="zh-CN" altLang="en-US" sz="2800" dirty="0">
                <a:solidFill>
                  <a:srgbClr val="FFFF00"/>
                </a:solidFill>
              </a:rPr>
              <a:t>三</a:t>
            </a:r>
            <a:r>
              <a:rPr lang="en-US" altLang="zh-CN" sz="2800" dirty="0">
                <a:solidFill>
                  <a:srgbClr val="FFFF00"/>
                </a:solidFill>
              </a:rPr>
              <a:t>)</a:t>
            </a:r>
            <a:r>
              <a:rPr lang="zh-CN" altLang="en-US" sz="2800" dirty="0">
                <a:solidFill>
                  <a:srgbClr val="FFFF00"/>
                </a:solidFill>
              </a:rPr>
              <a:t>污泥的量</a:t>
            </a:r>
          </a:p>
        </p:txBody>
      </p:sp>
      <p:sp>
        <p:nvSpPr>
          <p:cNvPr id="80899" name="Rectangle 3"/>
          <p:cNvSpPr>
            <a:spLocks noGrp="1" noChangeArrowheads="1"/>
          </p:cNvSpPr>
          <p:nvPr>
            <p:ph type="body" idx="1"/>
          </p:nvPr>
        </p:nvSpPr>
        <p:spPr>
          <a:xfrm>
            <a:off x="0" y="1156320"/>
            <a:ext cx="9144000" cy="3352800"/>
          </a:xfrm>
        </p:spPr>
        <p:txBody>
          <a:bodyPr/>
          <a:lstStyle/>
          <a:p>
            <a:pPr>
              <a:lnSpc>
                <a:spcPct val="150000"/>
              </a:lnSpc>
            </a:pPr>
            <a:r>
              <a:rPr lang="zh-CN" altLang="en-US" sz="2400" dirty="0">
                <a:latin typeface="楷体_GB2312" pitchFamily="49" charset="-122"/>
                <a:ea typeface="楷体_GB2312" pitchFamily="49" charset="-122"/>
              </a:rPr>
              <a:t>各种处理设备产生污泥的数量与污水的性质和处理工艺有关。</a:t>
            </a:r>
          </a:p>
          <a:p>
            <a:pPr>
              <a:lnSpc>
                <a:spcPct val="150000"/>
              </a:lnSpc>
            </a:pPr>
            <a:r>
              <a:rPr lang="zh-CN" altLang="en-US" sz="2400" dirty="0">
                <a:latin typeface="楷体_GB2312" pitchFamily="49" charset="-122"/>
                <a:ea typeface="楷体_GB2312" pitchFamily="49" charset="-122"/>
              </a:rPr>
              <a:t>污泥量的估计应</a:t>
            </a:r>
            <a:r>
              <a:rPr lang="zh-CN" altLang="en-US" sz="2400" dirty="0">
                <a:solidFill>
                  <a:schemeClr val="hlink"/>
                </a:solidFill>
                <a:latin typeface="楷体_GB2312" pitchFamily="49" charset="-122"/>
                <a:ea typeface="楷体_GB2312" pitchFamily="49" charset="-122"/>
              </a:rPr>
              <a:t>以类似条件和处理工艺的经验数据</a:t>
            </a:r>
            <a:r>
              <a:rPr lang="zh-CN" altLang="en-US" sz="2400" dirty="0">
                <a:latin typeface="楷体_GB2312" pitchFamily="49" charset="-122"/>
                <a:ea typeface="楷体_GB2312" pitchFamily="49" charset="-122"/>
              </a:rPr>
              <a:t>为依据，也可根据</a:t>
            </a:r>
            <a:r>
              <a:rPr lang="zh-CN" altLang="en-US" sz="2400" dirty="0">
                <a:solidFill>
                  <a:schemeClr val="hlink"/>
                </a:solidFill>
                <a:latin typeface="楷体_GB2312" pitchFamily="49" charset="-122"/>
                <a:ea typeface="楷体_GB2312" pitchFamily="49" charset="-122"/>
              </a:rPr>
              <a:t>污水的水质分析</a:t>
            </a:r>
            <a:r>
              <a:rPr lang="zh-CN" altLang="en-US" sz="2400" dirty="0">
                <a:latin typeface="楷体_GB2312" pitchFamily="49" charset="-122"/>
                <a:ea typeface="楷体_GB2312" pitchFamily="49" charset="-122"/>
              </a:rPr>
              <a:t>资料进行估算。</a:t>
            </a:r>
          </a:p>
        </p:txBody>
      </p:sp>
      <p:pic>
        <p:nvPicPr>
          <p:cNvPr id="80910" name="Picture 14" descr="12-1"/>
          <p:cNvPicPr>
            <a:picLocks noChangeAspect="1" noChangeArrowheads="1"/>
          </p:cNvPicPr>
          <p:nvPr/>
        </p:nvPicPr>
        <p:blipFill>
          <a:blip r:embed="rId2" cstate="print"/>
          <a:srcRect/>
          <a:stretch>
            <a:fillRect/>
          </a:stretch>
        </p:blipFill>
        <p:spPr bwMode="auto">
          <a:xfrm>
            <a:off x="467544" y="3573016"/>
            <a:ext cx="8136904" cy="27114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body" idx="1"/>
          </p:nvPr>
        </p:nvSpPr>
        <p:spPr>
          <a:xfrm>
            <a:off x="0" y="609600"/>
            <a:ext cx="8748464" cy="6019800"/>
          </a:xfrm>
          <a:noFill/>
          <a:ln/>
        </p:spPr>
        <p:txBody>
          <a:bodyPr/>
          <a:lstStyle/>
          <a:p>
            <a:pPr>
              <a:lnSpc>
                <a:spcPct val="90000"/>
              </a:lnSpc>
            </a:pPr>
            <a:r>
              <a:rPr lang="zh-CN" altLang="en-US" b="1" dirty="0">
                <a:solidFill>
                  <a:srgbClr val="FFFF00"/>
                </a:solidFill>
                <a:latin typeface="楷体_GB2312" pitchFamily="49" charset="-122"/>
                <a:ea typeface="楷体_GB2312" pitchFamily="49" charset="-122"/>
              </a:rPr>
              <a:t>概述</a:t>
            </a:r>
          </a:p>
          <a:p>
            <a:pPr>
              <a:lnSpc>
                <a:spcPct val="90000"/>
              </a:lnSpc>
            </a:pPr>
            <a:endParaRPr lang="zh-CN" altLang="en-US" b="1" dirty="0">
              <a:latin typeface="楷体_GB2312" pitchFamily="49" charset="-122"/>
              <a:ea typeface="楷体_GB2312" pitchFamily="49" charset="-122"/>
            </a:endParaRPr>
          </a:p>
          <a:p>
            <a:pPr indent="342900">
              <a:lnSpc>
                <a:spcPct val="150000"/>
              </a:lnSpc>
              <a:buNone/>
            </a:pPr>
            <a:r>
              <a:rPr lang="zh-CN" altLang="en-US" sz="2400" b="1" dirty="0">
                <a:solidFill>
                  <a:schemeClr val="tx1"/>
                </a:solidFill>
                <a:latin typeface="楷体_GB2312" pitchFamily="49" charset="-122"/>
                <a:ea typeface="楷体_GB2312" pitchFamily="49" charset="-122"/>
              </a:rPr>
              <a:t>在污水处理过程中，产生大量污泥，其数量约占处理水量的</a:t>
            </a:r>
            <a:r>
              <a:rPr lang="en-US" altLang="zh-CN" sz="2400" b="1" dirty="0">
                <a:solidFill>
                  <a:srgbClr val="0BF57A"/>
                </a:solidFill>
                <a:latin typeface="楷体_GB2312" pitchFamily="49" charset="-122"/>
                <a:ea typeface="楷体_GB2312" pitchFamily="49" charset="-122"/>
              </a:rPr>
              <a:t>0.3</a:t>
            </a:r>
            <a:r>
              <a:rPr lang="zh-CN" altLang="en-US" sz="2400" b="1" dirty="0">
                <a:solidFill>
                  <a:srgbClr val="0BF57A"/>
                </a:solidFill>
                <a:latin typeface="楷体_GB2312" pitchFamily="49" charset="-122"/>
                <a:ea typeface="楷体_GB2312" pitchFamily="49" charset="-122"/>
              </a:rPr>
              <a:t>％</a:t>
            </a:r>
            <a:r>
              <a:rPr lang="en-US" altLang="zh-CN" sz="2400" b="1" dirty="0">
                <a:solidFill>
                  <a:srgbClr val="0BF57A"/>
                </a:solidFill>
                <a:latin typeface="楷体_GB2312" pitchFamily="49" charset="-122"/>
                <a:ea typeface="楷体_GB2312" pitchFamily="49" charset="-122"/>
              </a:rPr>
              <a:t>~0.5</a:t>
            </a:r>
            <a:r>
              <a:rPr lang="zh-CN" altLang="en-US" sz="2400" b="1" dirty="0">
                <a:solidFill>
                  <a:srgbClr val="0BF57A"/>
                </a:solidFill>
                <a:latin typeface="楷体_GB2312" pitchFamily="49" charset="-122"/>
                <a:ea typeface="楷体_GB2312" pitchFamily="49" charset="-122"/>
              </a:rPr>
              <a:t>％</a:t>
            </a:r>
            <a:r>
              <a:rPr lang="zh-CN" altLang="en-US" sz="2400" b="1" dirty="0">
                <a:solidFill>
                  <a:schemeClr val="tx1"/>
                </a:solidFill>
                <a:latin typeface="楷体_GB2312" pitchFamily="49" charset="-122"/>
                <a:ea typeface="楷体_GB2312" pitchFamily="49" charset="-122"/>
              </a:rPr>
              <a:t>左右</a:t>
            </a:r>
            <a:r>
              <a:rPr lang="en-US" altLang="zh-CN" sz="2400" b="1" dirty="0">
                <a:solidFill>
                  <a:schemeClr val="tx1"/>
                </a:solidFill>
                <a:latin typeface="楷体_GB2312" pitchFamily="49" charset="-122"/>
                <a:ea typeface="楷体_GB2312" pitchFamily="49" charset="-122"/>
              </a:rPr>
              <a:t>(</a:t>
            </a:r>
            <a:r>
              <a:rPr lang="zh-CN" altLang="en-US" sz="2400" b="1" dirty="0">
                <a:solidFill>
                  <a:schemeClr val="tx1"/>
                </a:solidFill>
                <a:latin typeface="楷体_GB2312" pitchFamily="49" charset="-122"/>
                <a:ea typeface="楷体_GB2312" pitchFamily="49" charset="-122"/>
              </a:rPr>
              <a:t>以含水率为</a:t>
            </a:r>
            <a:r>
              <a:rPr lang="en-US" altLang="zh-CN" sz="2400" b="1" dirty="0">
                <a:solidFill>
                  <a:schemeClr val="tx1"/>
                </a:solidFill>
                <a:latin typeface="楷体_GB2312" pitchFamily="49" charset="-122"/>
                <a:ea typeface="楷体_GB2312" pitchFamily="49" charset="-122"/>
              </a:rPr>
              <a:t>97</a:t>
            </a:r>
            <a:r>
              <a:rPr lang="zh-CN" altLang="en-US" sz="2400" b="1" dirty="0">
                <a:solidFill>
                  <a:schemeClr val="tx1"/>
                </a:solidFill>
                <a:latin typeface="楷体_GB2312" pitchFamily="49" charset="-122"/>
                <a:ea typeface="楷体_GB2312" pitchFamily="49" charset="-122"/>
              </a:rPr>
              <a:t>％计量</a:t>
            </a:r>
            <a:r>
              <a:rPr lang="en-US" altLang="zh-CN" sz="2400" b="1" dirty="0">
                <a:solidFill>
                  <a:schemeClr val="tx1"/>
                </a:solidFill>
                <a:latin typeface="楷体_GB2312" pitchFamily="49" charset="-122"/>
                <a:ea typeface="楷体_GB2312" pitchFamily="49" charset="-122"/>
              </a:rPr>
              <a:t>)</a:t>
            </a:r>
            <a:r>
              <a:rPr lang="zh-CN" altLang="en-US" sz="2400" b="1" dirty="0">
                <a:solidFill>
                  <a:schemeClr val="tx1"/>
                </a:solidFill>
                <a:latin typeface="楷体_GB2312" pitchFamily="49" charset="-122"/>
                <a:ea typeface="楷体_GB2312" pitchFamily="49" charset="-122"/>
              </a:rPr>
              <a:t> 。</a:t>
            </a:r>
            <a:endParaRPr lang="en-US" altLang="zh-CN" sz="2400" b="1" dirty="0">
              <a:solidFill>
                <a:schemeClr val="tx1"/>
              </a:solidFill>
              <a:latin typeface="楷体_GB2312" pitchFamily="49" charset="-122"/>
              <a:ea typeface="楷体_GB2312" pitchFamily="49" charset="-122"/>
            </a:endParaRPr>
          </a:p>
          <a:p>
            <a:pPr>
              <a:lnSpc>
                <a:spcPct val="150000"/>
              </a:lnSpc>
            </a:pPr>
            <a:endParaRPr lang="en-US" altLang="zh-CN" sz="2400" b="1" dirty="0">
              <a:latin typeface="楷体_GB2312" pitchFamily="49" charset="-122"/>
              <a:ea typeface="楷体_GB2312" pitchFamily="49" charset="-122"/>
            </a:endParaRPr>
          </a:p>
          <a:p>
            <a:pPr indent="342900">
              <a:lnSpc>
                <a:spcPct val="150000"/>
              </a:lnSpc>
              <a:buNone/>
            </a:pPr>
            <a:r>
              <a:rPr lang="zh-CN" altLang="en-US" sz="2400" b="1" dirty="0">
                <a:solidFill>
                  <a:srgbClr val="FFFF00"/>
                </a:solidFill>
                <a:latin typeface="楷体_GB2312" pitchFamily="49" charset="-122"/>
                <a:ea typeface="楷体_GB2312" pitchFamily="49" charset="-122"/>
              </a:rPr>
              <a:t>污泥中的主要成分</a:t>
            </a:r>
            <a:r>
              <a:rPr lang="en-US" altLang="zh-CN" sz="2400" b="1" dirty="0">
                <a:solidFill>
                  <a:srgbClr val="FFFF00"/>
                </a:solidFill>
                <a:latin typeface="楷体_GB2312" pitchFamily="49" charset="-122"/>
                <a:ea typeface="楷体_GB2312" pitchFamily="49" charset="-122"/>
              </a:rPr>
              <a:t>——</a:t>
            </a:r>
            <a:r>
              <a:rPr lang="zh-CN" altLang="en-US" sz="2400" b="1" dirty="0">
                <a:solidFill>
                  <a:srgbClr val="FFFF00"/>
                </a:solidFill>
                <a:latin typeface="楷体_GB2312" pitchFamily="49" charset="-122"/>
                <a:ea typeface="楷体_GB2312" pitchFamily="49" charset="-122"/>
              </a:rPr>
              <a:t>污泥中含有大量的</a:t>
            </a:r>
            <a:r>
              <a:rPr lang="zh-CN" altLang="en-US" sz="2400" b="1" dirty="0">
                <a:solidFill>
                  <a:srgbClr val="0BF57A"/>
                </a:solidFill>
                <a:latin typeface="楷体_GB2312" pitchFamily="49" charset="-122"/>
                <a:ea typeface="楷体_GB2312" pitchFamily="49" charset="-122"/>
              </a:rPr>
              <a:t>有害有毒物质</a:t>
            </a:r>
            <a:r>
              <a:rPr lang="zh-CN" altLang="en-US" sz="2400" b="1" dirty="0">
                <a:solidFill>
                  <a:srgbClr val="FFFF00"/>
                </a:solidFill>
                <a:latin typeface="楷体_GB2312" pitchFamily="49" charset="-122"/>
                <a:ea typeface="楷体_GB2312" pitchFamily="49" charset="-122"/>
              </a:rPr>
              <a:t>，如寄生虫卵、病原微生物、细菌、合成有机物及重金属离子等；</a:t>
            </a:r>
            <a:r>
              <a:rPr lang="zh-CN" altLang="en-US" sz="2400" b="1" dirty="0">
                <a:solidFill>
                  <a:srgbClr val="0BF57A"/>
                </a:solidFill>
                <a:latin typeface="楷体_GB2312" pitchFamily="49" charset="-122"/>
                <a:ea typeface="楷体_GB2312" pitchFamily="49" charset="-122"/>
              </a:rPr>
              <a:t>有用物质</a:t>
            </a:r>
            <a:r>
              <a:rPr lang="zh-CN" altLang="en-US" sz="2400" b="1" dirty="0">
                <a:solidFill>
                  <a:srgbClr val="FFFF00"/>
                </a:solidFill>
                <a:latin typeface="楷体_GB2312" pitchFamily="49" charset="-122"/>
                <a:ea typeface="楷体_GB2312" pitchFamily="49" charset="-122"/>
              </a:rPr>
              <a:t>如植物营养元素</a:t>
            </a:r>
            <a:r>
              <a:rPr lang="en-US" altLang="zh-CN" sz="2400" b="1" dirty="0">
                <a:solidFill>
                  <a:srgbClr val="FFFF00"/>
                </a:solidFill>
                <a:latin typeface="楷体_GB2312" pitchFamily="49" charset="-122"/>
                <a:ea typeface="楷体_GB2312" pitchFamily="49" charset="-122"/>
              </a:rPr>
              <a:t>(</a:t>
            </a:r>
            <a:r>
              <a:rPr lang="zh-CN" altLang="en-US" sz="2400" b="1" dirty="0">
                <a:solidFill>
                  <a:srgbClr val="FFFF00"/>
                </a:solidFill>
                <a:latin typeface="楷体_GB2312" pitchFamily="49" charset="-122"/>
                <a:ea typeface="楷体_GB2312" pitchFamily="49" charset="-122"/>
              </a:rPr>
              <a:t>氮、磷、钾</a:t>
            </a:r>
            <a:r>
              <a:rPr lang="en-US" altLang="zh-CN" sz="2400" b="1" dirty="0">
                <a:solidFill>
                  <a:srgbClr val="FFFF00"/>
                </a:solidFill>
                <a:latin typeface="楷体_GB2312" pitchFamily="49" charset="-122"/>
                <a:ea typeface="楷体_GB2312" pitchFamily="49" charset="-122"/>
              </a:rPr>
              <a:t>)</a:t>
            </a:r>
            <a:r>
              <a:rPr lang="zh-CN" altLang="en-US" sz="2400" b="1" dirty="0">
                <a:solidFill>
                  <a:srgbClr val="FFFF00"/>
                </a:solidFill>
                <a:latin typeface="楷体_GB2312" pitchFamily="49" charset="-122"/>
                <a:ea typeface="楷体_GB2312" pitchFamily="49" charset="-122"/>
              </a:rPr>
              <a:t>、有机物及水分</a:t>
            </a:r>
            <a:r>
              <a:rPr lang="zh-CN" altLang="en-US" sz="2400" b="1" dirty="0">
                <a:latin typeface="楷体_GB2312" pitchFamily="49" charset="-122"/>
                <a:ea typeface="楷体_GB2312" pitchFamily="49" charset="-122"/>
              </a:rPr>
              <a:t>等。</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14">
                                            <p:bg/>
                                          </p:spTgt>
                                        </p:tgtEl>
                                        <p:attrNameLst>
                                          <p:attrName>style.visibility</p:attrName>
                                        </p:attrNameLst>
                                      </p:cBhvr>
                                      <p:to>
                                        <p:strVal val="visible"/>
                                      </p:to>
                                    </p:set>
                                    <p:anim calcmode="lin" valueType="num">
                                      <p:cBhvr additive="base">
                                        <p:cTn id="7" dur="500" fill="hold"/>
                                        <p:tgtEl>
                                          <p:spTgt spid="3891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891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914">
                                            <p:txEl>
                                              <p:pRg st="0" end="0"/>
                                            </p:txEl>
                                          </p:spTgt>
                                        </p:tgtEl>
                                        <p:attrNameLst>
                                          <p:attrName>style.visibility</p:attrName>
                                        </p:attrNameLst>
                                      </p:cBhvr>
                                      <p:to>
                                        <p:strVal val="visible"/>
                                      </p:to>
                                    </p:set>
                                    <p:anim calcmode="lin" valueType="num">
                                      <p:cBhvr additive="base">
                                        <p:cTn id="13" dur="500" fill="hold"/>
                                        <p:tgtEl>
                                          <p:spTgt spid="3891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89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914">
                                            <p:txEl>
                                              <p:pRg st="2" end="2"/>
                                            </p:txEl>
                                          </p:spTgt>
                                        </p:tgtEl>
                                        <p:attrNameLst>
                                          <p:attrName>style.visibility</p:attrName>
                                        </p:attrNameLst>
                                      </p:cBhvr>
                                      <p:to>
                                        <p:strVal val="visible"/>
                                      </p:to>
                                    </p:set>
                                    <p:anim calcmode="lin" valueType="num">
                                      <p:cBhvr additive="base">
                                        <p:cTn id="19" dur="500" fill="hold"/>
                                        <p:tgtEl>
                                          <p:spTgt spid="3891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89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8914">
                                            <p:txEl>
                                              <p:pRg st="4" end="4"/>
                                            </p:txEl>
                                          </p:spTgt>
                                        </p:tgtEl>
                                        <p:attrNameLst>
                                          <p:attrName>style.visibility</p:attrName>
                                        </p:attrNameLst>
                                      </p:cBhvr>
                                      <p:to>
                                        <p:strVal val="visible"/>
                                      </p:to>
                                    </p:set>
                                    <p:anim calcmode="lin" valueType="num">
                                      <p:cBhvr additive="base">
                                        <p:cTn id="25" dur="500" fill="hold"/>
                                        <p:tgtEl>
                                          <p:spTgt spid="3891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891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3" name="Rectangle 3"/>
          <p:cNvSpPr>
            <a:spLocks noChangeArrowheads="1"/>
          </p:cNvSpPr>
          <p:nvPr/>
        </p:nvSpPr>
        <p:spPr bwMode="auto">
          <a:xfrm>
            <a:off x="0" y="476672"/>
            <a:ext cx="8892480" cy="1800200"/>
          </a:xfrm>
          <a:prstGeom prst="rect">
            <a:avLst/>
          </a:prstGeom>
          <a:noFill/>
          <a:ln w="12700" cap="sq">
            <a:noFill/>
            <a:miter lim="800000"/>
            <a:headEnd type="none" w="sm" len="sm"/>
            <a:tailEnd type="none" w="sm" len="sm"/>
          </a:ln>
          <a:effectLst/>
        </p:spPr>
        <p:txBody>
          <a:bodyPr/>
          <a:lstStyle/>
          <a:p>
            <a:pPr marL="342900" indent="-342900">
              <a:buFont typeface="Wingdings" pitchFamily="2" charset="2"/>
              <a:buNone/>
            </a:pPr>
            <a:r>
              <a:rPr lang="en-US" altLang="zh-CN" sz="2400" dirty="0">
                <a:effectLst>
                  <a:outerShdw blurRad="38100" dist="38100" dir="2700000" algn="tl">
                    <a:srgbClr val="000000"/>
                  </a:outerShdw>
                </a:effectLst>
              </a:rPr>
              <a:t>     </a:t>
            </a:r>
            <a:r>
              <a:rPr lang="zh-CN" altLang="en-US" sz="2400" dirty="0">
                <a:effectLst>
                  <a:outerShdw blurRad="38100" dist="38100" dir="2700000" algn="tl">
                    <a:srgbClr val="000000"/>
                  </a:outerShdw>
                </a:effectLst>
              </a:rPr>
              <a:t>根据污水中悬浮物浓度、污水流量、去除率及污泥含水率，用下式计算：</a:t>
            </a:r>
          </a:p>
        </p:txBody>
      </p:sp>
      <p:graphicFrame>
        <p:nvGraphicFramePr>
          <p:cNvPr id="81924" name="Object 4"/>
          <p:cNvGraphicFramePr>
            <a:graphicFrameLocks noChangeAspect="1"/>
          </p:cNvGraphicFramePr>
          <p:nvPr/>
        </p:nvGraphicFramePr>
        <p:xfrm>
          <a:off x="2514600" y="1196752"/>
          <a:ext cx="3352800" cy="1189038"/>
        </p:xfrm>
        <a:graphic>
          <a:graphicData uri="http://schemas.openxmlformats.org/presentationml/2006/ole">
            <mc:AlternateContent xmlns:mc="http://schemas.openxmlformats.org/markup-compatibility/2006">
              <mc:Choice xmlns:v="urn:schemas-microsoft-com:vml" Requires="v">
                <p:oleObj spid="_x0000_s88077" name="公式" r:id="rId3" imgW="1180800" imgH="419040" progId="Equations">
                  <p:embed/>
                </p:oleObj>
              </mc:Choice>
              <mc:Fallback>
                <p:oleObj name="公式" r:id="rId3" imgW="1180800" imgH="419040" progId="Equations">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1196752"/>
                        <a:ext cx="3352800" cy="1189038"/>
                      </a:xfrm>
                      <a:prstGeom prst="rect">
                        <a:avLst/>
                      </a:prstGeom>
                      <a:solidFill>
                        <a:srgbClr val="CCFFFF"/>
                      </a:solidFill>
                    </p:spPr>
                  </p:pic>
                </p:oleObj>
              </mc:Fallback>
            </mc:AlternateContent>
          </a:graphicData>
        </a:graphic>
      </p:graphicFrame>
      <p:sp>
        <p:nvSpPr>
          <p:cNvPr id="81928" name="Rectangle 8"/>
          <p:cNvSpPr>
            <a:spLocks noChangeArrowheads="1"/>
          </p:cNvSpPr>
          <p:nvPr/>
        </p:nvSpPr>
        <p:spPr bwMode="auto">
          <a:xfrm>
            <a:off x="0" y="2420888"/>
            <a:ext cx="9144000" cy="4524315"/>
          </a:xfrm>
          <a:prstGeom prst="rect">
            <a:avLst/>
          </a:prstGeom>
          <a:noFill/>
          <a:ln w="9525">
            <a:noFill/>
            <a:miter lim="800000"/>
            <a:headEnd/>
            <a:tailEnd/>
          </a:ln>
          <a:effectLst/>
        </p:spPr>
        <p:txBody>
          <a:bodyPr>
            <a:spAutoFit/>
          </a:bodyPr>
          <a:lstStyle/>
          <a:p>
            <a:pPr>
              <a:lnSpc>
                <a:spcPct val="150000"/>
              </a:lnSpc>
              <a:buSzPct val="90000"/>
            </a:pPr>
            <a:r>
              <a:rPr lang="zh-CN" altLang="en-US" sz="2400" dirty="0">
                <a:effectLst>
                  <a:outerShdw blurRad="38100" dist="38100" dir="2700000" algn="tl">
                    <a:srgbClr val="000000"/>
                  </a:outerShdw>
                </a:effectLst>
              </a:rPr>
              <a:t>式中 </a:t>
            </a:r>
            <a:r>
              <a:rPr lang="zh-CN" altLang="en-US" sz="2400" i="1" dirty="0">
                <a:effectLst>
                  <a:outerShdw blurRad="38100" dist="38100" dir="2700000" algn="tl">
                    <a:srgbClr val="000000"/>
                  </a:outerShdw>
                </a:effectLst>
              </a:rPr>
              <a:t> </a:t>
            </a:r>
            <a:r>
              <a:rPr lang="en-US" altLang="zh-CN" sz="2400" i="1" dirty="0">
                <a:solidFill>
                  <a:srgbClr val="FFFF00"/>
                </a:solidFill>
                <a:effectLst>
                  <a:outerShdw blurRad="38100" dist="38100" dir="2700000" algn="tl">
                    <a:srgbClr val="000000"/>
                  </a:outerShdw>
                </a:effectLst>
              </a:rPr>
              <a:t>V</a:t>
            </a:r>
            <a:r>
              <a:rPr lang="zh-CN" altLang="en-US" sz="2400" dirty="0">
                <a:effectLst>
                  <a:outerShdw blurRad="38100" dist="38100" dir="2700000" algn="tl">
                    <a:srgbClr val="000000"/>
                  </a:outerShdw>
                </a:effectLst>
              </a:rPr>
              <a:t>：初次沉淀污泥量，</a:t>
            </a:r>
            <a:r>
              <a:rPr lang="en-US" altLang="zh-CN" sz="2400" dirty="0">
                <a:effectLst>
                  <a:outerShdw blurRad="38100" dist="38100" dir="2700000" algn="tl">
                    <a:srgbClr val="000000"/>
                  </a:outerShdw>
                </a:effectLst>
              </a:rPr>
              <a:t>m</a:t>
            </a:r>
            <a:r>
              <a:rPr lang="en-US" altLang="zh-CN" sz="2400" baseline="30000" dirty="0">
                <a:effectLst>
                  <a:outerShdw blurRad="38100" dist="38100" dir="2700000" algn="tl">
                    <a:srgbClr val="000000"/>
                  </a:outerShdw>
                </a:effectLst>
              </a:rPr>
              <a:t>3</a:t>
            </a:r>
            <a:r>
              <a:rPr lang="zh-CN" altLang="en-US" sz="2400" dirty="0">
                <a:effectLst>
                  <a:outerShdw blurRad="38100" dist="38100" dir="2700000" algn="tl">
                    <a:srgbClr val="000000"/>
                  </a:outerShdw>
                </a:effectLst>
              </a:rPr>
              <a:t>／</a:t>
            </a:r>
            <a:r>
              <a:rPr lang="en-US" altLang="zh-CN" sz="2400" dirty="0">
                <a:effectLst>
                  <a:outerShdw blurRad="38100" dist="38100" dir="2700000" algn="tl">
                    <a:srgbClr val="000000"/>
                  </a:outerShdw>
                </a:effectLst>
              </a:rPr>
              <a:t>d</a:t>
            </a:r>
            <a:r>
              <a:rPr lang="zh-CN" altLang="en-US" sz="2400" dirty="0">
                <a:effectLst>
                  <a:outerShdw blurRad="38100" dist="38100" dir="2700000" algn="tl">
                    <a:srgbClr val="000000"/>
                  </a:outerShdw>
                </a:effectLst>
              </a:rPr>
              <a:t>；</a:t>
            </a:r>
          </a:p>
          <a:p>
            <a:pPr>
              <a:lnSpc>
                <a:spcPct val="150000"/>
              </a:lnSpc>
              <a:buSzPct val="90000"/>
            </a:pPr>
            <a:r>
              <a:rPr lang="en-US" altLang="zh-CN" sz="2400" b="0" dirty="0">
                <a:effectLst>
                  <a:outerShdw blurRad="38100" dist="38100" dir="2700000" algn="tl">
                    <a:srgbClr val="000000"/>
                  </a:outerShdw>
                </a:effectLst>
              </a:rPr>
              <a:t>         </a:t>
            </a:r>
            <a:r>
              <a:rPr lang="en-US" altLang="zh-CN" sz="2400" b="0" dirty="0" err="1">
                <a:solidFill>
                  <a:srgbClr val="FFFF00"/>
                </a:solidFill>
                <a:effectLst>
                  <a:outerShdw blurRad="38100" dist="38100" dir="2700000" algn="tl">
                    <a:srgbClr val="000000"/>
                  </a:outerShdw>
                </a:effectLst>
              </a:rPr>
              <a:t>q</a:t>
            </a:r>
            <a:r>
              <a:rPr lang="en-US" altLang="zh-CN" sz="2400" b="0" baseline="-25000" dirty="0" err="1">
                <a:solidFill>
                  <a:srgbClr val="FFFF00"/>
                </a:solidFill>
                <a:effectLst>
                  <a:outerShdw blurRad="38100" dist="38100" dir="2700000" algn="tl">
                    <a:srgbClr val="000000"/>
                  </a:outerShdw>
                </a:effectLst>
              </a:rPr>
              <a:t>v</a:t>
            </a:r>
            <a:r>
              <a:rPr lang="zh-CN" altLang="en-US" sz="2400" b="0" dirty="0">
                <a:effectLst>
                  <a:outerShdw blurRad="38100" dist="38100" dir="2700000" algn="tl">
                    <a:srgbClr val="000000"/>
                  </a:outerShdw>
                </a:effectLst>
              </a:rPr>
              <a:t>：污水流量；</a:t>
            </a:r>
            <a:r>
              <a:rPr lang="en-US" altLang="zh-CN" sz="2400" b="0" dirty="0">
                <a:effectLst>
                  <a:outerShdw blurRad="38100" dist="38100" dir="2700000" algn="tl">
                    <a:srgbClr val="000000"/>
                  </a:outerShdw>
                </a:effectLst>
              </a:rPr>
              <a:t>m</a:t>
            </a:r>
            <a:r>
              <a:rPr lang="en-US" altLang="zh-CN" sz="2400" b="0" baseline="30000" dirty="0">
                <a:effectLst>
                  <a:outerShdw blurRad="38100" dist="38100" dir="2700000" algn="tl">
                    <a:srgbClr val="000000"/>
                  </a:outerShdw>
                </a:effectLst>
              </a:rPr>
              <a:t>3</a:t>
            </a:r>
            <a:r>
              <a:rPr lang="zh-CN" altLang="en-US" sz="2400" b="0" dirty="0">
                <a:effectLst>
                  <a:outerShdw blurRad="38100" dist="38100" dir="2700000" algn="tl">
                    <a:srgbClr val="000000"/>
                  </a:outerShdw>
                </a:effectLst>
              </a:rPr>
              <a:t>／</a:t>
            </a:r>
            <a:r>
              <a:rPr lang="en-US" altLang="zh-CN" sz="2400" b="0" dirty="0">
                <a:effectLst>
                  <a:outerShdw blurRad="38100" dist="38100" dir="2700000" algn="tl">
                    <a:srgbClr val="000000"/>
                  </a:outerShdw>
                </a:effectLst>
              </a:rPr>
              <a:t>d</a:t>
            </a:r>
            <a:r>
              <a:rPr lang="zh-CN" altLang="en-US" sz="2400" b="0" dirty="0">
                <a:effectLst>
                  <a:outerShdw blurRad="38100" dist="38100" dir="2700000" algn="tl">
                    <a:srgbClr val="000000"/>
                  </a:outerShdw>
                </a:effectLst>
              </a:rPr>
              <a:t>；   </a:t>
            </a:r>
          </a:p>
          <a:p>
            <a:pPr>
              <a:lnSpc>
                <a:spcPct val="150000"/>
              </a:lnSpc>
              <a:buSzPct val="90000"/>
            </a:pPr>
            <a:r>
              <a:rPr lang="en-US" altLang="zh-CN" sz="2400" b="0" dirty="0">
                <a:effectLst>
                  <a:outerShdw blurRad="38100" dist="38100" dir="2700000" algn="tl">
                    <a:srgbClr val="000000"/>
                  </a:outerShdw>
                </a:effectLst>
              </a:rPr>
              <a:t>          </a:t>
            </a:r>
            <a:r>
              <a:rPr lang="el-GR" altLang="zh-CN" sz="2400" b="0" dirty="0">
                <a:solidFill>
                  <a:srgbClr val="FFFF00"/>
                </a:solidFill>
                <a:effectLst>
                  <a:outerShdw blurRad="38100" dist="38100" dir="2700000" algn="tl">
                    <a:srgbClr val="000000"/>
                  </a:outerShdw>
                </a:effectLst>
              </a:rPr>
              <a:t>η</a:t>
            </a:r>
            <a:r>
              <a:rPr lang="zh-CN" altLang="en-US" sz="2400" b="0" dirty="0">
                <a:effectLst>
                  <a:outerShdw blurRad="38100" dist="38100" dir="2700000" algn="tl">
                    <a:srgbClr val="000000"/>
                  </a:outerShdw>
                </a:effectLst>
              </a:rPr>
              <a:t>：去除率，％；</a:t>
            </a:r>
          </a:p>
          <a:p>
            <a:pPr>
              <a:lnSpc>
                <a:spcPct val="150000"/>
              </a:lnSpc>
              <a:buSzPct val="90000"/>
            </a:pPr>
            <a:r>
              <a:rPr lang="en-US" altLang="zh-CN" sz="2400" b="0" i="1" dirty="0">
                <a:effectLst>
                  <a:outerShdw blurRad="38100" dist="38100" dir="2700000" algn="tl">
                    <a:srgbClr val="000000"/>
                  </a:outerShdw>
                </a:effectLst>
              </a:rPr>
              <a:t>         </a:t>
            </a:r>
            <a:r>
              <a:rPr lang="el-GR" altLang="zh-CN" sz="2400" b="0" i="1" dirty="0">
                <a:solidFill>
                  <a:srgbClr val="FFFF00"/>
                </a:solidFill>
                <a:effectLst>
                  <a:outerShdw blurRad="38100" dist="38100" dir="2700000" algn="tl">
                    <a:srgbClr val="000000"/>
                  </a:outerShdw>
                </a:effectLst>
              </a:rPr>
              <a:t>ρ</a:t>
            </a:r>
            <a:r>
              <a:rPr lang="en-US" altLang="zh-CN" sz="2400" b="0" i="1" baseline="-25000" dirty="0">
                <a:solidFill>
                  <a:srgbClr val="FFFF00"/>
                </a:solidFill>
                <a:effectLst>
                  <a:outerShdw blurRad="38100" dist="38100" dir="2700000" algn="tl">
                    <a:srgbClr val="000000"/>
                  </a:outerShdw>
                </a:effectLst>
              </a:rPr>
              <a:t>0</a:t>
            </a:r>
            <a:r>
              <a:rPr lang="zh-CN" altLang="en-US" sz="2400" b="0" dirty="0">
                <a:effectLst>
                  <a:outerShdw blurRad="38100" dist="38100" dir="2700000" algn="tl">
                    <a:srgbClr val="000000"/>
                  </a:outerShdw>
                </a:effectLst>
              </a:rPr>
              <a:t>：进水悬浮物浓度，</a:t>
            </a:r>
            <a:r>
              <a:rPr lang="en-US" altLang="zh-CN" sz="2400" b="0" dirty="0">
                <a:effectLst>
                  <a:outerShdw blurRad="38100" dist="38100" dir="2700000" algn="tl">
                    <a:srgbClr val="000000"/>
                  </a:outerShdw>
                </a:effectLst>
              </a:rPr>
              <a:t>mg/L</a:t>
            </a:r>
            <a:r>
              <a:rPr lang="zh-CN" altLang="en-US" sz="2400" b="0" dirty="0">
                <a:effectLst>
                  <a:outerShdw blurRad="38100" dist="38100" dir="2700000" algn="tl">
                    <a:srgbClr val="000000"/>
                  </a:outerShdw>
                </a:effectLst>
              </a:rPr>
              <a:t>；</a:t>
            </a:r>
          </a:p>
          <a:p>
            <a:pPr>
              <a:lnSpc>
                <a:spcPct val="150000"/>
              </a:lnSpc>
              <a:buSzPct val="90000"/>
            </a:pPr>
            <a:r>
              <a:rPr lang="en-US" altLang="zh-CN" sz="2400" b="0" i="1" dirty="0">
                <a:effectLst>
                  <a:outerShdw blurRad="38100" dist="38100" dir="2700000" algn="tl">
                    <a:srgbClr val="000000"/>
                  </a:outerShdw>
                </a:effectLst>
              </a:rPr>
              <a:t>         </a:t>
            </a:r>
            <a:r>
              <a:rPr lang="en-US" altLang="zh-CN" sz="2400" b="0" i="1" dirty="0">
                <a:solidFill>
                  <a:srgbClr val="FFFF00"/>
                </a:solidFill>
                <a:effectLst>
                  <a:outerShdw blurRad="38100" dist="38100" dir="2700000" algn="tl">
                    <a:srgbClr val="000000"/>
                  </a:outerShdw>
                </a:effectLst>
              </a:rPr>
              <a:t>p</a:t>
            </a:r>
            <a:r>
              <a:rPr lang="zh-CN" altLang="en-US" sz="2400" b="0" dirty="0">
                <a:effectLst>
                  <a:outerShdw blurRad="38100" dist="38100" dir="2700000" algn="tl">
                    <a:srgbClr val="000000"/>
                  </a:outerShdw>
                </a:effectLst>
              </a:rPr>
              <a:t>：污泥含水率，％；</a:t>
            </a:r>
          </a:p>
          <a:p>
            <a:pPr>
              <a:lnSpc>
                <a:spcPct val="150000"/>
              </a:lnSpc>
              <a:buSzPct val="90000"/>
            </a:pPr>
            <a:r>
              <a:rPr lang="en-US" altLang="zh-CN" sz="2400" b="0" dirty="0">
                <a:effectLst>
                  <a:outerShdw blurRad="38100" dist="38100" dir="2700000" algn="tl">
                    <a:srgbClr val="000000"/>
                  </a:outerShdw>
                </a:effectLst>
              </a:rPr>
              <a:t>         </a:t>
            </a:r>
            <a:r>
              <a:rPr lang="el-GR" altLang="zh-CN" sz="2400" b="0" dirty="0">
                <a:solidFill>
                  <a:srgbClr val="FFFF00"/>
                </a:solidFill>
                <a:effectLst>
                  <a:outerShdw blurRad="38100" dist="38100" dir="2700000" algn="tl">
                    <a:srgbClr val="000000"/>
                  </a:outerShdw>
                </a:effectLst>
              </a:rPr>
              <a:t>ρ</a:t>
            </a:r>
            <a:r>
              <a:rPr lang="zh-CN" altLang="en-US" sz="2400" b="0" dirty="0">
                <a:effectLst>
                  <a:outerShdw blurRad="38100" dist="38100" dir="2700000" algn="tl">
                    <a:srgbClr val="000000"/>
                  </a:outerShdw>
                </a:effectLst>
              </a:rPr>
              <a:t>：沉淀污泥密度，以</a:t>
            </a:r>
            <a:r>
              <a:rPr lang="en-US" altLang="zh-CN" sz="2400" b="0" dirty="0">
                <a:effectLst>
                  <a:outerShdw blurRad="38100" dist="38100" dir="2700000" algn="tl">
                    <a:srgbClr val="000000"/>
                  </a:outerShdw>
                </a:effectLst>
              </a:rPr>
              <a:t>1000kg</a:t>
            </a:r>
            <a:r>
              <a:rPr lang="zh-CN" altLang="en-US" sz="2400" b="0" dirty="0">
                <a:effectLst>
                  <a:outerShdw blurRad="38100" dist="38100" dir="2700000" algn="tl">
                    <a:srgbClr val="000000"/>
                  </a:outerShdw>
                </a:effectLst>
              </a:rPr>
              <a:t>／</a:t>
            </a:r>
            <a:r>
              <a:rPr lang="en-US" altLang="zh-CN" sz="2400" b="0" dirty="0">
                <a:effectLst>
                  <a:outerShdw blurRad="38100" dist="38100" dir="2700000" algn="tl">
                    <a:srgbClr val="000000"/>
                  </a:outerShdw>
                </a:effectLst>
              </a:rPr>
              <a:t>m</a:t>
            </a:r>
            <a:r>
              <a:rPr lang="en-US" altLang="zh-CN" sz="2400" b="0" baseline="30000" dirty="0">
                <a:effectLst>
                  <a:outerShdw blurRad="38100" dist="38100" dir="2700000" algn="tl">
                    <a:srgbClr val="000000"/>
                  </a:outerShdw>
                </a:effectLst>
              </a:rPr>
              <a:t>3</a:t>
            </a:r>
            <a:r>
              <a:rPr lang="zh-CN" altLang="en-US" sz="2400" b="0" dirty="0">
                <a:effectLst>
                  <a:outerShdw blurRad="38100" dist="38100" dir="2700000" algn="tl">
                    <a:srgbClr val="000000"/>
                  </a:outerShdw>
                </a:effectLst>
              </a:rPr>
              <a:t>计。</a:t>
            </a:r>
          </a:p>
          <a:p>
            <a:pPr>
              <a:lnSpc>
                <a:spcPct val="150000"/>
              </a:lnSpc>
              <a:buSzPct val="90000"/>
              <a:buFont typeface="Wingdings" pitchFamily="2" charset="2"/>
              <a:buNone/>
            </a:pPr>
            <a:r>
              <a:rPr lang="zh-CN" altLang="en-US" sz="2400" b="0" dirty="0">
                <a:effectLst>
                  <a:outerShdw blurRad="38100" dist="38100" dir="2700000" algn="tl">
                    <a:srgbClr val="000000"/>
                  </a:outerShdw>
                </a:effectLst>
              </a:rPr>
              <a:t>   上式适用于初次沉淀池，二次沉淀池的污泥量也可近似地按该式计算</a:t>
            </a:r>
            <a:r>
              <a:rPr lang="zh-CN" altLang="en-US" sz="2400" dirty="0">
                <a:effectLst>
                  <a:outerShdw blurRad="38100" dist="38100" dir="2700000" algn="tl">
                    <a:srgbClr val="000000"/>
                  </a:outerShdw>
                </a:effectLst>
              </a:rPr>
              <a:t>，</a:t>
            </a:r>
            <a:r>
              <a:rPr lang="zh-CN" altLang="en-US" sz="2400" b="0" dirty="0">
                <a:effectLst>
                  <a:outerShdw blurRad="38100" dist="38100" dir="2700000" algn="tl">
                    <a:srgbClr val="000000"/>
                  </a:outerShdw>
                </a:effectLst>
              </a:rPr>
              <a:t> 以</a:t>
            </a:r>
            <a:r>
              <a:rPr lang="en-US" altLang="zh-CN" sz="2400" b="0" dirty="0">
                <a:effectLst>
                  <a:outerShdw blurRad="38100" dist="38100" dir="2700000" algn="tl">
                    <a:srgbClr val="000000"/>
                  </a:outerShdw>
                </a:effectLst>
              </a:rPr>
              <a:t>80</a:t>
            </a:r>
            <a:r>
              <a:rPr lang="zh-CN" altLang="en-US" sz="2400" b="0" dirty="0">
                <a:effectLst>
                  <a:outerShdw blurRad="38100" dist="38100" dir="2700000" algn="tl">
                    <a:srgbClr val="000000"/>
                  </a:outerShdw>
                </a:effectLst>
              </a:rPr>
              <a:t>％计。 </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3108" name="Object 4"/>
          <p:cNvGraphicFramePr>
            <a:graphicFrameLocks noGrp="1" noChangeAspect="1"/>
          </p:cNvGraphicFramePr>
          <p:nvPr>
            <p:ph type="body" idx="1"/>
          </p:nvPr>
        </p:nvGraphicFramePr>
        <p:xfrm>
          <a:off x="2819400" y="1905000"/>
          <a:ext cx="1776413" cy="1147763"/>
        </p:xfrm>
        <a:graphic>
          <a:graphicData uri="http://schemas.openxmlformats.org/presentationml/2006/ole">
            <mc:AlternateContent xmlns:mc="http://schemas.openxmlformats.org/markup-compatibility/2006">
              <mc:Choice xmlns:v="urn:schemas-microsoft-com:vml" Requires="v">
                <p:oleObj spid="_x0000_s89100" name="公式" r:id="rId3" imgW="609480" imgH="393480" progId="Equations">
                  <p:embed/>
                </p:oleObj>
              </mc:Choice>
              <mc:Fallback>
                <p:oleObj name="公式" r:id="rId3" imgW="609480" imgH="393480" progId="Equations">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1905000"/>
                        <a:ext cx="1776413" cy="1147763"/>
                      </a:xfrm>
                      <a:prstGeom prst="rect">
                        <a:avLst/>
                      </a:prstGeom>
                      <a:solidFill>
                        <a:srgbClr val="CCFFFF"/>
                      </a:solidFill>
                    </p:spPr>
                  </p:pic>
                </p:oleObj>
              </mc:Fallback>
            </mc:AlternateContent>
          </a:graphicData>
        </a:graphic>
      </p:graphicFrame>
      <p:sp>
        <p:nvSpPr>
          <p:cNvPr id="303110" name="Text Box 6"/>
          <p:cNvSpPr txBox="1">
            <a:spLocks noChangeArrowheads="1"/>
          </p:cNvSpPr>
          <p:nvPr/>
        </p:nvSpPr>
        <p:spPr bwMode="auto">
          <a:xfrm>
            <a:off x="457200" y="3657600"/>
            <a:ext cx="8686800" cy="1569660"/>
          </a:xfrm>
          <a:prstGeom prst="rect">
            <a:avLst/>
          </a:prstGeom>
          <a:noFill/>
          <a:ln w="9525" algn="ctr">
            <a:noFill/>
            <a:miter lim="800000"/>
            <a:headEnd/>
            <a:tailEnd/>
          </a:ln>
          <a:effectLst/>
        </p:spPr>
        <p:txBody>
          <a:bodyPr>
            <a:spAutoFit/>
          </a:bodyPr>
          <a:lstStyle/>
          <a:p>
            <a:pPr marL="342900" indent="-342900">
              <a:spcBef>
                <a:spcPct val="50000"/>
              </a:spcBef>
            </a:pPr>
            <a:r>
              <a:rPr lang="en-US" altLang="zh-CN" sz="2400" dirty="0">
                <a:effectLst>
                  <a:outerShdw blurRad="38100" dist="38100" dir="2700000" algn="tl">
                    <a:srgbClr val="000000"/>
                  </a:outerShdw>
                </a:effectLst>
              </a:rPr>
              <a:t>V</a:t>
            </a:r>
            <a:r>
              <a:rPr lang="en-US" altLang="zh-CN" sz="2400" dirty="0">
                <a:effectLst>
                  <a:outerShdw blurRad="38100" dist="38100" dir="2700000" algn="tl">
                    <a:srgbClr val="000000"/>
                  </a:outerShdw>
                </a:effectLst>
                <a:latin typeface="华文中宋"/>
              </a:rPr>
              <a:t>——</a:t>
            </a:r>
            <a:r>
              <a:rPr lang="zh-CN" altLang="en-US" sz="2400" dirty="0">
                <a:effectLst>
                  <a:outerShdw blurRad="38100" dist="38100" dir="2700000" algn="tl">
                    <a:srgbClr val="000000"/>
                  </a:outerShdw>
                </a:effectLst>
              </a:rPr>
              <a:t>初沉池污泥量，</a:t>
            </a:r>
            <a:r>
              <a:rPr lang="en-US" altLang="zh-CN" sz="2400" dirty="0">
                <a:effectLst>
                  <a:outerShdw blurRad="38100" dist="38100" dir="2700000" algn="tl">
                    <a:srgbClr val="000000"/>
                  </a:outerShdw>
                </a:effectLst>
              </a:rPr>
              <a:t>m</a:t>
            </a:r>
            <a:r>
              <a:rPr lang="en-US" altLang="zh-CN" sz="2400" baseline="30000" dirty="0">
                <a:effectLst>
                  <a:outerShdw blurRad="38100" dist="38100" dir="2700000" algn="tl">
                    <a:srgbClr val="000000"/>
                  </a:outerShdw>
                </a:effectLst>
              </a:rPr>
              <a:t>3</a:t>
            </a:r>
            <a:r>
              <a:rPr lang="en-US" altLang="zh-CN" sz="2400" dirty="0">
                <a:effectLst>
                  <a:outerShdw blurRad="38100" dist="38100" dir="2700000" algn="tl">
                    <a:srgbClr val="000000"/>
                  </a:outerShdw>
                </a:effectLst>
              </a:rPr>
              <a:t>/d;</a:t>
            </a:r>
          </a:p>
          <a:p>
            <a:pPr marL="342900" indent="-342900">
              <a:spcBef>
                <a:spcPct val="50000"/>
              </a:spcBef>
            </a:pPr>
            <a:r>
              <a:rPr lang="en-US" altLang="zh-CN" sz="2400" dirty="0">
                <a:effectLst>
                  <a:outerShdw blurRad="38100" dist="38100" dir="2700000" algn="tl">
                    <a:srgbClr val="000000"/>
                  </a:outerShdw>
                </a:effectLst>
              </a:rPr>
              <a:t>S</a:t>
            </a:r>
            <a:r>
              <a:rPr lang="en-US" altLang="zh-CN" sz="2400" dirty="0">
                <a:effectLst>
                  <a:outerShdw blurRad="38100" dist="38100" dir="2700000" algn="tl">
                    <a:srgbClr val="000000"/>
                  </a:outerShdw>
                </a:effectLst>
                <a:latin typeface="华文中宋"/>
              </a:rPr>
              <a:t>——</a:t>
            </a:r>
            <a:r>
              <a:rPr lang="zh-CN" altLang="en-US" sz="2400" dirty="0">
                <a:effectLst>
                  <a:outerShdw blurRad="38100" dist="38100" dir="2700000" algn="tl">
                    <a:srgbClr val="000000"/>
                  </a:outerShdw>
                </a:effectLst>
              </a:rPr>
              <a:t>每人每天产生的污泥量，一般采用</a:t>
            </a:r>
            <a:r>
              <a:rPr lang="en-US" altLang="zh-CN" sz="2400" dirty="0">
                <a:effectLst>
                  <a:outerShdw blurRad="38100" dist="38100" dir="2700000" algn="tl">
                    <a:srgbClr val="000000"/>
                  </a:outerShdw>
                </a:effectLst>
              </a:rPr>
              <a:t>0.3-0.8L/d </a:t>
            </a:r>
            <a:r>
              <a:rPr lang="zh-CN" altLang="en-US" sz="2400" dirty="0">
                <a:effectLst>
                  <a:outerShdw blurRad="38100" dist="38100" dir="2700000" algn="tl">
                    <a:srgbClr val="000000"/>
                  </a:outerShdw>
                </a:effectLst>
              </a:rPr>
              <a:t>人</a:t>
            </a:r>
            <a:r>
              <a:rPr lang="en-US" altLang="zh-CN" sz="2400" dirty="0">
                <a:effectLst>
                  <a:outerShdw blurRad="38100" dist="38100" dir="2700000" algn="tl">
                    <a:srgbClr val="000000"/>
                  </a:outerShdw>
                </a:effectLst>
              </a:rPr>
              <a:t>;</a:t>
            </a:r>
          </a:p>
          <a:p>
            <a:pPr marL="342900" indent="-342900">
              <a:spcBef>
                <a:spcPct val="50000"/>
              </a:spcBef>
            </a:pPr>
            <a:r>
              <a:rPr lang="en-US" altLang="zh-CN" sz="2400" dirty="0">
                <a:effectLst>
                  <a:outerShdw blurRad="38100" dist="38100" dir="2700000" algn="tl">
                    <a:srgbClr val="000000"/>
                  </a:outerShdw>
                </a:effectLst>
              </a:rPr>
              <a:t>N</a:t>
            </a:r>
            <a:r>
              <a:rPr lang="en-US" altLang="zh-CN" sz="2400" dirty="0">
                <a:effectLst>
                  <a:outerShdw blurRad="38100" dist="38100" dir="2700000" algn="tl">
                    <a:srgbClr val="000000"/>
                  </a:outerShdw>
                </a:effectLst>
                <a:latin typeface="华文中宋"/>
              </a:rPr>
              <a:t>——</a:t>
            </a:r>
            <a:r>
              <a:rPr lang="zh-CN" altLang="en-US" sz="2400" dirty="0">
                <a:effectLst>
                  <a:outerShdw blurRad="38100" dist="38100" dir="2700000" algn="tl">
                    <a:srgbClr val="000000"/>
                  </a:outerShdw>
                </a:effectLst>
              </a:rPr>
              <a:t>设计人口数，人。</a:t>
            </a:r>
          </a:p>
        </p:txBody>
      </p:sp>
      <p:sp>
        <p:nvSpPr>
          <p:cNvPr id="303111" name="Text Box 7"/>
          <p:cNvSpPr txBox="1">
            <a:spLocks noChangeArrowheads="1"/>
          </p:cNvSpPr>
          <p:nvPr/>
        </p:nvSpPr>
        <p:spPr bwMode="auto">
          <a:xfrm>
            <a:off x="533400" y="609600"/>
            <a:ext cx="4800600" cy="461665"/>
          </a:xfrm>
          <a:prstGeom prst="rect">
            <a:avLst/>
          </a:prstGeom>
          <a:noFill/>
          <a:ln w="9525" algn="ctr">
            <a:noFill/>
            <a:miter lim="800000"/>
            <a:headEnd/>
            <a:tailEnd/>
          </a:ln>
          <a:effectLst/>
        </p:spPr>
        <p:txBody>
          <a:bodyPr>
            <a:spAutoFit/>
          </a:bodyPr>
          <a:lstStyle/>
          <a:p>
            <a:pPr marL="342900" indent="-342900">
              <a:spcBef>
                <a:spcPct val="50000"/>
              </a:spcBef>
            </a:pPr>
            <a:r>
              <a:rPr lang="zh-CN" altLang="en-US" sz="2400" dirty="0">
                <a:effectLst>
                  <a:outerShdw blurRad="38100" dist="38100" dir="2700000" algn="tl">
                    <a:srgbClr val="000000"/>
                  </a:outerShdw>
                </a:effectLst>
              </a:rPr>
              <a:t>或采用另一公式：</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323528" y="1916832"/>
            <a:ext cx="8305800" cy="3068960"/>
          </a:xfrm>
          <a:prstGeom prst="rect">
            <a:avLst/>
          </a:prstGeom>
          <a:noFill/>
          <a:ln w="12700" cap="sq">
            <a:noFill/>
            <a:miter lim="800000"/>
            <a:headEnd type="none" w="sm" len="sm"/>
            <a:tailEnd type="none" w="sm" len="sm"/>
          </a:ln>
          <a:effectLst/>
        </p:spPr>
        <p:txBody>
          <a:bodyPr/>
          <a:lstStyle/>
          <a:p>
            <a:pPr marL="342900" indent="-342900" algn="just">
              <a:lnSpc>
                <a:spcPct val="150000"/>
              </a:lnSpc>
              <a:buFont typeface="Wingdings" pitchFamily="2" charset="2"/>
              <a:buNone/>
            </a:pPr>
            <a:endParaRPr lang="zh-CN" altLang="en-US" sz="2400" dirty="0">
              <a:effectLst>
                <a:outerShdw blurRad="38100" dist="38100" dir="2700000" algn="tl">
                  <a:srgbClr val="000000"/>
                </a:outerShdw>
              </a:effectLst>
              <a:latin typeface="Garamond" pitchFamily="18" charset="0"/>
            </a:endParaRPr>
          </a:p>
          <a:p>
            <a:pPr marL="342900" indent="-342900" algn="just">
              <a:lnSpc>
                <a:spcPct val="150000"/>
              </a:lnSpc>
              <a:buFont typeface="Wingdings" pitchFamily="2" charset="2"/>
              <a:buNone/>
            </a:pPr>
            <a:r>
              <a:rPr lang="en-US" altLang="zh-CN" sz="2400" dirty="0">
                <a:solidFill>
                  <a:srgbClr val="FFFF00"/>
                </a:solidFill>
                <a:effectLst>
                  <a:outerShdw blurRad="38100" dist="38100" dir="2700000" algn="tl">
                    <a:srgbClr val="000000"/>
                  </a:outerShdw>
                </a:effectLst>
                <a:latin typeface="Times New Roman" pitchFamily="18" charset="0"/>
                <a:cs typeface="Times New Roman" pitchFamily="18" charset="0"/>
              </a:rPr>
              <a:t>P</a:t>
            </a:r>
            <a:r>
              <a:rPr lang="en-US" altLang="zh-CN" sz="2400" baseline="-25000" dirty="0">
                <a:solidFill>
                  <a:srgbClr val="FFFF00"/>
                </a:solidFill>
                <a:effectLst>
                  <a:outerShdw blurRad="38100" dist="38100" dir="2700000" algn="tl">
                    <a:srgbClr val="000000"/>
                  </a:outerShdw>
                </a:effectLst>
                <a:latin typeface="Times New Roman" pitchFamily="18" charset="0"/>
                <a:cs typeface="Times New Roman" pitchFamily="18" charset="0"/>
              </a:rPr>
              <a:t>X</a:t>
            </a:r>
            <a:r>
              <a:rPr lang="en-US" altLang="zh-CN" sz="2400" dirty="0">
                <a:effectLst>
                  <a:outerShdw blurRad="38100" dist="38100" dir="2700000" algn="tl">
                    <a:srgbClr val="000000"/>
                  </a:outerShdw>
                </a:effectLst>
                <a:latin typeface="Times New Roman" pitchFamily="18" charset="0"/>
                <a:cs typeface="Times New Roman" pitchFamily="18" charset="0"/>
              </a:rPr>
              <a:t>——</a:t>
            </a:r>
            <a:r>
              <a:rPr lang="zh-CN" altLang="en-US" sz="2400" dirty="0">
                <a:effectLst>
                  <a:outerShdw blurRad="38100" dist="38100" dir="2700000" algn="tl">
                    <a:srgbClr val="000000"/>
                  </a:outerShdw>
                </a:effectLst>
                <a:latin typeface="Times New Roman" pitchFamily="18" charset="0"/>
                <a:cs typeface="Times New Roman" pitchFamily="18" charset="0"/>
              </a:rPr>
              <a:t>剩余活性污泥， </a:t>
            </a:r>
            <a:r>
              <a:rPr lang="en-US" altLang="zh-CN" sz="2400" dirty="0" err="1">
                <a:effectLst>
                  <a:outerShdw blurRad="38100" dist="38100" dir="2700000" algn="tl">
                    <a:srgbClr val="000000"/>
                  </a:outerShdw>
                </a:effectLst>
                <a:latin typeface="Times New Roman" pitchFamily="18" charset="0"/>
                <a:cs typeface="Times New Roman" pitchFamily="18" charset="0"/>
              </a:rPr>
              <a:t>kgVSS</a:t>
            </a:r>
            <a:r>
              <a:rPr lang="en-US" altLang="zh-CN" sz="2400" dirty="0">
                <a:effectLst>
                  <a:outerShdw blurRad="38100" dist="38100" dir="2700000" algn="tl">
                    <a:srgbClr val="000000"/>
                  </a:outerShdw>
                </a:effectLst>
                <a:latin typeface="Times New Roman" pitchFamily="18" charset="0"/>
                <a:cs typeface="Times New Roman" pitchFamily="18" charset="0"/>
              </a:rPr>
              <a:t>/d</a:t>
            </a:r>
          </a:p>
          <a:p>
            <a:pPr marL="342900" indent="-342900" algn="just">
              <a:lnSpc>
                <a:spcPct val="150000"/>
              </a:lnSpc>
              <a:buFont typeface="Wingdings" pitchFamily="2" charset="2"/>
              <a:buNone/>
            </a:pPr>
            <a:r>
              <a:rPr lang="en-US" altLang="zh-CN" sz="2400" dirty="0">
                <a:solidFill>
                  <a:srgbClr val="FFFF00"/>
                </a:solidFill>
                <a:effectLst>
                  <a:outerShdw blurRad="38100" dist="38100" dir="2700000" algn="tl">
                    <a:srgbClr val="000000"/>
                  </a:outerShdw>
                </a:effectLst>
                <a:latin typeface="Times New Roman" pitchFamily="18" charset="0"/>
                <a:cs typeface="Times New Roman" pitchFamily="18" charset="0"/>
              </a:rPr>
              <a:t>Y</a:t>
            </a:r>
            <a:r>
              <a:rPr lang="en-US" altLang="zh-CN" sz="2400" dirty="0">
                <a:effectLst>
                  <a:outerShdw blurRad="38100" dist="38100" dir="2700000" algn="tl">
                    <a:srgbClr val="000000"/>
                  </a:outerShdw>
                </a:effectLst>
                <a:latin typeface="Times New Roman" pitchFamily="18" charset="0"/>
                <a:cs typeface="Times New Roman" pitchFamily="18" charset="0"/>
              </a:rPr>
              <a:t>——</a:t>
            </a:r>
            <a:r>
              <a:rPr lang="zh-CN" altLang="en-US" sz="2400" dirty="0">
                <a:effectLst>
                  <a:outerShdw blurRad="38100" dist="38100" dir="2700000" algn="tl">
                    <a:srgbClr val="000000"/>
                  </a:outerShdw>
                </a:effectLst>
                <a:latin typeface="Times New Roman" pitchFamily="18" charset="0"/>
                <a:cs typeface="Times New Roman" pitchFamily="18" charset="0"/>
              </a:rPr>
              <a:t>产率系数，</a:t>
            </a:r>
            <a:r>
              <a:rPr lang="en-US" altLang="zh-CN" sz="2400" dirty="0" err="1">
                <a:effectLst>
                  <a:outerShdw blurRad="38100" dist="38100" dir="2700000" algn="tl">
                    <a:srgbClr val="000000"/>
                  </a:outerShdw>
                </a:effectLst>
                <a:latin typeface="Times New Roman" pitchFamily="18" charset="0"/>
                <a:cs typeface="Times New Roman" pitchFamily="18" charset="0"/>
              </a:rPr>
              <a:t>kgVSS</a:t>
            </a:r>
            <a:r>
              <a:rPr lang="en-US" altLang="zh-CN" sz="2400" dirty="0">
                <a:effectLst>
                  <a:outerShdw blurRad="38100" dist="38100" dir="2700000" algn="tl">
                    <a:srgbClr val="000000"/>
                  </a:outerShdw>
                </a:effectLst>
                <a:latin typeface="Times New Roman" pitchFamily="18" charset="0"/>
                <a:cs typeface="Times New Roman" pitchFamily="18" charset="0"/>
              </a:rPr>
              <a:t>/ kgBOD5,</a:t>
            </a:r>
            <a:r>
              <a:rPr lang="zh-CN" altLang="en-US" sz="2400" dirty="0">
                <a:effectLst>
                  <a:outerShdw blurRad="38100" dist="38100" dir="2700000" algn="tl">
                    <a:srgbClr val="000000"/>
                  </a:outerShdw>
                </a:effectLst>
                <a:latin typeface="Times New Roman" pitchFamily="18" charset="0"/>
                <a:cs typeface="Times New Roman" pitchFamily="18" charset="0"/>
              </a:rPr>
              <a:t>一般采用</a:t>
            </a:r>
            <a:r>
              <a:rPr lang="en-US" altLang="zh-CN" sz="2400" dirty="0">
                <a:effectLst>
                  <a:outerShdw blurRad="38100" dist="38100" dir="2700000" algn="tl">
                    <a:srgbClr val="000000"/>
                  </a:outerShdw>
                </a:effectLst>
                <a:latin typeface="Times New Roman" pitchFamily="18" charset="0"/>
                <a:cs typeface="Times New Roman" pitchFamily="18" charset="0"/>
              </a:rPr>
              <a:t>0.5-0.6</a:t>
            </a:r>
            <a:r>
              <a:rPr lang="zh-CN" altLang="en-US" sz="2400" dirty="0">
                <a:effectLst>
                  <a:outerShdw blurRad="38100" dist="38100" dir="2700000" algn="tl">
                    <a:srgbClr val="000000"/>
                  </a:outerShdw>
                </a:effectLst>
                <a:latin typeface="Times New Roman" pitchFamily="18" charset="0"/>
                <a:cs typeface="Times New Roman" pitchFamily="18" charset="0"/>
              </a:rPr>
              <a:t>；</a:t>
            </a:r>
          </a:p>
          <a:p>
            <a:pPr marL="342900" indent="-342900" algn="just">
              <a:lnSpc>
                <a:spcPct val="150000"/>
              </a:lnSpc>
              <a:buFont typeface="Wingdings" pitchFamily="2" charset="2"/>
              <a:buNone/>
            </a:pPr>
            <a:r>
              <a:rPr lang="el-GR" altLang="zh-CN" sz="2400" dirty="0">
                <a:solidFill>
                  <a:srgbClr val="FFFF00"/>
                </a:solidFill>
                <a:effectLst>
                  <a:outerShdw blurRad="38100" dist="38100" dir="2700000" algn="tl">
                    <a:srgbClr val="000000"/>
                  </a:outerShdw>
                </a:effectLst>
                <a:latin typeface="Times New Roman" pitchFamily="18" charset="0"/>
                <a:cs typeface="Times New Roman" pitchFamily="18" charset="0"/>
              </a:rPr>
              <a:t>ρ</a:t>
            </a:r>
            <a:r>
              <a:rPr lang="el-GR" altLang="zh-CN" sz="2400" baseline="-25000" dirty="0">
                <a:solidFill>
                  <a:srgbClr val="FFFF00"/>
                </a:solidFill>
                <a:effectLst>
                  <a:outerShdw blurRad="38100" dist="38100" dir="2700000" algn="tl">
                    <a:srgbClr val="000000"/>
                  </a:outerShdw>
                </a:effectLst>
                <a:latin typeface="Times New Roman" pitchFamily="18" charset="0"/>
                <a:cs typeface="Times New Roman" pitchFamily="18" charset="0"/>
              </a:rPr>
              <a:t>s0</a:t>
            </a:r>
            <a:r>
              <a:rPr lang="en-US" altLang="zh-CN" sz="2400" dirty="0">
                <a:effectLst>
                  <a:outerShdw blurRad="38100" dist="38100" dir="2700000" algn="tl">
                    <a:srgbClr val="000000"/>
                  </a:outerShdw>
                </a:effectLst>
                <a:latin typeface="Times New Roman" pitchFamily="18" charset="0"/>
                <a:cs typeface="Times New Roman" pitchFamily="18" charset="0"/>
              </a:rPr>
              <a:t>——</a:t>
            </a:r>
            <a:r>
              <a:rPr lang="zh-CN" altLang="en-US" sz="2400" dirty="0">
                <a:effectLst>
                  <a:outerShdw blurRad="38100" dist="38100" dir="2700000" algn="tl">
                    <a:srgbClr val="000000"/>
                  </a:outerShdw>
                </a:effectLst>
                <a:latin typeface="Times New Roman" pitchFamily="18" charset="0"/>
                <a:cs typeface="Times New Roman" pitchFamily="18" charset="0"/>
              </a:rPr>
              <a:t>曝气池入流的</a:t>
            </a:r>
            <a:r>
              <a:rPr lang="en-US" altLang="zh-CN" sz="2400" dirty="0">
                <a:effectLst>
                  <a:outerShdw blurRad="38100" dist="38100" dir="2700000" algn="tl">
                    <a:srgbClr val="000000"/>
                  </a:outerShdw>
                </a:effectLst>
                <a:latin typeface="Times New Roman" pitchFamily="18" charset="0"/>
                <a:cs typeface="Times New Roman" pitchFamily="18" charset="0"/>
              </a:rPr>
              <a:t>BOD5</a:t>
            </a:r>
            <a:r>
              <a:rPr lang="zh-CN" altLang="en-US" sz="2400" dirty="0">
                <a:effectLst>
                  <a:outerShdw blurRad="38100" dist="38100" dir="2700000" algn="tl">
                    <a:srgbClr val="000000"/>
                  </a:outerShdw>
                </a:effectLst>
                <a:latin typeface="Times New Roman" pitchFamily="18" charset="0"/>
                <a:cs typeface="Times New Roman" pitchFamily="18" charset="0"/>
              </a:rPr>
              <a:t>，</a:t>
            </a:r>
            <a:r>
              <a:rPr lang="en-US" altLang="zh-CN" sz="2400" dirty="0">
                <a:effectLst>
                  <a:outerShdw blurRad="38100" dist="38100" dir="2700000" algn="tl">
                    <a:srgbClr val="000000"/>
                  </a:outerShdw>
                </a:effectLst>
                <a:latin typeface="Times New Roman" pitchFamily="18" charset="0"/>
                <a:cs typeface="Times New Roman" pitchFamily="18" charset="0"/>
              </a:rPr>
              <a:t>kg/m</a:t>
            </a:r>
            <a:r>
              <a:rPr lang="en-US" altLang="zh-CN" sz="2400" baseline="30000" dirty="0">
                <a:effectLst>
                  <a:outerShdw blurRad="38100" dist="38100" dir="2700000" algn="tl">
                    <a:srgbClr val="000000"/>
                  </a:outerShdw>
                </a:effectLst>
                <a:latin typeface="Times New Roman" pitchFamily="18" charset="0"/>
                <a:cs typeface="Times New Roman" pitchFamily="18" charset="0"/>
              </a:rPr>
              <a:t>3</a:t>
            </a:r>
            <a:endParaRPr lang="el-GR" altLang="zh-CN" sz="2400" baseline="30000" dirty="0">
              <a:effectLst>
                <a:outerShdw blurRad="38100" dist="38100" dir="2700000" algn="tl">
                  <a:srgbClr val="000000"/>
                </a:outerShdw>
              </a:effectLst>
              <a:latin typeface="Times New Roman" pitchFamily="18" charset="0"/>
              <a:cs typeface="Times New Roman" pitchFamily="18" charset="0"/>
            </a:endParaRPr>
          </a:p>
          <a:p>
            <a:pPr marL="342900" indent="-342900" algn="just">
              <a:lnSpc>
                <a:spcPct val="150000"/>
              </a:lnSpc>
              <a:buFont typeface="Wingdings" pitchFamily="2" charset="2"/>
              <a:buNone/>
            </a:pPr>
            <a:r>
              <a:rPr lang="el-GR" altLang="zh-CN" sz="2400" dirty="0">
                <a:solidFill>
                  <a:srgbClr val="FFFF00"/>
                </a:solidFill>
                <a:effectLst>
                  <a:outerShdw blurRad="38100" dist="38100" dir="2700000" algn="tl">
                    <a:srgbClr val="000000"/>
                  </a:outerShdw>
                </a:effectLst>
                <a:latin typeface="Times New Roman" pitchFamily="18" charset="0"/>
                <a:cs typeface="Times New Roman" pitchFamily="18" charset="0"/>
              </a:rPr>
              <a:t>ρ</a:t>
            </a:r>
            <a:r>
              <a:rPr lang="el-GR" altLang="zh-CN" sz="2400" baseline="-25000" dirty="0">
                <a:solidFill>
                  <a:srgbClr val="FFFF00"/>
                </a:solidFill>
                <a:effectLst>
                  <a:outerShdw blurRad="38100" dist="38100" dir="2700000" algn="tl">
                    <a:srgbClr val="000000"/>
                  </a:outerShdw>
                </a:effectLst>
                <a:latin typeface="Times New Roman" pitchFamily="18" charset="0"/>
                <a:cs typeface="Times New Roman" pitchFamily="18" charset="0"/>
              </a:rPr>
              <a:t>se</a:t>
            </a:r>
            <a:r>
              <a:rPr lang="en-US" altLang="zh-CN" sz="2400" dirty="0">
                <a:effectLst>
                  <a:outerShdw blurRad="38100" dist="38100" dir="2700000" algn="tl">
                    <a:srgbClr val="000000"/>
                  </a:outerShdw>
                </a:effectLst>
                <a:latin typeface="Times New Roman" pitchFamily="18" charset="0"/>
                <a:cs typeface="Times New Roman" pitchFamily="18" charset="0"/>
              </a:rPr>
              <a:t>——</a:t>
            </a:r>
            <a:r>
              <a:rPr lang="zh-CN" altLang="en-US" sz="2400" dirty="0">
                <a:effectLst>
                  <a:outerShdw blurRad="38100" dist="38100" dir="2700000" algn="tl">
                    <a:srgbClr val="000000"/>
                  </a:outerShdw>
                </a:effectLst>
                <a:latin typeface="Times New Roman" pitchFamily="18" charset="0"/>
                <a:cs typeface="Times New Roman" pitchFamily="18" charset="0"/>
              </a:rPr>
              <a:t>二沉池入流的</a:t>
            </a:r>
            <a:r>
              <a:rPr lang="en-US" altLang="zh-CN" sz="2400" dirty="0">
                <a:effectLst>
                  <a:outerShdw blurRad="38100" dist="38100" dir="2700000" algn="tl">
                    <a:srgbClr val="000000"/>
                  </a:outerShdw>
                </a:effectLst>
                <a:latin typeface="Times New Roman" pitchFamily="18" charset="0"/>
                <a:cs typeface="Times New Roman" pitchFamily="18" charset="0"/>
              </a:rPr>
              <a:t>BOD5</a:t>
            </a:r>
            <a:r>
              <a:rPr lang="zh-CN" altLang="en-US" sz="2400" dirty="0">
                <a:effectLst>
                  <a:outerShdw blurRad="38100" dist="38100" dir="2700000" algn="tl">
                    <a:srgbClr val="000000"/>
                  </a:outerShdw>
                </a:effectLst>
                <a:latin typeface="Times New Roman" pitchFamily="18" charset="0"/>
                <a:cs typeface="Times New Roman" pitchFamily="18" charset="0"/>
              </a:rPr>
              <a:t>，</a:t>
            </a:r>
            <a:r>
              <a:rPr lang="en-US" altLang="zh-CN" sz="2400" dirty="0">
                <a:effectLst>
                  <a:outerShdw blurRad="38100" dist="38100" dir="2700000" algn="tl">
                    <a:srgbClr val="000000"/>
                  </a:outerShdw>
                </a:effectLst>
                <a:latin typeface="Times New Roman" pitchFamily="18" charset="0"/>
                <a:cs typeface="Times New Roman" pitchFamily="18" charset="0"/>
              </a:rPr>
              <a:t>kg/m</a:t>
            </a:r>
            <a:r>
              <a:rPr lang="en-US" altLang="zh-CN" sz="2400" baseline="30000" dirty="0">
                <a:effectLst>
                  <a:outerShdw blurRad="38100" dist="38100" dir="2700000" algn="tl">
                    <a:srgbClr val="000000"/>
                  </a:outerShdw>
                </a:effectLst>
                <a:latin typeface="Times New Roman" pitchFamily="18" charset="0"/>
                <a:cs typeface="Times New Roman" pitchFamily="18" charset="0"/>
              </a:rPr>
              <a:t>3</a:t>
            </a:r>
          </a:p>
          <a:p>
            <a:pPr marL="342900" indent="-342900" algn="just">
              <a:lnSpc>
                <a:spcPct val="150000"/>
              </a:lnSpc>
              <a:buFont typeface="Wingdings" pitchFamily="2" charset="2"/>
              <a:buNone/>
            </a:pPr>
            <a:r>
              <a:rPr lang="en-US" altLang="zh-CN" sz="2400" dirty="0" err="1">
                <a:solidFill>
                  <a:srgbClr val="FFFF00"/>
                </a:solidFill>
                <a:effectLst>
                  <a:outerShdw blurRad="38100" dist="38100" dir="2700000" algn="tl">
                    <a:srgbClr val="000000"/>
                  </a:outerShdw>
                </a:effectLst>
                <a:latin typeface="Times New Roman" pitchFamily="18" charset="0"/>
                <a:cs typeface="Times New Roman" pitchFamily="18" charset="0"/>
              </a:rPr>
              <a:t>q</a:t>
            </a:r>
            <a:r>
              <a:rPr lang="en-US" altLang="zh-CN" sz="2400" baseline="-25000" dirty="0" err="1">
                <a:solidFill>
                  <a:srgbClr val="FFFF00"/>
                </a:solidFill>
                <a:effectLst>
                  <a:outerShdw blurRad="38100" dist="38100" dir="2700000" algn="tl">
                    <a:srgbClr val="000000"/>
                  </a:outerShdw>
                </a:effectLst>
                <a:latin typeface="Times New Roman" pitchFamily="18" charset="0"/>
                <a:cs typeface="Times New Roman" pitchFamily="18" charset="0"/>
              </a:rPr>
              <a:t>v</a:t>
            </a:r>
            <a:r>
              <a:rPr lang="en-US" altLang="zh-CN" sz="2400" dirty="0">
                <a:effectLst>
                  <a:outerShdw blurRad="38100" dist="38100" dir="2700000" algn="tl">
                    <a:srgbClr val="000000"/>
                  </a:outerShdw>
                </a:effectLst>
                <a:latin typeface="Times New Roman" pitchFamily="18" charset="0"/>
                <a:cs typeface="Times New Roman" pitchFamily="18" charset="0"/>
              </a:rPr>
              <a:t>——</a:t>
            </a:r>
            <a:r>
              <a:rPr lang="zh-CN" altLang="en-US" sz="2400" dirty="0">
                <a:effectLst>
                  <a:outerShdw blurRad="38100" dist="38100" dir="2700000" algn="tl">
                    <a:srgbClr val="000000"/>
                  </a:outerShdw>
                </a:effectLst>
                <a:latin typeface="Times New Roman" pitchFamily="18" charset="0"/>
                <a:cs typeface="Times New Roman" pitchFamily="18" charset="0"/>
              </a:rPr>
              <a:t>曝气池设计流量，</a:t>
            </a:r>
            <a:r>
              <a:rPr lang="en-US" altLang="zh-CN" sz="2400" dirty="0">
                <a:effectLst>
                  <a:outerShdw blurRad="38100" dist="38100" dir="2700000" algn="tl">
                    <a:srgbClr val="000000"/>
                  </a:outerShdw>
                </a:effectLst>
                <a:latin typeface="Times New Roman" pitchFamily="18" charset="0"/>
                <a:cs typeface="Times New Roman" pitchFamily="18" charset="0"/>
              </a:rPr>
              <a:t>m</a:t>
            </a:r>
            <a:r>
              <a:rPr lang="en-US" altLang="zh-CN" sz="2400" baseline="30000" dirty="0">
                <a:effectLst>
                  <a:outerShdw blurRad="38100" dist="38100" dir="2700000" algn="tl">
                    <a:srgbClr val="000000"/>
                  </a:outerShdw>
                </a:effectLst>
                <a:latin typeface="Times New Roman" pitchFamily="18" charset="0"/>
                <a:cs typeface="Times New Roman" pitchFamily="18" charset="0"/>
              </a:rPr>
              <a:t>3 </a:t>
            </a:r>
            <a:r>
              <a:rPr lang="en-US" altLang="zh-CN" sz="2400" dirty="0">
                <a:effectLst>
                  <a:outerShdw blurRad="38100" dist="38100" dir="2700000" algn="tl">
                    <a:srgbClr val="000000"/>
                  </a:outerShdw>
                </a:effectLst>
                <a:latin typeface="Times New Roman" pitchFamily="18" charset="0"/>
                <a:cs typeface="Times New Roman" pitchFamily="18" charset="0"/>
              </a:rPr>
              <a:t>/d</a:t>
            </a:r>
          </a:p>
          <a:p>
            <a:pPr marL="342900" indent="-342900" algn="just">
              <a:lnSpc>
                <a:spcPct val="150000"/>
              </a:lnSpc>
              <a:buFont typeface="Wingdings" pitchFamily="2" charset="2"/>
              <a:buNone/>
            </a:pPr>
            <a:r>
              <a:rPr lang="en-US" altLang="zh-CN" sz="2400" dirty="0" err="1">
                <a:solidFill>
                  <a:srgbClr val="FFFF00"/>
                </a:solidFill>
                <a:effectLst>
                  <a:outerShdw blurRad="38100" dist="38100" dir="2700000" algn="tl">
                    <a:srgbClr val="000000"/>
                  </a:outerShdw>
                </a:effectLst>
                <a:latin typeface="Times New Roman" pitchFamily="18" charset="0"/>
                <a:cs typeface="Times New Roman" pitchFamily="18" charset="0"/>
              </a:rPr>
              <a:t>K</a:t>
            </a:r>
            <a:r>
              <a:rPr lang="en-US" altLang="zh-CN" sz="2400" baseline="-25000" dirty="0" err="1">
                <a:solidFill>
                  <a:srgbClr val="FFFF00"/>
                </a:solidFill>
                <a:effectLst>
                  <a:outerShdw blurRad="38100" dist="38100" dir="2700000" algn="tl">
                    <a:srgbClr val="000000"/>
                  </a:outerShdw>
                </a:effectLst>
                <a:latin typeface="Times New Roman" pitchFamily="18" charset="0"/>
                <a:cs typeface="Times New Roman" pitchFamily="18" charset="0"/>
              </a:rPr>
              <a:t>d</a:t>
            </a:r>
            <a:r>
              <a:rPr lang="en-US" altLang="zh-CN" sz="2400" dirty="0">
                <a:effectLst>
                  <a:outerShdw blurRad="38100" dist="38100" dir="2700000" algn="tl">
                    <a:srgbClr val="000000"/>
                  </a:outerShdw>
                </a:effectLst>
                <a:latin typeface="Times New Roman" pitchFamily="18" charset="0"/>
                <a:cs typeface="Times New Roman" pitchFamily="18" charset="0"/>
              </a:rPr>
              <a:t>——</a:t>
            </a:r>
            <a:r>
              <a:rPr lang="zh-CN" altLang="en-US" sz="2400" dirty="0">
                <a:effectLst>
                  <a:outerShdw blurRad="38100" dist="38100" dir="2700000" algn="tl">
                    <a:srgbClr val="000000"/>
                  </a:outerShdw>
                </a:effectLst>
                <a:latin typeface="Times New Roman" pitchFamily="18" charset="0"/>
                <a:cs typeface="Times New Roman" pitchFamily="18" charset="0"/>
              </a:rPr>
              <a:t>内源代谢系数，一般采用</a:t>
            </a:r>
            <a:r>
              <a:rPr lang="en-US" altLang="zh-CN" sz="2400" dirty="0">
                <a:effectLst>
                  <a:outerShdw blurRad="38100" dist="38100" dir="2700000" algn="tl">
                    <a:srgbClr val="000000"/>
                  </a:outerShdw>
                </a:effectLst>
                <a:latin typeface="Times New Roman" pitchFamily="18" charset="0"/>
                <a:cs typeface="Times New Roman" pitchFamily="18" charset="0"/>
              </a:rPr>
              <a:t>0.06-0.1 d</a:t>
            </a:r>
            <a:r>
              <a:rPr lang="en-US" altLang="zh-CN" sz="2400" baseline="30000" dirty="0">
                <a:effectLst>
                  <a:outerShdw blurRad="38100" dist="38100" dir="2700000" algn="tl">
                    <a:srgbClr val="000000"/>
                  </a:outerShdw>
                </a:effectLst>
                <a:latin typeface="Times New Roman" pitchFamily="18" charset="0"/>
                <a:cs typeface="Times New Roman" pitchFamily="18" charset="0"/>
              </a:rPr>
              <a:t>-1</a:t>
            </a:r>
          </a:p>
          <a:p>
            <a:pPr marL="342900" indent="-342900" algn="just">
              <a:lnSpc>
                <a:spcPct val="150000"/>
              </a:lnSpc>
              <a:buFont typeface="Wingdings" pitchFamily="2" charset="2"/>
              <a:buNone/>
            </a:pPr>
            <a:r>
              <a:rPr lang="el-GR" altLang="zh-CN" sz="2400" dirty="0">
                <a:solidFill>
                  <a:srgbClr val="FFFF00"/>
                </a:solidFill>
                <a:effectLst>
                  <a:outerShdw blurRad="38100" dist="38100" dir="2700000" algn="tl">
                    <a:srgbClr val="000000"/>
                  </a:outerShdw>
                </a:effectLst>
                <a:latin typeface="Times New Roman" pitchFamily="18" charset="0"/>
                <a:cs typeface="Times New Roman" pitchFamily="18" charset="0"/>
              </a:rPr>
              <a:t>ρ</a:t>
            </a:r>
            <a:r>
              <a:rPr lang="en-US" altLang="zh-CN" sz="2400" baseline="-25000" dirty="0">
                <a:solidFill>
                  <a:srgbClr val="FFFF00"/>
                </a:solidFill>
                <a:effectLst>
                  <a:outerShdw blurRad="38100" dist="38100" dir="2700000" algn="tl">
                    <a:srgbClr val="000000"/>
                  </a:outerShdw>
                </a:effectLst>
                <a:latin typeface="Times New Roman" pitchFamily="18" charset="0"/>
                <a:cs typeface="Times New Roman" pitchFamily="18" charset="0"/>
              </a:rPr>
              <a:t>x</a:t>
            </a:r>
            <a:r>
              <a:rPr lang="en-US" altLang="zh-CN" sz="2400" dirty="0">
                <a:effectLst>
                  <a:outerShdw blurRad="38100" dist="38100" dir="2700000" algn="tl">
                    <a:srgbClr val="000000"/>
                  </a:outerShdw>
                </a:effectLst>
                <a:latin typeface="Times New Roman" pitchFamily="18" charset="0"/>
                <a:cs typeface="Times New Roman" pitchFamily="18" charset="0"/>
              </a:rPr>
              <a:t>——</a:t>
            </a:r>
            <a:r>
              <a:rPr lang="zh-CN" altLang="en-US" sz="2400" dirty="0">
                <a:effectLst>
                  <a:outerShdw blurRad="38100" dist="38100" dir="2700000" algn="tl">
                    <a:srgbClr val="000000"/>
                  </a:outerShdw>
                </a:effectLst>
                <a:latin typeface="Times New Roman" pitchFamily="18" charset="0"/>
                <a:cs typeface="Times New Roman" pitchFamily="18" charset="0"/>
              </a:rPr>
              <a:t>曝气池中的平均</a:t>
            </a:r>
            <a:r>
              <a:rPr lang="en-US" altLang="zh-CN" sz="2400" dirty="0">
                <a:effectLst>
                  <a:outerShdw blurRad="38100" dist="38100" dir="2700000" algn="tl">
                    <a:srgbClr val="000000"/>
                  </a:outerShdw>
                </a:effectLst>
                <a:latin typeface="Times New Roman" pitchFamily="18" charset="0"/>
                <a:cs typeface="Times New Roman" pitchFamily="18" charset="0"/>
              </a:rPr>
              <a:t>VSS</a:t>
            </a:r>
            <a:r>
              <a:rPr lang="zh-CN" altLang="en-US" sz="2400" dirty="0">
                <a:effectLst>
                  <a:outerShdw blurRad="38100" dist="38100" dir="2700000" algn="tl">
                    <a:srgbClr val="000000"/>
                  </a:outerShdw>
                </a:effectLst>
                <a:latin typeface="Times New Roman" pitchFamily="18" charset="0"/>
                <a:cs typeface="Times New Roman" pitchFamily="18" charset="0"/>
              </a:rPr>
              <a:t>浓度，</a:t>
            </a:r>
            <a:r>
              <a:rPr lang="en-US" altLang="zh-CN" sz="2400" dirty="0">
                <a:effectLst>
                  <a:outerShdw blurRad="38100" dist="38100" dir="2700000" algn="tl">
                    <a:srgbClr val="000000"/>
                  </a:outerShdw>
                </a:effectLst>
                <a:latin typeface="Times New Roman" pitchFamily="18" charset="0"/>
                <a:cs typeface="Times New Roman" pitchFamily="18" charset="0"/>
              </a:rPr>
              <a:t>kg/m</a:t>
            </a:r>
            <a:r>
              <a:rPr lang="en-US" altLang="zh-CN" sz="2400" baseline="30000" dirty="0">
                <a:effectLst>
                  <a:outerShdw blurRad="38100" dist="38100" dir="2700000" algn="tl">
                    <a:srgbClr val="000000"/>
                  </a:outerShdw>
                </a:effectLst>
                <a:latin typeface="Times New Roman" pitchFamily="18" charset="0"/>
                <a:cs typeface="Times New Roman" pitchFamily="18" charset="0"/>
              </a:rPr>
              <a:t>3</a:t>
            </a:r>
            <a:endParaRPr lang="el-GR" altLang="zh-CN" sz="2400" baseline="30000" dirty="0">
              <a:effectLst>
                <a:outerShdw blurRad="38100" dist="38100" dir="2700000" algn="tl">
                  <a:srgbClr val="000000"/>
                </a:outerShdw>
              </a:effectLst>
              <a:latin typeface="Times New Roman" pitchFamily="18" charset="0"/>
              <a:cs typeface="Times New Roman" pitchFamily="18" charset="0"/>
            </a:endParaRPr>
          </a:p>
          <a:p>
            <a:pPr marL="342900" indent="-342900" algn="just">
              <a:lnSpc>
                <a:spcPct val="150000"/>
              </a:lnSpc>
              <a:buFont typeface="Wingdings" pitchFamily="2" charset="2"/>
              <a:buNone/>
            </a:pPr>
            <a:endParaRPr lang="en-US" altLang="zh-CN" sz="2400" dirty="0">
              <a:effectLst>
                <a:outerShdw blurRad="38100" dist="38100" dir="2700000" algn="tl">
                  <a:srgbClr val="000000"/>
                </a:outerShdw>
              </a:effectLst>
              <a:latin typeface="Garamond" pitchFamily="18" charset="0"/>
            </a:endParaRPr>
          </a:p>
          <a:p>
            <a:pPr marL="342900" indent="-342900">
              <a:buFont typeface="Wingdings" pitchFamily="2" charset="2"/>
              <a:buNone/>
            </a:pPr>
            <a:endParaRPr lang="el-GR" altLang="zh-CN" dirty="0">
              <a:effectLst>
                <a:outerShdw blurRad="38100" dist="38100" dir="2700000" algn="tl">
                  <a:srgbClr val="000000"/>
                </a:outerShdw>
              </a:effectLst>
              <a:latin typeface="Garamond" pitchFamily="18" charset="0"/>
            </a:endParaRPr>
          </a:p>
          <a:p>
            <a:pPr marL="342900" indent="-342900"/>
            <a:endParaRPr lang="en-US" altLang="zh-CN" dirty="0">
              <a:effectLst>
                <a:outerShdw blurRad="38100" dist="38100" dir="2700000" algn="tl">
                  <a:srgbClr val="000000"/>
                </a:outerShdw>
              </a:effectLst>
              <a:latin typeface="Garamond" pitchFamily="18" charset="0"/>
              <a:ea typeface="华文中宋" pitchFamily="2" charset="-122"/>
            </a:endParaRPr>
          </a:p>
          <a:p>
            <a:pPr marL="342900" indent="-342900">
              <a:buFont typeface="Wingdings" pitchFamily="2" charset="2"/>
              <a:buNone/>
            </a:pPr>
            <a:endParaRPr lang="en-US" altLang="zh-CN" dirty="0">
              <a:effectLst>
                <a:outerShdw blurRad="38100" dist="38100" dir="2700000" algn="tl">
                  <a:srgbClr val="000000"/>
                </a:outerShdw>
              </a:effectLst>
              <a:latin typeface="Garamond" pitchFamily="18" charset="0"/>
              <a:ea typeface="华文中宋" pitchFamily="2" charset="-122"/>
            </a:endParaRPr>
          </a:p>
        </p:txBody>
      </p:sp>
      <p:graphicFrame>
        <p:nvGraphicFramePr>
          <p:cNvPr id="83975" name="Object 7"/>
          <p:cNvGraphicFramePr>
            <a:graphicFrameLocks noChangeAspect="1"/>
          </p:cNvGraphicFramePr>
          <p:nvPr/>
        </p:nvGraphicFramePr>
        <p:xfrm>
          <a:off x="1979712" y="1628800"/>
          <a:ext cx="4751388" cy="566738"/>
        </p:xfrm>
        <a:graphic>
          <a:graphicData uri="http://schemas.openxmlformats.org/presentationml/2006/ole">
            <mc:AlternateContent xmlns:mc="http://schemas.openxmlformats.org/markup-compatibility/2006">
              <mc:Choice xmlns:v="urn:schemas-microsoft-com:vml" Requires="v">
                <p:oleObj spid="_x0000_s90125" name="A Equation(公式3.1)" r:id="rId3" imgW="1688760" imgH="203040" progId="Equations">
                  <p:embed/>
                </p:oleObj>
              </mc:Choice>
              <mc:Fallback>
                <p:oleObj name="A Equation(公式3.1)" r:id="rId3" imgW="1688760" imgH="203040" progId="Equations">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2" y="1628800"/>
                        <a:ext cx="4751388" cy="566738"/>
                      </a:xfrm>
                      <a:prstGeom prst="rect">
                        <a:avLst/>
                      </a:prstGeom>
                      <a:solidFill>
                        <a:srgbClr val="00CCFF"/>
                      </a:solidFill>
                    </p:spPr>
                  </p:pic>
                </p:oleObj>
              </mc:Fallback>
            </mc:AlternateContent>
          </a:graphicData>
        </a:graphic>
      </p:graphicFrame>
      <p:sp>
        <p:nvSpPr>
          <p:cNvPr id="4" name="矩形 3"/>
          <p:cNvSpPr/>
          <p:nvPr/>
        </p:nvSpPr>
        <p:spPr>
          <a:xfrm>
            <a:off x="179512" y="692696"/>
            <a:ext cx="4515980" cy="586827"/>
          </a:xfrm>
          <a:prstGeom prst="rect">
            <a:avLst/>
          </a:prstGeom>
        </p:spPr>
        <p:txBody>
          <a:bodyPr wrap="none">
            <a:spAutoFit/>
          </a:bodyPr>
          <a:lstStyle/>
          <a:p>
            <a:pPr marL="342900" indent="-342900" algn="just">
              <a:lnSpc>
                <a:spcPct val="150000"/>
              </a:lnSpc>
            </a:pPr>
            <a:r>
              <a:rPr lang="zh-CN" altLang="en-US" sz="2400" b="1" dirty="0">
                <a:solidFill>
                  <a:srgbClr val="FFFF00"/>
                </a:solidFill>
                <a:effectLst>
                  <a:outerShdw blurRad="38100" dist="38100" dir="2700000" algn="tl">
                    <a:srgbClr val="000000"/>
                  </a:outerShdw>
                </a:effectLst>
                <a:latin typeface="Garamond" pitchFamily="18" charset="0"/>
              </a:rPr>
              <a:t>剩余活性污泥量（活性污泥法）</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1" name="Rectangle 3"/>
          <p:cNvSpPr>
            <a:spLocks noGrp="1" noChangeArrowheads="1"/>
          </p:cNvSpPr>
          <p:nvPr>
            <p:ph type="body" idx="1"/>
          </p:nvPr>
        </p:nvSpPr>
        <p:spPr>
          <a:xfrm>
            <a:off x="304800" y="304800"/>
            <a:ext cx="8229600" cy="4525963"/>
          </a:xfrm>
        </p:spPr>
        <p:txBody>
          <a:bodyPr/>
          <a:lstStyle/>
          <a:p>
            <a:r>
              <a:rPr lang="zh-CN" altLang="en-US" b="1" dirty="0">
                <a:ea typeface="楷体_GB2312" pitchFamily="49" charset="-122"/>
              </a:rPr>
              <a:t>剩余污泥量以</a:t>
            </a:r>
            <a:r>
              <a:rPr lang="en-US" altLang="zh-CN" b="1" dirty="0">
                <a:ea typeface="楷体_GB2312" pitchFamily="49" charset="-122"/>
              </a:rPr>
              <a:t>SS</a:t>
            </a:r>
            <a:r>
              <a:rPr lang="zh-CN" altLang="en-US" b="1" dirty="0">
                <a:ea typeface="楷体_GB2312" pitchFamily="49" charset="-122"/>
              </a:rPr>
              <a:t>计</a:t>
            </a:r>
          </a:p>
          <a:p>
            <a:endParaRPr lang="zh-CN" altLang="en-US" b="1" dirty="0">
              <a:ea typeface="楷体_GB2312" pitchFamily="49" charset="-122"/>
            </a:endParaRPr>
          </a:p>
          <a:p>
            <a:endParaRPr lang="zh-CN" altLang="en-US" b="1" dirty="0">
              <a:ea typeface="楷体_GB2312" pitchFamily="49" charset="-122"/>
            </a:endParaRPr>
          </a:p>
          <a:p>
            <a:endParaRPr lang="zh-CN" altLang="en-US" b="1" dirty="0">
              <a:ea typeface="楷体_GB2312" pitchFamily="49" charset="-122"/>
            </a:endParaRPr>
          </a:p>
          <a:p>
            <a:endParaRPr lang="zh-CN" altLang="en-US" b="1" dirty="0">
              <a:ea typeface="楷体_GB2312" pitchFamily="49" charset="-122"/>
            </a:endParaRPr>
          </a:p>
          <a:p>
            <a:r>
              <a:rPr lang="zh-CN" altLang="en-US" b="1" dirty="0">
                <a:ea typeface="楷体_GB2312" pitchFamily="49" charset="-122"/>
              </a:rPr>
              <a:t>剩余污泥量以体积计</a:t>
            </a:r>
          </a:p>
        </p:txBody>
      </p:sp>
      <p:graphicFrame>
        <p:nvGraphicFramePr>
          <p:cNvPr id="304132" name="Object 4"/>
          <p:cNvGraphicFramePr>
            <a:graphicFrameLocks noChangeAspect="1"/>
          </p:cNvGraphicFramePr>
          <p:nvPr/>
        </p:nvGraphicFramePr>
        <p:xfrm>
          <a:off x="2843808" y="1052736"/>
          <a:ext cx="1981200" cy="1020763"/>
        </p:xfrm>
        <a:graphic>
          <a:graphicData uri="http://schemas.openxmlformats.org/presentationml/2006/ole">
            <mc:AlternateContent xmlns:mc="http://schemas.openxmlformats.org/markup-compatibility/2006">
              <mc:Choice xmlns:v="urn:schemas-microsoft-com:vml" Requires="v">
                <p:oleObj spid="_x0000_s91158" name="公式" r:id="rId3" imgW="634680" imgH="330120" progId="Equations">
                  <p:embed/>
                </p:oleObj>
              </mc:Choice>
              <mc:Fallback>
                <p:oleObj name="公式" r:id="rId3" imgW="634680" imgH="330120" progId="Equations">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1052736"/>
                        <a:ext cx="1981200" cy="1020763"/>
                      </a:xfrm>
                      <a:prstGeom prst="rect">
                        <a:avLst/>
                      </a:prstGeom>
                      <a:solidFill>
                        <a:srgbClr val="00CCFF"/>
                      </a:solidFill>
                    </p:spPr>
                  </p:pic>
                </p:oleObj>
              </mc:Fallback>
            </mc:AlternateContent>
          </a:graphicData>
        </a:graphic>
      </p:graphicFrame>
      <p:sp>
        <p:nvSpPr>
          <p:cNvPr id="304133" name="Text Box 5"/>
          <p:cNvSpPr txBox="1">
            <a:spLocks noChangeArrowheads="1"/>
          </p:cNvSpPr>
          <p:nvPr/>
        </p:nvSpPr>
        <p:spPr bwMode="auto">
          <a:xfrm>
            <a:off x="228600" y="2057400"/>
            <a:ext cx="8534400" cy="830997"/>
          </a:xfrm>
          <a:prstGeom prst="rect">
            <a:avLst/>
          </a:prstGeom>
          <a:noFill/>
          <a:ln w="9525" algn="ctr">
            <a:noFill/>
            <a:miter lim="800000"/>
            <a:headEnd/>
            <a:tailEnd/>
          </a:ln>
          <a:effectLst/>
        </p:spPr>
        <p:txBody>
          <a:bodyPr>
            <a:spAutoFit/>
          </a:bodyPr>
          <a:lstStyle/>
          <a:p>
            <a:pPr marL="342900" indent="-342900">
              <a:buFont typeface="Wingdings" pitchFamily="2" charset="2"/>
              <a:buNone/>
            </a:pPr>
            <a:r>
              <a:rPr lang="en-US" altLang="zh-CN" sz="2400" dirty="0" err="1">
                <a:effectLst>
                  <a:outerShdw blurRad="38100" dist="38100" dir="2700000" algn="tl">
                    <a:srgbClr val="000000"/>
                  </a:outerShdw>
                </a:effectLst>
              </a:rPr>
              <a:t>Pss</a:t>
            </a:r>
            <a:r>
              <a:rPr lang="en-US" altLang="zh-CN" sz="2400" dirty="0">
                <a:effectLst>
                  <a:outerShdw blurRad="38100" dist="38100" dir="2700000" algn="tl">
                    <a:srgbClr val="000000"/>
                  </a:outerShdw>
                </a:effectLst>
                <a:latin typeface="华文中宋"/>
              </a:rPr>
              <a:t>——</a:t>
            </a:r>
            <a:r>
              <a:rPr lang="zh-CN" altLang="en-US" sz="2400" dirty="0">
                <a:effectLst>
                  <a:outerShdw blurRad="38100" dist="38100" dir="2700000" algn="tl">
                    <a:srgbClr val="000000"/>
                  </a:outerShdw>
                </a:effectLst>
              </a:rPr>
              <a:t>剩余活性污泥， </a:t>
            </a:r>
            <a:r>
              <a:rPr lang="en-US" altLang="zh-CN" sz="2400" dirty="0" err="1">
                <a:effectLst>
                  <a:outerShdw blurRad="38100" dist="38100" dir="2700000" algn="tl">
                    <a:srgbClr val="000000"/>
                  </a:outerShdw>
                </a:effectLst>
              </a:rPr>
              <a:t>kgSS</a:t>
            </a:r>
            <a:r>
              <a:rPr lang="en-US" altLang="zh-CN" sz="2400" dirty="0">
                <a:effectLst>
                  <a:outerShdw blurRad="38100" dist="38100" dir="2700000" algn="tl">
                    <a:srgbClr val="000000"/>
                  </a:outerShdw>
                </a:effectLst>
              </a:rPr>
              <a:t>/d</a:t>
            </a:r>
          </a:p>
          <a:p>
            <a:pPr marL="342900" indent="-342900">
              <a:buFont typeface="Wingdings" pitchFamily="2" charset="2"/>
              <a:buNone/>
            </a:pPr>
            <a:r>
              <a:rPr lang="en-US" altLang="zh-CN" sz="2400" dirty="0">
                <a:effectLst>
                  <a:outerShdw blurRad="38100" dist="38100" dir="2700000" algn="tl">
                    <a:srgbClr val="000000"/>
                  </a:outerShdw>
                </a:effectLst>
              </a:rPr>
              <a:t>f</a:t>
            </a:r>
            <a:r>
              <a:rPr lang="en-US" altLang="zh-CN" sz="2400" dirty="0">
                <a:effectLst>
                  <a:outerShdw blurRad="38100" dist="38100" dir="2700000" algn="tl">
                    <a:srgbClr val="000000"/>
                  </a:outerShdw>
                </a:effectLst>
                <a:latin typeface="华文中宋"/>
              </a:rPr>
              <a:t>——</a:t>
            </a:r>
            <a:r>
              <a:rPr lang="en-US" altLang="zh-CN" sz="2400" dirty="0">
                <a:effectLst>
                  <a:outerShdw blurRad="38100" dist="38100" dir="2700000" algn="tl">
                    <a:srgbClr val="000000"/>
                  </a:outerShdw>
                </a:effectLst>
              </a:rPr>
              <a:t>VSS/SS</a:t>
            </a:r>
            <a:r>
              <a:rPr lang="zh-CN" altLang="en-US" sz="2400" dirty="0">
                <a:effectLst>
                  <a:outerShdw blurRad="38100" dist="38100" dir="2700000" algn="tl">
                    <a:srgbClr val="000000"/>
                  </a:outerShdw>
                </a:effectLst>
              </a:rPr>
              <a:t>之值</a:t>
            </a:r>
            <a:r>
              <a:rPr lang="en-US" altLang="zh-CN" sz="2400" dirty="0">
                <a:effectLst>
                  <a:outerShdw blurRad="38100" dist="38100" dir="2700000" algn="tl">
                    <a:srgbClr val="000000"/>
                  </a:outerShdw>
                </a:effectLst>
              </a:rPr>
              <a:t>,</a:t>
            </a:r>
            <a:r>
              <a:rPr lang="zh-CN" altLang="en-US" sz="2400" dirty="0">
                <a:effectLst>
                  <a:outerShdw blurRad="38100" dist="38100" dir="2700000" algn="tl">
                    <a:srgbClr val="000000"/>
                  </a:outerShdw>
                </a:effectLst>
              </a:rPr>
              <a:t>一般采用</a:t>
            </a:r>
            <a:r>
              <a:rPr lang="en-US" altLang="zh-CN" sz="2400" dirty="0">
                <a:effectLst>
                  <a:outerShdw blurRad="38100" dist="38100" dir="2700000" algn="tl">
                    <a:srgbClr val="000000"/>
                  </a:outerShdw>
                </a:effectLst>
              </a:rPr>
              <a:t>0.6-0.75</a:t>
            </a:r>
            <a:r>
              <a:rPr lang="zh-CN" altLang="en-US" sz="2400" dirty="0">
                <a:effectLst>
                  <a:outerShdw blurRad="38100" dist="38100" dir="2700000" algn="tl">
                    <a:srgbClr val="000000"/>
                  </a:outerShdw>
                </a:effectLst>
              </a:rPr>
              <a:t>；</a:t>
            </a:r>
          </a:p>
        </p:txBody>
      </p:sp>
      <p:graphicFrame>
        <p:nvGraphicFramePr>
          <p:cNvPr id="304134" name="Object 6"/>
          <p:cNvGraphicFramePr>
            <a:graphicFrameLocks noChangeAspect="1"/>
          </p:cNvGraphicFramePr>
          <p:nvPr/>
        </p:nvGraphicFramePr>
        <p:xfrm>
          <a:off x="1907704" y="3861048"/>
          <a:ext cx="3063875" cy="1189038"/>
        </p:xfrm>
        <a:graphic>
          <a:graphicData uri="http://schemas.openxmlformats.org/presentationml/2006/ole">
            <mc:AlternateContent xmlns:mc="http://schemas.openxmlformats.org/markup-compatibility/2006">
              <mc:Choice xmlns:v="urn:schemas-microsoft-com:vml" Requires="v">
                <p:oleObj spid="_x0000_s91159" name="公式" r:id="rId5" imgW="1079280" imgH="419040" progId="Equations">
                  <p:embed/>
                </p:oleObj>
              </mc:Choice>
              <mc:Fallback>
                <p:oleObj name="公式" r:id="rId5" imgW="1079280" imgH="419040" progId="Equations">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7704" y="3861048"/>
                        <a:ext cx="3063875" cy="1189038"/>
                      </a:xfrm>
                      <a:prstGeom prst="rect">
                        <a:avLst/>
                      </a:prstGeom>
                      <a:solidFill>
                        <a:srgbClr val="CCFFFF"/>
                      </a:solidFill>
                    </p:spPr>
                  </p:pic>
                </p:oleObj>
              </mc:Fallback>
            </mc:AlternateContent>
          </a:graphicData>
        </a:graphic>
      </p:graphicFrame>
      <p:sp>
        <p:nvSpPr>
          <p:cNvPr id="304135" name="Text Box 7"/>
          <p:cNvSpPr txBox="1">
            <a:spLocks noChangeArrowheads="1"/>
          </p:cNvSpPr>
          <p:nvPr/>
        </p:nvSpPr>
        <p:spPr bwMode="auto">
          <a:xfrm>
            <a:off x="457200" y="5334000"/>
            <a:ext cx="6705600" cy="461665"/>
          </a:xfrm>
          <a:prstGeom prst="rect">
            <a:avLst/>
          </a:prstGeom>
          <a:noFill/>
          <a:ln w="9525" algn="ctr">
            <a:noFill/>
            <a:miter lim="800000"/>
            <a:headEnd/>
            <a:tailEnd/>
          </a:ln>
          <a:effectLst/>
        </p:spPr>
        <p:txBody>
          <a:bodyPr>
            <a:spAutoFit/>
          </a:bodyPr>
          <a:lstStyle/>
          <a:p>
            <a:pPr marL="342900" indent="-342900">
              <a:buFont typeface="Wingdings" pitchFamily="2" charset="2"/>
              <a:buNone/>
            </a:pPr>
            <a:r>
              <a:rPr lang="en-US" altLang="zh-CN" sz="2400" dirty="0" err="1">
                <a:effectLst>
                  <a:outerShdw blurRad="38100" dist="38100" dir="2700000" algn="tl">
                    <a:srgbClr val="000000"/>
                  </a:outerShdw>
                </a:effectLst>
              </a:rPr>
              <a:t>Vss</a:t>
            </a:r>
            <a:r>
              <a:rPr lang="en-US" altLang="zh-CN" sz="2400" dirty="0">
                <a:effectLst>
                  <a:outerShdw blurRad="38100" dist="38100" dir="2700000" algn="tl">
                    <a:srgbClr val="000000"/>
                  </a:outerShdw>
                </a:effectLst>
                <a:latin typeface="华文中宋"/>
              </a:rPr>
              <a:t>——</a:t>
            </a:r>
            <a:r>
              <a:rPr lang="zh-CN" altLang="en-US" sz="2400" dirty="0">
                <a:effectLst>
                  <a:outerShdw blurRad="38100" dist="38100" dir="2700000" algn="tl">
                    <a:srgbClr val="000000"/>
                  </a:outerShdw>
                </a:effectLst>
              </a:rPr>
              <a:t>剩余活性污泥， </a:t>
            </a:r>
            <a:r>
              <a:rPr lang="en-US" altLang="zh-CN" sz="2400" dirty="0">
                <a:effectLst>
                  <a:outerShdw blurRad="38100" dist="38100" dir="2700000" algn="tl">
                    <a:srgbClr val="000000"/>
                  </a:outerShdw>
                </a:effectLst>
              </a:rPr>
              <a:t>m</a:t>
            </a:r>
            <a:r>
              <a:rPr lang="en-US" altLang="zh-CN" sz="2400" baseline="30000" dirty="0">
                <a:effectLst>
                  <a:outerShdw blurRad="38100" dist="38100" dir="2700000" algn="tl">
                    <a:srgbClr val="000000"/>
                  </a:outerShdw>
                </a:effectLst>
              </a:rPr>
              <a:t>3</a:t>
            </a:r>
            <a:r>
              <a:rPr lang="en-US" altLang="zh-CN" sz="2400" dirty="0">
                <a:effectLst>
                  <a:outerShdw blurRad="38100" dist="38100" dir="2700000" algn="tl">
                    <a:srgbClr val="000000"/>
                  </a:outerShdw>
                </a:effectLst>
              </a:rPr>
              <a:t>/d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rrowheads="1"/>
          </p:cNvSpPr>
          <p:nvPr>
            <p:ph type="title"/>
          </p:nvPr>
        </p:nvSpPr>
        <p:spPr>
          <a:xfrm>
            <a:off x="611560" y="476672"/>
            <a:ext cx="7772400" cy="584200"/>
          </a:xfrm>
          <a:solidFill>
            <a:srgbClr val="333399"/>
          </a:solidFill>
        </p:spPr>
        <p:txBody>
          <a:bodyPr>
            <a:normAutofit fontScale="90000"/>
          </a:bodyPr>
          <a:lstStyle/>
          <a:p>
            <a:pPr algn="l"/>
            <a:r>
              <a:rPr lang="zh-CN" altLang="en-US" sz="3600" dirty="0">
                <a:solidFill>
                  <a:srgbClr val="FFFF00"/>
                </a:solidFill>
              </a:rPr>
              <a:t>二、污泥处理技术</a:t>
            </a:r>
          </a:p>
        </p:txBody>
      </p:sp>
      <p:sp>
        <p:nvSpPr>
          <p:cNvPr id="70659" name="Rectangle 3"/>
          <p:cNvSpPr>
            <a:spLocks noGrp="1" noChangeArrowheads="1"/>
          </p:cNvSpPr>
          <p:nvPr>
            <p:ph type="body" idx="1"/>
          </p:nvPr>
        </p:nvSpPr>
        <p:spPr>
          <a:xfrm>
            <a:off x="80392" y="890736"/>
            <a:ext cx="4419600" cy="5562600"/>
          </a:xfrm>
        </p:spPr>
        <p:txBody>
          <a:bodyPr>
            <a:normAutofit fontScale="92500"/>
          </a:bodyPr>
          <a:lstStyle/>
          <a:p>
            <a:pPr>
              <a:buFont typeface="Wingdings" pitchFamily="2" charset="2"/>
              <a:buNone/>
            </a:pPr>
            <a:endParaRPr lang="en-US" altLang="zh-CN" sz="2800" b="1" dirty="0">
              <a:latin typeface="楷体_GB2312" pitchFamily="49" charset="-122"/>
              <a:ea typeface="楷体_GB2312" pitchFamily="49" charset="-122"/>
            </a:endParaRPr>
          </a:p>
          <a:p>
            <a:pPr>
              <a:lnSpc>
                <a:spcPct val="150000"/>
              </a:lnSpc>
            </a:pPr>
            <a:r>
              <a:rPr lang="zh-CN" altLang="en-US" sz="2400" b="1" dirty="0">
                <a:solidFill>
                  <a:srgbClr val="FFFF66"/>
                </a:solidFill>
                <a:latin typeface="楷体_GB2312" pitchFamily="49" charset="-122"/>
                <a:ea typeface="楷体_GB2312" pitchFamily="49" charset="-122"/>
              </a:rPr>
              <a:t>污泥中所含水分大致分为</a:t>
            </a:r>
            <a:r>
              <a:rPr lang="en-US" altLang="zh-CN" sz="2400" b="1" dirty="0">
                <a:solidFill>
                  <a:srgbClr val="FFFF66"/>
                </a:solidFill>
                <a:latin typeface="楷体_GB2312" pitchFamily="49" charset="-122"/>
                <a:ea typeface="楷体_GB2312" pitchFamily="49" charset="-122"/>
              </a:rPr>
              <a:t>4</a:t>
            </a:r>
            <a:r>
              <a:rPr lang="zh-CN" altLang="en-US" sz="2400" b="1" dirty="0">
                <a:solidFill>
                  <a:srgbClr val="FFFF66"/>
                </a:solidFill>
                <a:latin typeface="楷体_GB2312" pitchFamily="49" charset="-122"/>
                <a:ea typeface="楷体_GB2312" pitchFamily="49" charset="-122"/>
              </a:rPr>
              <a:t>类：</a:t>
            </a:r>
          </a:p>
          <a:p>
            <a:pPr>
              <a:lnSpc>
                <a:spcPct val="150000"/>
              </a:lnSpc>
              <a:buFont typeface="Wingdings" pitchFamily="2" charset="2"/>
              <a:buNone/>
            </a:pPr>
            <a:r>
              <a:rPr lang="en-US" altLang="zh-CN" sz="2400" b="1" dirty="0">
                <a:solidFill>
                  <a:srgbClr val="FFFF66"/>
                </a:solidFill>
                <a:latin typeface="楷体_GB2312" pitchFamily="49" charset="-122"/>
                <a:ea typeface="楷体_GB2312" pitchFamily="49" charset="-122"/>
              </a:rPr>
              <a:t>1</a:t>
            </a:r>
            <a:r>
              <a:rPr lang="zh-CN" altLang="en-US" sz="2400" b="1" dirty="0">
                <a:solidFill>
                  <a:srgbClr val="FFFF66"/>
                </a:solidFill>
                <a:latin typeface="楷体_GB2312" pitchFamily="49" charset="-122"/>
                <a:ea typeface="楷体_GB2312" pitchFamily="49" charset="-122"/>
              </a:rPr>
              <a:t>、</a:t>
            </a:r>
            <a:r>
              <a:rPr lang="zh-CN" altLang="en-US" sz="2400" b="1" dirty="0">
                <a:solidFill>
                  <a:srgbClr val="0BF57A"/>
                </a:solidFill>
                <a:latin typeface="楷体_GB2312" pitchFamily="49" charset="-122"/>
                <a:ea typeface="楷体_GB2312" pitchFamily="49" charset="-122"/>
              </a:rPr>
              <a:t>游离水（间隙水）  </a:t>
            </a:r>
            <a:r>
              <a:rPr lang="zh-CN" altLang="en-US" sz="2400" b="1" dirty="0">
                <a:solidFill>
                  <a:srgbClr val="FFFF66"/>
                </a:solidFill>
                <a:latin typeface="楷体_GB2312" pitchFamily="49" charset="-122"/>
                <a:ea typeface="楷体_GB2312" pitchFamily="49" charset="-122"/>
              </a:rPr>
              <a:t>颗粒间的空隙水，约占总水分的</a:t>
            </a:r>
            <a:r>
              <a:rPr lang="en-US" altLang="zh-CN" sz="2400" b="1" dirty="0">
                <a:solidFill>
                  <a:srgbClr val="FFFF66"/>
                </a:solidFill>
                <a:latin typeface="楷体_GB2312" pitchFamily="49" charset="-122"/>
                <a:ea typeface="楷体_GB2312" pitchFamily="49" charset="-122"/>
              </a:rPr>
              <a:t>70</a:t>
            </a:r>
            <a:r>
              <a:rPr lang="zh-CN" altLang="en-US" sz="2400" b="1" dirty="0">
                <a:solidFill>
                  <a:srgbClr val="FFFF66"/>
                </a:solidFill>
                <a:latin typeface="楷体_GB2312" pitchFamily="49" charset="-122"/>
                <a:ea typeface="楷体_GB2312" pitchFamily="49" charset="-122"/>
              </a:rPr>
              <a:t>％；</a:t>
            </a:r>
          </a:p>
          <a:p>
            <a:pPr>
              <a:lnSpc>
                <a:spcPct val="150000"/>
              </a:lnSpc>
              <a:buFont typeface="Wingdings" pitchFamily="2" charset="2"/>
              <a:buNone/>
            </a:pPr>
            <a:r>
              <a:rPr lang="en-US" altLang="zh-CN" sz="2400" b="1" dirty="0">
                <a:solidFill>
                  <a:srgbClr val="FFFF66"/>
                </a:solidFill>
                <a:latin typeface="楷体_GB2312" pitchFamily="49" charset="-122"/>
                <a:ea typeface="楷体_GB2312" pitchFamily="49" charset="-122"/>
              </a:rPr>
              <a:t>2</a:t>
            </a:r>
            <a:r>
              <a:rPr lang="zh-CN" altLang="en-US" sz="2400" b="1" dirty="0">
                <a:solidFill>
                  <a:srgbClr val="FFFF66"/>
                </a:solidFill>
                <a:latin typeface="楷体_GB2312" pitchFamily="49" charset="-122"/>
                <a:ea typeface="楷体_GB2312" pitchFamily="49" charset="-122"/>
              </a:rPr>
              <a:t>、</a:t>
            </a:r>
            <a:r>
              <a:rPr lang="zh-CN" altLang="en-US" sz="2400" b="1" dirty="0">
                <a:solidFill>
                  <a:srgbClr val="0BF57A"/>
                </a:solidFill>
                <a:latin typeface="楷体_GB2312" pitchFamily="49" charset="-122"/>
                <a:ea typeface="楷体_GB2312" pitchFamily="49" charset="-122"/>
              </a:rPr>
              <a:t>毛细水</a:t>
            </a:r>
            <a:r>
              <a:rPr lang="zh-CN" altLang="en-US" sz="2400" b="1" dirty="0">
                <a:solidFill>
                  <a:srgbClr val="FFFF66"/>
                </a:solidFill>
                <a:latin typeface="楷体_GB2312" pitchFamily="49" charset="-122"/>
                <a:ea typeface="楷体_GB2312" pitchFamily="49" charset="-122"/>
              </a:rPr>
              <a:t>，即颗粒间毛细管内的水，约占</a:t>
            </a:r>
            <a:r>
              <a:rPr lang="en-US" altLang="zh-CN" sz="2400" b="1" dirty="0">
                <a:solidFill>
                  <a:srgbClr val="FFFF66"/>
                </a:solidFill>
                <a:latin typeface="楷体_GB2312" pitchFamily="49" charset="-122"/>
                <a:ea typeface="楷体_GB2312" pitchFamily="49" charset="-122"/>
              </a:rPr>
              <a:t>20</a:t>
            </a:r>
            <a:r>
              <a:rPr lang="zh-CN" altLang="en-US" sz="2400" b="1" dirty="0">
                <a:solidFill>
                  <a:srgbClr val="FFFF66"/>
                </a:solidFill>
                <a:latin typeface="楷体_GB2312" pitchFamily="49" charset="-122"/>
                <a:ea typeface="楷体_GB2312" pitchFamily="49" charset="-122"/>
              </a:rPr>
              <a:t>％；</a:t>
            </a:r>
          </a:p>
          <a:p>
            <a:pPr>
              <a:lnSpc>
                <a:spcPct val="150000"/>
              </a:lnSpc>
              <a:buFont typeface="Wingdings" pitchFamily="2" charset="2"/>
              <a:buNone/>
            </a:pPr>
            <a:r>
              <a:rPr lang="en-US" altLang="zh-CN" sz="2400" b="1" dirty="0">
                <a:solidFill>
                  <a:srgbClr val="FFFF66"/>
                </a:solidFill>
                <a:latin typeface="楷体_GB2312" pitchFamily="49" charset="-122"/>
                <a:ea typeface="楷体_GB2312" pitchFamily="49" charset="-122"/>
              </a:rPr>
              <a:t>3\4</a:t>
            </a:r>
            <a:r>
              <a:rPr lang="zh-CN" altLang="en-US" sz="2400" b="1" dirty="0">
                <a:solidFill>
                  <a:srgbClr val="FFFF66"/>
                </a:solidFill>
                <a:latin typeface="楷体_GB2312" pitchFamily="49" charset="-122"/>
                <a:ea typeface="楷体_GB2312" pitchFamily="49" charset="-122"/>
              </a:rPr>
              <a:t>、</a:t>
            </a:r>
            <a:r>
              <a:rPr lang="zh-CN" altLang="en-US" sz="2400" b="1" dirty="0">
                <a:solidFill>
                  <a:srgbClr val="0BF57A"/>
                </a:solidFill>
                <a:latin typeface="楷体_GB2312" pitchFamily="49" charset="-122"/>
                <a:ea typeface="楷体_GB2312" pitchFamily="49" charset="-122"/>
              </a:rPr>
              <a:t>污泥颗粒吸附水</a:t>
            </a:r>
            <a:r>
              <a:rPr lang="zh-CN" altLang="en-US" sz="2400" b="1" dirty="0">
                <a:solidFill>
                  <a:srgbClr val="FFFF66"/>
                </a:solidFill>
                <a:latin typeface="楷体_GB2312" pitchFamily="49" charset="-122"/>
                <a:ea typeface="楷体_GB2312" pitchFamily="49" charset="-122"/>
              </a:rPr>
              <a:t>和</a:t>
            </a:r>
            <a:r>
              <a:rPr lang="zh-CN" altLang="en-US" sz="2400" b="1" dirty="0">
                <a:solidFill>
                  <a:srgbClr val="0BF57A"/>
                </a:solidFill>
                <a:latin typeface="楷体_GB2312" pitchFamily="49" charset="-122"/>
                <a:ea typeface="楷体_GB2312" pitchFamily="49" charset="-122"/>
              </a:rPr>
              <a:t>颗粒内部水</a:t>
            </a:r>
            <a:r>
              <a:rPr lang="zh-CN" altLang="en-US" sz="2400" b="1" dirty="0">
                <a:solidFill>
                  <a:srgbClr val="FFFF66"/>
                </a:solidFill>
                <a:latin typeface="楷体_GB2312" pitchFamily="49" charset="-122"/>
                <a:ea typeface="楷体_GB2312" pitchFamily="49" charset="-122"/>
              </a:rPr>
              <a:t>，粘附于颗粒或细胞表面的水或存在于污泥颗粒内部</a:t>
            </a:r>
            <a:r>
              <a:rPr lang="en-US" altLang="zh-CN" sz="2400" b="1" dirty="0">
                <a:solidFill>
                  <a:srgbClr val="FFFF66"/>
                </a:solidFill>
                <a:latin typeface="楷体_GB2312" pitchFamily="49" charset="-122"/>
                <a:ea typeface="楷体_GB2312" pitchFamily="49" charset="-122"/>
              </a:rPr>
              <a:t>(</a:t>
            </a:r>
            <a:r>
              <a:rPr lang="zh-CN" altLang="en-US" sz="2400" b="1" dirty="0">
                <a:solidFill>
                  <a:srgbClr val="FFFF66"/>
                </a:solidFill>
                <a:latin typeface="楷体_GB2312" pitchFamily="49" charset="-122"/>
                <a:ea typeface="楷体_GB2312" pitchFamily="49" charset="-122"/>
              </a:rPr>
              <a:t>包括细胞内的水</a:t>
            </a:r>
            <a:r>
              <a:rPr lang="en-US" altLang="zh-CN" sz="2400" b="1" dirty="0">
                <a:solidFill>
                  <a:srgbClr val="FFFF66"/>
                </a:solidFill>
                <a:latin typeface="楷体_GB2312" pitchFamily="49" charset="-122"/>
                <a:ea typeface="楷体_GB2312" pitchFamily="49" charset="-122"/>
              </a:rPr>
              <a:t>)</a:t>
            </a:r>
            <a:r>
              <a:rPr lang="zh-CN" altLang="en-US" sz="2400" b="1" dirty="0">
                <a:solidFill>
                  <a:srgbClr val="FFFF66"/>
                </a:solidFill>
                <a:latin typeface="楷体_GB2312" pitchFamily="49" charset="-122"/>
                <a:ea typeface="楷体_GB2312" pitchFamily="49" charset="-122"/>
              </a:rPr>
              <a:t>，约占</a:t>
            </a:r>
            <a:r>
              <a:rPr lang="en-US" altLang="zh-CN" sz="2400" b="1" dirty="0">
                <a:solidFill>
                  <a:srgbClr val="FFFF66"/>
                </a:solidFill>
                <a:latin typeface="楷体_GB2312" pitchFamily="49" charset="-122"/>
                <a:ea typeface="楷体_GB2312" pitchFamily="49" charset="-122"/>
              </a:rPr>
              <a:t>l0</a:t>
            </a:r>
            <a:r>
              <a:rPr lang="zh-CN" altLang="en-US" sz="2400" b="1" dirty="0">
                <a:solidFill>
                  <a:srgbClr val="FFFF66"/>
                </a:solidFill>
                <a:latin typeface="楷体_GB2312" pitchFamily="49" charset="-122"/>
                <a:ea typeface="楷体_GB2312" pitchFamily="49" charset="-122"/>
              </a:rPr>
              <a:t>％</a:t>
            </a:r>
          </a:p>
        </p:txBody>
      </p:sp>
      <p:grpSp>
        <p:nvGrpSpPr>
          <p:cNvPr id="2" name="Group 4"/>
          <p:cNvGrpSpPr>
            <a:grpSpLocks/>
          </p:cNvGrpSpPr>
          <p:nvPr/>
        </p:nvGrpSpPr>
        <p:grpSpPr bwMode="auto">
          <a:xfrm>
            <a:off x="4499992" y="1916832"/>
            <a:ext cx="4240560" cy="4032448"/>
            <a:chOff x="952" y="941"/>
            <a:chExt cx="3368" cy="2755"/>
          </a:xfrm>
        </p:grpSpPr>
        <p:sp>
          <p:nvSpPr>
            <p:cNvPr id="70661" name="Rectangle 5"/>
            <p:cNvSpPr>
              <a:spLocks noChangeArrowheads="1"/>
            </p:cNvSpPr>
            <p:nvPr/>
          </p:nvSpPr>
          <p:spPr bwMode="auto">
            <a:xfrm>
              <a:off x="1584" y="3312"/>
              <a:ext cx="2256" cy="384"/>
            </a:xfrm>
            <a:prstGeom prst="rect">
              <a:avLst/>
            </a:prstGeom>
            <a:solidFill>
              <a:srgbClr val="333399"/>
            </a:solidFill>
            <a:ln w="9525">
              <a:solidFill>
                <a:schemeClr val="tx1"/>
              </a:solidFill>
              <a:miter lim="800000"/>
              <a:headEnd/>
              <a:tailEnd/>
            </a:ln>
            <a:effectLst/>
          </p:spPr>
          <p:txBody>
            <a:bodyPr wrap="none" anchor="ctr"/>
            <a:lstStyle/>
            <a:p>
              <a:pPr marL="342900" indent="-342900" algn="ctr"/>
              <a:r>
                <a:rPr lang="zh-CN" altLang="en-US" sz="2400">
                  <a:solidFill>
                    <a:srgbClr val="FFFF00"/>
                  </a:solidFill>
                  <a:effectLst/>
                  <a:latin typeface="Times New Roman" pitchFamily="18" charset="0"/>
                  <a:ea typeface="华文楷体" pitchFamily="2" charset="-122"/>
                </a:rPr>
                <a:t>污泥水分示意图</a:t>
              </a:r>
              <a:endParaRPr lang="zh-CN" altLang="en-US">
                <a:effectLst>
                  <a:outerShdw blurRad="38100" dist="38100" dir="2700000" algn="tl">
                    <a:srgbClr val="000000"/>
                  </a:outerShdw>
                </a:effectLst>
              </a:endParaRPr>
            </a:p>
          </p:txBody>
        </p:sp>
        <p:sp>
          <p:nvSpPr>
            <p:cNvPr id="70662" name="Rectangle 6"/>
            <p:cNvSpPr>
              <a:spLocks noChangeArrowheads="1"/>
            </p:cNvSpPr>
            <p:nvPr/>
          </p:nvSpPr>
          <p:spPr bwMode="auto">
            <a:xfrm>
              <a:off x="952" y="1791"/>
              <a:ext cx="709" cy="288"/>
            </a:xfrm>
            <a:prstGeom prst="rect">
              <a:avLst/>
            </a:prstGeom>
            <a:solidFill>
              <a:schemeClr val="accent1"/>
            </a:solidFill>
            <a:ln w="9525">
              <a:solidFill>
                <a:schemeClr val="tx1"/>
              </a:solidFill>
              <a:miter lim="800000"/>
              <a:headEnd/>
              <a:tailEnd/>
            </a:ln>
            <a:effectLst/>
          </p:spPr>
          <p:txBody>
            <a:bodyPr wrap="none" anchor="ctr"/>
            <a:lstStyle/>
            <a:p>
              <a:pPr marL="342900" indent="-342900" algn="ctr"/>
              <a:r>
                <a:rPr lang="zh-CN" altLang="en-US" sz="2400">
                  <a:solidFill>
                    <a:srgbClr val="000000"/>
                  </a:solidFill>
                  <a:effectLst/>
                  <a:latin typeface="Times New Roman" pitchFamily="18" charset="0"/>
                  <a:ea typeface="华文楷体" pitchFamily="2" charset="-122"/>
                </a:rPr>
                <a:t>毛细水</a:t>
              </a:r>
              <a:endParaRPr lang="zh-CN" altLang="en-US">
                <a:effectLst>
                  <a:outerShdw blurRad="38100" dist="38100" dir="2700000" algn="tl">
                    <a:srgbClr val="000000"/>
                  </a:outerShdw>
                </a:effectLst>
              </a:endParaRPr>
            </a:p>
          </p:txBody>
        </p:sp>
        <p:pic>
          <p:nvPicPr>
            <p:cNvPr id="70663" name="Picture 7" descr="图片3"/>
            <p:cNvPicPr>
              <a:picLocks noChangeAspect="1" noChangeArrowheads="1"/>
            </p:cNvPicPr>
            <p:nvPr/>
          </p:nvPicPr>
          <p:blipFill>
            <a:blip r:embed="rId3" cstate="print"/>
            <a:srcRect r="1826" b="2303"/>
            <a:stretch>
              <a:fillRect/>
            </a:stretch>
          </p:blipFill>
          <p:spPr bwMode="auto">
            <a:xfrm>
              <a:off x="1703" y="1031"/>
              <a:ext cx="2311" cy="2206"/>
            </a:xfrm>
            <a:prstGeom prst="rect">
              <a:avLst/>
            </a:prstGeom>
            <a:noFill/>
          </p:spPr>
        </p:pic>
        <p:sp>
          <p:nvSpPr>
            <p:cNvPr id="70664" name="Rectangle 8"/>
            <p:cNvSpPr>
              <a:spLocks noChangeArrowheads="1"/>
            </p:cNvSpPr>
            <p:nvPr/>
          </p:nvSpPr>
          <p:spPr bwMode="auto">
            <a:xfrm>
              <a:off x="3648" y="960"/>
              <a:ext cx="672" cy="528"/>
            </a:xfrm>
            <a:prstGeom prst="rect">
              <a:avLst/>
            </a:prstGeom>
            <a:solidFill>
              <a:schemeClr val="accent1"/>
            </a:solidFill>
            <a:ln w="9525">
              <a:solidFill>
                <a:schemeClr val="tx1"/>
              </a:solidFill>
              <a:miter lim="800000"/>
              <a:headEnd/>
              <a:tailEnd/>
            </a:ln>
            <a:effectLst/>
          </p:spPr>
          <p:txBody>
            <a:bodyPr wrap="none" anchor="ctr"/>
            <a:lstStyle/>
            <a:p>
              <a:pPr marL="342900" indent="-342900" algn="ctr"/>
              <a:r>
                <a:rPr lang="zh-CN" altLang="en-US" sz="2400">
                  <a:solidFill>
                    <a:srgbClr val="000000"/>
                  </a:solidFill>
                  <a:effectLst/>
                  <a:latin typeface="Times New Roman" pitchFamily="18" charset="0"/>
                </a:rPr>
                <a:t>吸附水</a:t>
              </a:r>
            </a:p>
            <a:p>
              <a:pPr marL="342900" indent="-342900" algn="ctr"/>
              <a:r>
                <a:rPr lang="zh-CN" altLang="en-US" sz="2400">
                  <a:solidFill>
                    <a:srgbClr val="000000"/>
                  </a:solidFill>
                  <a:effectLst/>
                  <a:latin typeface="Times New Roman" pitchFamily="18" charset="0"/>
                </a:rPr>
                <a:t>内部水</a:t>
              </a:r>
              <a:endParaRPr lang="zh-CN" altLang="en-US">
                <a:effectLst>
                  <a:outerShdw blurRad="38100" dist="38100" dir="2700000" algn="tl">
                    <a:srgbClr val="000000"/>
                  </a:outerShdw>
                </a:effectLst>
              </a:endParaRPr>
            </a:p>
          </p:txBody>
        </p:sp>
        <p:sp>
          <p:nvSpPr>
            <p:cNvPr id="70665" name="Rectangle 9"/>
            <p:cNvSpPr>
              <a:spLocks noChangeArrowheads="1"/>
            </p:cNvSpPr>
            <p:nvPr/>
          </p:nvSpPr>
          <p:spPr bwMode="auto">
            <a:xfrm>
              <a:off x="1718" y="941"/>
              <a:ext cx="768" cy="384"/>
            </a:xfrm>
            <a:prstGeom prst="rect">
              <a:avLst/>
            </a:prstGeom>
            <a:solidFill>
              <a:schemeClr val="accent1"/>
            </a:solidFill>
            <a:ln w="9525">
              <a:solidFill>
                <a:schemeClr val="tx1"/>
              </a:solidFill>
              <a:miter lim="800000"/>
              <a:headEnd/>
              <a:tailEnd/>
            </a:ln>
            <a:effectLst/>
          </p:spPr>
          <p:txBody>
            <a:bodyPr wrap="none" anchor="ctr"/>
            <a:lstStyle/>
            <a:p>
              <a:pPr marL="342900" indent="-342900" algn="ctr"/>
              <a:r>
                <a:rPr lang="zh-CN" altLang="en-US" sz="2400">
                  <a:solidFill>
                    <a:srgbClr val="000000"/>
                  </a:solidFill>
                  <a:effectLst/>
                  <a:latin typeface="Times New Roman" pitchFamily="18" charset="0"/>
                  <a:ea typeface="华文楷体" pitchFamily="2" charset="-122"/>
                </a:rPr>
                <a:t>空隙水</a:t>
              </a:r>
              <a:endParaRPr lang="zh-CN" altLang="en-US">
                <a:effectLst>
                  <a:outerShdw blurRad="38100" dist="38100" dir="2700000" algn="tl">
                    <a:srgbClr val="000000"/>
                  </a:outerShdw>
                </a:effectLst>
              </a:endParaRPr>
            </a:p>
          </p:txBody>
        </p:sp>
      </p:gr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Rot="1" noChangeArrowheads="1"/>
          </p:cNvSpPr>
          <p:nvPr>
            <p:ph type="title"/>
          </p:nvPr>
        </p:nvSpPr>
        <p:spPr>
          <a:xfrm>
            <a:off x="467544" y="548680"/>
            <a:ext cx="8229600" cy="1143000"/>
          </a:xfrm>
        </p:spPr>
        <p:txBody>
          <a:bodyPr>
            <a:normAutofit fontScale="90000"/>
          </a:bodyPr>
          <a:lstStyle/>
          <a:p>
            <a:r>
              <a:rPr lang="zh-CN" altLang="en-US" sz="4000" dirty="0">
                <a:ea typeface="楷体_GB2312" pitchFamily="49" charset="-122"/>
              </a:rPr>
              <a:t>污泥中的水分对污泥处理的影响</a:t>
            </a:r>
            <a:br>
              <a:rPr lang="zh-CN" altLang="en-US" sz="4000" dirty="0">
                <a:ea typeface="楷体_GB2312" pitchFamily="49" charset="-122"/>
              </a:rPr>
            </a:br>
            <a:endParaRPr lang="zh-CN" altLang="en-US" sz="4000" dirty="0">
              <a:ea typeface="楷体_GB2312" pitchFamily="49" charset="-122"/>
            </a:endParaRPr>
          </a:p>
        </p:txBody>
      </p:sp>
      <p:sp>
        <p:nvSpPr>
          <p:cNvPr id="336899" name="Rectangle 3"/>
          <p:cNvSpPr>
            <a:spLocks noGrp="1" noChangeArrowheads="1"/>
          </p:cNvSpPr>
          <p:nvPr>
            <p:ph type="body" idx="1"/>
          </p:nvPr>
        </p:nvSpPr>
        <p:spPr>
          <a:xfrm>
            <a:off x="251520" y="1412776"/>
            <a:ext cx="8229600" cy="4525963"/>
          </a:xfrm>
        </p:spPr>
        <p:txBody>
          <a:bodyPr/>
          <a:lstStyle/>
          <a:p>
            <a:pPr indent="342900">
              <a:lnSpc>
                <a:spcPct val="150000"/>
              </a:lnSpc>
              <a:buNone/>
            </a:pPr>
            <a:r>
              <a:rPr lang="zh-CN" altLang="en-US" dirty="0">
                <a:solidFill>
                  <a:schemeClr val="tx1"/>
                </a:solidFill>
                <a:ea typeface="楷体_GB2312" pitchFamily="49" charset="-122"/>
              </a:rPr>
              <a:t>污泥处理的方法常取决于</a:t>
            </a:r>
            <a:r>
              <a:rPr lang="zh-CN" altLang="en-US" dirty="0">
                <a:solidFill>
                  <a:srgbClr val="0BF57A"/>
                </a:solidFill>
                <a:ea typeface="楷体_GB2312" pitchFamily="49" charset="-122"/>
              </a:rPr>
              <a:t>污泥的含水率</a:t>
            </a:r>
            <a:r>
              <a:rPr lang="zh-CN" altLang="en-US" dirty="0">
                <a:solidFill>
                  <a:schemeClr val="tx1"/>
                </a:solidFill>
                <a:ea typeface="楷体_GB2312" pitchFamily="49" charset="-122"/>
              </a:rPr>
              <a:t>和</a:t>
            </a:r>
            <a:r>
              <a:rPr lang="zh-CN" altLang="en-US" dirty="0">
                <a:solidFill>
                  <a:srgbClr val="0BF57A"/>
                </a:solidFill>
                <a:ea typeface="楷体_GB2312" pitchFamily="49" charset="-122"/>
              </a:rPr>
              <a:t>最终的处置方式</a:t>
            </a:r>
            <a:r>
              <a:rPr lang="zh-CN" altLang="en-US" dirty="0">
                <a:solidFill>
                  <a:schemeClr val="tx1"/>
                </a:solidFill>
                <a:ea typeface="楷体_GB2312" pitchFamily="49" charset="-122"/>
              </a:rPr>
              <a:t>。</a:t>
            </a:r>
          </a:p>
          <a:p>
            <a:pPr>
              <a:lnSpc>
                <a:spcPct val="150000"/>
              </a:lnSpc>
              <a:buNone/>
            </a:pPr>
            <a:r>
              <a:rPr lang="zh-CN" altLang="en-US" dirty="0">
                <a:solidFill>
                  <a:srgbClr val="FF0000"/>
                </a:solidFill>
                <a:ea typeface="楷体_GB2312" pitchFamily="49" charset="-122"/>
              </a:rPr>
              <a:t> </a:t>
            </a:r>
            <a:r>
              <a:rPr lang="zh-CN" altLang="en-US" u="sng" dirty="0"/>
              <a:t>＞</a:t>
            </a:r>
            <a:r>
              <a:rPr lang="en-US" altLang="zh-CN" u="sng" dirty="0"/>
              <a:t>98%</a:t>
            </a:r>
            <a:r>
              <a:rPr lang="zh-CN" altLang="en-US" u="sng" dirty="0"/>
              <a:t>，一般要先浓缩，减少体积。</a:t>
            </a:r>
            <a:endParaRPr lang="en-US" altLang="zh-CN" dirty="0">
              <a:solidFill>
                <a:srgbClr val="FF9900"/>
              </a:solidFill>
              <a:ea typeface="楷体_GB2312"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body" idx="1"/>
          </p:nvPr>
        </p:nvSpPr>
        <p:spPr>
          <a:xfrm>
            <a:off x="467544" y="836712"/>
            <a:ext cx="8382000" cy="5486400"/>
          </a:xfrm>
        </p:spPr>
        <p:txBody>
          <a:bodyPr/>
          <a:lstStyle/>
          <a:p>
            <a:pPr>
              <a:lnSpc>
                <a:spcPct val="90000"/>
              </a:lnSpc>
            </a:pPr>
            <a:r>
              <a:rPr lang="zh-CN" altLang="en-US" sz="3600" dirty="0">
                <a:latin typeface="楷体_GB2312" pitchFamily="49" charset="-122"/>
                <a:ea typeface="楷体_GB2312" pitchFamily="49" charset="-122"/>
              </a:rPr>
              <a:t>降低含水率的方法有：</a:t>
            </a:r>
          </a:p>
          <a:p>
            <a:pPr>
              <a:lnSpc>
                <a:spcPct val="90000"/>
              </a:lnSpc>
              <a:buFont typeface="Wingdings" pitchFamily="2" charset="2"/>
              <a:buNone/>
            </a:pPr>
            <a:endParaRPr lang="zh-CN" altLang="en-US" dirty="0">
              <a:solidFill>
                <a:srgbClr val="FFFF66"/>
              </a:solidFill>
              <a:latin typeface="楷体_GB2312" pitchFamily="49" charset="-122"/>
              <a:ea typeface="楷体_GB2312" pitchFamily="49" charset="-122"/>
            </a:endParaRPr>
          </a:p>
          <a:p>
            <a:pPr>
              <a:lnSpc>
                <a:spcPct val="90000"/>
              </a:lnSpc>
              <a:buFont typeface="Wingdings" pitchFamily="2" charset="2"/>
              <a:buNone/>
            </a:pPr>
            <a:r>
              <a:rPr lang="en-US" altLang="zh-CN" dirty="0">
                <a:solidFill>
                  <a:schemeClr val="tx1"/>
                </a:solidFill>
                <a:latin typeface="楷体_GB2312" pitchFamily="49" charset="-122"/>
                <a:ea typeface="楷体_GB2312" pitchFamily="49" charset="-122"/>
              </a:rPr>
              <a:t>1\</a:t>
            </a:r>
            <a:r>
              <a:rPr lang="zh-CN" altLang="en-US" dirty="0">
                <a:solidFill>
                  <a:srgbClr val="0BF57A"/>
                </a:solidFill>
                <a:latin typeface="楷体_GB2312" pitchFamily="49" charset="-122"/>
                <a:ea typeface="楷体_GB2312" pitchFamily="49" charset="-122"/>
              </a:rPr>
              <a:t>浓缩法</a:t>
            </a:r>
            <a:r>
              <a:rPr lang="zh-CN" altLang="en-US" dirty="0">
                <a:solidFill>
                  <a:schemeClr val="tx1"/>
                </a:solidFill>
                <a:latin typeface="楷体_GB2312" pitchFamily="49" charset="-122"/>
                <a:ea typeface="楷体_GB2312" pitchFamily="49" charset="-122"/>
              </a:rPr>
              <a:t>，用于降低污泥中的间隙水，因空隙水所占比例最大．故浓缩是减容的主要方法；</a:t>
            </a:r>
          </a:p>
          <a:p>
            <a:pPr>
              <a:lnSpc>
                <a:spcPct val="90000"/>
              </a:lnSpc>
              <a:buFont typeface="Wingdings" pitchFamily="2" charset="2"/>
              <a:buNone/>
            </a:pPr>
            <a:endParaRPr lang="zh-CN" altLang="en-US" dirty="0">
              <a:solidFill>
                <a:schemeClr val="tx1"/>
              </a:solidFill>
              <a:latin typeface="楷体_GB2312" pitchFamily="49" charset="-122"/>
              <a:ea typeface="楷体_GB2312" pitchFamily="49" charset="-122"/>
            </a:endParaRPr>
          </a:p>
          <a:p>
            <a:pPr>
              <a:lnSpc>
                <a:spcPct val="90000"/>
              </a:lnSpc>
              <a:buFont typeface="Wingdings" pitchFamily="2" charset="2"/>
              <a:buNone/>
            </a:pPr>
            <a:r>
              <a:rPr lang="en-US" altLang="zh-CN" dirty="0">
                <a:solidFill>
                  <a:schemeClr val="tx1"/>
                </a:solidFill>
                <a:latin typeface="楷体_GB2312" pitchFamily="49" charset="-122"/>
                <a:ea typeface="楷体_GB2312" pitchFamily="49" charset="-122"/>
              </a:rPr>
              <a:t>2\</a:t>
            </a:r>
            <a:r>
              <a:rPr lang="zh-CN" altLang="en-US" dirty="0">
                <a:solidFill>
                  <a:srgbClr val="0BF57A"/>
                </a:solidFill>
                <a:latin typeface="楷体_GB2312" pitchFamily="49" charset="-122"/>
                <a:ea typeface="楷体_GB2312" pitchFamily="49" charset="-122"/>
              </a:rPr>
              <a:t>自然干化法</a:t>
            </a:r>
            <a:r>
              <a:rPr lang="zh-CN" altLang="en-US" dirty="0">
                <a:solidFill>
                  <a:schemeClr val="tx1"/>
                </a:solidFill>
                <a:latin typeface="楷体_GB2312" pitchFamily="49" charset="-122"/>
                <a:ea typeface="楷体_GB2312" pitchFamily="49" charset="-122"/>
              </a:rPr>
              <a:t>和</a:t>
            </a:r>
            <a:r>
              <a:rPr lang="zh-CN" altLang="en-US" dirty="0">
                <a:solidFill>
                  <a:srgbClr val="0BF57A"/>
                </a:solidFill>
                <a:latin typeface="楷体_GB2312" pitchFamily="49" charset="-122"/>
                <a:ea typeface="楷体_GB2312" pitchFamily="49" charset="-122"/>
              </a:rPr>
              <a:t>机械脱水法</a:t>
            </a:r>
            <a:r>
              <a:rPr lang="zh-CN" altLang="en-US" dirty="0">
                <a:solidFill>
                  <a:schemeClr val="tx1"/>
                </a:solidFill>
                <a:latin typeface="楷体_GB2312" pitchFamily="49" charset="-122"/>
                <a:ea typeface="楷体_GB2312" pitchFamily="49" charset="-122"/>
              </a:rPr>
              <a:t>，主要脱除毛细水；</a:t>
            </a:r>
          </a:p>
          <a:p>
            <a:pPr>
              <a:lnSpc>
                <a:spcPct val="90000"/>
              </a:lnSpc>
              <a:buFont typeface="Wingdings" pitchFamily="2" charset="2"/>
              <a:buNone/>
            </a:pPr>
            <a:endParaRPr lang="zh-CN" altLang="en-US" dirty="0">
              <a:solidFill>
                <a:schemeClr val="tx1"/>
              </a:solidFill>
              <a:latin typeface="楷体_GB2312" pitchFamily="49" charset="-122"/>
              <a:ea typeface="楷体_GB2312" pitchFamily="49" charset="-122"/>
            </a:endParaRPr>
          </a:p>
          <a:p>
            <a:pPr>
              <a:lnSpc>
                <a:spcPct val="90000"/>
              </a:lnSpc>
              <a:buFont typeface="Wingdings" pitchFamily="2" charset="2"/>
              <a:buNone/>
            </a:pPr>
            <a:r>
              <a:rPr lang="en-US" altLang="zh-CN" dirty="0">
                <a:solidFill>
                  <a:schemeClr val="tx1"/>
                </a:solidFill>
                <a:latin typeface="楷体_GB2312" pitchFamily="49" charset="-122"/>
                <a:ea typeface="楷体_GB2312" pitchFamily="49" charset="-122"/>
              </a:rPr>
              <a:t>3\</a:t>
            </a:r>
            <a:r>
              <a:rPr lang="zh-CN" altLang="en-US" dirty="0">
                <a:solidFill>
                  <a:srgbClr val="0BF57A"/>
                </a:solidFill>
                <a:latin typeface="楷体_GB2312" pitchFamily="49" charset="-122"/>
                <a:ea typeface="楷体_GB2312" pitchFamily="49" charset="-122"/>
              </a:rPr>
              <a:t>干燥与焚烧法</a:t>
            </a:r>
            <a:r>
              <a:rPr lang="zh-CN" altLang="en-US" dirty="0">
                <a:solidFill>
                  <a:schemeClr val="tx1"/>
                </a:solidFill>
                <a:latin typeface="楷体_GB2312" pitchFamily="49" charset="-122"/>
                <a:ea typeface="楷体_GB2312" pitchFamily="49" charset="-122"/>
              </a:rPr>
              <a:t>，主要脱除吸附水与内部水</a:t>
            </a:r>
          </a:p>
          <a:p>
            <a:pPr>
              <a:lnSpc>
                <a:spcPct val="90000"/>
              </a:lnSpc>
            </a:pPr>
            <a:endParaRPr lang="en-US" altLang="zh-CN" dirty="0">
              <a:latin typeface="楷体_GB2312" pitchFamily="49" charset="-122"/>
              <a:ea typeface="楷体_GB2312" pitchFamily="49" charset="-122"/>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517" name="Group 205"/>
          <p:cNvGraphicFramePr>
            <a:graphicFrameLocks noGrp="1"/>
          </p:cNvGraphicFramePr>
          <p:nvPr>
            <p:extLst>
              <p:ext uri="{D42A27DB-BD31-4B8C-83A1-F6EECF244321}">
                <p14:modId xmlns:p14="http://schemas.microsoft.com/office/powerpoint/2010/main" val="4145075605"/>
              </p:ext>
            </p:extLst>
          </p:nvPr>
        </p:nvGraphicFramePr>
        <p:xfrm>
          <a:off x="467544" y="1772816"/>
          <a:ext cx="7939608" cy="4725893"/>
        </p:xfrm>
        <a:graphic>
          <a:graphicData uri="http://schemas.openxmlformats.org/drawingml/2006/table">
            <a:tbl>
              <a:tblPr/>
              <a:tblGrid>
                <a:gridCol w="388934">
                  <a:extLst>
                    <a:ext uri="{9D8B030D-6E8A-4147-A177-3AD203B41FA5}">
                      <a16:colId xmlns:a16="http://schemas.microsoft.com/office/drawing/2014/main" val="20000"/>
                    </a:ext>
                  </a:extLst>
                </a:gridCol>
                <a:gridCol w="1713692">
                  <a:extLst>
                    <a:ext uri="{9D8B030D-6E8A-4147-A177-3AD203B41FA5}">
                      <a16:colId xmlns:a16="http://schemas.microsoft.com/office/drawing/2014/main" val="20001"/>
                    </a:ext>
                  </a:extLst>
                </a:gridCol>
                <a:gridCol w="2253132">
                  <a:extLst>
                    <a:ext uri="{9D8B030D-6E8A-4147-A177-3AD203B41FA5}">
                      <a16:colId xmlns:a16="http://schemas.microsoft.com/office/drawing/2014/main" val="20002"/>
                    </a:ext>
                  </a:extLst>
                </a:gridCol>
                <a:gridCol w="1546793">
                  <a:extLst>
                    <a:ext uri="{9D8B030D-6E8A-4147-A177-3AD203B41FA5}">
                      <a16:colId xmlns:a16="http://schemas.microsoft.com/office/drawing/2014/main" val="20003"/>
                    </a:ext>
                  </a:extLst>
                </a:gridCol>
                <a:gridCol w="1053547">
                  <a:extLst>
                    <a:ext uri="{9D8B030D-6E8A-4147-A177-3AD203B41FA5}">
                      <a16:colId xmlns:a16="http://schemas.microsoft.com/office/drawing/2014/main" val="20004"/>
                    </a:ext>
                  </a:extLst>
                </a:gridCol>
                <a:gridCol w="983510">
                  <a:extLst>
                    <a:ext uri="{9D8B030D-6E8A-4147-A177-3AD203B41FA5}">
                      <a16:colId xmlns:a16="http://schemas.microsoft.com/office/drawing/2014/main" val="20005"/>
                    </a:ext>
                  </a:extLst>
                </a:gridCol>
              </a:tblGrid>
              <a:tr h="531212">
                <a:tc gridSpan="2">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脱水方法</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cap="flat">
                      <a:noFill/>
                    </a:lnL>
                    <a:lnR>
                      <a:noFill/>
                    </a:lnR>
                    <a:lnT w="1270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hMerge="1">
                  <a:txBody>
                    <a:bodyPr/>
                    <a:lstStyle/>
                    <a:p>
                      <a:endParaRPr lang="zh-CN" altLang="en-US"/>
                    </a:p>
                  </a:txBody>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脱水装置</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脱水后含水率</a:t>
                      </a:r>
                      <a:r>
                        <a:rPr kumimoji="0" lang="en-US" altLang="zh-CN"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a:t>
                      </a:r>
                      <a:endParaRPr kumimoji="0" lang="en-US" altLang="zh-CN"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脱水后形状</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去除水</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cap="flat">
                      <a:noFill/>
                    </a:lnR>
                    <a:lnT w="1270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extLst>
                  <a:ext uri="{0D108BD9-81ED-4DB2-BD59-A6C34878D82A}">
                    <a16:rowId xmlns:a16="http://schemas.microsoft.com/office/drawing/2014/main" val="10000"/>
                  </a:ext>
                </a:extLst>
              </a:tr>
              <a:tr h="744946">
                <a:tc gridSpan="2">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浓缩法</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hMerge="1">
                  <a:txBody>
                    <a:bodyPr/>
                    <a:lstStyle/>
                    <a:p>
                      <a:endParaRPr lang="zh-CN" altLang="en-US"/>
                    </a:p>
                  </a:txBody>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重力、气浮、离心浓缩</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en-US" altLang="zh-CN"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95-97</a:t>
                      </a:r>
                      <a:endParaRPr kumimoji="0" lang="en-US" altLang="zh-CN"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糊状</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间隙水</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extLst>
                  <a:ext uri="{0D108BD9-81ED-4DB2-BD59-A6C34878D82A}">
                    <a16:rowId xmlns:a16="http://schemas.microsoft.com/office/drawing/2014/main" val="10001"/>
                  </a:ext>
                </a:extLst>
              </a:tr>
              <a:tr h="614955">
                <a:tc gridSpan="2">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自然干化</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hMerge="1">
                  <a:txBody>
                    <a:bodyPr/>
                    <a:lstStyle/>
                    <a:p>
                      <a:endParaRPr lang="zh-CN" altLang="en-US"/>
                    </a:p>
                  </a:txBody>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自然干化场</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70-80</a:t>
                      </a:r>
                      <a:endPar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rowSpan="5">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泥饼</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rowSpan="5">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毛细水</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extLst>
                  <a:ext uri="{0D108BD9-81ED-4DB2-BD59-A6C34878D82A}">
                    <a16:rowId xmlns:a16="http://schemas.microsoft.com/office/drawing/2014/main" val="10002"/>
                  </a:ext>
                </a:extLst>
              </a:tr>
              <a:tr h="566209">
                <a:tc rowSpan="4">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机</a:t>
                      </a:r>
                    </a:p>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械</a:t>
                      </a:r>
                    </a:p>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脱</a:t>
                      </a:r>
                    </a:p>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水</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真空吸率</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真空转鼓、转盘</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60-80</a:t>
                      </a:r>
                      <a:endPar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3"/>
                  </a:ext>
                </a:extLst>
              </a:tr>
              <a:tr h="493714">
                <a:tc vMerge="1">
                  <a:txBody>
                    <a:bodyPr/>
                    <a:lstStyle/>
                    <a:p>
                      <a:endParaRPr lang="zh-CN" altLang="en-US"/>
                    </a:p>
                  </a:txBody>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压滤</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板框压滤机</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45-80</a:t>
                      </a:r>
                      <a:endPar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4"/>
                  </a:ext>
                </a:extLst>
              </a:tr>
              <a:tr h="568709">
                <a:tc vMerge="1">
                  <a:txBody>
                    <a:bodyPr/>
                    <a:lstStyle/>
                    <a:p>
                      <a:endParaRPr lang="zh-CN" altLang="en-US"/>
                    </a:p>
                  </a:txBody>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滚压带</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滚压带式压滤机</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78-86</a:t>
                      </a:r>
                      <a:endPar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5"/>
                  </a:ext>
                </a:extLst>
              </a:tr>
              <a:tr h="358724">
                <a:tc vMerge="1">
                  <a:txBody>
                    <a:bodyPr/>
                    <a:lstStyle/>
                    <a:p>
                      <a:endParaRPr lang="zh-CN" altLang="en-US"/>
                    </a:p>
                  </a:txBody>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离心法</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离心机</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80-85</a:t>
                      </a:r>
                      <a:endPar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6"/>
                  </a:ext>
                </a:extLst>
              </a:tr>
              <a:tr h="351225">
                <a:tc gridSpan="2">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干燥法</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hMerge="1">
                  <a:txBody>
                    <a:bodyPr/>
                    <a:lstStyle/>
                    <a:p>
                      <a:endParaRPr lang="zh-CN" altLang="en-US"/>
                    </a:p>
                  </a:txBody>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　</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en-US" altLang="zh-CN"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10-40</a:t>
                      </a:r>
                      <a:endParaRPr kumimoji="0" lang="en-US" altLang="zh-CN"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粉、粒</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rowSpan="2">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内部水</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extLst>
                  <a:ext uri="{0D108BD9-81ED-4DB2-BD59-A6C34878D82A}">
                    <a16:rowId xmlns:a16="http://schemas.microsoft.com/office/drawing/2014/main" val="10007"/>
                  </a:ext>
                </a:extLst>
              </a:tr>
              <a:tr h="349974">
                <a:tc gridSpan="2">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a:ln>
                            <a:noFill/>
                          </a:ln>
                          <a:solidFill>
                            <a:srgbClr val="0BF57A"/>
                          </a:solidFill>
                          <a:effectLst>
                            <a:outerShdw blurRad="38100" dist="38100" dir="2700000" algn="tl">
                              <a:srgbClr val="000000"/>
                            </a:outerShdw>
                          </a:effectLst>
                          <a:latin typeface="宋体" charset="-122"/>
                          <a:ea typeface="宋体" charset="-122"/>
                        </a:rPr>
                        <a:t>焚烧法</a:t>
                      </a:r>
                      <a:endParaRPr kumimoji="0" lang="zh-CN" altLang="en-US" sz="1800" b="1" i="0" u="none" strike="noStrike" cap="none" normalizeH="0" baseline="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hMerge="1">
                  <a:txBody>
                    <a:bodyPr/>
                    <a:lstStyle/>
                    <a:p>
                      <a:endParaRPr lang="zh-CN" altLang="en-US"/>
                    </a:p>
                  </a:txBody>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　</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0-10</a:t>
                      </a:r>
                      <a:endParaRPr kumimoji="0" lang="en-US" altLang="zh-CN"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t" latinLnBrk="0" hangingPunct="1">
                        <a:lnSpc>
                          <a:spcPct val="100000"/>
                        </a:lnSpc>
                        <a:spcBef>
                          <a:spcPct val="0"/>
                        </a:spcBef>
                        <a:spcAft>
                          <a:spcPct val="0"/>
                        </a:spcAft>
                        <a:buClr>
                          <a:schemeClr val="hlink"/>
                        </a:buClr>
                        <a:buSzPct val="70000"/>
                        <a:buFont typeface="Wingdings" pitchFamily="2" charset="2"/>
                        <a:buNone/>
                        <a:tabLst/>
                      </a:pPr>
                      <a:r>
                        <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宋体" charset="-122"/>
                          <a:ea typeface="宋体" charset="-122"/>
                        </a:rPr>
                        <a:t>灰</a:t>
                      </a:r>
                      <a:endParaRPr kumimoji="0" lang="zh-CN" altLang="en-US" sz="1800" b="1" i="0" u="none" strike="noStrike" cap="none" normalizeH="0" baseline="0" dirty="0">
                        <a:ln>
                          <a:noFill/>
                        </a:ln>
                        <a:solidFill>
                          <a:srgbClr val="0BF57A"/>
                        </a:solidFill>
                        <a:effectLst>
                          <a:outerShdw blurRad="38100" dist="38100" dir="2700000" algn="tl">
                            <a:srgbClr val="000000"/>
                          </a:outerShdw>
                        </a:effectLst>
                        <a:latin typeface="Garamond" pitchFamily="18" charset="0"/>
                        <a:ea typeface="宋体" charset="-122"/>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vMerge="1">
                  <a:txBody>
                    <a:bodyPr/>
                    <a:lstStyle/>
                    <a:p>
                      <a:endParaRPr lang="zh-CN" altLang="en-US"/>
                    </a:p>
                  </a:txBody>
                  <a:tcPr/>
                </a:tc>
                <a:extLst>
                  <a:ext uri="{0D108BD9-81ED-4DB2-BD59-A6C34878D82A}">
                    <a16:rowId xmlns:a16="http://schemas.microsoft.com/office/drawing/2014/main" val="10008"/>
                  </a:ext>
                </a:extLst>
              </a:tr>
            </a:tbl>
          </a:graphicData>
        </a:graphic>
      </p:graphicFrame>
      <p:sp>
        <p:nvSpPr>
          <p:cNvPr id="13372" name="Rectangle 60"/>
          <p:cNvSpPr>
            <a:spLocks noChangeArrowheads="1"/>
          </p:cNvSpPr>
          <p:nvPr/>
        </p:nvSpPr>
        <p:spPr bwMode="auto">
          <a:xfrm>
            <a:off x="755576" y="764704"/>
            <a:ext cx="7426325" cy="539750"/>
          </a:xfrm>
          <a:prstGeom prst="rect">
            <a:avLst/>
          </a:prstGeom>
          <a:solidFill>
            <a:srgbClr val="333399"/>
          </a:solidFill>
          <a:ln w="9525">
            <a:solidFill>
              <a:schemeClr val="tx1"/>
            </a:solidFill>
            <a:miter lim="800000"/>
            <a:headEnd/>
            <a:tailEnd/>
          </a:ln>
          <a:effectLst/>
        </p:spPr>
        <p:txBody>
          <a:bodyPr wrap="none" anchor="ctr"/>
          <a:lstStyle/>
          <a:p>
            <a:pPr algn="ctr">
              <a:spcBef>
                <a:spcPct val="0"/>
              </a:spcBef>
              <a:buClrTx/>
              <a:buSzTx/>
              <a:buFontTx/>
              <a:buNone/>
            </a:pPr>
            <a:r>
              <a:rPr kumimoji="1" lang="zh-CN" altLang="en-US" sz="2400" dirty="0">
                <a:solidFill>
                  <a:srgbClr val="FFFF00"/>
                </a:solidFill>
                <a:effectLst>
                  <a:outerShdw blurRad="38100" dist="38100" dir="2700000" algn="tl">
                    <a:srgbClr val="000000"/>
                  </a:outerShdw>
                </a:effectLst>
                <a:latin typeface="Times New Roman" pitchFamily="18" charset="0"/>
              </a:rPr>
              <a:t>不同脱水方法及脱水效果表</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Rot="1" noChangeArrowheads="1"/>
          </p:cNvSpPr>
          <p:nvPr>
            <p:ph type="title"/>
          </p:nvPr>
        </p:nvSpPr>
        <p:spPr/>
        <p:txBody>
          <a:bodyPr/>
          <a:lstStyle/>
          <a:p>
            <a:r>
              <a:rPr lang="zh-CN" altLang="en-US" dirty="0"/>
              <a:t>第二节    污泥的处置及其前处理</a:t>
            </a:r>
          </a:p>
        </p:txBody>
      </p:sp>
      <p:sp>
        <p:nvSpPr>
          <p:cNvPr id="305155" name="Rectangle 3"/>
          <p:cNvSpPr>
            <a:spLocks noGrp="1" noChangeArrowheads="1"/>
          </p:cNvSpPr>
          <p:nvPr>
            <p:ph type="body" idx="1"/>
          </p:nvPr>
        </p:nvSpPr>
        <p:spPr>
          <a:xfrm>
            <a:off x="304800" y="1295400"/>
            <a:ext cx="8458200" cy="5085928"/>
          </a:xfrm>
        </p:spPr>
        <p:txBody>
          <a:bodyPr>
            <a:normAutofit/>
          </a:bodyPr>
          <a:lstStyle/>
          <a:p>
            <a:endParaRPr lang="en-US" altLang="zh-CN" sz="2800" b="1" dirty="0">
              <a:ea typeface="楷体_GB2312" pitchFamily="49" charset="-122"/>
            </a:endParaRPr>
          </a:p>
          <a:p>
            <a:pPr>
              <a:lnSpc>
                <a:spcPct val="150000"/>
              </a:lnSpc>
              <a:buNone/>
            </a:pPr>
            <a:r>
              <a:rPr lang="zh-CN" altLang="en-US" sz="2400" b="1" dirty="0">
                <a:solidFill>
                  <a:srgbClr val="0BF57A"/>
                </a:solidFill>
                <a:ea typeface="楷体_GB2312" pitchFamily="49" charset="-122"/>
              </a:rPr>
              <a:t>改变污泥性质</a:t>
            </a:r>
            <a:r>
              <a:rPr lang="en-US" altLang="zh-CN" sz="2400" b="1" dirty="0">
                <a:solidFill>
                  <a:srgbClr val="0BF57A"/>
                </a:solidFill>
                <a:latin typeface="Arial"/>
                <a:ea typeface="楷体_GB2312" pitchFamily="49" charset="-122"/>
              </a:rPr>
              <a:t>——</a:t>
            </a:r>
            <a:r>
              <a:rPr lang="zh-CN" altLang="en-US" sz="2400" b="1" dirty="0">
                <a:solidFill>
                  <a:srgbClr val="0BF57A"/>
                </a:solidFill>
                <a:ea typeface="楷体_GB2312" pitchFamily="49" charset="-122"/>
              </a:rPr>
              <a:t>处理</a:t>
            </a:r>
          </a:p>
          <a:p>
            <a:pPr>
              <a:lnSpc>
                <a:spcPct val="150000"/>
              </a:lnSpc>
              <a:buNone/>
            </a:pPr>
            <a:r>
              <a:rPr lang="zh-CN" altLang="en-US" sz="2400" b="1" dirty="0">
                <a:solidFill>
                  <a:srgbClr val="0BF57A"/>
                </a:solidFill>
                <a:ea typeface="楷体_GB2312" pitchFamily="49" charset="-122"/>
              </a:rPr>
              <a:t>污泥出路</a:t>
            </a:r>
            <a:r>
              <a:rPr lang="en-US" altLang="zh-CN" sz="2400" b="1" dirty="0">
                <a:solidFill>
                  <a:srgbClr val="0BF57A"/>
                </a:solidFill>
                <a:latin typeface="Arial"/>
                <a:ea typeface="楷体_GB2312" pitchFamily="49" charset="-122"/>
              </a:rPr>
              <a:t>——</a:t>
            </a:r>
            <a:r>
              <a:rPr lang="zh-CN" altLang="en-US" sz="2400" b="1" dirty="0">
                <a:solidFill>
                  <a:srgbClr val="0BF57A"/>
                </a:solidFill>
                <a:ea typeface="楷体_GB2312" pitchFamily="49" charset="-122"/>
              </a:rPr>
              <a:t>处置</a:t>
            </a:r>
            <a:endParaRPr lang="zh-CN" altLang="en-US" sz="2400" b="1" dirty="0">
              <a:ea typeface="楷体_GB2312" pitchFamily="49" charset="-122"/>
            </a:endParaRPr>
          </a:p>
          <a:p>
            <a:pPr>
              <a:lnSpc>
                <a:spcPct val="150000"/>
              </a:lnSpc>
              <a:buFont typeface="Wingdings" pitchFamily="2" charset="2"/>
              <a:buNone/>
            </a:pPr>
            <a:r>
              <a:rPr lang="zh-CN" altLang="en-US" sz="2400" b="1" dirty="0">
                <a:solidFill>
                  <a:schemeClr val="tx1"/>
                </a:solidFill>
                <a:ea typeface="楷体_GB2312" pitchFamily="49" charset="-122"/>
              </a:rPr>
              <a:t>           污泥的最终出路不外乎部分或全部利用，以及以某种形式返回到环境中去。在利用时，污泥中的部分物质也有可能以某种形式返回到环境中。</a:t>
            </a:r>
          </a:p>
          <a:p>
            <a:pPr>
              <a:lnSpc>
                <a:spcPct val="150000"/>
              </a:lnSpc>
              <a:buFont typeface="Wingdings" pitchFamily="2" charset="2"/>
              <a:buNone/>
            </a:pPr>
            <a:r>
              <a:rPr lang="zh-CN" altLang="en-US" sz="2400" b="1" dirty="0">
                <a:solidFill>
                  <a:schemeClr val="tx1"/>
                </a:solidFill>
                <a:ea typeface="楷体_GB2312" pitchFamily="49" charset="-122"/>
              </a:rPr>
              <a:t>         目前，较适合我国国情、常用的污泥处置方法有：</a:t>
            </a:r>
            <a:r>
              <a:rPr lang="zh-CN" altLang="en-US" sz="2400" b="1" dirty="0">
                <a:solidFill>
                  <a:srgbClr val="FFFF00"/>
                </a:solidFill>
                <a:ea typeface="楷体_GB2312" pitchFamily="49" charset="-122"/>
              </a:rPr>
              <a:t>农业利用、填埋、焚烧和投放海洋或废矿等。</a:t>
            </a:r>
          </a:p>
          <a:p>
            <a:pPr>
              <a:buFont typeface="Wingdings" pitchFamily="2" charset="2"/>
              <a:buNone/>
            </a:pPr>
            <a:endParaRPr lang="en-US" altLang="zh-CN" sz="2800" b="1" dirty="0">
              <a:solidFill>
                <a:srgbClr val="FF0000"/>
              </a:solidFill>
              <a:ea typeface="楷体_GB2312" pitchFamily="49"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Rot="1" noChangeArrowheads="1"/>
          </p:cNvSpPr>
          <p:nvPr>
            <p:ph type="title"/>
          </p:nvPr>
        </p:nvSpPr>
        <p:spPr>
          <a:xfrm>
            <a:off x="467544" y="768822"/>
            <a:ext cx="8229600" cy="715962"/>
          </a:xfrm>
        </p:spPr>
        <p:txBody>
          <a:bodyPr>
            <a:normAutofit fontScale="90000"/>
          </a:bodyPr>
          <a:lstStyle/>
          <a:p>
            <a:pPr algn="l"/>
            <a:r>
              <a:rPr lang="en-US" altLang="zh-CN" sz="4000" dirty="0">
                <a:solidFill>
                  <a:srgbClr val="0BF57A"/>
                </a:solidFill>
              </a:rPr>
              <a:t>1</a:t>
            </a:r>
            <a:r>
              <a:rPr lang="zh-CN" altLang="en-US" sz="4000" dirty="0">
                <a:solidFill>
                  <a:srgbClr val="0BF57A"/>
                </a:solidFill>
              </a:rPr>
              <a:t>．农业利用</a:t>
            </a:r>
            <a:br>
              <a:rPr lang="zh-CN" altLang="en-US" sz="4000" b="0" dirty="0">
                <a:solidFill>
                  <a:srgbClr val="FF6600"/>
                </a:solidFill>
              </a:rPr>
            </a:br>
            <a:endParaRPr lang="zh-CN" altLang="en-US" sz="4000" b="0" dirty="0">
              <a:solidFill>
                <a:srgbClr val="FF6600"/>
              </a:solidFill>
            </a:endParaRPr>
          </a:p>
        </p:txBody>
      </p:sp>
      <p:sp>
        <p:nvSpPr>
          <p:cNvPr id="308227" name="Rectangle 3"/>
          <p:cNvSpPr>
            <a:spLocks noGrp="1" noChangeArrowheads="1"/>
          </p:cNvSpPr>
          <p:nvPr>
            <p:ph type="body" idx="1"/>
          </p:nvPr>
        </p:nvSpPr>
        <p:spPr>
          <a:xfrm>
            <a:off x="457200" y="1335360"/>
            <a:ext cx="8229600" cy="5334000"/>
          </a:xfrm>
        </p:spPr>
        <p:txBody>
          <a:bodyPr>
            <a:normAutofit/>
          </a:bodyPr>
          <a:lstStyle/>
          <a:p>
            <a:pPr>
              <a:lnSpc>
                <a:spcPct val="150000"/>
              </a:lnSpc>
            </a:pPr>
            <a:r>
              <a:rPr lang="zh-CN" altLang="en-US" sz="2400" b="1" dirty="0">
                <a:solidFill>
                  <a:srgbClr val="FFFF00"/>
                </a:solidFill>
                <a:latin typeface="楷体_GB2312" pitchFamily="49" charset="-122"/>
                <a:ea typeface="楷体_GB2312" pitchFamily="49" charset="-122"/>
              </a:rPr>
              <a:t>污泥中的氮、磷、钾是农作物生长所必需的养分，熟污泥中的腐殖质是良好的土壤改良剂，因此，我国污泥的重要利用途径是在农业上的利用。</a:t>
            </a:r>
          </a:p>
          <a:p>
            <a:pPr>
              <a:lnSpc>
                <a:spcPct val="150000"/>
              </a:lnSpc>
            </a:pPr>
            <a:r>
              <a:rPr lang="zh-CN" altLang="en-US" sz="2400" b="1" dirty="0">
                <a:solidFill>
                  <a:srgbClr val="FFFF00"/>
                </a:solidFill>
                <a:latin typeface="楷体_GB2312" pitchFamily="49" charset="-122"/>
                <a:ea typeface="楷体_GB2312" pitchFamily="49" charset="-122"/>
              </a:rPr>
              <a:t>施用前应采取堆肥、厌氧消化等措施消除病原体、寄生虫卵和重金属，使其达到有关卫生标准和农业要求。    </a:t>
            </a:r>
          </a:p>
          <a:p>
            <a:pPr>
              <a:lnSpc>
                <a:spcPct val="150000"/>
              </a:lnSpc>
            </a:pPr>
            <a:r>
              <a:rPr lang="zh-CN" altLang="en-US" sz="2400" b="1" dirty="0">
                <a:solidFill>
                  <a:srgbClr val="FFFF00"/>
                </a:solidFill>
                <a:latin typeface="楷体_GB2312" pitchFamily="49" charset="-122"/>
                <a:ea typeface="楷体_GB2312" pitchFamily="49" charset="-122"/>
              </a:rPr>
              <a:t>堆肥是利用嗜热微生物分解污泥中的有机物。可以达到脱水、破坏污泥中恶臭成分、杀死病原体等目的。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body" idx="1"/>
          </p:nvPr>
        </p:nvSpPr>
        <p:spPr>
          <a:xfrm>
            <a:off x="468313" y="549275"/>
            <a:ext cx="8294687" cy="5699125"/>
          </a:xfrm>
          <a:noFill/>
          <a:ln/>
        </p:spPr>
        <p:txBody>
          <a:bodyPr>
            <a:normAutofit lnSpcReduction="10000"/>
          </a:bodyPr>
          <a:lstStyle/>
          <a:p>
            <a:pPr>
              <a:lnSpc>
                <a:spcPct val="150000"/>
              </a:lnSpc>
            </a:pPr>
            <a:r>
              <a:rPr lang="zh-CN" altLang="en-US" sz="2800" b="1" dirty="0">
                <a:solidFill>
                  <a:schemeClr val="tx1"/>
                </a:solidFill>
                <a:latin typeface="楷体_GB2312" pitchFamily="49" charset="-122"/>
                <a:ea typeface="楷体_GB2312" pitchFamily="49" charset="-122"/>
              </a:rPr>
              <a:t>污泥及时处理与处置的目的：</a:t>
            </a:r>
            <a:r>
              <a:rPr lang="zh-CN" altLang="en-US" sz="2400" b="1" dirty="0">
                <a:solidFill>
                  <a:srgbClr val="0BF57A"/>
                </a:solidFill>
                <a:latin typeface="楷体_GB2312" pitchFamily="49" charset="-122"/>
                <a:ea typeface="楷体_GB2312" pitchFamily="49" charset="-122"/>
              </a:rPr>
              <a:t>使</a:t>
            </a:r>
            <a:r>
              <a:rPr lang="zh-CN" altLang="en-US" sz="2400" b="1" u="sng" dirty="0">
                <a:solidFill>
                  <a:srgbClr val="0BF57A"/>
                </a:solidFill>
                <a:latin typeface="楷体_GB2312" pitchFamily="49" charset="-122"/>
                <a:ea typeface="楷体_GB2312" pitchFamily="49" charset="-122"/>
              </a:rPr>
              <a:t>污泥减量、稳定、无害化及综合利用</a:t>
            </a:r>
            <a:r>
              <a:rPr lang="zh-CN" altLang="en-US" sz="2400" b="1" dirty="0">
                <a:solidFill>
                  <a:schemeClr val="bg2"/>
                </a:solidFill>
                <a:latin typeface="楷体_GB2312" pitchFamily="49" charset="-122"/>
                <a:ea typeface="楷体_GB2312" pitchFamily="49" charset="-122"/>
              </a:rPr>
              <a:t>。</a:t>
            </a:r>
            <a:endParaRPr kumimoji="1" lang="zh-CN" altLang="en-US" sz="2400" dirty="0">
              <a:solidFill>
                <a:schemeClr val="bg1"/>
              </a:solidFill>
              <a:effectLst/>
            </a:endParaRPr>
          </a:p>
          <a:p>
            <a:pPr algn="l">
              <a:lnSpc>
                <a:spcPct val="150000"/>
              </a:lnSpc>
              <a:buNone/>
            </a:pPr>
            <a:r>
              <a:rPr kumimoji="1" lang="zh-CN" altLang="en-US" sz="2400" dirty="0">
                <a:solidFill>
                  <a:schemeClr val="tx1"/>
                </a:solidFill>
                <a:effectLst/>
              </a:rPr>
              <a:t>            </a:t>
            </a:r>
            <a:r>
              <a:rPr kumimoji="1" lang="zh-CN" altLang="en-US" sz="2400" b="1" dirty="0">
                <a:solidFill>
                  <a:schemeClr val="tx1"/>
                </a:solidFill>
                <a:effectLst/>
                <a:latin typeface="楷体_GB2312" pitchFamily="49" charset="-122"/>
                <a:ea typeface="楷体_GB2312" pitchFamily="49" charset="-122"/>
              </a:rPr>
              <a:t>①</a:t>
            </a:r>
            <a:r>
              <a:rPr lang="zh-CN" altLang="en-US" sz="2400" b="1" dirty="0">
                <a:solidFill>
                  <a:schemeClr val="tx1"/>
                </a:solidFill>
                <a:latin typeface="楷体_GB2312" pitchFamily="49" charset="-122"/>
                <a:ea typeface="楷体_GB2312" pitchFamily="49" charset="-122"/>
              </a:rPr>
              <a:t>减量化</a:t>
            </a:r>
            <a:r>
              <a:rPr kumimoji="1" lang="zh-CN" altLang="en-US" sz="2400" b="1" dirty="0">
                <a:solidFill>
                  <a:srgbClr val="FFFF00"/>
                </a:solidFill>
                <a:effectLst/>
                <a:latin typeface="楷体_GB2312" pitchFamily="49" charset="-122"/>
                <a:ea typeface="楷体_GB2312" pitchFamily="49" charset="-122"/>
              </a:rPr>
              <a:t>：减少污泥最终处置前的体积，以降低污泥处理及最终处置的费用；</a:t>
            </a:r>
            <a:br>
              <a:rPr kumimoji="1" lang="zh-CN" altLang="en-US" sz="2400" b="1" dirty="0">
                <a:solidFill>
                  <a:srgbClr val="FFFF00"/>
                </a:solidFill>
                <a:effectLst/>
                <a:latin typeface="楷体_GB2312" pitchFamily="49" charset="-122"/>
                <a:ea typeface="楷体_GB2312" pitchFamily="49" charset="-122"/>
              </a:rPr>
            </a:br>
            <a:r>
              <a:rPr kumimoji="1" lang="zh-CN" altLang="en-US" sz="2400" b="1" dirty="0">
                <a:solidFill>
                  <a:schemeClr val="hlink"/>
                </a:solidFill>
                <a:effectLst/>
                <a:latin typeface="楷体_GB2312" pitchFamily="49" charset="-122"/>
                <a:ea typeface="楷体_GB2312" pitchFamily="49" charset="-122"/>
              </a:rPr>
              <a:t>　</a:t>
            </a:r>
            <a:r>
              <a:rPr kumimoji="1" lang="zh-CN" altLang="en-US" sz="2400" b="1" dirty="0">
                <a:solidFill>
                  <a:schemeClr val="tx1"/>
                </a:solidFill>
                <a:effectLst/>
                <a:latin typeface="楷体_GB2312" pitchFamily="49" charset="-122"/>
                <a:ea typeface="楷体_GB2312" pitchFamily="49" charset="-122"/>
              </a:rPr>
              <a:t>　②</a:t>
            </a:r>
            <a:r>
              <a:rPr lang="zh-CN" altLang="en-US" sz="2400" b="1" dirty="0">
                <a:solidFill>
                  <a:schemeClr val="tx1"/>
                </a:solidFill>
                <a:latin typeface="楷体_GB2312" pitchFamily="49" charset="-122"/>
                <a:ea typeface="楷体_GB2312" pitchFamily="49" charset="-122"/>
              </a:rPr>
              <a:t>稳定化</a:t>
            </a:r>
            <a:r>
              <a:rPr kumimoji="1" lang="zh-CN" altLang="en-US" sz="2400" b="1" dirty="0">
                <a:solidFill>
                  <a:srgbClr val="FFFF00"/>
                </a:solidFill>
                <a:effectLst/>
                <a:latin typeface="楷体_GB2312" pitchFamily="49" charset="-122"/>
                <a:ea typeface="楷体_GB2312" pitchFamily="49" charset="-122"/>
              </a:rPr>
              <a:t>：通过处理使污泥稳定化，最终处置后不再产生污泥的进一步降解，从而避免产生二次污染；</a:t>
            </a:r>
            <a:br>
              <a:rPr kumimoji="1" lang="zh-CN" altLang="en-US" sz="2400" b="1" dirty="0">
                <a:solidFill>
                  <a:srgbClr val="FFFF00"/>
                </a:solidFill>
                <a:effectLst/>
                <a:latin typeface="楷体_GB2312" pitchFamily="49" charset="-122"/>
                <a:ea typeface="楷体_GB2312" pitchFamily="49" charset="-122"/>
              </a:rPr>
            </a:br>
            <a:r>
              <a:rPr kumimoji="1" lang="zh-CN" altLang="en-US" sz="2400" b="1" dirty="0">
                <a:solidFill>
                  <a:schemeClr val="hlink"/>
                </a:solidFill>
                <a:effectLst/>
                <a:latin typeface="楷体_GB2312" pitchFamily="49" charset="-122"/>
                <a:ea typeface="楷体_GB2312" pitchFamily="49" charset="-122"/>
              </a:rPr>
              <a:t>　</a:t>
            </a:r>
            <a:r>
              <a:rPr kumimoji="1" lang="zh-CN" altLang="en-US" sz="2400" b="1" dirty="0">
                <a:solidFill>
                  <a:schemeClr val="tx1"/>
                </a:solidFill>
                <a:effectLst/>
                <a:latin typeface="楷体_GB2312" pitchFamily="49" charset="-122"/>
                <a:ea typeface="楷体_GB2312" pitchFamily="49" charset="-122"/>
              </a:rPr>
              <a:t>　③</a:t>
            </a:r>
            <a:r>
              <a:rPr lang="zh-CN" altLang="en-US" sz="2400" b="1" dirty="0">
                <a:solidFill>
                  <a:schemeClr val="tx1"/>
                </a:solidFill>
                <a:latin typeface="楷体_GB2312" pitchFamily="49" charset="-122"/>
                <a:ea typeface="楷体_GB2312" pitchFamily="49" charset="-122"/>
              </a:rPr>
              <a:t>无害化</a:t>
            </a:r>
            <a:r>
              <a:rPr kumimoji="1" lang="zh-CN" altLang="en-US" sz="2400" b="1" dirty="0">
                <a:solidFill>
                  <a:srgbClr val="FFFF00"/>
                </a:solidFill>
                <a:effectLst/>
                <a:latin typeface="楷体_GB2312" pitchFamily="49" charset="-122"/>
                <a:ea typeface="楷体_GB2312" pitchFamily="49" charset="-122"/>
              </a:rPr>
              <a:t>：达到污泥的无害化与卫生化，如去除重金属或灭菌等；</a:t>
            </a:r>
            <a:br>
              <a:rPr kumimoji="1" lang="zh-CN" altLang="en-US" sz="2400" b="1" dirty="0">
                <a:solidFill>
                  <a:schemeClr val="hlink"/>
                </a:solidFill>
                <a:effectLst/>
                <a:latin typeface="楷体_GB2312" pitchFamily="49" charset="-122"/>
                <a:ea typeface="楷体_GB2312" pitchFamily="49" charset="-122"/>
              </a:rPr>
            </a:br>
            <a:r>
              <a:rPr kumimoji="1" lang="zh-CN" altLang="en-US" sz="2400" b="1" dirty="0">
                <a:solidFill>
                  <a:schemeClr val="hlink"/>
                </a:solidFill>
                <a:effectLst/>
                <a:latin typeface="楷体_GB2312" pitchFamily="49" charset="-122"/>
                <a:ea typeface="楷体_GB2312" pitchFamily="49" charset="-122"/>
              </a:rPr>
              <a:t>　</a:t>
            </a:r>
            <a:r>
              <a:rPr kumimoji="1" lang="zh-CN" altLang="en-US" sz="2400" b="1" dirty="0">
                <a:solidFill>
                  <a:schemeClr val="tx1"/>
                </a:solidFill>
                <a:effectLst/>
                <a:latin typeface="楷体_GB2312" pitchFamily="49" charset="-122"/>
                <a:ea typeface="楷体_GB2312" pitchFamily="49" charset="-122"/>
              </a:rPr>
              <a:t>　④</a:t>
            </a:r>
            <a:r>
              <a:rPr lang="zh-CN" altLang="en-US" sz="2400" b="1" dirty="0">
                <a:solidFill>
                  <a:schemeClr val="tx1"/>
                </a:solidFill>
                <a:latin typeface="楷体_GB2312" pitchFamily="49" charset="-122"/>
                <a:ea typeface="楷体_GB2312" pitchFamily="49" charset="-122"/>
              </a:rPr>
              <a:t>资源化</a:t>
            </a:r>
            <a:r>
              <a:rPr kumimoji="1" lang="zh-CN" altLang="en-US" sz="2400" b="1" dirty="0">
                <a:solidFill>
                  <a:srgbClr val="FFFF00"/>
                </a:solidFill>
                <a:effectLst/>
                <a:latin typeface="楷体_GB2312" pitchFamily="49" charset="-122"/>
                <a:ea typeface="楷体_GB2312" pitchFamily="49" charset="-122"/>
              </a:rPr>
              <a:t>：在处理污泥的同时达到变害为利、综合利用、保护环境的目的，如产生沼气、农肥、建筑材料等。 </a:t>
            </a:r>
          </a:p>
          <a:p>
            <a:pPr>
              <a:lnSpc>
                <a:spcPct val="80000"/>
              </a:lnSpc>
            </a:pPr>
            <a:endParaRPr lang="en-US" altLang="zh-CN" sz="2800" b="1" dirty="0">
              <a:solidFill>
                <a:schemeClr val="hlink"/>
              </a:solidFill>
              <a:effectLst/>
              <a:latin typeface="楷体_GB2312" pitchFamily="49" charset="-122"/>
              <a:ea typeface="楷体_GB2312" pitchFamily="49" charset="-122"/>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Rot="1" noChangeArrowheads="1"/>
          </p:cNvSpPr>
          <p:nvPr>
            <p:ph type="title"/>
          </p:nvPr>
        </p:nvSpPr>
        <p:spPr>
          <a:xfrm>
            <a:off x="467544" y="845022"/>
            <a:ext cx="8229600" cy="639762"/>
          </a:xfrm>
        </p:spPr>
        <p:txBody>
          <a:bodyPr>
            <a:normAutofit fontScale="90000"/>
          </a:bodyPr>
          <a:lstStyle/>
          <a:p>
            <a:pPr algn="l"/>
            <a:r>
              <a:rPr lang="en-US" altLang="zh-CN" sz="4000" dirty="0">
                <a:solidFill>
                  <a:srgbClr val="0BF57A"/>
                </a:solidFill>
              </a:rPr>
              <a:t>2</a:t>
            </a:r>
            <a:r>
              <a:rPr lang="zh-CN" altLang="en-US" sz="4000" dirty="0">
                <a:solidFill>
                  <a:srgbClr val="0BF57A"/>
                </a:solidFill>
              </a:rPr>
              <a:t>．填埋</a:t>
            </a:r>
            <a:br>
              <a:rPr lang="zh-CN" altLang="en-US" sz="4000" b="0" dirty="0">
                <a:solidFill>
                  <a:srgbClr val="FF6600"/>
                </a:solidFill>
              </a:rPr>
            </a:br>
            <a:endParaRPr lang="zh-CN" altLang="en-US" sz="4000" b="0" dirty="0">
              <a:solidFill>
                <a:srgbClr val="FF6600"/>
              </a:solidFill>
            </a:endParaRPr>
          </a:p>
        </p:txBody>
      </p:sp>
      <p:sp>
        <p:nvSpPr>
          <p:cNvPr id="309251" name="Rectangle 3"/>
          <p:cNvSpPr>
            <a:spLocks noGrp="1" noChangeArrowheads="1"/>
          </p:cNvSpPr>
          <p:nvPr>
            <p:ph type="body" idx="1"/>
          </p:nvPr>
        </p:nvSpPr>
        <p:spPr>
          <a:xfrm>
            <a:off x="457200" y="1423317"/>
            <a:ext cx="8229600" cy="4525963"/>
          </a:xfrm>
        </p:spPr>
        <p:txBody>
          <a:bodyPr>
            <a:normAutofit/>
          </a:bodyPr>
          <a:lstStyle/>
          <a:p>
            <a:pPr>
              <a:lnSpc>
                <a:spcPct val="150000"/>
              </a:lnSpc>
            </a:pPr>
            <a:r>
              <a:rPr lang="zh-CN" altLang="en-US" sz="2400" b="1" dirty="0">
                <a:latin typeface="楷体_GB2312" pitchFamily="49" charset="-122"/>
                <a:ea typeface="楷体_GB2312" pitchFamily="49" charset="-122"/>
              </a:rPr>
              <a:t>单独填埋或者与垃圾混合填埋是常用的最终处置方法。</a:t>
            </a:r>
            <a:endParaRPr lang="en-US" altLang="zh-CN" sz="2400" b="1" dirty="0">
              <a:latin typeface="楷体_GB2312" pitchFamily="49" charset="-122"/>
              <a:ea typeface="楷体_GB2312" pitchFamily="49" charset="-122"/>
            </a:endParaRPr>
          </a:p>
          <a:p>
            <a:pPr>
              <a:lnSpc>
                <a:spcPct val="150000"/>
              </a:lnSpc>
            </a:pPr>
            <a:endParaRPr lang="zh-CN" altLang="en-US" sz="2400" b="1" dirty="0">
              <a:latin typeface="楷体_GB2312" pitchFamily="49" charset="-122"/>
              <a:ea typeface="楷体_GB2312" pitchFamily="49" charset="-122"/>
            </a:endParaRPr>
          </a:p>
          <a:p>
            <a:pPr>
              <a:lnSpc>
                <a:spcPct val="150000"/>
              </a:lnSpc>
            </a:pPr>
            <a:r>
              <a:rPr lang="zh-CN" altLang="en-US" sz="2400" b="1" dirty="0">
                <a:latin typeface="楷体_GB2312" pitchFamily="49" charset="-122"/>
                <a:ea typeface="楷体_GB2312" pitchFamily="49" charset="-122"/>
              </a:rPr>
              <a:t>在填埋之前要经过</a:t>
            </a:r>
            <a:r>
              <a:rPr lang="zh-CN" altLang="en-US" sz="2400" b="1" dirty="0">
                <a:solidFill>
                  <a:schemeClr val="hlink"/>
                </a:solidFill>
                <a:latin typeface="楷体_GB2312" pitchFamily="49" charset="-122"/>
                <a:ea typeface="楷体_GB2312" pitchFamily="49" charset="-122"/>
              </a:rPr>
              <a:t>稳定处理</a:t>
            </a:r>
            <a:r>
              <a:rPr lang="zh-CN" altLang="en-US" sz="2400" b="1" dirty="0">
                <a:latin typeface="楷体_GB2312" pitchFamily="49" charset="-122"/>
                <a:ea typeface="楷体_GB2312" pitchFamily="49" charset="-122"/>
              </a:rPr>
              <a:t>，使之不易腐败发臭。</a:t>
            </a:r>
            <a:endParaRPr lang="en-US" altLang="zh-CN" sz="2400" b="1" dirty="0">
              <a:latin typeface="楷体_GB2312" pitchFamily="49" charset="-122"/>
              <a:ea typeface="楷体_GB2312" pitchFamily="49" charset="-122"/>
            </a:endParaRPr>
          </a:p>
          <a:p>
            <a:pPr>
              <a:lnSpc>
                <a:spcPct val="150000"/>
              </a:lnSpc>
            </a:pPr>
            <a:endParaRPr lang="zh-CN" altLang="en-US" sz="2400" b="1" dirty="0">
              <a:latin typeface="楷体_GB2312" pitchFamily="49" charset="-122"/>
              <a:ea typeface="楷体_GB2312" pitchFamily="49" charset="-122"/>
            </a:endParaRPr>
          </a:p>
          <a:p>
            <a:pPr>
              <a:lnSpc>
                <a:spcPct val="150000"/>
              </a:lnSpc>
            </a:pPr>
            <a:r>
              <a:rPr lang="zh-CN" altLang="en-US" sz="2400" b="1" dirty="0">
                <a:latin typeface="楷体_GB2312" pitchFamily="49" charset="-122"/>
                <a:ea typeface="楷体_GB2312" pitchFamily="49" charset="-122"/>
              </a:rPr>
              <a:t>采用的措施：填埋场底部应铺设不透水层和渗出液收集管，避免地下水受到污染。</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Rot="1" noChangeArrowheads="1"/>
          </p:cNvSpPr>
          <p:nvPr>
            <p:ph type="title"/>
          </p:nvPr>
        </p:nvSpPr>
        <p:spPr>
          <a:xfrm>
            <a:off x="457200" y="548606"/>
            <a:ext cx="8229600" cy="792162"/>
          </a:xfrm>
        </p:spPr>
        <p:txBody>
          <a:bodyPr>
            <a:normAutofit/>
          </a:bodyPr>
          <a:lstStyle/>
          <a:p>
            <a:pPr algn="l"/>
            <a:r>
              <a:rPr lang="en-US" altLang="zh-CN" sz="3600" dirty="0">
                <a:solidFill>
                  <a:srgbClr val="0BF57A"/>
                </a:solidFill>
              </a:rPr>
              <a:t>3</a:t>
            </a:r>
            <a:r>
              <a:rPr lang="zh-CN" altLang="en-US" sz="3600" dirty="0">
                <a:solidFill>
                  <a:srgbClr val="0BF57A"/>
                </a:solidFill>
              </a:rPr>
              <a:t>．焚烧</a:t>
            </a:r>
          </a:p>
        </p:txBody>
      </p:sp>
      <p:sp>
        <p:nvSpPr>
          <p:cNvPr id="310275" name="Rectangle 3"/>
          <p:cNvSpPr>
            <a:spLocks noGrp="1" noChangeArrowheads="1"/>
          </p:cNvSpPr>
          <p:nvPr>
            <p:ph type="body" idx="1"/>
          </p:nvPr>
        </p:nvSpPr>
        <p:spPr>
          <a:xfrm>
            <a:off x="323528" y="1700808"/>
            <a:ext cx="8229600" cy="4525963"/>
          </a:xfrm>
        </p:spPr>
        <p:txBody>
          <a:bodyPr>
            <a:normAutofit/>
          </a:bodyPr>
          <a:lstStyle/>
          <a:p>
            <a:pPr>
              <a:lnSpc>
                <a:spcPct val="150000"/>
              </a:lnSpc>
            </a:pPr>
            <a:r>
              <a:rPr lang="zh-CN" altLang="en-US" sz="2800" b="1" dirty="0">
                <a:latin typeface="楷体_GB2312" pitchFamily="49" charset="-122"/>
                <a:ea typeface="楷体_GB2312" pitchFamily="49" charset="-122"/>
              </a:rPr>
              <a:t>特点：</a:t>
            </a:r>
          </a:p>
          <a:p>
            <a:pPr>
              <a:lnSpc>
                <a:spcPct val="150000"/>
              </a:lnSpc>
              <a:buFont typeface="Wingdings" pitchFamily="2" charset="2"/>
              <a:buNone/>
            </a:pPr>
            <a:r>
              <a:rPr lang="zh-CN" altLang="en-US" sz="2800" b="1" dirty="0">
                <a:latin typeface="楷体_GB2312" pitchFamily="49" charset="-122"/>
                <a:ea typeface="楷体_GB2312" pitchFamily="49" charset="-122"/>
              </a:rPr>
              <a:t>    大幅度减容、灭菌、尾气处理、运行费用贵；</a:t>
            </a:r>
          </a:p>
          <a:p>
            <a:pPr>
              <a:lnSpc>
                <a:spcPct val="150000"/>
              </a:lnSpc>
            </a:pPr>
            <a:endParaRPr lang="zh-CN" altLang="en-US" sz="2800" b="1" dirty="0">
              <a:latin typeface="楷体_GB2312" pitchFamily="49" charset="-122"/>
              <a:ea typeface="楷体_GB2312" pitchFamily="49" charset="-122"/>
            </a:endParaRPr>
          </a:p>
          <a:p>
            <a:pPr>
              <a:lnSpc>
                <a:spcPct val="150000"/>
              </a:lnSpc>
            </a:pPr>
            <a:r>
              <a:rPr lang="zh-CN" altLang="en-US" sz="2800" b="1" dirty="0">
                <a:latin typeface="楷体_GB2312" pitchFamily="49" charset="-122"/>
                <a:ea typeface="楷体_GB2312" pitchFamily="49" charset="-122"/>
              </a:rPr>
              <a:t>焚烧后的灰烬可填埋或利用。焚烧时的尾气必须进行处理。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Rot="1" noChangeArrowheads="1"/>
          </p:cNvSpPr>
          <p:nvPr>
            <p:ph type="title"/>
          </p:nvPr>
        </p:nvSpPr>
        <p:spPr>
          <a:xfrm>
            <a:off x="457200" y="274638"/>
            <a:ext cx="8229600" cy="639762"/>
          </a:xfrm>
        </p:spPr>
        <p:txBody>
          <a:bodyPr>
            <a:normAutofit fontScale="90000"/>
          </a:bodyPr>
          <a:lstStyle/>
          <a:p>
            <a:pPr algn="l"/>
            <a:br>
              <a:rPr lang="en-US" altLang="zh-CN" sz="4000"/>
            </a:br>
            <a:endParaRPr lang="en-US" altLang="zh-CN" sz="4000"/>
          </a:p>
        </p:txBody>
      </p:sp>
      <p:sp>
        <p:nvSpPr>
          <p:cNvPr id="311299" name="Rectangle 3"/>
          <p:cNvSpPr>
            <a:spLocks noGrp="1" noChangeArrowheads="1"/>
          </p:cNvSpPr>
          <p:nvPr>
            <p:ph type="body" idx="1"/>
          </p:nvPr>
        </p:nvSpPr>
        <p:spPr>
          <a:xfrm>
            <a:off x="0" y="620688"/>
            <a:ext cx="9144000" cy="5661248"/>
          </a:xfrm>
        </p:spPr>
        <p:txBody>
          <a:bodyPr>
            <a:normAutofit fontScale="92500" lnSpcReduction="10000"/>
          </a:bodyPr>
          <a:lstStyle/>
          <a:p>
            <a:pPr>
              <a:lnSpc>
                <a:spcPct val="150000"/>
              </a:lnSpc>
            </a:pPr>
            <a:r>
              <a:rPr lang="en-US" altLang="zh-CN" b="1" dirty="0">
                <a:solidFill>
                  <a:srgbClr val="0BF57A"/>
                </a:solidFill>
                <a:latin typeface="楷体_GB2312" pitchFamily="49" charset="-122"/>
                <a:ea typeface="楷体_GB2312" pitchFamily="49" charset="-122"/>
              </a:rPr>
              <a:t>4</a:t>
            </a:r>
            <a:r>
              <a:rPr lang="zh-CN" altLang="en-US" b="1" dirty="0">
                <a:solidFill>
                  <a:srgbClr val="0BF57A"/>
                </a:solidFill>
                <a:latin typeface="楷体_GB2312" pitchFamily="49" charset="-122"/>
                <a:ea typeface="楷体_GB2312" pitchFamily="49" charset="-122"/>
              </a:rPr>
              <a:t>．投放海洋</a:t>
            </a:r>
          </a:p>
          <a:p>
            <a:pPr>
              <a:lnSpc>
                <a:spcPct val="150000"/>
              </a:lnSpc>
            </a:pPr>
            <a:r>
              <a:rPr lang="zh-CN" altLang="en-US" sz="2400" dirty="0">
                <a:latin typeface="楷体_GB2312" pitchFamily="49" charset="-122"/>
                <a:ea typeface="楷体_GB2312" pitchFamily="49" charset="-122"/>
              </a:rPr>
              <a:t>沿海地区使用，最好是消化，由管道输送货船运。</a:t>
            </a:r>
          </a:p>
          <a:p>
            <a:pPr>
              <a:lnSpc>
                <a:spcPct val="150000"/>
              </a:lnSpc>
            </a:pPr>
            <a:r>
              <a:rPr lang="zh-CN" altLang="en-US" sz="2400" dirty="0">
                <a:latin typeface="楷体_GB2312" pitchFamily="49" charset="-122"/>
                <a:ea typeface="楷体_GB2312" pitchFamily="49" charset="-122"/>
              </a:rPr>
              <a:t>污泥投人远洋虽暂时没有出现问题，但后果可能极为严重，已在各国环保人员和公众当中引起激烈的争论，遭到严厉的批评；然而少数国家仍在沿用。</a:t>
            </a:r>
          </a:p>
          <a:p>
            <a:pPr>
              <a:lnSpc>
                <a:spcPct val="150000"/>
              </a:lnSpc>
            </a:pPr>
            <a:r>
              <a:rPr lang="en-US" altLang="zh-CN" b="1" dirty="0">
                <a:solidFill>
                  <a:srgbClr val="0BF57A"/>
                </a:solidFill>
                <a:latin typeface="楷体_GB2312" pitchFamily="49" charset="-122"/>
                <a:ea typeface="楷体_GB2312" pitchFamily="49" charset="-122"/>
              </a:rPr>
              <a:t>5</a:t>
            </a:r>
            <a:r>
              <a:rPr lang="zh-CN" altLang="en-US" b="1" dirty="0">
                <a:solidFill>
                  <a:srgbClr val="0BF57A"/>
                </a:solidFill>
                <a:latin typeface="楷体_GB2312" pitchFamily="49" charset="-122"/>
                <a:ea typeface="楷体_GB2312" pitchFamily="49" charset="-122"/>
              </a:rPr>
              <a:t>．再利用</a:t>
            </a:r>
          </a:p>
          <a:p>
            <a:pPr>
              <a:lnSpc>
                <a:spcPct val="150000"/>
              </a:lnSpc>
              <a:buFont typeface="Wingdings" pitchFamily="2" charset="2"/>
              <a:buNone/>
            </a:pPr>
            <a:r>
              <a:rPr lang="zh-CN" altLang="en-US" dirty="0">
                <a:latin typeface="楷体_GB2312" pitchFamily="49" charset="-122"/>
                <a:ea typeface="楷体_GB2312" pitchFamily="49" charset="-122"/>
              </a:rPr>
              <a:t>   </a:t>
            </a:r>
            <a:r>
              <a:rPr lang="zh-CN" altLang="en-US" sz="2400" dirty="0">
                <a:latin typeface="楷体_GB2312" pitchFamily="49" charset="-122"/>
                <a:ea typeface="楷体_GB2312" pitchFamily="49" charset="-122"/>
              </a:rPr>
              <a:t> 制建筑用材料、铺路</a:t>
            </a:r>
          </a:p>
          <a:p>
            <a:pPr>
              <a:lnSpc>
                <a:spcPct val="150000"/>
              </a:lnSpc>
              <a:buFont typeface="Wingdings" pitchFamily="2" charset="2"/>
              <a:buNone/>
            </a:pPr>
            <a:r>
              <a:rPr lang="zh-CN" altLang="en-US" sz="2400" dirty="0">
                <a:latin typeface="楷体_GB2312" pitchFamily="49" charset="-122"/>
                <a:ea typeface="楷体_GB2312" pitchFamily="49" charset="-122"/>
              </a:rPr>
              <a:t> （</a:t>
            </a: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）活性污泥树脂</a:t>
            </a:r>
          </a:p>
          <a:p>
            <a:pPr>
              <a:lnSpc>
                <a:spcPct val="150000"/>
              </a:lnSpc>
              <a:buFont typeface="Wingdings" pitchFamily="2" charset="2"/>
              <a:buNone/>
            </a:pPr>
            <a:r>
              <a:rPr lang="zh-CN" altLang="en-US" sz="2400" dirty="0">
                <a:latin typeface="楷体_GB2312" pitchFamily="49" charset="-122"/>
                <a:ea typeface="楷体_GB2312" pitchFamily="49" charset="-122"/>
              </a:rPr>
              <a:t> （</a:t>
            </a:r>
            <a:r>
              <a:rPr lang="en-US" altLang="zh-CN" sz="2400" dirty="0">
                <a:latin typeface="楷体_GB2312" pitchFamily="49" charset="-122"/>
                <a:ea typeface="楷体_GB2312" pitchFamily="49" charset="-122"/>
              </a:rPr>
              <a:t>2</a:t>
            </a:r>
            <a:r>
              <a:rPr lang="zh-CN" altLang="en-US" sz="2400" dirty="0">
                <a:latin typeface="楷体_GB2312" pitchFamily="49" charset="-122"/>
                <a:ea typeface="楷体_GB2312" pitchFamily="49" charset="-122"/>
              </a:rPr>
              <a:t>）制泥砖、地转</a:t>
            </a:r>
          </a:p>
          <a:p>
            <a:pPr>
              <a:buFont typeface="Wingdings" pitchFamily="2" charset="2"/>
              <a:buNone/>
            </a:pPr>
            <a:r>
              <a:rPr lang="zh-CN" altLang="en-US" sz="2400" dirty="0">
                <a:latin typeface="楷体_GB2312" pitchFamily="49" charset="-122"/>
                <a:ea typeface="楷体_GB2312" pitchFamily="49" charset="-122"/>
              </a:rPr>
              <a:t>  </a:t>
            </a:r>
          </a:p>
          <a:p>
            <a:pPr>
              <a:buFont typeface="Wingdings" pitchFamily="2" charset="2"/>
              <a:buNone/>
            </a:pPr>
            <a:endParaRPr lang="zh-CN" altLang="en-US" sz="2400" dirty="0">
              <a:latin typeface="楷体_GB2312" pitchFamily="49" charset="-122"/>
              <a:ea typeface="楷体_GB2312" pitchFamily="49" charset="-122"/>
            </a:endParaRPr>
          </a:p>
          <a:p>
            <a:endParaRPr lang="en-US" altLang="zh-CN" dirty="0">
              <a:latin typeface="楷体_GB2312" pitchFamily="49" charset="-122"/>
              <a:ea typeface="楷体_GB2312" pitchFamily="49"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Rot="1" noChangeArrowheads="1"/>
          </p:cNvSpPr>
          <p:nvPr>
            <p:ph type="title"/>
          </p:nvPr>
        </p:nvSpPr>
        <p:spPr/>
        <p:txBody>
          <a:bodyPr>
            <a:normAutofit/>
          </a:bodyPr>
          <a:lstStyle/>
          <a:p>
            <a:r>
              <a:rPr lang="zh-CN" altLang="en-US" sz="3200" dirty="0"/>
              <a:t>污泥处置的前处理</a:t>
            </a:r>
          </a:p>
        </p:txBody>
      </p:sp>
      <p:sp>
        <p:nvSpPr>
          <p:cNvPr id="307204" name="Rectangle 4"/>
          <p:cNvSpPr>
            <a:spLocks noChangeArrowheads="1"/>
          </p:cNvSpPr>
          <p:nvPr/>
        </p:nvSpPr>
        <p:spPr bwMode="auto">
          <a:xfrm>
            <a:off x="381000" y="1371600"/>
            <a:ext cx="8229600" cy="5059363"/>
          </a:xfrm>
          <a:prstGeom prst="rect">
            <a:avLst/>
          </a:prstGeom>
          <a:noFill/>
          <a:ln w="9525">
            <a:noFill/>
            <a:miter lim="800000"/>
            <a:headEnd/>
            <a:tailEnd/>
          </a:ln>
          <a:effectLst/>
        </p:spPr>
        <p:txBody>
          <a:bodyPr/>
          <a:lstStyle/>
          <a:p>
            <a:pPr marL="342900" indent="-342900">
              <a:buFont typeface="Wingdings" pitchFamily="2" charset="2"/>
              <a:buNone/>
            </a:pPr>
            <a:endParaRPr lang="en-US" altLang="zh-CN" dirty="0">
              <a:effectLst>
                <a:outerShdw blurRad="38100" dist="38100" dir="2700000" algn="tl">
                  <a:srgbClr val="000000"/>
                </a:outerShdw>
              </a:effectLst>
              <a:latin typeface="Garamond" pitchFamily="18" charset="0"/>
              <a:ea typeface="宋体" charset="-122"/>
            </a:endParaRPr>
          </a:p>
          <a:p>
            <a:pPr marL="342900" indent="-342900"/>
            <a:r>
              <a:rPr lang="zh-CN" altLang="en-US" sz="2800" dirty="0">
                <a:effectLst>
                  <a:outerShdw blurRad="38100" dist="38100" dir="2700000" algn="tl">
                    <a:srgbClr val="000000"/>
                  </a:outerShdw>
                </a:effectLst>
                <a:latin typeface="Garamond" pitchFamily="18" charset="0"/>
                <a:ea typeface="宋体" charset="-122"/>
              </a:rPr>
              <a:t>对污泥的处理方法常取决于</a:t>
            </a:r>
            <a:r>
              <a:rPr lang="zh-CN" altLang="en-US" sz="2800" dirty="0">
                <a:solidFill>
                  <a:schemeClr val="hlink"/>
                </a:solidFill>
                <a:effectLst>
                  <a:outerShdw blurRad="38100" dist="38100" dir="2700000" algn="tl">
                    <a:srgbClr val="000000"/>
                  </a:outerShdw>
                </a:effectLst>
                <a:latin typeface="Garamond" pitchFamily="18" charset="0"/>
                <a:ea typeface="宋体" charset="-122"/>
              </a:rPr>
              <a:t>含水率和最终处置方式</a:t>
            </a:r>
            <a:r>
              <a:rPr lang="zh-CN" altLang="en-US" sz="2800" dirty="0">
                <a:effectLst>
                  <a:outerShdw blurRad="38100" dist="38100" dir="2700000" algn="tl">
                    <a:srgbClr val="000000"/>
                  </a:outerShdw>
                </a:effectLst>
                <a:latin typeface="Garamond" pitchFamily="18" charset="0"/>
                <a:ea typeface="宋体" charset="-122"/>
              </a:rPr>
              <a:t>。</a:t>
            </a:r>
          </a:p>
          <a:p>
            <a:pPr marL="342900" indent="-342900"/>
            <a:endParaRPr lang="zh-CN" altLang="en-US" dirty="0">
              <a:effectLst>
                <a:outerShdw blurRad="38100" dist="38100" dir="2700000" algn="tl">
                  <a:srgbClr val="000000"/>
                </a:outerShdw>
              </a:effectLst>
              <a:latin typeface="Garamond" pitchFamily="18" charset="0"/>
              <a:ea typeface="宋体" charset="-122"/>
            </a:endParaRPr>
          </a:p>
          <a:p>
            <a:pPr marL="342900" indent="-342900">
              <a:lnSpc>
                <a:spcPct val="150000"/>
              </a:lnSpc>
            </a:pPr>
            <a:r>
              <a:rPr lang="zh-CN" altLang="en-US" sz="2400" dirty="0">
                <a:solidFill>
                  <a:srgbClr val="0BF57A"/>
                </a:solidFill>
                <a:effectLst>
                  <a:outerShdw blurRad="38100" dist="38100" dir="2700000" algn="tl">
                    <a:srgbClr val="000000"/>
                  </a:outerShdw>
                </a:effectLst>
                <a:latin typeface="Garamond" pitchFamily="18" charset="0"/>
                <a:ea typeface="宋体" charset="-122"/>
              </a:rPr>
              <a:t>从沉淀池来的污泥</a:t>
            </a:r>
            <a:r>
              <a:rPr lang="zh-CN" altLang="en-US" sz="2400" dirty="0">
                <a:effectLst>
                  <a:outerShdw blurRad="38100" dist="38100" dir="2700000" algn="tl">
                    <a:srgbClr val="000000"/>
                  </a:outerShdw>
                </a:effectLst>
                <a:latin typeface="Garamond" pitchFamily="18" charset="0"/>
                <a:ea typeface="宋体" charset="-122"/>
              </a:rPr>
              <a:t>（液态）        </a:t>
            </a:r>
            <a:r>
              <a:rPr lang="zh-CN" altLang="en-US" sz="2400" dirty="0">
                <a:solidFill>
                  <a:srgbClr val="0BF57A"/>
                </a:solidFill>
                <a:effectLst>
                  <a:outerShdw blurRad="38100" dist="38100" dir="2700000" algn="tl">
                    <a:srgbClr val="000000"/>
                  </a:outerShdw>
                </a:effectLst>
                <a:latin typeface="Garamond" pitchFamily="18" charset="0"/>
                <a:ea typeface="宋体" charset="-122"/>
              </a:rPr>
              <a:t>浓缩</a:t>
            </a:r>
            <a:r>
              <a:rPr lang="zh-CN" altLang="en-US" sz="2400" dirty="0">
                <a:effectLst>
                  <a:outerShdw blurRad="38100" dist="38100" dir="2700000" algn="tl">
                    <a:srgbClr val="000000"/>
                  </a:outerShdw>
                </a:effectLst>
                <a:latin typeface="Garamond" pitchFamily="18" charset="0"/>
                <a:ea typeface="宋体" charset="-122"/>
              </a:rPr>
              <a:t>（液态）</a:t>
            </a:r>
            <a:r>
              <a:rPr lang="zh-CN" altLang="en-US" sz="2400" dirty="0">
                <a:solidFill>
                  <a:schemeClr val="hlink"/>
                </a:solidFill>
                <a:effectLst>
                  <a:outerShdw blurRad="38100" dist="38100" dir="2700000" algn="tl">
                    <a:srgbClr val="000000"/>
                  </a:outerShdw>
                </a:effectLst>
                <a:latin typeface="Garamond" pitchFamily="18" charset="0"/>
                <a:ea typeface="宋体" charset="-122"/>
              </a:rPr>
              <a:t>        （</a:t>
            </a:r>
            <a:r>
              <a:rPr lang="zh-CN" altLang="en-US" sz="2400" dirty="0">
                <a:solidFill>
                  <a:srgbClr val="0BF57A"/>
                </a:solidFill>
                <a:effectLst>
                  <a:outerShdw blurRad="38100" dist="38100" dir="2700000" algn="tl">
                    <a:srgbClr val="000000"/>
                  </a:outerShdw>
                </a:effectLst>
                <a:latin typeface="Garamond" pitchFamily="18" charset="0"/>
                <a:ea typeface="宋体" charset="-122"/>
              </a:rPr>
              <a:t>稳定处理 </a:t>
            </a:r>
            <a:r>
              <a:rPr lang="zh-CN" altLang="en-US" sz="2400" dirty="0">
                <a:solidFill>
                  <a:schemeClr val="hlink"/>
                </a:solidFill>
                <a:effectLst>
                  <a:outerShdw blurRad="38100" dist="38100" dir="2700000" algn="tl">
                    <a:srgbClr val="000000"/>
                  </a:outerShdw>
                </a:effectLst>
                <a:latin typeface="Garamond" pitchFamily="18" charset="0"/>
                <a:ea typeface="宋体" charset="-122"/>
              </a:rPr>
              <a:t>         </a:t>
            </a:r>
            <a:r>
              <a:rPr lang="zh-CN" altLang="en-US" sz="2400" dirty="0">
                <a:solidFill>
                  <a:srgbClr val="0BF57A"/>
                </a:solidFill>
                <a:effectLst>
                  <a:outerShdw blurRad="38100" dist="38100" dir="2700000" algn="tl">
                    <a:srgbClr val="000000"/>
                  </a:outerShdw>
                </a:effectLst>
                <a:latin typeface="Garamond" pitchFamily="18" charset="0"/>
                <a:ea typeface="宋体" charset="-122"/>
              </a:rPr>
              <a:t>调理 </a:t>
            </a:r>
            <a:r>
              <a:rPr lang="zh-CN" altLang="en-US" sz="2400" dirty="0">
                <a:solidFill>
                  <a:schemeClr val="hlink"/>
                </a:solidFill>
                <a:effectLst>
                  <a:outerShdw blurRad="38100" dist="38100" dir="2700000" algn="tl">
                    <a:srgbClr val="000000"/>
                  </a:outerShdw>
                </a:effectLst>
                <a:latin typeface="Garamond" pitchFamily="18" charset="0"/>
                <a:ea typeface="宋体" charset="-122"/>
              </a:rPr>
              <a:t>）              </a:t>
            </a:r>
            <a:r>
              <a:rPr lang="zh-CN" altLang="en-US" sz="2400" dirty="0">
                <a:solidFill>
                  <a:srgbClr val="0BF57A"/>
                </a:solidFill>
                <a:effectLst>
                  <a:outerShdw blurRad="38100" dist="38100" dir="2700000" algn="tl">
                    <a:srgbClr val="000000"/>
                  </a:outerShdw>
                </a:effectLst>
                <a:latin typeface="Garamond" pitchFamily="18" charset="0"/>
                <a:ea typeface="宋体" charset="-122"/>
              </a:rPr>
              <a:t>脱水</a:t>
            </a:r>
            <a:r>
              <a:rPr lang="zh-CN" altLang="en-US" sz="2400" dirty="0">
                <a:effectLst>
                  <a:outerShdw blurRad="38100" dist="38100" dir="2700000" algn="tl">
                    <a:srgbClr val="000000"/>
                  </a:outerShdw>
                </a:effectLst>
                <a:latin typeface="Garamond" pitchFamily="18" charset="0"/>
                <a:ea typeface="宋体" charset="-122"/>
              </a:rPr>
              <a:t>（固态）</a:t>
            </a:r>
            <a:r>
              <a:rPr lang="zh-CN" altLang="en-US" sz="2400" dirty="0">
                <a:solidFill>
                  <a:schemeClr val="hlink"/>
                </a:solidFill>
                <a:effectLst>
                  <a:outerShdw blurRad="38100" dist="38100" dir="2700000" algn="tl">
                    <a:srgbClr val="000000"/>
                  </a:outerShdw>
                </a:effectLst>
                <a:latin typeface="Garamond" pitchFamily="18" charset="0"/>
                <a:ea typeface="宋体" charset="-122"/>
              </a:rPr>
              <a:t>       </a:t>
            </a:r>
            <a:r>
              <a:rPr lang="zh-CN" altLang="en-US" sz="2400" dirty="0">
                <a:solidFill>
                  <a:srgbClr val="0BF57A"/>
                </a:solidFill>
                <a:effectLst>
                  <a:outerShdw blurRad="38100" dist="38100" dir="2700000" algn="tl">
                    <a:srgbClr val="000000"/>
                  </a:outerShdw>
                </a:effectLst>
                <a:latin typeface="Garamond" pitchFamily="18" charset="0"/>
                <a:ea typeface="宋体" charset="-122"/>
              </a:rPr>
              <a:t>干化</a:t>
            </a:r>
            <a:r>
              <a:rPr lang="zh-CN" altLang="en-US" sz="2400" dirty="0">
                <a:effectLst>
                  <a:outerShdw blurRad="38100" dist="38100" dir="2700000" algn="tl">
                    <a:srgbClr val="000000"/>
                  </a:outerShdw>
                </a:effectLst>
                <a:latin typeface="Garamond" pitchFamily="18" charset="0"/>
                <a:ea typeface="宋体" charset="-122"/>
              </a:rPr>
              <a:t>（固态）</a:t>
            </a:r>
          </a:p>
        </p:txBody>
      </p:sp>
      <p:sp>
        <p:nvSpPr>
          <p:cNvPr id="307205" name="Line 5"/>
          <p:cNvSpPr>
            <a:spLocks noChangeShapeType="1"/>
          </p:cNvSpPr>
          <p:nvPr/>
        </p:nvSpPr>
        <p:spPr bwMode="auto">
          <a:xfrm>
            <a:off x="6478488" y="2708920"/>
            <a:ext cx="685800" cy="0"/>
          </a:xfrm>
          <a:prstGeom prst="line">
            <a:avLst/>
          </a:prstGeom>
          <a:noFill/>
          <a:ln w="28575">
            <a:solidFill>
              <a:schemeClr val="tx1"/>
            </a:solidFill>
            <a:round/>
            <a:headEnd/>
            <a:tailEnd type="triangle" w="med" len="med"/>
          </a:ln>
          <a:effectLst/>
        </p:spPr>
        <p:txBody>
          <a:bodyPr/>
          <a:lstStyle/>
          <a:p>
            <a:endParaRPr lang="zh-CN" altLang="en-US"/>
          </a:p>
        </p:txBody>
      </p:sp>
      <p:sp>
        <p:nvSpPr>
          <p:cNvPr id="307206" name="Line 6"/>
          <p:cNvSpPr>
            <a:spLocks noChangeShapeType="1"/>
          </p:cNvSpPr>
          <p:nvPr/>
        </p:nvSpPr>
        <p:spPr bwMode="auto">
          <a:xfrm>
            <a:off x="5614392" y="3284984"/>
            <a:ext cx="685800" cy="0"/>
          </a:xfrm>
          <a:prstGeom prst="line">
            <a:avLst/>
          </a:prstGeom>
          <a:noFill/>
          <a:ln w="28575">
            <a:solidFill>
              <a:schemeClr val="tx1"/>
            </a:solidFill>
            <a:round/>
            <a:headEnd/>
            <a:tailEnd type="triangle" w="med" len="med"/>
          </a:ln>
          <a:effectLst/>
        </p:spPr>
        <p:txBody>
          <a:bodyPr/>
          <a:lstStyle/>
          <a:p>
            <a:endParaRPr lang="zh-CN" altLang="en-US"/>
          </a:p>
        </p:txBody>
      </p:sp>
      <p:sp>
        <p:nvSpPr>
          <p:cNvPr id="307207" name="Line 7"/>
          <p:cNvSpPr>
            <a:spLocks noChangeShapeType="1"/>
          </p:cNvSpPr>
          <p:nvPr/>
        </p:nvSpPr>
        <p:spPr bwMode="auto">
          <a:xfrm>
            <a:off x="3995936" y="2708920"/>
            <a:ext cx="685800" cy="0"/>
          </a:xfrm>
          <a:prstGeom prst="line">
            <a:avLst/>
          </a:prstGeom>
          <a:noFill/>
          <a:ln w="28575">
            <a:solidFill>
              <a:schemeClr val="tx1"/>
            </a:solidFill>
            <a:round/>
            <a:headEnd/>
            <a:tailEnd type="triangle" w="med" len="med"/>
          </a:ln>
          <a:effectLst/>
        </p:spPr>
        <p:txBody>
          <a:bodyPr/>
          <a:lstStyle/>
          <a:p>
            <a:endParaRPr lang="zh-CN" altLang="en-US"/>
          </a:p>
        </p:txBody>
      </p:sp>
      <p:sp>
        <p:nvSpPr>
          <p:cNvPr id="307208" name="Line 8"/>
          <p:cNvSpPr>
            <a:spLocks noChangeShapeType="1"/>
          </p:cNvSpPr>
          <p:nvPr/>
        </p:nvSpPr>
        <p:spPr bwMode="auto">
          <a:xfrm>
            <a:off x="3059832" y="3212976"/>
            <a:ext cx="685800" cy="0"/>
          </a:xfrm>
          <a:prstGeom prst="line">
            <a:avLst/>
          </a:prstGeom>
          <a:noFill/>
          <a:ln w="28575">
            <a:solidFill>
              <a:schemeClr val="tx1"/>
            </a:solidFill>
            <a:round/>
            <a:headEnd/>
            <a:tailEnd type="triangle" w="med" len="med"/>
          </a:ln>
          <a:effectLst/>
        </p:spPr>
        <p:txBody>
          <a:bodyPr/>
          <a:lstStyle/>
          <a:p>
            <a:endParaRPr lang="zh-CN" altLang="en-US"/>
          </a:p>
        </p:txBody>
      </p:sp>
      <p:sp>
        <p:nvSpPr>
          <p:cNvPr id="307209" name="Line 9"/>
          <p:cNvSpPr>
            <a:spLocks noChangeShapeType="1"/>
          </p:cNvSpPr>
          <p:nvPr/>
        </p:nvSpPr>
        <p:spPr bwMode="auto">
          <a:xfrm>
            <a:off x="1115616" y="3212976"/>
            <a:ext cx="685800" cy="0"/>
          </a:xfrm>
          <a:prstGeom prst="line">
            <a:avLst/>
          </a:prstGeom>
          <a:noFill/>
          <a:ln w="28575">
            <a:solidFill>
              <a:schemeClr val="tx1"/>
            </a:solidFill>
            <a:round/>
            <a:headEnd/>
            <a:tailEnd type="triangle" w="med" len="med"/>
          </a:ln>
          <a:effectLst/>
        </p:spPr>
        <p:txBody>
          <a:bodyPr/>
          <a:lstStyle/>
          <a:p>
            <a:endParaRPr lang="zh-CN" altLang="en-US"/>
          </a:p>
        </p:txBody>
      </p:sp>
      <p:sp>
        <p:nvSpPr>
          <p:cNvPr id="2" name="矩形 1">
            <a:extLst>
              <a:ext uri="{FF2B5EF4-FFF2-40B4-BE49-F238E27FC236}">
                <a16:creationId xmlns:a16="http://schemas.microsoft.com/office/drawing/2014/main" id="{6C668F4D-E222-439C-B6E9-BB5B5B5B37A2}"/>
              </a:ext>
            </a:extLst>
          </p:cNvPr>
          <p:cNvSpPr/>
          <p:nvPr/>
        </p:nvSpPr>
        <p:spPr>
          <a:xfrm>
            <a:off x="457200" y="2204864"/>
            <a:ext cx="8305800" cy="180020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6418" name="Picture 2" descr="21"/>
          <p:cNvPicPr>
            <a:picLocks noChangeAspect="1" noChangeArrowheads="1"/>
          </p:cNvPicPr>
          <p:nvPr/>
        </p:nvPicPr>
        <p:blipFill>
          <a:blip r:embed="rId2" cstate="print"/>
          <a:srcRect/>
          <a:stretch>
            <a:fillRect/>
          </a:stretch>
        </p:blipFill>
        <p:spPr bwMode="auto">
          <a:xfrm>
            <a:off x="827584" y="620688"/>
            <a:ext cx="7740352" cy="6005446"/>
          </a:xfrm>
          <a:prstGeom prst="rect">
            <a:avLst/>
          </a:prstGeom>
          <a:noFill/>
          <a:ln w="9525">
            <a:noFill/>
            <a:miter lim="800000"/>
            <a:headEnd/>
            <a:tailEnd/>
          </a:ln>
        </p:spPr>
      </p:pic>
      <p:sp>
        <p:nvSpPr>
          <p:cNvPr id="316419" name="Rectangle 3"/>
          <p:cNvSpPr>
            <a:spLocks noChangeArrowheads="1"/>
          </p:cNvSpPr>
          <p:nvPr/>
        </p:nvSpPr>
        <p:spPr bwMode="auto">
          <a:xfrm>
            <a:off x="4648200" y="5867400"/>
            <a:ext cx="2927350" cy="366713"/>
          </a:xfrm>
          <a:prstGeom prst="rect">
            <a:avLst/>
          </a:prstGeom>
          <a:noFill/>
          <a:ln w="9525">
            <a:noFill/>
            <a:miter lim="800000"/>
            <a:headEnd/>
            <a:tailEnd/>
          </a:ln>
          <a:effectLst/>
        </p:spPr>
        <p:txBody>
          <a:bodyPr wrap="none">
            <a:spAutoFit/>
          </a:bodyPr>
          <a:lstStyle/>
          <a:p>
            <a:pPr>
              <a:spcBef>
                <a:spcPct val="0"/>
              </a:spcBef>
              <a:buClrTx/>
              <a:buSzTx/>
              <a:buFontTx/>
              <a:buNone/>
            </a:pPr>
            <a:r>
              <a:rPr lang="zh-CN" altLang="en-US" sz="1800" b="0">
                <a:effectLst/>
                <a:latin typeface="Arial" charset="0"/>
                <a:ea typeface="宋体" charset="-122"/>
              </a:rPr>
              <a:t>污泥处理与处置的基本流程</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rrowheads="1"/>
          </p:cNvSpPr>
          <p:nvPr>
            <p:ph type="title"/>
          </p:nvPr>
        </p:nvSpPr>
        <p:spPr/>
        <p:txBody>
          <a:bodyPr>
            <a:normAutofit fontScale="90000"/>
          </a:bodyPr>
          <a:lstStyle/>
          <a:p>
            <a:r>
              <a:rPr lang="en-US" altLang="zh-CN" sz="3600" dirty="0">
                <a:solidFill>
                  <a:srgbClr val="0BF57A"/>
                </a:solidFill>
              </a:rPr>
              <a:t>1</a:t>
            </a:r>
            <a:r>
              <a:rPr lang="zh-CN" altLang="en-US" sz="3600" dirty="0">
                <a:solidFill>
                  <a:srgbClr val="0BF57A"/>
                </a:solidFill>
              </a:rPr>
              <a:t>、污泥浓缩</a:t>
            </a:r>
            <a:br>
              <a:rPr lang="zh-CN" altLang="en-US" sz="4000" b="0" dirty="0"/>
            </a:br>
            <a:endParaRPr lang="zh-CN" altLang="en-US" sz="4000" b="0" dirty="0"/>
          </a:p>
        </p:txBody>
      </p:sp>
      <p:sp>
        <p:nvSpPr>
          <p:cNvPr id="78851" name="Rectangle 3"/>
          <p:cNvSpPr>
            <a:spLocks noGrp="1" noChangeArrowheads="1"/>
          </p:cNvSpPr>
          <p:nvPr>
            <p:ph type="body" idx="1"/>
          </p:nvPr>
        </p:nvSpPr>
        <p:spPr>
          <a:xfrm>
            <a:off x="0" y="990600"/>
            <a:ext cx="9144000" cy="5867400"/>
          </a:xfrm>
        </p:spPr>
        <p:txBody>
          <a:bodyPr>
            <a:normAutofit fontScale="92500"/>
          </a:bodyPr>
          <a:lstStyle/>
          <a:p>
            <a:pPr>
              <a:lnSpc>
                <a:spcPct val="150000"/>
              </a:lnSpc>
              <a:buFont typeface="Wingdings" pitchFamily="2" charset="2"/>
              <a:buNone/>
            </a:pPr>
            <a:r>
              <a:rPr lang="en-US" altLang="zh-CN" sz="2400" b="1" dirty="0">
                <a:latin typeface="楷体_GB2312" pitchFamily="49" charset="-122"/>
                <a:ea typeface="楷体_GB2312" pitchFamily="49" charset="-122"/>
              </a:rPr>
              <a:t>     </a:t>
            </a:r>
            <a:r>
              <a:rPr lang="zh-CN" altLang="en-US" sz="2400" b="1" dirty="0">
                <a:solidFill>
                  <a:schemeClr val="tx1"/>
                </a:solidFill>
                <a:latin typeface="楷体_GB2312" pitchFamily="49" charset="-122"/>
                <a:ea typeface="楷体_GB2312" pitchFamily="49" charset="-122"/>
              </a:rPr>
              <a:t>初次沉淀池泥含水率介于</a:t>
            </a:r>
            <a:r>
              <a:rPr lang="en-US" altLang="zh-CN" sz="2400" b="1" dirty="0">
                <a:solidFill>
                  <a:schemeClr val="tx1"/>
                </a:solidFill>
                <a:latin typeface="楷体_GB2312" pitchFamily="49" charset="-122"/>
                <a:ea typeface="楷体_GB2312" pitchFamily="49" charset="-122"/>
              </a:rPr>
              <a:t>95</a:t>
            </a:r>
            <a:r>
              <a:rPr lang="zh-CN" altLang="en-US" sz="2400" b="1" dirty="0">
                <a:solidFill>
                  <a:schemeClr val="tx1"/>
                </a:solidFill>
                <a:latin typeface="楷体_GB2312" pitchFamily="49" charset="-122"/>
                <a:ea typeface="楷体_GB2312" pitchFamily="49" charset="-122"/>
              </a:rPr>
              <a:t>％～</a:t>
            </a:r>
            <a:r>
              <a:rPr lang="en-US" altLang="zh-CN" sz="2400" b="1" dirty="0">
                <a:solidFill>
                  <a:schemeClr val="tx1"/>
                </a:solidFill>
                <a:latin typeface="楷体_GB2312" pitchFamily="49" charset="-122"/>
                <a:ea typeface="楷体_GB2312" pitchFamily="49" charset="-122"/>
              </a:rPr>
              <a:t>97</a:t>
            </a:r>
            <a:r>
              <a:rPr lang="zh-CN" altLang="en-US" sz="2400" b="1" dirty="0">
                <a:solidFill>
                  <a:schemeClr val="tx1"/>
                </a:solidFill>
                <a:latin typeface="楷体_GB2312" pitchFamily="49" charset="-122"/>
                <a:ea typeface="楷体_GB2312" pitchFamily="49" charset="-122"/>
              </a:rPr>
              <a:t>％，剩余活性污泥达</a:t>
            </a:r>
            <a:r>
              <a:rPr lang="en-US" altLang="zh-CN" sz="2400" b="1" dirty="0">
                <a:solidFill>
                  <a:schemeClr val="tx1"/>
                </a:solidFill>
                <a:latin typeface="楷体_GB2312" pitchFamily="49" charset="-122"/>
                <a:ea typeface="楷体_GB2312" pitchFamily="49" charset="-122"/>
              </a:rPr>
              <a:t>99</a:t>
            </a:r>
            <a:r>
              <a:rPr lang="zh-CN" altLang="en-US" sz="2400" b="1" dirty="0">
                <a:solidFill>
                  <a:schemeClr val="tx1"/>
                </a:solidFill>
                <a:latin typeface="楷体_GB2312" pitchFamily="49" charset="-122"/>
                <a:ea typeface="楷体_GB2312" pitchFamily="49" charset="-122"/>
              </a:rPr>
              <a:t>％以上。因此污泥的体积非常大，对污泥的后续处理造成困难。</a:t>
            </a:r>
          </a:p>
          <a:p>
            <a:pPr>
              <a:lnSpc>
                <a:spcPct val="150000"/>
              </a:lnSpc>
              <a:buNone/>
            </a:pPr>
            <a:r>
              <a:rPr lang="zh-CN" altLang="en-US" sz="2400" b="1" dirty="0">
                <a:solidFill>
                  <a:schemeClr val="tx1"/>
                </a:solidFill>
                <a:latin typeface="楷体_GB2312" pitchFamily="49" charset="-122"/>
                <a:ea typeface="楷体_GB2312" pitchFamily="49" charset="-122"/>
              </a:rPr>
              <a:t>     污泥浓缩的目的在于</a:t>
            </a:r>
            <a:r>
              <a:rPr lang="zh-CN" altLang="en-US" sz="2400" b="1" dirty="0">
                <a:solidFill>
                  <a:srgbClr val="0BF57A"/>
                </a:solidFill>
                <a:latin typeface="楷体_GB2312" pitchFamily="49" charset="-122"/>
                <a:ea typeface="楷体_GB2312" pitchFamily="49" charset="-122"/>
              </a:rPr>
              <a:t>减容</a:t>
            </a:r>
            <a:r>
              <a:rPr lang="zh-CN" altLang="en-US" sz="2400" b="1" dirty="0">
                <a:latin typeface="楷体_GB2312" pitchFamily="49" charset="-122"/>
                <a:ea typeface="楷体_GB2312" pitchFamily="49" charset="-122"/>
              </a:rPr>
              <a:t>。</a:t>
            </a:r>
            <a:r>
              <a:rPr lang="zh-CN" altLang="en-US" sz="2400" b="1" dirty="0">
                <a:solidFill>
                  <a:schemeClr val="tx1"/>
                </a:solidFill>
                <a:latin typeface="楷体_GB2312" pitchFamily="49" charset="-122"/>
                <a:ea typeface="楷体_GB2312" pitchFamily="49" charset="-122"/>
              </a:rPr>
              <a:t>污泥减容为后续处理创造条件。如后续处理是厌氧消化，消化池的容积、加热量、搅拌能耗都可大大降低。</a:t>
            </a:r>
          </a:p>
          <a:p>
            <a:pPr>
              <a:lnSpc>
                <a:spcPct val="150000"/>
              </a:lnSpc>
              <a:buFont typeface="Wingdings" pitchFamily="2" charset="2"/>
              <a:buNone/>
            </a:pPr>
            <a:r>
              <a:rPr lang="zh-CN" altLang="en-US" sz="2400" b="1" dirty="0">
                <a:solidFill>
                  <a:schemeClr val="tx1"/>
                </a:solidFill>
                <a:latin typeface="楷体_GB2312" pitchFamily="49" charset="-122"/>
                <a:ea typeface="楷体_GB2312" pitchFamily="49" charset="-122"/>
              </a:rPr>
              <a:t>    如后续处理为机械脱水，调整污泥的混凝剂用量、机械脱水设备的容量可大大减小。</a:t>
            </a:r>
            <a:endParaRPr lang="zh-CN" altLang="en-US" sz="2400" b="1" dirty="0">
              <a:latin typeface="楷体_GB2312" pitchFamily="49" charset="-122"/>
              <a:ea typeface="楷体_GB2312" pitchFamily="49" charset="-122"/>
            </a:endParaRPr>
          </a:p>
          <a:p>
            <a:pPr algn="l">
              <a:lnSpc>
                <a:spcPct val="150000"/>
              </a:lnSpc>
            </a:pPr>
            <a:r>
              <a:rPr lang="zh-CN" altLang="en-US" sz="2400" b="1" dirty="0">
                <a:latin typeface="楷体_GB2312" pitchFamily="49" charset="-122"/>
                <a:ea typeface="楷体_GB2312" pitchFamily="49" charset="-122"/>
              </a:rPr>
              <a:t>污泥浓缩工艺</a:t>
            </a:r>
            <a:br>
              <a:rPr lang="zh-CN" altLang="en-US" sz="2400" b="1" dirty="0">
                <a:latin typeface="楷体_GB2312" pitchFamily="49" charset="-122"/>
                <a:ea typeface="楷体_GB2312" pitchFamily="49" charset="-122"/>
              </a:rPr>
            </a:br>
            <a:r>
              <a:rPr lang="en-US" altLang="zh-CN" sz="2400" b="1" dirty="0">
                <a:solidFill>
                  <a:srgbClr val="FF9900"/>
                </a:solidFill>
                <a:latin typeface="楷体_GB2312" pitchFamily="49" charset="-122"/>
                <a:ea typeface="楷体_GB2312" pitchFamily="49" charset="-122"/>
              </a:rPr>
              <a:t>1</a:t>
            </a:r>
            <a:r>
              <a:rPr lang="zh-CN" altLang="en-US" sz="2400" b="1" dirty="0">
                <a:solidFill>
                  <a:srgbClr val="FF9900"/>
                </a:solidFill>
                <a:latin typeface="楷体_GB2312" pitchFamily="49" charset="-122"/>
                <a:ea typeface="楷体_GB2312" pitchFamily="49" charset="-122"/>
              </a:rPr>
              <a:t>、重力浓缩法</a:t>
            </a:r>
          </a:p>
          <a:p>
            <a:pPr>
              <a:lnSpc>
                <a:spcPct val="150000"/>
              </a:lnSpc>
              <a:buFont typeface="Wingdings" pitchFamily="2" charset="2"/>
              <a:buNone/>
            </a:pPr>
            <a:r>
              <a:rPr lang="zh-CN" altLang="en-US" sz="2400" b="1" dirty="0">
                <a:solidFill>
                  <a:srgbClr val="FF9900"/>
                </a:solidFill>
                <a:latin typeface="楷体_GB2312" pitchFamily="49" charset="-122"/>
                <a:ea typeface="楷体_GB2312" pitchFamily="49" charset="-122"/>
              </a:rPr>
              <a:t>  </a:t>
            </a:r>
            <a:r>
              <a:rPr lang="en-US" altLang="zh-CN" sz="2400" b="1" dirty="0">
                <a:solidFill>
                  <a:srgbClr val="FF9900"/>
                </a:solidFill>
                <a:latin typeface="楷体_GB2312" pitchFamily="49" charset="-122"/>
                <a:ea typeface="楷体_GB2312" pitchFamily="49" charset="-122"/>
              </a:rPr>
              <a:t>2</a:t>
            </a:r>
            <a:r>
              <a:rPr lang="zh-CN" altLang="en-US" sz="2400" b="1" dirty="0">
                <a:solidFill>
                  <a:srgbClr val="FF9900"/>
                </a:solidFill>
                <a:latin typeface="楷体_GB2312" pitchFamily="49" charset="-122"/>
                <a:ea typeface="楷体_GB2312" pitchFamily="49" charset="-122"/>
              </a:rPr>
              <a:t>、气浮浓缩法</a:t>
            </a:r>
          </a:p>
          <a:p>
            <a:pPr>
              <a:lnSpc>
                <a:spcPct val="150000"/>
              </a:lnSpc>
              <a:buFont typeface="Wingdings" pitchFamily="2" charset="2"/>
              <a:buNone/>
            </a:pPr>
            <a:r>
              <a:rPr lang="zh-CN" altLang="en-US" sz="2400" b="1" dirty="0">
                <a:solidFill>
                  <a:srgbClr val="FF9900"/>
                </a:solidFill>
                <a:latin typeface="楷体_GB2312" pitchFamily="49" charset="-122"/>
                <a:ea typeface="楷体_GB2312" pitchFamily="49" charset="-122"/>
              </a:rPr>
              <a:t>  </a:t>
            </a:r>
            <a:r>
              <a:rPr lang="en-US" altLang="zh-CN" sz="2400" b="1" dirty="0">
                <a:solidFill>
                  <a:srgbClr val="FF9900"/>
                </a:solidFill>
                <a:latin typeface="楷体_GB2312" pitchFamily="49" charset="-122"/>
                <a:ea typeface="楷体_GB2312" pitchFamily="49" charset="-122"/>
              </a:rPr>
              <a:t>3</a:t>
            </a:r>
            <a:r>
              <a:rPr lang="zh-CN" altLang="en-US" sz="2400" b="1" dirty="0">
                <a:solidFill>
                  <a:srgbClr val="FF9900"/>
                </a:solidFill>
                <a:latin typeface="楷体_GB2312" pitchFamily="49" charset="-122"/>
                <a:ea typeface="楷体_GB2312" pitchFamily="49" charset="-122"/>
              </a:rPr>
              <a:t>、离心浓缩法</a:t>
            </a:r>
          </a:p>
          <a:p>
            <a:pPr>
              <a:lnSpc>
                <a:spcPct val="90000"/>
              </a:lnSpc>
            </a:pPr>
            <a:endParaRPr lang="en-US" altLang="zh-CN" sz="2800" b="1" dirty="0">
              <a:latin typeface="楷体_GB2312" pitchFamily="49" charset="-122"/>
              <a:ea typeface="楷体_GB2312" pitchFamily="49"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rrowheads="1"/>
          </p:cNvSpPr>
          <p:nvPr>
            <p:ph type="title"/>
          </p:nvPr>
        </p:nvSpPr>
        <p:spPr>
          <a:xfrm>
            <a:off x="323528" y="764704"/>
            <a:ext cx="8229600" cy="792162"/>
          </a:xfrm>
        </p:spPr>
        <p:txBody>
          <a:bodyPr>
            <a:normAutofit/>
          </a:bodyPr>
          <a:lstStyle/>
          <a:p>
            <a:pPr algn="ctr"/>
            <a:r>
              <a:rPr lang="zh-CN" altLang="en-US" sz="3200" b="0" dirty="0">
                <a:solidFill>
                  <a:srgbClr val="0BF57A"/>
                </a:solidFill>
              </a:rPr>
              <a:t>（一）、重力浓缩法</a:t>
            </a:r>
          </a:p>
        </p:txBody>
      </p:sp>
      <p:sp>
        <p:nvSpPr>
          <p:cNvPr id="14341" name="Rectangle 5"/>
          <p:cNvSpPr>
            <a:spLocks noGrp="1" noChangeArrowheads="1"/>
          </p:cNvSpPr>
          <p:nvPr>
            <p:ph type="body" idx="1"/>
          </p:nvPr>
        </p:nvSpPr>
        <p:spPr>
          <a:xfrm>
            <a:off x="0" y="1412776"/>
            <a:ext cx="8820472" cy="4597152"/>
          </a:xfrm>
          <a:noFill/>
          <a:ln/>
        </p:spPr>
        <p:txBody>
          <a:bodyPr>
            <a:normAutofit lnSpcReduction="10000"/>
          </a:bodyPr>
          <a:lstStyle/>
          <a:p>
            <a:pPr>
              <a:buFont typeface="Wingdings" pitchFamily="2" charset="2"/>
              <a:buNone/>
            </a:pPr>
            <a:endParaRPr lang="en-US" altLang="zh-CN" b="1" dirty="0">
              <a:latin typeface="楷体_GB2312" pitchFamily="49" charset="-122"/>
              <a:ea typeface="楷体_GB2312" pitchFamily="49" charset="-122"/>
            </a:endParaRPr>
          </a:p>
          <a:p>
            <a:pPr>
              <a:lnSpc>
                <a:spcPct val="150000"/>
              </a:lnSpc>
              <a:buFont typeface="Wingdings" pitchFamily="2" charset="2"/>
              <a:buNone/>
            </a:pPr>
            <a:r>
              <a:rPr lang="en-US" altLang="zh-CN" b="1" dirty="0">
                <a:solidFill>
                  <a:schemeClr val="tx1"/>
                </a:solidFill>
                <a:latin typeface="楷体_GB2312" pitchFamily="49" charset="-122"/>
                <a:ea typeface="楷体_GB2312" pitchFamily="49" charset="-122"/>
              </a:rPr>
              <a:t>      </a:t>
            </a:r>
            <a:r>
              <a:rPr lang="zh-CN" altLang="en-US" sz="2800" b="1" dirty="0">
                <a:solidFill>
                  <a:schemeClr val="tx1"/>
                </a:solidFill>
                <a:latin typeface="楷体_GB2312" pitchFamily="49" charset="-122"/>
                <a:ea typeface="楷体_GB2312" pitchFamily="49" charset="-122"/>
              </a:rPr>
              <a:t>重力浓缩构筑物称重力浓缩池。适用于比重较大的污泥、沉渣。主要用于浓缩初沉污泥及初沉污泥和剩余污泥的混合污泥。是一种应用最广泛、最简便的方法。</a:t>
            </a:r>
            <a:endParaRPr lang="zh-CN" altLang="en-US" sz="2800" b="1" dirty="0">
              <a:latin typeface="楷体_GB2312" pitchFamily="49" charset="-122"/>
              <a:ea typeface="楷体_GB2312" pitchFamily="49" charset="-122"/>
            </a:endParaRPr>
          </a:p>
          <a:p>
            <a:pPr>
              <a:lnSpc>
                <a:spcPct val="150000"/>
              </a:lnSpc>
              <a:buFont typeface="Wingdings" pitchFamily="2" charset="2"/>
              <a:buNone/>
            </a:pPr>
            <a:r>
              <a:rPr lang="zh-CN" altLang="en-US" sz="2800" b="1" dirty="0">
                <a:latin typeface="楷体_GB2312" pitchFamily="49" charset="-122"/>
                <a:ea typeface="楷体_GB2312" pitchFamily="49" charset="-122"/>
              </a:rPr>
              <a:t>   根据运行方式不同，可分为</a:t>
            </a:r>
            <a:r>
              <a:rPr lang="zh-CN" altLang="en-US" sz="2800" b="1" dirty="0">
                <a:solidFill>
                  <a:srgbClr val="0BF57A"/>
                </a:solidFill>
                <a:latin typeface="楷体_GB2312" pitchFamily="49" charset="-122"/>
                <a:ea typeface="楷体_GB2312" pitchFamily="49" charset="-122"/>
              </a:rPr>
              <a:t>连续式重力浓缩池</a:t>
            </a:r>
            <a:r>
              <a:rPr lang="zh-CN" altLang="en-US" sz="2800" b="1" dirty="0">
                <a:solidFill>
                  <a:schemeClr val="hlink"/>
                </a:solidFill>
                <a:latin typeface="楷体_GB2312" pitchFamily="49" charset="-122"/>
                <a:ea typeface="楷体_GB2312" pitchFamily="49" charset="-122"/>
              </a:rPr>
              <a:t>、</a:t>
            </a:r>
            <a:r>
              <a:rPr lang="zh-CN" altLang="en-US" sz="2800" b="1" dirty="0">
                <a:solidFill>
                  <a:srgbClr val="0BF57A"/>
                </a:solidFill>
                <a:latin typeface="楷体_GB2312" pitchFamily="49" charset="-122"/>
                <a:ea typeface="楷体_GB2312" pitchFamily="49" charset="-122"/>
              </a:rPr>
              <a:t>间歇式重力浓缩池</a:t>
            </a:r>
            <a:r>
              <a:rPr lang="zh-CN" altLang="en-US" sz="2800" b="1" dirty="0">
                <a:latin typeface="楷体_GB2312" pitchFamily="49" charset="-122"/>
                <a:ea typeface="楷体_GB2312" pitchFamily="49" charset="-122"/>
              </a:rPr>
              <a:t>两种。</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Rot="1" noChangeArrowheads="1"/>
          </p:cNvSpPr>
          <p:nvPr>
            <p:ph type="title"/>
          </p:nvPr>
        </p:nvSpPr>
        <p:spPr>
          <a:xfrm>
            <a:off x="457200" y="274638"/>
            <a:ext cx="7848600" cy="868362"/>
          </a:xfrm>
        </p:spPr>
        <p:txBody>
          <a:bodyPr>
            <a:normAutofit/>
          </a:bodyPr>
          <a:lstStyle/>
          <a:p>
            <a:pPr algn="ctr"/>
            <a:r>
              <a:rPr lang="zh-CN" altLang="en-US" sz="2800" dirty="0"/>
              <a:t>间歇式重力浓缩池</a:t>
            </a:r>
          </a:p>
        </p:txBody>
      </p:sp>
      <p:sp>
        <p:nvSpPr>
          <p:cNvPr id="279555" name="Rectangle 3"/>
          <p:cNvSpPr>
            <a:spLocks noGrp="1" noChangeArrowheads="1"/>
          </p:cNvSpPr>
          <p:nvPr>
            <p:ph type="body" idx="1"/>
          </p:nvPr>
        </p:nvSpPr>
        <p:spPr>
          <a:xfrm>
            <a:off x="0" y="1600200"/>
            <a:ext cx="3810000" cy="4525963"/>
          </a:xfrm>
        </p:spPr>
        <p:txBody>
          <a:bodyPr/>
          <a:lstStyle/>
          <a:p>
            <a:endParaRPr lang="en-US" altLang="zh-CN"/>
          </a:p>
          <a:p>
            <a:endParaRPr lang="en-US" altLang="zh-CN"/>
          </a:p>
        </p:txBody>
      </p:sp>
      <p:pic>
        <p:nvPicPr>
          <p:cNvPr id="279556" name="Picture 4" descr="21"/>
          <p:cNvPicPr>
            <a:picLocks noChangeAspect="1" noChangeArrowheads="1"/>
          </p:cNvPicPr>
          <p:nvPr/>
        </p:nvPicPr>
        <p:blipFill>
          <a:blip r:embed="rId2" cstate="print"/>
          <a:srcRect b="10196"/>
          <a:stretch>
            <a:fillRect/>
          </a:stretch>
        </p:blipFill>
        <p:spPr bwMode="auto">
          <a:xfrm>
            <a:off x="914400" y="1524000"/>
            <a:ext cx="6172200" cy="3967163"/>
          </a:xfrm>
          <a:prstGeom prst="rect">
            <a:avLst/>
          </a:prstGeom>
          <a:noFill/>
        </p:spPr>
      </p:pic>
      <p:sp>
        <p:nvSpPr>
          <p:cNvPr id="279557" name="Text Box 5"/>
          <p:cNvSpPr txBox="1">
            <a:spLocks noChangeArrowheads="1"/>
          </p:cNvSpPr>
          <p:nvPr/>
        </p:nvSpPr>
        <p:spPr bwMode="auto">
          <a:xfrm>
            <a:off x="914400" y="5867400"/>
            <a:ext cx="6096000" cy="461665"/>
          </a:xfrm>
          <a:prstGeom prst="rect">
            <a:avLst/>
          </a:prstGeom>
          <a:noFill/>
          <a:ln w="9525" algn="ctr">
            <a:noFill/>
            <a:miter lim="800000"/>
            <a:headEnd/>
            <a:tailEnd/>
          </a:ln>
          <a:effectLst/>
        </p:spPr>
        <p:txBody>
          <a:bodyPr>
            <a:spAutoFit/>
          </a:bodyPr>
          <a:lstStyle/>
          <a:p>
            <a:pPr marL="342900" indent="-342900">
              <a:spcBef>
                <a:spcPct val="50000"/>
              </a:spcBef>
            </a:pPr>
            <a:r>
              <a:rPr lang="zh-CN" altLang="en-US" sz="2400" dirty="0">
                <a:effectLst>
                  <a:outerShdw blurRad="38100" dist="38100" dir="2700000" algn="tl">
                    <a:srgbClr val="000000"/>
                  </a:outerShdw>
                </a:effectLst>
              </a:rPr>
              <a:t>设计主要考虑</a:t>
            </a:r>
            <a:r>
              <a:rPr lang="zh-CN" altLang="en-US" sz="2400" dirty="0">
                <a:solidFill>
                  <a:srgbClr val="0BF57A"/>
                </a:solidFill>
                <a:effectLst>
                  <a:outerShdw blurRad="38100" dist="38100" dir="2700000" algn="tl">
                    <a:srgbClr val="000000"/>
                  </a:outerShdw>
                </a:effectLst>
              </a:rPr>
              <a:t>停留时间</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6" name="Picture 4" descr="图片20"/>
          <p:cNvPicPr>
            <a:picLocks noGrp="1" noChangeAspect="1" noChangeArrowheads="1"/>
          </p:cNvPicPr>
          <p:nvPr>
            <p:ph type="body" idx="4294967295"/>
          </p:nvPr>
        </p:nvPicPr>
        <p:blipFill>
          <a:blip r:embed="rId2" cstate="print"/>
          <a:srcRect/>
          <a:stretch>
            <a:fillRect/>
          </a:stretch>
        </p:blipFill>
        <p:spPr>
          <a:xfrm>
            <a:off x="1043608" y="1052736"/>
            <a:ext cx="6732240" cy="4318686"/>
          </a:xfrm>
          <a:noFill/>
          <a:ln/>
        </p:spPr>
      </p:pic>
      <p:sp>
        <p:nvSpPr>
          <p:cNvPr id="79877" name="Text Box 5"/>
          <p:cNvSpPr txBox="1">
            <a:spLocks noChangeArrowheads="1"/>
          </p:cNvSpPr>
          <p:nvPr/>
        </p:nvSpPr>
        <p:spPr bwMode="auto">
          <a:xfrm>
            <a:off x="179512" y="5661248"/>
            <a:ext cx="9144000" cy="400110"/>
          </a:xfrm>
          <a:prstGeom prst="rect">
            <a:avLst/>
          </a:prstGeom>
          <a:noFill/>
          <a:ln w="9525" algn="ctr">
            <a:noFill/>
            <a:miter lim="800000"/>
            <a:headEnd/>
            <a:tailEnd/>
          </a:ln>
          <a:effectLst/>
        </p:spPr>
        <p:txBody>
          <a:bodyPr>
            <a:spAutoFit/>
          </a:bodyPr>
          <a:lstStyle/>
          <a:p>
            <a:pPr marL="342900" indent="-342900">
              <a:spcBef>
                <a:spcPct val="50000"/>
              </a:spcBef>
            </a:pPr>
            <a:r>
              <a:rPr lang="zh-CN" altLang="en-US" sz="2000" dirty="0">
                <a:solidFill>
                  <a:srgbClr val="FFFF00"/>
                </a:solidFill>
                <a:effectLst>
                  <a:outerShdw blurRad="38100" dist="38100" dir="2700000" algn="tl">
                    <a:srgbClr val="000000"/>
                  </a:outerShdw>
                </a:effectLst>
              </a:rPr>
              <a:t>合理设计和运行</a:t>
            </a:r>
            <a:r>
              <a:rPr lang="zh-CN" altLang="en-US" sz="2000" dirty="0">
                <a:solidFill>
                  <a:srgbClr val="0BF57A"/>
                </a:solidFill>
                <a:effectLst>
                  <a:outerShdw blurRad="38100" dist="38100" dir="2700000" algn="tl">
                    <a:srgbClr val="000000"/>
                  </a:outerShdw>
                </a:effectLst>
              </a:rPr>
              <a:t>取决于确切掌握污泥沉降特性</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rrowheads="1"/>
          </p:cNvSpPr>
          <p:nvPr>
            <p:ph type="title"/>
          </p:nvPr>
        </p:nvSpPr>
        <p:spPr/>
        <p:txBody>
          <a:bodyPr/>
          <a:lstStyle/>
          <a:p>
            <a:pPr algn="ctr"/>
            <a:r>
              <a:rPr lang="zh-CN" altLang="en-US" sz="3200" dirty="0">
                <a:solidFill>
                  <a:srgbClr val="FFFF00"/>
                </a:solidFill>
                <a:effectLst/>
              </a:rPr>
              <a:t>连续式污泥浓缩池</a:t>
            </a:r>
          </a:p>
        </p:txBody>
      </p:sp>
      <p:pic>
        <p:nvPicPr>
          <p:cNvPr id="90116" name="Picture 4" descr="21"/>
          <p:cNvPicPr>
            <a:picLocks noGrp="1" noChangeAspect="1" noChangeArrowheads="1"/>
          </p:cNvPicPr>
          <p:nvPr>
            <p:ph type="body" idx="1"/>
          </p:nvPr>
        </p:nvPicPr>
        <p:blipFill>
          <a:blip r:embed="rId2" cstate="print"/>
          <a:srcRect t="-3828" r="55833" b="3600"/>
          <a:stretch>
            <a:fillRect/>
          </a:stretch>
        </p:blipFill>
        <p:spPr>
          <a:xfrm>
            <a:off x="251520" y="1628800"/>
            <a:ext cx="4192768" cy="3770362"/>
          </a:xfrm>
          <a:noFill/>
          <a:ln/>
        </p:spPr>
      </p:pic>
      <p:pic>
        <p:nvPicPr>
          <p:cNvPr id="90117" name="Picture 5" descr="21"/>
          <p:cNvPicPr>
            <a:picLocks noChangeAspect="1" noChangeArrowheads="1"/>
          </p:cNvPicPr>
          <p:nvPr/>
        </p:nvPicPr>
        <p:blipFill>
          <a:blip r:embed="rId2" cstate="print"/>
          <a:srcRect l="57500" t="-1915" b="3600"/>
          <a:stretch>
            <a:fillRect/>
          </a:stretch>
        </p:blipFill>
        <p:spPr bwMode="auto">
          <a:xfrm>
            <a:off x="4788024" y="1700808"/>
            <a:ext cx="3931459" cy="3744416"/>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body" idx="1"/>
          </p:nvPr>
        </p:nvSpPr>
        <p:spPr>
          <a:xfrm>
            <a:off x="179512" y="1700808"/>
            <a:ext cx="8686800" cy="2133600"/>
          </a:xfrm>
          <a:noFill/>
          <a:ln/>
        </p:spPr>
        <p:txBody>
          <a:bodyPr>
            <a:noAutofit/>
          </a:bodyPr>
          <a:lstStyle/>
          <a:p>
            <a:pPr indent="342900">
              <a:lnSpc>
                <a:spcPct val="160000"/>
              </a:lnSpc>
              <a:buNone/>
            </a:pPr>
            <a:r>
              <a:rPr lang="zh-CN" altLang="en-US" b="1" dirty="0">
                <a:solidFill>
                  <a:schemeClr val="tx1"/>
                </a:solidFill>
                <a:latin typeface="华文中宋" pitchFamily="2" charset="-122"/>
                <a:ea typeface="华文中宋" pitchFamily="2" charset="-122"/>
              </a:rPr>
              <a:t>污水处理厂的全部建设费用中，用于处理污泥的约占</a:t>
            </a:r>
            <a:r>
              <a:rPr lang="en-US" altLang="zh-CN" b="1" dirty="0">
                <a:solidFill>
                  <a:srgbClr val="FFFF00"/>
                </a:solidFill>
                <a:latin typeface="华文中宋" pitchFamily="2" charset="-122"/>
                <a:ea typeface="华文中宋" pitchFamily="2" charset="-122"/>
              </a:rPr>
              <a:t>20</a:t>
            </a:r>
            <a:r>
              <a:rPr lang="zh-CN" altLang="en-US" b="1" dirty="0">
                <a:solidFill>
                  <a:srgbClr val="FFFF00"/>
                </a:solidFill>
                <a:latin typeface="华文中宋" pitchFamily="2" charset="-122"/>
                <a:ea typeface="华文中宋" pitchFamily="2" charset="-122"/>
              </a:rPr>
              <a:t>％</a:t>
            </a:r>
            <a:r>
              <a:rPr lang="en-US" altLang="zh-CN" b="1" dirty="0">
                <a:solidFill>
                  <a:srgbClr val="FFFF00"/>
                </a:solidFill>
                <a:latin typeface="华文中宋" pitchFamily="2" charset="-122"/>
                <a:ea typeface="华文中宋" pitchFamily="2" charset="-122"/>
              </a:rPr>
              <a:t>~50</a:t>
            </a:r>
            <a:r>
              <a:rPr lang="zh-CN" altLang="en-US" b="1" dirty="0">
                <a:solidFill>
                  <a:srgbClr val="FFFF00"/>
                </a:solidFill>
                <a:latin typeface="华文中宋" pitchFamily="2" charset="-122"/>
                <a:ea typeface="华文中宋" pitchFamily="2" charset="-122"/>
              </a:rPr>
              <a:t>％，</a:t>
            </a:r>
            <a:r>
              <a:rPr lang="zh-CN" altLang="en-US" b="1" dirty="0">
                <a:solidFill>
                  <a:schemeClr val="tx1"/>
                </a:solidFill>
                <a:latin typeface="华文中宋" pitchFamily="2" charset="-122"/>
                <a:ea typeface="华文中宋" pitchFamily="2" charset="-122"/>
              </a:rPr>
              <a:t>甚至</a:t>
            </a:r>
            <a:r>
              <a:rPr lang="en-US" altLang="zh-CN" b="1" dirty="0">
                <a:solidFill>
                  <a:srgbClr val="FFFF00"/>
                </a:solidFill>
                <a:latin typeface="华文中宋" pitchFamily="2" charset="-122"/>
                <a:ea typeface="华文中宋" pitchFamily="2" charset="-122"/>
              </a:rPr>
              <a:t>70</a:t>
            </a:r>
            <a:r>
              <a:rPr lang="zh-CN" altLang="en-US" b="1" dirty="0">
                <a:solidFill>
                  <a:srgbClr val="FFFF00"/>
                </a:solidFill>
                <a:latin typeface="华文中宋" pitchFamily="2" charset="-122"/>
                <a:ea typeface="华文中宋" pitchFamily="2" charset="-122"/>
              </a:rPr>
              <a:t>％</a:t>
            </a:r>
            <a:r>
              <a:rPr lang="zh-CN" altLang="en-US" b="1" dirty="0">
                <a:solidFill>
                  <a:schemeClr val="tx1"/>
                </a:solidFill>
                <a:latin typeface="华文中宋" pitchFamily="2" charset="-122"/>
                <a:ea typeface="华文中宋" pitchFamily="2" charset="-122"/>
              </a:rPr>
              <a:t>。所以污泥处理是污水处理系统的重要组成部分，必须予以充分重视。</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rrowheads="1"/>
          </p:cNvSpPr>
          <p:nvPr>
            <p:ph type="title"/>
          </p:nvPr>
        </p:nvSpPr>
        <p:spPr>
          <a:xfrm>
            <a:off x="467544" y="332656"/>
            <a:ext cx="8229600" cy="762000"/>
          </a:xfrm>
        </p:spPr>
        <p:txBody>
          <a:bodyPr>
            <a:normAutofit/>
          </a:bodyPr>
          <a:lstStyle/>
          <a:p>
            <a:pPr algn="ctr"/>
            <a:r>
              <a:rPr lang="zh-CN" altLang="en-US" sz="3200" b="0" dirty="0">
                <a:solidFill>
                  <a:srgbClr val="0BF57A"/>
                </a:solidFill>
              </a:rPr>
              <a:t>（二</a:t>
            </a:r>
            <a:r>
              <a:rPr lang="en-US" altLang="zh-CN" sz="3200" b="0" dirty="0">
                <a:solidFill>
                  <a:srgbClr val="0BF57A"/>
                </a:solidFill>
              </a:rPr>
              <a:t>)</a:t>
            </a:r>
            <a:r>
              <a:rPr lang="zh-CN" altLang="en-US" sz="3200" b="0" dirty="0">
                <a:solidFill>
                  <a:srgbClr val="0BF57A"/>
                </a:solidFill>
              </a:rPr>
              <a:t>气浮浓缩法</a:t>
            </a:r>
          </a:p>
        </p:txBody>
      </p:sp>
      <p:sp>
        <p:nvSpPr>
          <p:cNvPr id="88067" name="Rectangle 3"/>
          <p:cNvSpPr>
            <a:spLocks noGrp="1" noChangeArrowheads="1"/>
          </p:cNvSpPr>
          <p:nvPr>
            <p:ph type="body" idx="1"/>
          </p:nvPr>
        </p:nvSpPr>
        <p:spPr>
          <a:xfrm>
            <a:off x="0" y="1066800"/>
            <a:ext cx="4495800" cy="5486400"/>
          </a:xfrm>
        </p:spPr>
        <p:txBody>
          <a:bodyPr>
            <a:normAutofit fontScale="85000" lnSpcReduction="10000"/>
          </a:bodyPr>
          <a:lstStyle/>
          <a:p>
            <a:pPr>
              <a:lnSpc>
                <a:spcPct val="150000"/>
              </a:lnSpc>
              <a:buNone/>
            </a:pPr>
            <a:r>
              <a:rPr lang="zh-CN" altLang="en-US" sz="2400" b="1" dirty="0">
                <a:latin typeface="楷体_GB2312" pitchFamily="49" charset="-122"/>
                <a:ea typeface="楷体_GB2312" pitchFamily="49" charset="-122"/>
              </a:rPr>
              <a:t>气浮浓缩法原理</a:t>
            </a:r>
          </a:p>
          <a:p>
            <a:pPr>
              <a:lnSpc>
                <a:spcPct val="150000"/>
              </a:lnSpc>
            </a:pPr>
            <a:r>
              <a:rPr lang="zh-CN" altLang="en-US" sz="2400" b="1" dirty="0">
                <a:solidFill>
                  <a:schemeClr val="tx1"/>
                </a:solidFill>
                <a:latin typeface="楷体_GB2312" pitchFamily="49" charset="-122"/>
                <a:ea typeface="楷体_GB2312" pitchFamily="49" charset="-122"/>
              </a:rPr>
              <a:t>适用于</a:t>
            </a:r>
            <a:r>
              <a:rPr lang="zh-CN" altLang="en-US" sz="2400" b="1" dirty="0">
                <a:solidFill>
                  <a:srgbClr val="0BF57A"/>
                </a:solidFill>
                <a:latin typeface="楷体_GB2312" pitchFamily="49" charset="-122"/>
                <a:ea typeface="楷体_GB2312" pitchFamily="49" charset="-122"/>
              </a:rPr>
              <a:t>比重接近于水的活性污泥</a:t>
            </a:r>
            <a:r>
              <a:rPr lang="zh-CN" altLang="en-US" sz="2400" b="1" dirty="0">
                <a:solidFill>
                  <a:schemeClr val="tx1"/>
                </a:solidFill>
                <a:latin typeface="楷体_GB2312" pitchFamily="49" charset="-122"/>
                <a:ea typeface="楷体_GB2312" pitchFamily="49" charset="-122"/>
              </a:rPr>
              <a:t>，</a:t>
            </a:r>
            <a:r>
              <a:rPr lang="zh-CN" altLang="en-US" sz="2400" b="1" dirty="0">
                <a:solidFill>
                  <a:srgbClr val="FFFF00"/>
                </a:solidFill>
                <a:latin typeface="楷体_GB2312" pitchFamily="49" charset="-122"/>
                <a:ea typeface="楷体_GB2312" pitchFamily="49" charset="-122"/>
              </a:rPr>
              <a:t>疏水的污泥</a:t>
            </a:r>
            <a:r>
              <a:rPr lang="zh-CN" altLang="en-US" sz="2400" b="1" dirty="0">
                <a:solidFill>
                  <a:schemeClr val="tx1"/>
                </a:solidFill>
                <a:latin typeface="楷体_GB2312" pitchFamily="49" charset="-122"/>
                <a:ea typeface="楷体_GB2312" pitchFamily="49" charset="-122"/>
              </a:rPr>
              <a:t>尤为适用，对于</a:t>
            </a:r>
            <a:r>
              <a:rPr lang="zh-CN" altLang="en-US" sz="2400" b="1" dirty="0">
                <a:solidFill>
                  <a:srgbClr val="F01085"/>
                </a:solidFill>
                <a:latin typeface="楷体_GB2312" pitchFamily="49" charset="-122"/>
                <a:ea typeface="楷体_GB2312" pitchFamily="49" charset="-122"/>
              </a:rPr>
              <a:t>浓缩时易发生污泥膨胀、易发酵得剩余污泥</a:t>
            </a:r>
            <a:r>
              <a:rPr lang="zh-CN" altLang="en-US" sz="2400" b="1" dirty="0">
                <a:solidFill>
                  <a:schemeClr val="tx1"/>
                </a:solidFill>
                <a:latin typeface="楷体_GB2312" pitchFamily="49" charset="-122"/>
                <a:ea typeface="楷体_GB2312" pitchFamily="49" charset="-122"/>
              </a:rPr>
              <a:t>效果尤其显著。</a:t>
            </a:r>
            <a:endParaRPr lang="en-US" altLang="zh-CN" sz="2400" b="1" dirty="0">
              <a:solidFill>
                <a:schemeClr val="tx1"/>
              </a:solidFill>
              <a:latin typeface="楷体_GB2312" pitchFamily="49" charset="-122"/>
              <a:ea typeface="楷体_GB2312" pitchFamily="49" charset="-122"/>
            </a:endParaRPr>
          </a:p>
          <a:p>
            <a:pPr>
              <a:lnSpc>
                <a:spcPct val="150000"/>
              </a:lnSpc>
            </a:pPr>
            <a:endParaRPr lang="zh-CN" altLang="en-US" sz="2400" b="1" dirty="0">
              <a:latin typeface="楷体_GB2312" pitchFamily="49" charset="-122"/>
              <a:ea typeface="楷体_GB2312" pitchFamily="49" charset="-122"/>
            </a:endParaRPr>
          </a:p>
          <a:p>
            <a:pPr>
              <a:lnSpc>
                <a:spcPct val="150000"/>
              </a:lnSpc>
            </a:pPr>
            <a:r>
              <a:rPr lang="zh-CN" altLang="en-US" sz="2400" b="1" dirty="0">
                <a:solidFill>
                  <a:schemeClr val="tx1"/>
                </a:solidFill>
                <a:latin typeface="楷体_GB2312" pitchFamily="49" charset="-122"/>
                <a:ea typeface="楷体_GB2312" pitchFamily="49" charset="-122"/>
              </a:rPr>
              <a:t>能把含水率从</a:t>
            </a:r>
            <a:r>
              <a:rPr lang="en-US" altLang="zh-CN" sz="2400" b="1" dirty="0">
                <a:solidFill>
                  <a:schemeClr val="tx1"/>
                </a:solidFill>
                <a:latin typeface="楷体_GB2312" pitchFamily="49" charset="-122"/>
                <a:ea typeface="楷体_GB2312" pitchFamily="49" charset="-122"/>
              </a:rPr>
              <a:t>99</a:t>
            </a:r>
            <a:r>
              <a:rPr lang="zh-CN" altLang="en-US" sz="2400" b="1" dirty="0">
                <a:solidFill>
                  <a:schemeClr val="tx1"/>
                </a:solidFill>
                <a:latin typeface="楷体_GB2312" pitchFamily="49" charset="-122"/>
                <a:ea typeface="楷体_GB2312" pitchFamily="49" charset="-122"/>
              </a:rPr>
              <a:t>．</a:t>
            </a:r>
            <a:r>
              <a:rPr lang="en-US" altLang="zh-CN" sz="2400" b="1" dirty="0">
                <a:solidFill>
                  <a:schemeClr val="tx1"/>
                </a:solidFill>
                <a:latin typeface="楷体_GB2312" pitchFamily="49" charset="-122"/>
                <a:ea typeface="楷体_GB2312" pitchFamily="49" charset="-122"/>
              </a:rPr>
              <a:t>5</a:t>
            </a:r>
            <a:r>
              <a:rPr lang="zh-CN" altLang="en-US" sz="2400" b="1" dirty="0">
                <a:solidFill>
                  <a:schemeClr val="tx1"/>
                </a:solidFill>
                <a:latin typeface="楷体_GB2312" pitchFamily="49" charset="-122"/>
                <a:ea typeface="楷体_GB2312" pitchFamily="49" charset="-122"/>
              </a:rPr>
              <a:t>％降至</a:t>
            </a:r>
            <a:r>
              <a:rPr lang="en-US" altLang="zh-CN" sz="2400" b="1" dirty="0">
                <a:solidFill>
                  <a:schemeClr val="tx1"/>
                </a:solidFill>
                <a:latin typeface="楷体_GB2312" pitchFamily="49" charset="-122"/>
                <a:ea typeface="楷体_GB2312" pitchFamily="49" charset="-122"/>
              </a:rPr>
              <a:t>94</a:t>
            </a:r>
            <a:r>
              <a:rPr lang="en-US" altLang="zh-CN" sz="2400" b="1" dirty="0">
                <a:solidFill>
                  <a:schemeClr val="tx1"/>
                </a:solidFill>
                <a:latin typeface="Arial"/>
                <a:ea typeface="楷体_GB2312" pitchFamily="49" charset="-122"/>
              </a:rPr>
              <a:t>—</a:t>
            </a:r>
            <a:r>
              <a:rPr lang="en-US" altLang="zh-CN" sz="2400" b="1" dirty="0">
                <a:solidFill>
                  <a:schemeClr val="tx1"/>
                </a:solidFill>
                <a:latin typeface="楷体_GB2312" pitchFamily="49" charset="-122"/>
                <a:ea typeface="楷体_GB2312" pitchFamily="49" charset="-122"/>
              </a:rPr>
              <a:t>96</a:t>
            </a:r>
            <a:r>
              <a:rPr lang="zh-CN" altLang="en-US" sz="2400" b="1" dirty="0">
                <a:solidFill>
                  <a:schemeClr val="tx1"/>
                </a:solidFill>
                <a:latin typeface="楷体_GB2312" pitchFamily="49" charset="-122"/>
                <a:ea typeface="楷体_GB2312" pitchFamily="49" charset="-122"/>
              </a:rPr>
              <a:t>％，澄清池悬浮物浓度低于</a:t>
            </a:r>
            <a:r>
              <a:rPr lang="en-US" altLang="zh-CN" sz="2400" b="1" dirty="0">
                <a:solidFill>
                  <a:schemeClr val="tx1"/>
                </a:solidFill>
                <a:latin typeface="楷体_GB2312" pitchFamily="49" charset="-122"/>
                <a:ea typeface="楷体_GB2312" pitchFamily="49" charset="-122"/>
              </a:rPr>
              <a:t>0.1</a:t>
            </a:r>
            <a:r>
              <a:rPr lang="zh-CN" altLang="en-US" sz="2400" b="1" dirty="0">
                <a:solidFill>
                  <a:schemeClr val="tx1"/>
                </a:solidFill>
                <a:latin typeface="楷体_GB2312" pitchFamily="49" charset="-122"/>
                <a:ea typeface="楷体_GB2312" pitchFamily="49" charset="-122"/>
              </a:rPr>
              <a:t>％。</a:t>
            </a:r>
            <a:endParaRPr lang="en-US" altLang="zh-CN" sz="2400" b="1" dirty="0">
              <a:solidFill>
                <a:schemeClr val="tx1"/>
              </a:solidFill>
              <a:latin typeface="楷体_GB2312" pitchFamily="49" charset="-122"/>
              <a:ea typeface="楷体_GB2312" pitchFamily="49" charset="-122"/>
            </a:endParaRPr>
          </a:p>
          <a:p>
            <a:pPr>
              <a:lnSpc>
                <a:spcPct val="150000"/>
              </a:lnSpc>
            </a:pPr>
            <a:endParaRPr lang="zh-CN" altLang="en-US" sz="2400" b="1" dirty="0">
              <a:latin typeface="楷体_GB2312" pitchFamily="49" charset="-122"/>
              <a:ea typeface="楷体_GB2312" pitchFamily="49" charset="-122"/>
            </a:endParaRPr>
          </a:p>
          <a:p>
            <a:pPr>
              <a:lnSpc>
                <a:spcPct val="150000"/>
              </a:lnSpc>
            </a:pPr>
            <a:r>
              <a:rPr lang="zh-CN" altLang="en-US" sz="2400" b="1" dirty="0">
                <a:solidFill>
                  <a:schemeClr val="tx1"/>
                </a:solidFill>
                <a:latin typeface="楷体_GB2312" pitchFamily="49" charset="-122"/>
                <a:ea typeface="楷体_GB2312" pitchFamily="49" charset="-122"/>
              </a:rPr>
              <a:t>气浮浓缩法分为加</a:t>
            </a:r>
            <a:r>
              <a:rPr lang="zh-CN" altLang="en-US" sz="2400" b="1" dirty="0">
                <a:solidFill>
                  <a:srgbClr val="0BF57A"/>
                </a:solidFill>
                <a:latin typeface="楷体_GB2312" pitchFamily="49" charset="-122"/>
                <a:ea typeface="楷体_GB2312" pitchFamily="49" charset="-122"/>
              </a:rPr>
              <a:t>压溶气气浮法</a:t>
            </a:r>
            <a:r>
              <a:rPr lang="zh-CN" altLang="en-US" sz="2400" b="1" dirty="0">
                <a:solidFill>
                  <a:schemeClr val="tx1"/>
                </a:solidFill>
                <a:latin typeface="楷体_GB2312" pitchFamily="49" charset="-122"/>
                <a:ea typeface="楷体_GB2312" pitchFamily="49" charset="-122"/>
              </a:rPr>
              <a:t>与</a:t>
            </a:r>
            <a:r>
              <a:rPr lang="zh-CN" altLang="en-US" sz="2400" b="1" dirty="0">
                <a:solidFill>
                  <a:srgbClr val="0BF57A"/>
                </a:solidFill>
                <a:latin typeface="楷体_GB2312" pitchFamily="49" charset="-122"/>
                <a:ea typeface="楷体_GB2312" pitchFamily="49" charset="-122"/>
              </a:rPr>
              <a:t>真空气浮法</a:t>
            </a:r>
            <a:r>
              <a:rPr lang="zh-CN" altLang="en-US" sz="2400" b="1" dirty="0">
                <a:solidFill>
                  <a:schemeClr val="tx1"/>
                </a:solidFill>
                <a:latin typeface="楷体_GB2312" pitchFamily="49" charset="-122"/>
                <a:ea typeface="楷体_GB2312" pitchFamily="49" charset="-122"/>
              </a:rPr>
              <a:t>两种</a:t>
            </a:r>
          </a:p>
        </p:txBody>
      </p:sp>
      <p:pic>
        <p:nvPicPr>
          <p:cNvPr id="88068" name="Picture 4"/>
          <p:cNvPicPr>
            <a:picLocks noChangeAspect="1" noChangeArrowheads="1"/>
          </p:cNvPicPr>
          <p:nvPr/>
        </p:nvPicPr>
        <p:blipFill>
          <a:blip r:embed="rId2" cstate="print"/>
          <a:srcRect/>
          <a:stretch>
            <a:fillRect/>
          </a:stretch>
        </p:blipFill>
        <p:spPr bwMode="auto">
          <a:xfrm>
            <a:off x="4722813" y="1196752"/>
            <a:ext cx="4421187" cy="4876800"/>
          </a:xfrm>
          <a:prstGeom prst="rect">
            <a:avLst/>
          </a:prstGeom>
          <a:solidFill>
            <a:srgbClr val="FFFFFF"/>
          </a:solid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rrowheads="1"/>
          </p:cNvSpPr>
          <p:nvPr>
            <p:ph type="title"/>
          </p:nvPr>
        </p:nvSpPr>
        <p:spPr>
          <a:xfrm>
            <a:off x="323528" y="476672"/>
            <a:ext cx="8229600" cy="712788"/>
          </a:xfrm>
        </p:spPr>
        <p:txBody>
          <a:bodyPr>
            <a:normAutofit fontScale="90000"/>
          </a:bodyPr>
          <a:lstStyle/>
          <a:p>
            <a:pPr algn="ctr"/>
            <a:r>
              <a:rPr lang="en-US" altLang="zh-CN" sz="3600" b="0" dirty="0">
                <a:solidFill>
                  <a:srgbClr val="0BF57A"/>
                </a:solidFill>
              </a:rPr>
              <a:t>(</a:t>
            </a:r>
            <a:r>
              <a:rPr lang="zh-CN" altLang="en-US" sz="3600" b="0" dirty="0">
                <a:solidFill>
                  <a:srgbClr val="0BF57A"/>
                </a:solidFill>
              </a:rPr>
              <a:t>三</a:t>
            </a:r>
            <a:r>
              <a:rPr lang="en-US" altLang="zh-CN" sz="3600" b="0" dirty="0">
                <a:solidFill>
                  <a:srgbClr val="0BF57A"/>
                </a:solidFill>
              </a:rPr>
              <a:t>)</a:t>
            </a:r>
            <a:r>
              <a:rPr lang="zh-CN" altLang="en-US" sz="3600" dirty="0"/>
              <a:t>   </a:t>
            </a:r>
            <a:r>
              <a:rPr lang="zh-CN" altLang="en-US" sz="3600" b="0" dirty="0">
                <a:solidFill>
                  <a:srgbClr val="0BF57A"/>
                </a:solidFill>
              </a:rPr>
              <a:t>离心浓缩法</a:t>
            </a:r>
            <a:br>
              <a:rPr lang="zh-CN" altLang="en-US" sz="3600" dirty="0">
                <a:latin typeface="楷体_GB2312" pitchFamily="49" charset="-122"/>
                <a:ea typeface="楷体_GB2312" pitchFamily="49" charset="-122"/>
              </a:rPr>
            </a:br>
            <a:endParaRPr lang="zh-CN" altLang="en-US" sz="3600" b="0" dirty="0">
              <a:solidFill>
                <a:srgbClr val="0BF57A"/>
              </a:solidFill>
            </a:endParaRPr>
          </a:p>
        </p:txBody>
      </p:sp>
      <p:sp>
        <p:nvSpPr>
          <p:cNvPr id="89091" name="Rectangle 3"/>
          <p:cNvSpPr>
            <a:spLocks noGrp="1" noChangeArrowheads="1"/>
          </p:cNvSpPr>
          <p:nvPr>
            <p:ph type="body" idx="1"/>
          </p:nvPr>
        </p:nvSpPr>
        <p:spPr>
          <a:xfrm>
            <a:off x="152400" y="908720"/>
            <a:ext cx="8991600" cy="5791200"/>
          </a:xfrm>
        </p:spPr>
        <p:txBody>
          <a:bodyPr>
            <a:normAutofit lnSpcReduction="10000"/>
          </a:bodyPr>
          <a:lstStyle/>
          <a:p>
            <a:pPr>
              <a:lnSpc>
                <a:spcPct val="150000"/>
              </a:lnSpc>
            </a:pPr>
            <a:r>
              <a:rPr lang="en-US" altLang="zh-CN" sz="2400" dirty="0"/>
              <a:t> </a:t>
            </a:r>
            <a:r>
              <a:rPr lang="zh-CN" altLang="en-US" sz="2400" dirty="0">
                <a:latin typeface="楷体_GB2312" pitchFamily="49" charset="-122"/>
                <a:ea typeface="楷体_GB2312" pitchFamily="49" charset="-122"/>
              </a:rPr>
              <a:t>  </a:t>
            </a:r>
            <a:r>
              <a:rPr lang="zh-CN" altLang="en-US" sz="2400" dirty="0">
                <a:solidFill>
                  <a:srgbClr val="0BF57A"/>
                </a:solidFill>
                <a:latin typeface="楷体_GB2312" pitchFamily="49" charset="-122"/>
                <a:ea typeface="楷体_GB2312" pitchFamily="49" charset="-122"/>
              </a:rPr>
              <a:t>离心浓缩法是</a:t>
            </a:r>
            <a:r>
              <a:rPr lang="zh-CN" altLang="en-US" sz="2400" b="1" dirty="0">
                <a:solidFill>
                  <a:srgbClr val="0BF57A"/>
                </a:solidFill>
                <a:latin typeface="楷体_GB2312" pitchFamily="49" charset="-122"/>
                <a:ea typeface="楷体_GB2312" pitchFamily="49" charset="-122"/>
              </a:rPr>
              <a:t>利用污泥中的固体即污泥与其中的液体即水之间的密度有很大的不同，在高速旋转的离心机中具有不同的离心力，从而可以使二者分离。</a:t>
            </a:r>
          </a:p>
          <a:p>
            <a:pPr>
              <a:lnSpc>
                <a:spcPct val="150000"/>
              </a:lnSpc>
              <a:buFont typeface="Wingdings" pitchFamily="2" charset="2"/>
              <a:buNone/>
            </a:pPr>
            <a:r>
              <a:rPr lang="zh-CN" altLang="en-US" sz="2400" dirty="0">
                <a:latin typeface="楷体_GB2312" pitchFamily="49" charset="-122"/>
                <a:ea typeface="楷体_GB2312" pitchFamily="49" charset="-122"/>
              </a:rPr>
              <a:t>         一般离心浓缩机可以连续工作，污泥在离心浓缩机中的</a:t>
            </a:r>
            <a:r>
              <a:rPr lang="en-US" altLang="zh-CN" sz="2400" dirty="0">
                <a:latin typeface="楷体_GB2312" pitchFamily="49" charset="-122"/>
                <a:ea typeface="楷体_GB2312" pitchFamily="49" charset="-122"/>
              </a:rPr>
              <a:t>HRT</a:t>
            </a:r>
            <a:r>
              <a:rPr lang="zh-CN" altLang="en-US" sz="2400" dirty="0">
                <a:latin typeface="楷体_GB2312" pitchFamily="49" charset="-122"/>
                <a:ea typeface="楷体_GB2312" pitchFamily="49" charset="-122"/>
              </a:rPr>
              <a:t>仅为</a:t>
            </a:r>
            <a:r>
              <a:rPr lang="en-US" altLang="zh-CN" sz="2400" dirty="0">
                <a:latin typeface="楷体_GB2312" pitchFamily="49" charset="-122"/>
                <a:ea typeface="楷体_GB2312" pitchFamily="49" charset="-122"/>
              </a:rPr>
              <a:t>3 min</a:t>
            </a:r>
            <a:r>
              <a:rPr lang="zh-CN" altLang="en-US" sz="2400" dirty="0">
                <a:latin typeface="楷体_GB2312" pitchFamily="49" charset="-122"/>
                <a:ea typeface="楷体_GB2312" pitchFamily="49" charset="-122"/>
              </a:rPr>
              <a:t>，而出泥的含固率可达</a:t>
            </a:r>
            <a:r>
              <a:rPr lang="en-US" altLang="zh-CN" sz="2400" dirty="0">
                <a:latin typeface="楷体_GB2312" pitchFamily="49" charset="-122"/>
                <a:ea typeface="楷体_GB2312" pitchFamily="49" charset="-122"/>
              </a:rPr>
              <a:t>4%</a:t>
            </a:r>
            <a:r>
              <a:rPr lang="zh-CN" altLang="en-US" sz="2400" dirty="0">
                <a:latin typeface="楷体_GB2312" pitchFamily="49" charset="-122"/>
                <a:ea typeface="楷体_GB2312" pitchFamily="49" charset="-122"/>
              </a:rPr>
              <a:t>以上，即出泥的含水率可以达到</a:t>
            </a:r>
            <a:r>
              <a:rPr lang="en-US" altLang="zh-CN" sz="2400" dirty="0">
                <a:latin typeface="楷体_GB2312" pitchFamily="49" charset="-122"/>
                <a:ea typeface="楷体_GB2312" pitchFamily="49" charset="-122"/>
              </a:rPr>
              <a:t>96%</a:t>
            </a:r>
            <a:r>
              <a:rPr lang="zh-CN" altLang="en-US" sz="2400" dirty="0">
                <a:latin typeface="楷体_GB2312" pitchFamily="49" charset="-122"/>
                <a:ea typeface="楷体_GB2312" pitchFamily="49" charset="-122"/>
              </a:rPr>
              <a:t>以下。一般需添加助凝剂（</a:t>
            </a:r>
            <a:r>
              <a:rPr lang="en-US" altLang="zh-CN" sz="2400" dirty="0">
                <a:latin typeface="楷体_GB2312" pitchFamily="49" charset="-122"/>
                <a:ea typeface="楷体_GB2312" pitchFamily="49" charset="-122"/>
              </a:rPr>
              <a:t>PFS,PAM)</a:t>
            </a:r>
            <a:r>
              <a:rPr lang="zh-CN" altLang="en-US" sz="2400" dirty="0">
                <a:latin typeface="楷体_GB2312" pitchFamily="49" charset="-122"/>
                <a:ea typeface="楷体_GB2312" pitchFamily="49" charset="-122"/>
              </a:rPr>
              <a:t>。</a:t>
            </a:r>
          </a:p>
          <a:p>
            <a:pPr>
              <a:lnSpc>
                <a:spcPct val="150000"/>
              </a:lnSpc>
              <a:buFont typeface="Wingdings" pitchFamily="2" charset="2"/>
              <a:buNone/>
            </a:pPr>
            <a:r>
              <a:rPr lang="zh-CN" altLang="en-US" sz="2400" b="1" dirty="0">
                <a:solidFill>
                  <a:srgbClr val="FF0000"/>
                </a:solidFill>
                <a:latin typeface="楷体_GB2312" pitchFamily="49" charset="-122"/>
                <a:ea typeface="楷体_GB2312" pitchFamily="49" charset="-122"/>
              </a:rPr>
              <a:t>    特点</a:t>
            </a:r>
            <a:r>
              <a:rPr lang="zh-CN" altLang="en-US" sz="2400" dirty="0">
                <a:solidFill>
                  <a:srgbClr val="FF0000"/>
                </a:solidFill>
                <a:latin typeface="楷体_GB2312" pitchFamily="49" charset="-122"/>
                <a:ea typeface="楷体_GB2312" pitchFamily="49" charset="-122"/>
              </a:rPr>
              <a:t>：</a:t>
            </a:r>
            <a:r>
              <a:rPr lang="zh-CN" altLang="en-US" sz="2400" dirty="0">
                <a:solidFill>
                  <a:schemeClr val="tx1"/>
                </a:solidFill>
                <a:latin typeface="楷体_GB2312" pitchFamily="49" charset="-122"/>
                <a:ea typeface="楷体_GB2312" pitchFamily="49" charset="-122"/>
              </a:rPr>
              <a:t>全封闭离心机，连续工作，污泥和水分由不同通道导出机外，工作效率高、占地面积小。</a:t>
            </a:r>
            <a:endParaRPr lang="zh-CN" altLang="en-US" sz="2400" dirty="0">
              <a:latin typeface="楷体_GB2312" pitchFamily="49" charset="-122"/>
              <a:ea typeface="楷体_GB2312" pitchFamily="49" charset="-122"/>
            </a:endParaRPr>
          </a:p>
          <a:p>
            <a:pPr>
              <a:lnSpc>
                <a:spcPct val="150000"/>
              </a:lnSpc>
              <a:buFont typeface="Wingdings" pitchFamily="2" charset="2"/>
              <a:buNone/>
            </a:pPr>
            <a:r>
              <a:rPr lang="zh-CN" altLang="en-US" sz="2400" b="1" dirty="0">
                <a:solidFill>
                  <a:srgbClr val="FF9900"/>
                </a:solidFill>
                <a:latin typeface="楷体_GB2312" pitchFamily="49" charset="-122"/>
                <a:ea typeface="楷体_GB2312" pitchFamily="49" charset="-122"/>
              </a:rPr>
              <a:t>    适用于</a:t>
            </a:r>
            <a:r>
              <a:rPr lang="zh-CN" altLang="en-US" sz="2400" dirty="0">
                <a:latin typeface="楷体_GB2312" pitchFamily="49" charset="-122"/>
                <a:ea typeface="楷体_GB2312" pitchFamily="49" charset="-122"/>
              </a:rPr>
              <a:t>难脱水的剩余污泥</a:t>
            </a:r>
          </a:p>
          <a:p>
            <a:pPr>
              <a:lnSpc>
                <a:spcPct val="150000"/>
              </a:lnSpc>
              <a:buFont typeface="Wingdings" pitchFamily="2" charset="2"/>
              <a:buNone/>
            </a:pPr>
            <a:r>
              <a:rPr lang="zh-CN" altLang="en-US" sz="2400" b="1" dirty="0">
                <a:solidFill>
                  <a:srgbClr val="FF9900"/>
                </a:solidFill>
                <a:latin typeface="楷体_GB2312" pitchFamily="49" charset="-122"/>
                <a:ea typeface="楷体_GB2312" pitchFamily="49" charset="-122"/>
              </a:rPr>
              <a:t>    </a:t>
            </a:r>
            <a:r>
              <a:rPr lang="zh-CN" altLang="en-US" sz="2400" b="1" dirty="0">
                <a:solidFill>
                  <a:srgbClr val="FF0000"/>
                </a:solidFill>
                <a:latin typeface="楷体_GB2312" pitchFamily="49" charset="-122"/>
                <a:ea typeface="楷体_GB2312" pitchFamily="49" charset="-122"/>
              </a:rPr>
              <a:t>缺点</a:t>
            </a:r>
            <a:r>
              <a:rPr lang="zh-CN" altLang="en-US" sz="2400" dirty="0">
                <a:solidFill>
                  <a:srgbClr val="FF0000"/>
                </a:solidFill>
                <a:latin typeface="楷体_GB2312" pitchFamily="49" charset="-122"/>
                <a:ea typeface="楷体_GB2312" pitchFamily="49" charset="-122"/>
              </a:rPr>
              <a:t>：</a:t>
            </a:r>
            <a:r>
              <a:rPr lang="zh-CN" altLang="en-US" sz="2400" dirty="0">
                <a:solidFill>
                  <a:schemeClr val="tx1"/>
                </a:solidFill>
                <a:latin typeface="楷体_GB2312" pitchFamily="49" charset="-122"/>
                <a:ea typeface="楷体_GB2312" pitchFamily="49" charset="-122"/>
              </a:rPr>
              <a:t>需要加助凝剂、耗电量大 </a:t>
            </a:r>
            <a:r>
              <a:rPr lang="en-US" altLang="zh-CN" sz="2400" dirty="0">
                <a:solidFill>
                  <a:schemeClr val="tx1"/>
                </a:solidFill>
                <a:latin typeface="楷体_GB2312" pitchFamily="49" charset="-122"/>
                <a:ea typeface="楷体_GB2312" pitchFamily="49" charset="-122"/>
              </a:rPr>
              <a:t>(</a:t>
            </a:r>
            <a:r>
              <a:rPr lang="zh-CN" altLang="en-US" sz="2400" dirty="0">
                <a:solidFill>
                  <a:schemeClr val="tx1"/>
                </a:solidFill>
                <a:latin typeface="楷体_GB2312" pitchFamily="49" charset="-122"/>
                <a:ea typeface="楷体_GB2312" pitchFamily="49" charset="-122"/>
              </a:rPr>
              <a:t>气浮法</a:t>
            </a:r>
            <a:r>
              <a:rPr lang="en-US" altLang="zh-CN" sz="2400" dirty="0">
                <a:solidFill>
                  <a:schemeClr val="tx1"/>
                </a:solidFill>
                <a:latin typeface="楷体_GB2312" pitchFamily="49" charset="-122"/>
                <a:ea typeface="楷体_GB2312" pitchFamily="49" charset="-122"/>
              </a:rPr>
              <a:t>10</a:t>
            </a:r>
            <a:r>
              <a:rPr lang="zh-CN" altLang="en-US" sz="2400" dirty="0">
                <a:solidFill>
                  <a:schemeClr val="tx1"/>
                </a:solidFill>
                <a:latin typeface="楷体_GB2312" pitchFamily="49" charset="-122"/>
                <a:ea typeface="楷体_GB2312" pitchFamily="49" charset="-122"/>
              </a:rPr>
              <a:t>倍）。</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Rot="1" noChangeArrowheads="1"/>
          </p:cNvSpPr>
          <p:nvPr>
            <p:ph type="title"/>
          </p:nvPr>
        </p:nvSpPr>
        <p:spPr>
          <a:xfrm>
            <a:off x="302840" y="269776"/>
            <a:ext cx="8229600" cy="1143000"/>
          </a:xfrm>
        </p:spPr>
        <p:txBody>
          <a:bodyPr>
            <a:normAutofit/>
          </a:bodyPr>
          <a:lstStyle/>
          <a:p>
            <a:pPr algn="ctr"/>
            <a:r>
              <a:rPr lang="zh-CN" altLang="en-US" dirty="0">
                <a:solidFill>
                  <a:srgbClr val="FFFF00"/>
                </a:solidFill>
              </a:rPr>
              <a:t>第四节    污泥的稳定</a:t>
            </a:r>
          </a:p>
        </p:txBody>
      </p:sp>
      <p:sp>
        <p:nvSpPr>
          <p:cNvPr id="325635" name="Rectangle 3"/>
          <p:cNvSpPr>
            <a:spLocks noGrp="1" noChangeArrowheads="1"/>
          </p:cNvSpPr>
          <p:nvPr>
            <p:ph type="body" idx="1"/>
          </p:nvPr>
        </p:nvSpPr>
        <p:spPr>
          <a:xfrm>
            <a:off x="228600" y="1162000"/>
            <a:ext cx="8915400" cy="5867400"/>
          </a:xfrm>
        </p:spPr>
        <p:txBody>
          <a:bodyPr/>
          <a:lstStyle/>
          <a:p>
            <a:pPr>
              <a:lnSpc>
                <a:spcPct val="150000"/>
              </a:lnSpc>
            </a:pPr>
            <a:r>
              <a:rPr lang="zh-CN" altLang="en-US" sz="2400" b="1" dirty="0">
                <a:solidFill>
                  <a:schemeClr val="tx1"/>
                </a:solidFill>
                <a:latin typeface="楷体_GB2312" pitchFamily="49" charset="-122"/>
                <a:ea typeface="楷体_GB2312" pitchFamily="49" charset="-122"/>
              </a:rPr>
              <a:t>稳定污泥的常用方法是</a:t>
            </a:r>
            <a:r>
              <a:rPr lang="zh-CN" altLang="en-US" sz="2400" b="1" dirty="0">
                <a:solidFill>
                  <a:srgbClr val="0BF57A"/>
                </a:solidFill>
                <a:latin typeface="楷体_GB2312" pitchFamily="49" charset="-122"/>
                <a:ea typeface="楷体_GB2312" pitchFamily="49" charset="-122"/>
              </a:rPr>
              <a:t>消化法</a:t>
            </a:r>
            <a:r>
              <a:rPr lang="en-US" altLang="zh-CN" sz="2400" b="1" dirty="0">
                <a:solidFill>
                  <a:srgbClr val="0BF57A"/>
                </a:solidFill>
                <a:latin typeface="楷体_GB2312" pitchFamily="49" charset="-122"/>
                <a:ea typeface="楷体_GB2312" pitchFamily="49" charset="-122"/>
              </a:rPr>
              <a:t>(</a:t>
            </a:r>
            <a:r>
              <a:rPr lang="zh-CN" altLang="en-US" sz="2400" b="1" dirty="0">
                <a:solidFill>
                  <a:srgbClr val="0BF57A"/>
                </a:solidFill>
                <a:latin typeface="楷体_GB2312" pitchFamily="49" charset="-122"/>
                <a:ea typeface="楷体_GB2312" pitchFamily="49" charset="-122"/>
              </a:rPr>
              <a:t>厌氧生物处理法</a:t>
            </a:r>
            <a:r>
              <a:rPr lang="en-US" altLang="zh-CN" sz="2400" b="1" dirty="0">
                <a:solidFill>
                  <a:srgbClr val="0BF57A"/>
                </a:solidFill>
                <a:latin typeface="楷体_GB2312" pitchFamily="49" charset="-122"/>
                <a:ea typeface="楷体_GB2312" pitchFamily="49" charset="-122"/>
              </a:rPr>
              <a:t>)</a:t>
            </a:r>
            <a:r>
              <a:rPr lang="zh-CN" altLang="en-US" sz="2400" b="1" dirty="0">
                <a:solidFill>
                  <a:schemeClr val="tx1"/>
                </a:solidFill>
                <a:latin typeface="楷体_GB2312" pitchFamily="49" charset="-122"/>
                <a:ea typeface="楷体_GB2312" pitchFamily="49" charset="-122"/>
              </a:rPr>
              <a:t>。小型污水厂也有采用好氧消化法、氯化氧化法、石灰稳定法和热处理等方法使污泥性质得到稳定。</a:t>
            </a:r>
          </a:p>
          <a:p>
            <a:pPr>
              <a:lnSpc>
                <a:spcPct val="150000"/>
              </a:lnSpc>
            </a:pPr>
            <a:r>
              <a:rPr lang="zh-CN" altLang="en-US" sz="2400" b="1" dirty="0">
                <a:solidFill>
                  <a:srgbClr val="0BF57A"/>
                </a:solidFill>
                <a:latin typeface="楷体_GB2312" pitchFamily="49" charset="-122"/>
                <a:ea typeface="楷体_GB2312" pitchFamily="49" charset="-122"/>
              </a:rPr>
              <a:t>氯气氧化法</a:t>
            </a:r>
            <a:r>
              <a:rPr lang="zh-CN" altLang="en-US" sz="2400" b="1" dirty="0">
                <a:solidFill>
                  <a:schemeClr val="tx1"/>
                </a:solidFill>
                <a:latin typeface="楷体_GB2312" pitchFamily="49" charset="-122"/>
                <a:ea typeface="楷体_GB2312" pitchFamily="49" charset="-122"/>
              </a:rPr>
              <a:t>在密闭容器中完成，向污泥投加大剂量氯气，接触时间不长；实质上主要是消毒，杀灭微生物以稳定污泥。</a:t>
            </a:r>
          </a:p>
          <a:p>
            <a:pPr>
              <a:lnSpc>
                <a:spcPct val="150000"/>
              </a:lnSpc>
            </a:pPr>
            <a:r>
              <a:rPr lang="zh-CN" altLang="en-US" sz="2400" b="1" dirty="0">
                <a:solidFill>
                  <a:srgbClr val="0BF57A"/>
                </a:solidFill>
                <a:latin typeface="楷体_GB2312" pitchFamily="49" charset="-122"/>
                <a:ea typeface="楷体_GB2312" pitchFamily="49" charset="-122"/>
              </a:rPr>
              <a:t>石灰稳定法</a:t>
            </a:r>
            <a:r>
              <a:rPr lang="zh-CN" altLang="en-US" sz="2400" b="1" dirty="0">
                <a:solidFill>
                  <a:schemeClr val="tx1"/>
                </a:solidFill>
                <a:latin typeface="楷体_GB2312" pitchFamily="49" charset="-122"/>
                <a:ea typeface="楷体_GB2312" pitchFamily="49" charset="-122"/>
              </a:rPr>
              <a:t>中，向污泥投加足量石灰，使污泥的</a:t>
            </a:r>
            <a:r>
              <a:rPr lang="en-US" altLang="zh-CN" sz="2400" b="1" dirty="0">
                <a:solidFill>
                  <a:schemeClr val="tx1"/>
                </a:solidFill>
                <a:latin typeface="楷体_GB2312" pitchFamily="49" charset="-122"/>
                <a:ea typeface="楷体_GB2312" pitchFamily="49" charset="-122"/>
              </a:rPr>
              <a:t>pH</a:t>
            </a:r>
            <a:r>
              <a:rPr lang="zh-CN" altLang="en-US" sz="2400" b="1" dirty="0">
                <a:solidFill>
                  <a:schemeClr val="tx1"/>
                </a:solidFill>
                <a:latin typeface="楷体_GB2312" pitchFamily="49" charset="-122"/>
                <a:ea typeface="楷体_GB2312" pitchFamily="49" charset="-122"/>
              </a:rPr>
              <a:t>值高于</a:t>
            </a:r>
            <a:r>
              <a:rPr lang="en-US" altLang="zh-CN" sz="2400" b="1" dirty="0">
                <a:solidFill>
                  <a:schemeClr val="tx1"/>
                </a:solidFill>
                <a:latin typeface="楷体_GB2312" pitchFamily="49" charset="-122"/>
                <a:ea typeface="楷体_GB2312" pitchFamily="49" charset="-122"/>
              </a:rPr>
              <a:t>12</a:t>
            </a:r>
            <a:r>
              <a:rPr lang="zh-CN" altLang="en-US" sz="2400" b="1" dirty="0">
                <a:solidFill>
                  <a:schemeClr val="tx1"/>
                </a:solidFill>
                <a:latin typeface="楷体_GB2312" pitchFamily="49" charset="-122"/>
                <a:ea typeface="楷体_GB2312" pitchFamily="49" charset="-122"/>
              </a:rPr>
              <a:t>，抑制微生物的生长。</a:t>
            </a:r>
          </a:p>
          <a:p>
            <a:pPr>
              <a:lnSpc>
                <a:spcPct val="150000"/>
              </a:lnSpc>
            </a:pPr>
            <a:r>
              <a:rPr lang="zh-CN" altLang="en-US" sz="2400" b="1" dirty="0">
                <a:solidFill>
                  <a:srgbClr val="0BF57A"/>
                </a:solidFill>
                <a:latin typeface="楷体_GB2312" pitchFamily="49" charset="-122"/>
                <a:ea typeface="楷体_GB2312" pitchFamily="49" charset="-122"/>
              </a:rPr>
              <a:t>热处理法</a:t>
            </a:r>
            <a:r>
              <a:rPr lang="zh-CN" altLang="en-US" sz="2400" b="1" dirty="0">
                <a:solidFill>
                  <a:schemeClr val="tx1"/>
                </a:solidFill>
                <a:latin typeface="楷体_GB2312" pitchFamily="49" charset="-122"/>
                <a:ea typeface="楷体_GB2312" pitchFamily="49" charset="-122"/>
              </a:rPr>
              <a:t>既可杀死微生物借以稳定污泥，还能破坏泥粒间的胶状性能改善污泥的脱水性能。</a:t>
            </a:r>
          </a:p>
          <a:p>
            <a:endParaRPr lang="en-US" altLang="zh-CN" sz="2800" b="1"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563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56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56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580" name="Picture 4" descr="图片31"/>
          <p:cNvPicPr>
            <a:picLocks noChangeAspect="1" noChangeArrowheads="1"/>
          </p:cNvPicPr>
          <p:nvPr/>
        </p:nvPicPr>
        <p:blipFill>
          <a:blip r:embed="rId2" cstate="print"/>
          <a:srcRect/>
          <a:stretch>
            <a:fillRect/>
          </a:stretch>
        </p:blipFill>
        <p:spPr bwMode="auto">
          <a:xfrm>
            <a:off x="5108575" y="304800"/>
            <a:ext cx="4035425" cy="4230688"/>
          </a:xfrm>
          <a:prstGeom prst="rect">
            <a:avLst/>
          </a:prstGeom>
          <a:noFill/>
        </p:spPr>
      </p:pic>
      <p:pic>
        <p:nvPicPr>
          <p:cNvPr id="280581" name="Picture 5" descr="图片30"/>
          <p:cNvPicPr>
            <a:picLocks noChangeAspect="1" noChangeArrowheads="1"/>
          </p:cNvPicPr>
          <p:nvPr/>
        </p:nvPicPr>
        <p:blipFill>
          <a:blip r:embed="rId3" cstate="print"/>
          <a:srcRect/>
          <a:stretch>
            <a:fillRect/>
          </a:stretch>
        </p:blipFill>
        <p:spPr bwMode="auto">
          <a:xfrm>
            <a:off x="0" y="3619500"/>
            <a:ext cx="5686425" cy="3238500"/>
          </a:xfrm>
          <a:prstGeom prst="rect">
            <a:avLst/>
          </a:prstGeom>
          <a:noFill/>
        </p:spPr>
      </p:pic>
      <p:sp>
        <p:nvSpPr>
          <p:cNvPr id="280582" name="Text Box 6"/>
          <p:cNvSpPr txBox="1">
            <a:spLocks noChangeArrowheads="1"/>
          </p:cNvSpPr>
          <p:nvPr/>
        </p:nvSpPr>
        <p:spPr bwMode="auto">
          <a:xfrm>
            <a:off x="304800" y="228600"/>
            <a:ext cx="3429000" cy="579438"/>
          </a:xfrm>
          <a:prstGeom prst="rect">
            <a:avLst/>
          </a:prstGeom>
          <a:noFill/>
          <a:ln w="9525" algn="ctr">
            <a:noFill/>
            <a:miter lim="800000"/>
            <a:headEnd/>
            <a:tailEnd/>
          </a:ln>
          <a:effectLst/>
        </p:spPr>
        <p:txBody>
          <a:bodyPr>
            <a:spAutoFit/>
          </a:bodyPr>
          <a:lstStyle/>
          <a:p>
            <a:pPr marL="342900" indent="-342900">
              <a:spcBef>
                <a:spcPct val="50000"/>
              </a:spcBef>
            </a:pPr>
            <a:endParaRPr lang="zh-CN" altLang="zh-CN">
              <a:effectLst>
                <a:outerShdw blurRad="38100" dist="38100" dir="2700000" algn="tl">
                  <a:srgbClr val="000000"/>
                </a:outerShdw>
              </a:effectLst>
            </a:endParaRPr>
          </a:p>
        </p:txBody>
      </p:sp>
      <p:sp>
        <p:nvSpPr>
          <p:cNvPr id="280583" name="Text Box 7"/>
          <p:cNvSpPr txBox="1">
            <a:spLocks noChangeArrowheads="1"/>
          </p:cNvSpPr>
          <p:nvPr/>
        </p:nvSpPr>
        <p:spPr bwMode="auto">
          <a:xfrm>
            <a:off x="323528" y="836712"/>
            <a:ext cx="4648200" cy="1867242"/>
          </a:xfrm>
          <a:prstGeom prst="rect">
            <a:avLst/>
          </a:prstGeom>
          <a:noFill/>
          <a:ln w="9525" algn="ctr">
            <a:noFill/>
            <a:miter lim="800000"/>
            <a:headEnd/>
            <a:tailEnd/>
          </a:ln>
          <a:effectLst/>
        </p:spPr>
        <p:txBody>
          <a:bodyPr>
            <a:spAutoFit/>
          </a:bodyPr>
          <a:lstStyle/>
          <a:p>
            <a:pPr marL="342900" indent="-342900" algn="just">
              <a:lnSpc>
                <a:spcPct val="150000"/>
              </a:lnSpc>
              <a:spcBef>
                <a:spcPct val="50000"/>
              </a:spcBef>
            </a:pPr>
            <a:r>
              <a:rPr lang="zh-CN" altLang="en-US" sz="2400" dirty="0">
                <a:solidFill>
                  <a:srgbClr val="FF9900"/>
                </a:solidFill>
                <a:effectLst>
                  <a:outerShdw blurRad="38100" dist="38100" dir="2700000" algn="tl">
                    <a:srgbClr val="000000"/>
                  </a:outerShdw>
                </a:effectLst>
              </a:rPr>
              <a:t>厌氧消化是对有机污泥进行稳定处理的最常用方法。</a:t>
            </a:r>
          </a:p>
          <a:p>
            <a:pPr marL="342900" indent="-342900" algn="just">
              <a:lnSpc>
                <a:spcPct val="150000"/>
              </a:lnSpc>
              <a:spcBef>
                <a:spcPct val="50000"/>
              </a:spcBef>
            </a:pPr>
            <a:r>
              <a:rPr lang="en-US" altLang="zh-CN" sz="2400" dirty="0">
                <a:solidFill>
                  <a:srgbClr val="FF9900"/>
                </a:solidFill>
                <a:effectLst>
                  <a:outerShdw blurRad="38100" dist="38100" dir="2700000" algn="tl">
                    <a:srgbClr val="000000"/>
                  </a:outerShdw>
                </a:effectLst>
              </a:rPr>
              <a:t>VSS 40%</a:t>
            </a:r>
            <a:r>
              <a:rPr lang="zh-CN" altLang="en-US" sz="2400" dirty="0">
                <a:solidFill>
                  <a:srgbClr val="FF9900"/>
                </a:solidFill>
                <a:effectLst>
                  <a:outerShdw blurRad="38100" dist="38100" dir="2700000" algn="tl">
                    <a:srgbClr val="000000"/>
                  </a:outerShdw>
                </a:effectLst>
              </a:rPr>
              <a:t>左右为稳定。</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body" idx="4294967295"/>
          </p:nvPr>
        </p:nvSpPr>
        <p:spPr>
          <a:xfrm>
            <a:off x="-180528" y="548680"/>
            <a:ext cx="9144000" cy="5832648"/>
          </a:xfrm>
        </p:spPr>
        <p:txBody>
          <a:bodyPr>
            <a:normAutofit fontScale="85000" lnSpcReduction="20000"/>
          </a:bodyPr>
          <a:lstStyle/>
          <a:p>
            <a:pPr algn="ctr">
              <a:buFont typeface="Wingdings" pitchFamily="2" charset="2"/>
              <a:buNone/>
            </a:pPr>
            <a:r>
              <a:rPr lang="en-US" altLang="zh-CN" sz="3600" b="1" dirty="0">
                <a:solidFill>
                  <a:srgbClr val="0BF57A"/>
                </a:solidFill>
                <a:latin typeface="楷体_GB2312" pitchFamily="49" charset="-122"/>
                <a:ea typeface="楷体_GB2312" pitchFamily="49" charset="-122"/>
              </a:rPr>
              <a:t>         </a:t>
            </a:r>
            <a:r>
              <a:rPr lang="zh-CN" altLang="en-US" sz="4400" b="1" dirty="0">
                <a:solidFill>
                  <a:srgbClr val="0BF57A"/>
                </a:solidFill>
                <a:latin typeface="楷体_GB2312" pitchFamily="49" charset="-122"/>
                <a:ea typeface="楷体_GB2312" pitchFamily="49" charset="-122"/>
              </a:rPr>
              <a:t>第五节   污泥的调理</a:t>
            </a:r>
          </a:p>
          <a:p>
            <a:pPr>
              <a:lnSpc>
                <a:spcPct val="150000"/>
              </a:lnSpc>
              <a:buFont typeface="Wingdings" pitchFamily="2" charset="2"/>
              <a:buNone/>
            </a:pPr>
            <a:r>
              <a:rPr lang="zh-CN" altLang="en-US" b="1" dirty="0">
                <a:latin typeface="楷体_GB2312" pitchFamily="49" charset="-122"/>
                <a:ea typeface="楷体_GB2312" pitchFamily="49" charset="-122"/>
              </a:rPr>
              <a:t>      </a:t>
            </a:r>
            <a:endParaRPr lang="en-US" altLang="zh-CN" b="1" dirty="0">
              <a:latin typeface="楷体_GB2312" pitchFamily="49" charset="-122"/>
              <a:ea typeface="楷体_GB2312" pitchFamily="49" charset="-122"/>
            </a:endParaRPr>
          </a:p>
          <a:p>
            <a:pPr>
              <a:lnSpc>
                <a:spcPct val="150000"/>
              </a:lnSpc>
              <a:buFont typeface="Wingdings" pitchFamily="2" charset="2"/>
              <a:buNone/>
            </a:pPr>
            <a:r>
              <a:rPr lang="en-US" altLang="zh-CN" sz="2800" b="1" dirty="0">
                <a:solidFill>
                  <a:schemeClr val="tx1"/>
                </a:solidFill>
                <a:latin typeface="楷体_GB2312" pitchFamily="49" charset="-122"/>
                <a:ea typeface="楷体_GB2312" pitchFamily="49" charset="-122"/>
              </a:rPr>
              <a:t>        </a:t>
            </a:r>
            <a:r>
              <a:rPr lang="zh-CN" altLang="en-US" sz="2800" b="1" dirty="0">
                <a:solidFill>
                  <a:schemeClr val="tx1"/>
                </a:solidFill>
                <a:latin typeface="楷体_GB2312" pitchFamily="49" charset="-122"/>
                <a:ea typeface="楷体_GB2312" pitchFamily="49" charset="-122"/>
              </a:rPr>
              <a:t>城市污水厂污泥中的固体物质主要是腐殖质，与水的亲和力很强，其脱水非常困难。 </a:t>
            </a:r>
          </a:p>
          <a:p>
            <a:pPr>
              <a:lnSpc>
                <a:spcPct val="150000"/>
              </a:lnSpc>
              <a:buFont typeface="Wingdings" pitchFamily="2" charset="2"/>
              <a:buNone/>
            </a:pPr>
            <a:endParaRPr lang="zh-CN" altLang="en-US" sz="2800" b="1" dirty="0">
              <a:solidFill>
                <a:schemeClr val="tx1"/>
              </a:solidFill>
              <a:latin typeface="楷体_GB2312" pitchFamily="49" charset="-122"/>
              <a:ea typeface="楷体_GB2312" pitchFamily="49" charset="-122"/>
            </a:endParaRPr>
          </a:p>
          <a:p>
            <a:pPr>
              <a:lnSpc>
                <a:spcPct val="150000"/>
              </a:lnSpc>
              <a:buFont typeface="Wingdings" pitchFamily="2" charset="2"/>
              <a:buNone/>
            </a:pPr>
            <a:r>
              <a:rPr lang="zh-CN" altLang="en-US" sz="2800" b="1" dirty="0">
                <a:solidFill>
                  <a:schemeClr val="tx1"/>
                </a:solidFill>
                <a:latin typeface="楷体_GB2312" pitchFamily="49" charset="-122"/>
                <a:ea typeface="楷体_GB2312" pitchFamily="49" charset="-122"/>
              </a:rPr>
              <a:t>      消化污泥、剩余活性污泥、剩余活性污泥与初沉污泥的混合污泥等在脱水之前应进行调理，以改善污泥的脱水性能，提高机械脱水效果。</a:t>
            </a:r>
          </a:p>
          <a:p>
            <a:pPr>
              <a:lnSpc>
                <a:spcPct val="150000"/>
              </a:lnSpc>
              <a:buFont typeface="Wingdings" pitchFamily="2" charset="2"/>
              <a:buNone/>
            </a:pPr>
            <a:r>
              <a:rPr lang="zh-CN" altLang="en-US" sz="2800" b="1" dirty="0">
                <a:latin typeface="楷体_GB2312" pitchFamily="49" charset="-122"/>
                <a:ea typeface="楷体_GB2312" pitchFamily="49" charset="-122"/>
              </a:rPr>
              <a:t>  </a:t>
            </a:r>
          </a:p>
          <a:p>
            <a:pPr>
              <a:lnSpc>
                <a:spcPct val="150000"/>
              </a:lnSpc>
              <a:buFont typeface="Wingdings" pitchFamily="2" charset="2"/>
              <a:buNone/>
            </a:pPr>
            <a:r>
              <a:rPr lang="zh-CN" altLang="en-US" sz="2800" b="1" dirty="0">
                <a:latin typeface="楷体_GB2312" pitchFamily="49" charset="-122"/>
                <a:ea typeface="楷体_GB2312" pitchFamily="49" charset="-122"/>
              </a:rPr>
              <a:t>     所谓调理就是</a:t>
            </a:r>
            <a:r>
              <a:rPr lang="zh-CN" altLang="en-US" sz="2800" b="1" u="sng" dirty="0">
                <a:solidFill>
                  <a:srgbClr val="0BF57A"/>
                </a:solidFill>
                <a:latin typeface="楷体_GB2312" pitchFamily="49" charset="-122"/>
                <a:ea typeface="楷体_GB2312" pitchFamily="49" charset="-122"/>
              </a:rPr>
              <a:t>破坏污泥的胶态结构，减少泥水间的亲和力，改善污泥的脱水性能。</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body" idx="4294967295"/>
          </p:nvPr>
        </p:nvSpPr>
        <p:spPr>
          <a:xfrm>
            <a:off x="0" y="530560"/>
            <a:ext cx="9144000" cy="5796880"/>
          </a:xfrm>
        </p:spPr>
        <p:txBody>
          <a:bodyPr>
            <a:normAutofit fontScale="77500" lnSpcReduction="20000"/>
          </a:bodyPr>
          <a:lstStyle/>
          <a:p>
            <a:pPr marL="0" indent="0">
              <a:lnSpc>
                <a:spcPct val="150000"/>
              </a:lnSpc>
              <a:buNone/>
            </a:pPr>
            <a:r>
              <a:rPr lang="zh-CN" altLang="en-US" sz="3600" b="1" dirty="0">
                <a:solidFill>
                  <a:srgbClr val="0BF57A"/>
                </a:solidFill>
                <a:latin typeface="楷体_GB2312" pitchFamily="49" charset="-122"/>
                <a:ea typeface="楷体_GB2312" pitchFamily="49" charset="-122"/>
              </a:rPr>
              <a:t>一、污泥调理方法</a:t>
            </a:r>
          </a:p>
          <a:p>
            <a:pPr>
              <a:lnSpc>
                <a:spcPct val="150000"/>
              </a:lnSpc>
              <a:buFont typeface="Wingdings" pitchFamily="2" charset="2"/>
              <a:buNone/>
            </a:pPr>
            <a:r>
              <a:rPr lang="en-US" altLang="zh-CN" b="1" dirty="0">
                <a:latin typeface="Arial"/>
                <a:ea typeface="楷体_GB2312" pitchFamily="49" charset="-122"/>
              </a:rPr>
              <a:t>         </a:t>
            </a:r>
            <a:r>
              <a:rPr lang="zh-CN" altLang="en-US" b="1" dirty="0">
                <a:solidFill>
                  <a:srgbClr val="FFFF00"/>
                </a:solidFill>
                <a:latin typeface="楷体_GB2312" pitchFamily="49" charset="-122"/>
                <a:ea typeface="楷体_GB2312" pitchFamily="49" charset="-122"/>
              </a:rPr>
              <a:t>加药调理法、淘洗加药调理法、加热调理法、冷冻调理法、加骨粒调理法</a:t>
            </a:r>
            <a:r>
              <a:rPr lang="zh-CN" altLang="en-US" b="1" dirty="0">
                <a:solidFill>
                  <a:schemeClr val="tx1"/>
                </a:solidFill>
                <a:latin typeface="楷体_GB2312" pitchFamily="49" charset="-122"/>
                <a:ea typeface="楷体_GB2312" pitchFamily="49" charset="-122"/>
              </a:rPr>
              <a:t>等。</a:t>
            </a:r>
            <a:endParaRPr lang="en-US" altLang="zh-CN" b="1" dirty="0">
              <a:solidFill>
                <a:schemeClr val="tx1"/>
              </a:solidFill>
              <a:latin typeface="楷体_GB2312" pitchFamily="49" charset="-122"/>
              <a:ea typeface="楷体_GB2312" pitchFamily="49" charset="-122"/>
            </a:endParaRPr>
          </a:p>
          <a:p>
            <a:pPr>
              <a:lnSpc>
                <a:spcPct val="150000"/>
              </a:lnSpc>
              <a:buFont typeface="Wingdings" pitchFamily="2" charset="2"/>
              <a:buNone/>
            </a:pPr>
            <a:endParaRPr lang="zh-CN" altLang="en-US" b="1" dirty="0">
              <a:solidFill>
                <a:schemeClr val="tx1"/>
              </a:solidFill>
              <a:latin typeface="楷体_GB2312" pitchFamily="49" charset="-122"/>
              <a:ea typeface="楷体_GB2312" pitchFamily="49" charset="-122"/>
            </a:endParaRPr>
          </a:p>
          <a:p>
            <a:pPr marL="0" indent="0">
              <a:lnSpc>
                <a:spcPct val="150000"/>
              </a:lnSpc>
              <a:buNone/>
            </a:pPr>
            <a:r>
              <a:rPr lang="zh-CN" altLang="en-US" sz="2800" b="1" dirty="0">
                <a:solidFill>
                  <a:srgbClr val="0BF57A"/>
                </a:solidFill>
                <a:latin typeface="楷体_GB2312" pitchFamily="49" charset="-122"/>
                <a:ea typeface="楷体_GB2312" pitchFamily="49" charset="-122"/>
              </a:rPr>
              <a:t>一、加药调理法</a:t>
            </a:r>
            <a:endParaRPr lang="en-US" altLang="zh-CN" sz="2800" b="1" dirty="0">
              <a:solidFill>
                <a:srgbClr val="0BF57A"/>
              </a:solidFill>
              <a:latin typeface="楷体_GB2312" pitchFamily="49" charset="-122"/>
              <a:ea typeface="楷体_GB2312" pitchFamily="49" charset="-122"/>
            </a:endParaRPr>
          </a:p>
          <a:p>
            <a:pPr>
              <a:lnSpc>
                <a:spcPct val="150000"/>
              </a:lnSpc>
            </a:pPr>
            <a:endParaRPr lang="zh-CN" altLang="en-US" sz="2800" b="1" dirty="0">
              <a:solidFill>
                <a:srgbClr val="0BF57A"/>
              </a:solidFill>
              <a:latin typeface="楷体_GB2312" pitchFamily="49" charset="-122"/>
              <a:ea typeface="楷体_GB2312" pitchFamily="49" charset="-122"/>
            </a:endParaRPr>
          </a:p>
          <a:p>
            <a:pPr>
              <a:lnSpc>
                <a:spcPct val="150000"/>
              </a:lnSpc>
              <a:buFont typeface="Wingdings" pitchFamily="2" charset="2"/>
              <a:buNone/>
            </a:pPr>
            <a:r>
              <a:rPr lang="zh-CN" altLang="en-US" sz="2800" b="1" dirty="0">
                <a:latin typeface="楷体_GB2312" pitchFamily="49" charset="-122"/>
                <a:ea typeface="楷体_GB2312" pitchFamily="49" charset="-122"/>
              </a:rPr>
              <a:t>      其中加药调理法功效可靠，设备简单，操作方便，被长期广泛采用。</a:t>
            </a:r>
          </a:p>
          <a:p>
            <a:pPr>
              <a:lnSpc>
                <a:spcPct val="150000"/>
              </a:lnSpc>
              <a:buFont typeface="Wingdings" pitchFamily="2" charset="2"/>
              <a:buNone/>
            </a:pPr>
            <a:endParaRPr lang="zh-CN" altLang="en-US" sz="2800" b="1" dirty="0">
              <a:solidFill>
                <a:schemeClr val="hlink"/>
              </a:solidFill>
              <a:latin typeface="楷体_GB2312" pitchFamily="49" charset="-122"/>
              <a:ea typeface="楷体_GB2312" pitchFamily="49" charset="-122"/>
            </a:endParaRPr>
          </a:p>
          <a:p>
            <a:pPr>
              <a:lnSpc>
                <a:spcPct val="150000"/>
              </a:lnSpc>
              <a:buFont typeface="Wingdings" pitchFamily="2" charset="2"/>
              <a:buNone/>
            </a:pPr>
            <a:r>
              <a:rPr lang="zh-CN" altLang="en-US" sz="2800" b="1" dirty="0">
                <a:solidFill>
                  <a:schemeClr val="hlink"/>
                </a:solidFill>
                <a:latin typeface="楷体_GB2312" pitchFamily="49" charset="-122"/>
                <a:ea typeface="楷体_GB2312" pitchFamily="49" charset="-122"/>
              </a:rPr>
              <a:t>      </a:t>
            </a:r>
            <a:r>
              <a:rPr lang="zh-CN" altLang="en-US" sz="2800" b="1" dirty="0">
                <a:solidFill>
                  <a:srgbClr val="0BF57A"/>
                </a:solidFill>
                <a:latin typeface="楷体_GB2312" pitchFamily="49" charset="-122"/>
                <a:ea typeface="楷体_GB2312" pitchFamily="49" charset="-122"/>
              </a:rPr>
              <a:t>加药调理法</a:t>
            </a:r>
            <a:r>
              <a:rPr lang="en-US" altLang="zh-CN" sz="2800" b="1" dirty="0">
                <a:solidFill>
                  <a:srgbClr val="0BF57A"/>
                </a:solidFill>
                <a:latin typeface="Arial"/>
                <a:ea typeface="楷体_GB2312" pitchFamily="49" charset="-122"/>
              </a:rPr>
              <a:t>——</a:t>
            </a:r>
            <a:r>
              <a:rPr lang="zh-CN" altLang="en-US" sz="2800" b="1" dirty="0">
                <a:solidFill>
                  <a:schemeClr val="tx1"/>
                </a:solidFill>
                <a:latin typeface="楷体_GB2312" pitchFamily="49" charset="-122"/>
                <a:ea typeface="楷体_GB2312" pitchFamily="49" charset="-122"/>
              </a:rPr>
              <a:t>在污泥中加入带有电荷的无机或有机调理剂，使污泥液体颗粒表面发生化学反应，中和颗粒表面的电荷，使水游离出来，同时使污泥颗粒凝聚成大的颗粒絮体，降低污泥的比阻抗</a:t>
            </a:r>
            <a:r>
              <a:rPr lang="en-US" altLang="zh-CN" sz="2800" b="1" dirty="0">
                <a:solidFill>
                  <a:schemeClr val="tx1"/>
                </a:solidFill>
                <a:latin typeface="楷体_GB2312" pitchFamily="49" charset="-122"/>
                <a:ea typeface="楷体_GB2312" pitchFamily="49" charset="-122"/>
              </a:rPr>
              <a:t>(</a:t>
            </a:r>
            <a:r>
              <a:rPr lang="zh-CN" altLang="en-US" sz="2800" b="1" dirty="0">
                <a:solidFill>
                  <a:schemeClr val="tx1"/>
                </a:solidFill>
                <a:latin typeface="楷体_GB2312" pitchFamily="49" charset="-122"/>
                <a:ea typeface="楷体_GB2312" pitchFamily="49" charset="-122"/>
              </a:rPr>
              <a:t>或</a:t>
            </a:r>
            <a:r>
              <a:rPr lang="en-US" altLang="zh-CN" sz="2800" b="1" dirty="0">
                <a:solidFill>
                  <a:schemeClr val="tx1"/>
                </a:solidFill>
                <a:latin typeface="楷体_GB2312" pitchFamily="49" charset="-122"/>
                <a:ea typeface="楷体_GB2312" pitchFamily="49" charset="-122"/>
              </a:rPr>
              <a:t>CST)</a:t>
            </a:r>
            <a:r>
              <a:rPr lang="zh-CN" altLang="en-US" sz="2800" b="1" dirty="0">
                <a:solidFill>
                  <a:schemeClr val="tx1"/>
                </a:solidFill>
                <a:latin typeface="楷体_GB2312" pitchFamily="49" charset="-122"/>
                <a:ea typeface="楷体_GB2312" pitchFamily="49" charset="-122"/>
              </a:rPr>
              <a:t>；</a:t>
            </a:r>
          </a:p>
          <a:p>
            <a:endParaRPr lang="en-US" altLang="zh-CN" sz="2800" dirty="0">
              <a:latin typeface="楷体_GB2312" pitchFamily="49" charset="-122"/>
              <a:ea typeface="楷体_GB2312" pitchFamily="49"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body" idx="4294967295"/>
          </p:nvPr>
        </p:nvSpPr>
        <p:spPr>
          <a:xfrm>
            <a:off x="179512" y="620688"/>
            <a:ext cx="8686800" cy="5805264"/>
          </a:xfrm>
        </p:spPr>
        <p:txBody>
          <a:bodyPr/>
          <a:lstStyle/>
          <a:p>
            <a:pPr>
              <a:lnSpc>
                <a:spcPct val="150000"/>
              </a:lnSpc>
            </a:pPr>
            <a:r>
              <a:rPr lang="zh-CN" altLang="en-US" sz="2400" b="1" dirty="0">
                <a:solidFill>
                  <a:srgbClr val="FFFF00"/>
                </a:solidFill>
                <a:latin typeface="楷体_GB2312" pitchFamily="49" charset="-122"/>
                <a:ea typeface="楷体_GB2312" pitchFamily="49" charset="-122"/>
              </a:rPr>
              <a:t>加药调理法的原理</a:t>
            </a:r>
            <a:r>
              <a:rPr lang="zh-CN" altLang="en-US" sz="2400" b="1" dirty="0">
                <a:solidFill>
                  <a:schemeClr val="tx1"/>
                </a:solidFill>
                <a:latin typeface="楷体_GB2312" pitchFamily="49" charset="-122"/>
                <a:ea typeface="楷体_GB2312" pitchFamily="49" charset="-122"/>
              </a:rPr>
              <a:t>就是用化学药品破坏泥水间的亲和力，通过调理使污泥的比阻抗或</a:t>
            </a:r>
            <a:r>
              <a:rPr lang="en-US" altLang="zh-CN" sz="2400" b="1" dirty="0">
                <a:solidFill>
                  <a:schemeClr val="tx1"/>
                </a:solidFill>
                <a:latin typeface="楷体_GB2312" pitchFamily="49" charset="-122"/>
                <a:ea typeface="楷体_GB2312" pitchFamily="49" charset="-122"/>
              </a:rPr>
              <a:t>CST</a:t>
            </a:r>
            <a:r>
              <a:rPr lang="zh-CN" altLang="en-US" sz="2400" b="1" dirty="0">
                <a:solidFill>
                  <a:schemeClr val="tx1"/>
                </a:solidFill>
                <a:latin typeface="楷体_GB2312" pitchFamily="49" charset="-122"/>
                <a:ea typeface="楷体_GB2312" pitchFamily="49" charset="-122"/>
              </a:rPr>
              <a:t>降低。净水用的混凝剂都可作为调理剂。</a:t>
            </a:r>
            <a:endParaRPr lang="zh-CN" altLang="en-US" sz="2400" b="1" dirty="0">
              <a:latin typeface="楷体_GB2312" pitchFamily="49" charset="-122"/>
              <a:ea typeface="楷体_GB2312" pitchFamily="49" charset="-122"/>
            </a:endParaRPr>
          </a:p>
          <a:p>
            <a:pPr>
              <a:lnSpc>
                <a:spcPct val="150000"/>
              </a:lnSpc>
              <a:buFont typeface="Wingdings" pitchFamily="2" charset="2"/>
              <a:buNone/>
            </a:pPr>
            <a:r>
              <a:rPr lang="en-US" altLang="zh-CN" sz="2400" b="1" dirty="0">
                <a:latin typeface="楷体_GB2312" pitchFamily="49" charset="-122"/>
                <a:ea typeface="楷体_GB2312" pitchFamily="49" charset="-122"/>
              </a:rPr>
              <a:t>1</a:t>
            </a:r>
            <a:r>
              <a:rPr lang="zh-CN" altLang="en-US" sz="2400" b="1" dirty="0">
                <a:latin typeface="楷体_GB2312" pitchFamily="49" charset="-122"/>
                <a:ea typeface="楷体_GB2312" pitchFamily="49" charset="-122"/>
              </a:rPr>
              <a:t>、调理剂</a:t>
            </a:r>
          </a:p>
          <a:p>
            <a:pPr>
              <a:lnSpc>
                <a:spcPct val="150000"/>
              </a:lnSpc>
              <a:buFont typeface="Wingdings" pitchFamily="2" charset="2"/>
              <a:buNone/>
            </a:pPr>
            <a:r>
              <a:rPr lang="en-US" altLang="zh-CN" sz="2400" b="1" dirty="0">
                <a:latin typeface="楷体_GB2312" pitchFamily="49" charset="-122"/>
                <a:ea typeface="楷体_GB2312" pitchFamily="49" charset="-122"/>
              </a:rPr>
              <a:t>1) </a:t>
            </a:r>
            <a:r>
              <a:rPr lang="zh-CN" altLang="en-US" sz="2400" b="1" dirty="0">
                <a:latin typeface="楷体_GB2312" pitchFamily="49" charset="-122"/>
                <a:ea typeface="楷体_GB2312" pitchFamily="49" charset="-122"/>
              </a:rPr>
              <a:t>无机调理剂：</a:t>
            </a:r>
          </a:p>
          <a:p>
            <a:pPr>
              <a:lnSpc>
                <a:spcPct val="150000"/>
              </a:lnSpc>
              <a:buFont typeface="Wingdings" pitchFamily="2" charset="2"/>
              <a:buNone/>
            </a:pPr>
            <a:r>
              <a:rPr lang="zh-CN" altLang="en-US" sz="2400" b="1" dirty="0">
                <a:latin typeface="楷体_GB2312" pitchFamily="49" charset="-122"/>
                <a:ea typeface="楷体_GB2312" pitchFamily="49" charset="-122"/>
              </a:rPr>
              <a:t>        适用于真空过滤和板框压滤</a:t>
            </a:r>
          </a:p>
          <a:p>
            <a:pPr>
              <a:lnSpc>
                <a:spcPct val="150000"/>
              </a:lnSpc>
              <a:buFont typeface="Wingdings" pitchFamily="2" charset="2"/>
              <a:buNone/>
            </a:pPr>
            <a:r>
              <a:rPr lang="zh-CN" altLang="en-US" sz="2400" b="1" dirty="0">
                <a:latin typeface="楷体_GB2312" pitchFamily="49" charset="-122"/>
                <a:ea typeface="楷体_GB2312" pitchFamily="49" charset="-122"/>
              </a:rPr>
              <a:t>① 最有效、最便宜的是</a:t>
            </a:r>
            <a:r>
              <a:rPr lang="zh-CN" altLang="en-US" sz="2400" b="1" dirty="0">
                <a:solidFill>
                  <a:srgbClr val="0BF57A"/>
                </a:solidFill>
                <a:latin typeface="楷体_GB2312" pitchFamily="49" charset="-122"/>
                <a:ea typeface="楷体_GB2312" pitchFamily="49" charset="-122"/>
              </a:rPr>
              <a:t>铁盐</a:t>
            </a:r>
            <a:r>
              <a:rPr lang="zh-CN" altLang="en-US" sz="2400" b="1" dirty="0">
                <a:latin typeface="楷体_GB2312" pitchFamily="49" charset="-122"/>
                <a:ea typeface="楷体_GB2312" pitchFamily="49" charset="-122"/>
              </a:rPr>
              <a:t>：</a:t>
            </a:r>
          </a:p>
          <a:p>
            <a:pPr>
              <a:lnSpc>
                <a:spcPct val="150000"/>
              </a:lnSpc>
              <a:buFont typeface="Wingdings" pitchFamily="2" charset="2"/>
              <a:buNone/>
            </a:pPr>
            <a:r>
              <a:rPr lang="zh-CN" altLang="en-US" sz="2400" b="1" dirty="0">
                <a:latin typeface="楷体_GB2312" pitchFamily="49" charset="-122"/>
                <a:ea typeface="楷体_GB2312" pitchFamily="49" charset="-122"/>
              </a:rPr>
              <a:t>    </a:t>
            </a:r>
            <a:r>
              <a:rPr lang="en-US" altLang="zh-CN" sz="2400" b="1" dirty="0">
                <a:latin typeface="楷体_GB2312" pitchFamily="49" charset="-122"/>
                <a:ea typeface="楷体_GB2312" pitchFamily="49" charset="-122"/>
              </a:rPr>
              <a:t>FeCl</a:t>
            </a:r>
            <a:r>
              <a:rPr lang="en-US" altLang="zh-CN" sz="2400" b="1" baseline="-25000" dirty="0">
                <a:latin typeface="楷体_GB2312" pitchFamily="49" charset="-122"/>
                <a:ea typeface="楷体_GB2312" pitchFamily="49" charset="-122"/>
              </a:rPr>
              <a:t>3</a:t>
            </a:r>
            <a:r>
              <a:rPr lang="en-US" altLang="zh-CN" sz="2400" b="1" dirty="0">
                <a:latin typeface="Arial"/>
                <a:ea typeface="楷体_GB2312" pitchFamily="49" charset="-122"/>
              </a:rPr>
              <a:t>·</a:t>
            </a:r>
            <a:r>
              <a:rPr lang="en-US" altLang="zh-CN" sz="2400" b="1" dirty="0">
                <a:latin typeface="楷体_GB2312" pitchFamily="49" charset="-122"/>
                <a:ea typeface="楷体_GB2312" pitchFamily="49" charset="-122"/>
              </a:rPr>
              <a:t>6H</a:t>
            </a:r>
            <a:r>
              <a:rPr lang="en-US" altLang="zh-CN" sz="2400" b="1" baseline="-25000" dirty="0">
                <a:latin typeface="楷体_GB2312" pitchFamily="49" charset="-122"/>
                <a:ea typeface="楷体_GB2312" pitchFamily="49" charset="-122"/>
              </a:rPr>
              <a:t>2</a:t>
            </a:r>
            <a:r>
              <a:rPr lang="en-US" altLang="zh-CN" sz="2400" b="1" dirty="0">
                <a:latin typeface="楷体_GB2312" pitchFamily="49" charset="-122"/>
                <a:ea typeface="楷体_GB2312" pitchFamily="49" charset="-122"/>
              </a:rPr>
              <a:t>O,Fe</a:t>
            </a:r>
            <a:r>
              <a:rPr lang="en-US" altLang="zh-CN" sz="2400" b="1" baseline="-25000" dirty="0">
                <a:latin typeface="楷体_GB2312" pitchFamily="49" charset="-122"/>
                <a:ea typeface="楷体_GB2312" pitchFamily="49" charset="-122"/>
              </a:rPr>
              <a:t>2</a:t>
            </a:r>
            <a:r>
              <a:rPr lang="en-US" altLang="zh-CN" sz="2400" b="1" dirty="0">
                <a:latin typeface="楷体_GB2312" pitchFamily="49" charset="-122"/>
                <a:ea typeface="楷体_GB2312" pitchFamily="49" charset="-122"/>
              </a:rPr>
              <a:t>(SO</a:t>
            </a:r>
            <a:r>
              <a:rPr lang="en-US" altLang="zh-CN" sz="2400" b="1" baseline="-25000" dirty="0">
                <a:latin typeface="楷体_GB2312" pitchFamily="49" charset="-122"/>
                <a:ea typeface="楷体_GB2312" pitchFamily="49" charset="-122"/>
              </a:rPr>
              <a:t>4</a:t>
            </a:r>
            <a:r>
              <a:rPr lang="en-US" altLang="zh-CN" sz="2400" b="1" dirty="0">
                <a:latin typeface="楷体_GB2312" pitchFamily="49" charset="-122"/>
                <a:ea typeface="楷体_GB2312" pitchFamily="49" charset="-122"/>
              </a:rPr>
              <a:t>)</a:t>
            </a:r>
            <a:r>
              <a:rPr lang="en-US" altLang="zh-CN" sz="2400" b="1" dirty="0">
                <a:latin typeface="Arial"/>
                <a:ea typeface="楷体_GB2312" pitchFamily="49" charset="-122"/>
              </a:rPr>
              <a:t>·</a:t>
            </a:r>
            <a:r>
              <a:rPr lang="en-US" altLang="zh-CN" sz="2400" b="1" dirty="0">
                <a:latin typeface="楷体_GB2312" pitchFamily="49" charset="-122"/>
                <a:ea typeface="楷体_GB2312" pitchFamily="49" charset="-122"/>
              </a:rPr>
              <a:t>4H</a:t>
            </a:r>
            <a:r>
              <a:rPr lang="en-US" altLang="zh-CN" sz="2400" b="1" baseline="-25000" dirty="0">
                <a:latin typeface="楷体_GB2312" pitchFamily="49" charset="-122"/>
                <a:ea typeface="楷体_GB2312" pitchFamily="49" charset="-122"/>
              </a:rPr>
              <a:t>2</a:t>
            </a:r>
            <a:r>
              <a:rPr lang="en-US" altLang="zh-CN" sz="2400" b="1" dirty="0">
                <a:latin typeface="楷体_GB2312" pitchFamily="49" charset="-122"/>
                <a:ea typeface="楷体_GB2312" pitchFamily="49" charset="-122"/>
              </a:rPr>
              <a:t>OFeSO</a:t>
            </a:r>
            <a:r>
              <a:rPr lang="en-US" altLang="zh-CN" sz="2400" b="1" baseline="-25000" dirty="0">
                <a:latin typeface="楷体_GB2312" pitchFamily="49" charset="-122"/>
                <a:ea typeface="楷体_GB2312" pitchFamily="49" charset="-122"/>
              </a:rPr>
              <a:t>4</a:t>
            </a:r>
            <a:r>
              <a:rPr lang="en-US" altLang="zh-CN" sz="2400" b="1" dirty="0">
                <a:latin typeface="Arial"/>
                <a:ea typeface="楷体_GB2312" pitchFamily="49" charset="-122"/>
              </a:rPr>
              <a:t>·</a:t>
            </a:r>
            <a:r>
              <a:rPr lang="en-US" altLang="zh-CN" sz="2400" b="1" dirty="0">
                <a:latin typeface="楷体_GB2312" pitchFamily="49" charset="-122"/>
                <a:ea typeface="楷体_GB2312" pitchFamily="49" charset="-122"/>
              </a:rPr>
              <a:t>7H</a:t>
            </a:r>
            <a:r>
              <a:rPr lang="en-US" altLang="zh-CN" sz="2400" b="1" baseline="-25000" dirty="0">
                <a:latin typeface="楷体_GB2312" pitchFamily="49" charset="-122"/>
                <a:ea typeface="楷体_GB2312" pitchFamily="49" charset="-122"/>
              </a:rPr>
              <a:t>2</a:t>
            </a:r>
            <a:r>
              <a:rPr lang="en-US" altLang="zh-CN" sz="2400" b="1" dirty="0">
                <a:latin typeface="楷体_GB2312" pitchFamily="49" charset="-122"/>
                <a:ea typeface="楷体_GB2312" pitchFamily="49" charset="-122"/>
              </a:rPr>
              <a:t>O </a:t>
            </a:r>
            <a:r>
              <a:rPr lang="zh-CN" altLang="en-US" sz="2400" b="1" dirty="0">
                <a:latin typeface="楷体_GB2312" pitchFamily="49" charset="-122"/>
                <a:ea typeface="楷体_GB2312" pitchFamily="49" charset="-122"/>
              </a:rPr>
              <a:t>，聚合硫酸铁</a:t>
            </a:r>
            <a:r>
              <a:rPr lang="en-US" altLang="zh-CN" sz="2400" b="1" dirty="0">
                <a:latin typeface="楷体_GB2312" pitchFamily="49" charset="-122"/>
                <a:ea typeface="楷体_GB2312" pitchFamily="49" charset="-122"/>
              </a:rPr>
              <a:t>(PFS)</a:t>
            </a:r>
          </a:p>
          <a:p>
            <a:endParaRPr lang="en-US" altLang="zh-CN" b="1" dirty="0">
              <a:latin typeface="楷体_GB2312" pitchFamily="49" charset="-122"/>
              <a:ea typeface="楷体_GB2312" pitchFamily="49"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body" idx="4294967295"/>
          </p:nvPr>
        </p:nvSpPr>
        <p:spPr>
          <a:xfrm>
            <a:off x="0" y="1052736"/>
            <a:ext cx="9144000" cy="4581128"/>
          </a:xfrm>
        </p:spPr>
        <p:txBody>
          <a:bodyPr/>
          <a:lstStyle/>
          <a:p>
            <a:pPr>
              <a:lnSpc>
                <a:spcPct val="150000"/>
              </a:lnSpc>
              <a:buFont typeface="Wingdings" pitchFamily="2" charset="2"/>
              <a:buNone/>
            </a:pPr>
            <a:r>
              <a:rPr lang="en-US" altLang="zh-CN" sz="2400" b="1" dirty="0">
                <a:latin typeface="楷体_GB2312" pitchFamily="49" charset="-122"/>
                <a:ea typeface="楷体_GB2312" pitchFamily="49" charset="-122"/>
              </a:rPr>
              <a:t>② </a:t>
            </a:r>
            <a:r>
              <a:rPr lang="zh-CN" altLang="en-US" sz="2400" b="1" dirty="0">
                <a:solidFill>
                  <a:srgbClr val="0BF57A"/>
                </a:solidFill>
                <a:latin typeface="楷体_GB2312" pitchFamily="49" charset="-122"/>
                <a:ea typeface="楷体_GB2312" pitchFamily="49" charset="-122"/>
              </a:rPr>
              <a:t>铝盐</a:t>
            </a:r>
            <a:r>
              <a:rPr lang="zh-CN" altLang="en-US" sz="2400" b="1" dirty="0">
                <a:latin typeface="楷体_GB2312" pitchFamily="49" charset="-122"/>
                <a:ea typeface="楷体_GB2312" pitchFamily="49" charset="-122"/>
              </a:rPr>
              <a:t>：</a:t>
            </a:r>
          </a:p>
          <a:p>
            <a:pPr>
              <a:lnSpc>
                <a:spcPct val="150000"/>
              </a:lnSpc>
              <a:buFont typeface="Wingdings" pitchFamily="2" charset="2"/>
              <a:buNone/>
            </a:pPr>
            <a:r>
              <a:rPr lang="en-US" altLang="zh-CN" sz="2400" b="1" dirty="0">
                <a:latin typeface="楷体_GB2312" pitchFamily="49" charset="-122"/>
                <a:ea typeface="楷体_GB2312" pitchFamily="49" charset="-122"/>
              </a:rPr>
              <a:t>Al</a:t>
            </a:r>
            <a:r>
              <a:rPr lang="en-US" altLang="zh-CN" sz="2400" b="1" baseline="-25000" dirty="0">
                <a:latin typeface="楷体_GB2312" pitchFamily="49" charset="-122"/>
                <a:ea typeface="楷体_GB2312" pitchFamily="49" charset="-122"/>
              </a:rPr>
              <a:t>2</a:t>
            </a:r>
            <a:r>
              <a:rPr lang="en-US" altLang="zh-CN" sz="2400" b="1" dirty="0">
                <a:latin typeface="楷体_GB2312" pitchFamily="49" charset="-122"/>
                <a:ea typeface="楷体_GB2312" pitchFamily="49" charset="-122"/>
              </a:rPr>
              <a:t>(SO</a:t>
            </a:r>
            <a:r>
              <a:rPr lang="en-US" altLang="zh-CN" sz="2400" b="1" baseline="-25000" dirty="0">
                <a:latin typeface="楷体_GB2312" pitchFamily="49" charset="-122"/>
                <a:ea typeface="楷体_GB2312" pitchFamily="49" charset="-122"/>
              </a:rPr>
              <a:t>4</a:t>
            </a:r>
            <a:r>
              <a:rPr lang="en-US" altLang="zh-CN" sz="2400" b="1" dirty="0">
                <a:latin typeface="楷体_GB2312" pitchFamily="49" charset="-122"/>
                <a:ea typeface="楷体_GB2312" pitchFamily="49" charset="-122"/>
              </a:rPr>
              <a:t>)</a:t>
            </a:r>
            <a:r>
              <a:rPr lang="en-US" altLang="zh-CN" sz="2400" b="1" baseline="-25000" dirty="0">
                <a:latin typeface="楷体_GB2312" pitchFamily="49" charset="-122"/>
                <a:ea typeface="楷体_GB2312" pitchFamily="49" charset="-122"/>
              </a:rPr>
              <a:t>2</a:t>
            </a:r>
            <a:r>
              <a:rPr lang="en-US" altLang="zh-CN" sz="2400" b="1" dirty="0">
                <a:latin typeface="Arial"/>
                <a:ea typeface="楷体_GB2312" pitchFamily="49" charset="-122"/>
              </a:rPr>
              <a:t>·</a:t>
            </a:r>
            <a:r>
              <a:rPr lang="en-US" altLang="zh-CN" sz="2400" b="1" dirty="0">
                <a:latin typeface="楷体_GB2312" pitchFamily="49" charset="-122"/>
                <a:ea typeface="楷体_GB2312" pitchFamily="49" charset="-122"/>
              </a:rPr>
              <a:t>18H</a:t>
            </a:r>
            <a:r>
              <a:rPr lang="en-US" altLang="zh-CN" sz="2400" b="1" baseline="-25000" dirty="0">
                <a:latin typeface="楷体_GB2312" pitchFamily="49" charset="-122"/>
                <a:ea typeface="楷体_GB2312" pitchFamily="49" charset="-122"/>
              </a:rPr>
              <a:t>2</a:t>
            </a:r>
            <a:r>
              <a:rPr lang="en-US" altLang="zh-CN" sz="2400" b="1" dirty="0">
                <a:latin typeface="楷体_GB2312" pitchFamily="49" charset="-122"/>
                <a:ea typeface="楷体_GB2312" pitchFamily="49" charset="-122"/>
              </a:rPr>
              <a:t>O</a:t>
            </a:r>
            <a:r>
              <a:rPr lang="zh-CN" altLang="en-US" sz="2400" b="1" dirty="0">
                <a:latin typeface="楷体_GB2312" pitchFamily="49" charset="-122"/>
                <a:ea typeface="楷体_GB2312" pitchFamily="49" charset="-122"/>
              </a:rPr>
              <a:t>、</a:t>
            </a:r>
            <a:r>
              <a:rPr lang="en-US" altLang="zh-CN" sz="2400" b="1" dirty="0">
                <a:latin typeface="楷体_GB2312" pitchFamily="49" charset="-122"/>
                <a:ea typeface="楷体_GB2312" pitchFamily="49" charset="-122"/>
              </a:rPr>
              <a:t>AlCl</a:t>
            </a:r>
            <a:r>
              <a:rPr lang="en-US" altLang="zh-CN" sz="2400" b="1" baseline="-25000" dirty="0">
                <a:latin typeface="楷体_GB2312" pitchFamily="49" charset="-122"/>
                <a:ea typeface="楷体_GB2312" pitchFamily="49" charset="-122"/>
              </a:rPr>
              <a:t>3</a:t>
            </a:r>
            <a:r>
              <a:rPr lang="zh-CN" altLang="en-US" sz="2400" b="1" dirty="0">
                <a:latin typeface="楷体_GB2312" pitchFamily="49" charset="-122"/>
                <a:ea typeface="楷体_GB2312" pitchFamily="49" charset="-122"/>
              </a:rPr>
              <a:t>、</a:t>
            </a:r>
            <a:r>
              <a:rPr lang="en-US" altLang="zh-CN" sz="2400" b="1" dirty="0">
                <a:latin typeface="楷体_GB2312" pitchFamily="49" charset="-122"/>
                <a:ea typeface="楷体_GB2312" pitchFamily="49" charset="-122"/>
              </a:rPr>
              <a:t>Al(OH)</a:t>
            </a:r>
            <a:r>
              <a:rPr lang="en-US" altLang="zh-CN" sz="2400" b="1" baseline="-25000" dirty="0">
                <a:latin typeface="楷体_GB2312" pitchFamily="49" charset="-122"/>
                <a:ea typeface="楷体_GB2312" pitchFamily="49" charset="-122"/>
              </a:rPr>
              <a:t>2</a:t>
            </a:r>
            <a:r>
              <a:rPr lang="en-US" altLang="zh-CN" sz="2400" b="1" dirty="0">
                <a:latin typeface="Arial"/>
                <a:ea typeface="楷体_GB2312" pitchFamily="49" charset="-122"/>
              </a:rPr>
              <a:t>·</a:t>
            </a:r>
            <a:r>
              <a:rPr lang="en-US" altLang="zh-CN" sz="2400" b="1" dirty="0">
                <a:latin typeface="楷体_GB2312" pitchFamily="49" charset="-122"/>
                <a:ea typeface="楷体_GB2312" pitchFamily="49" charset="-122"/>
              </a:rPr>
              <a:t>Cl ,</a:t>
            </a:r>
            <a:r>
              <a:rPr lang="zh-CN" altLang="en-US" sz="2400" b="1" dirty="0">
                <a:latin typeface="楷体_GB2312" pitchFamily="49" charset="-122"/>
                <a:ea typeface="楷体_GB2312" pitchFamily="49" charset="-122"/>
              </a:rPr>
              <a:t>聚合氯化铝</a:t>
            </a:r>
            <a:r>
              <a:rPr lang="en-US" altLang="zh-CN" sz="2400" b="1" dirty="0">
                <a:latin typeface="楷体_GB2312" pitchFamily="49" charset="-122"/>
                <a:ea typeface="楷体_GB2312" pitchFamily="49" charset="-122"/>
              </a:rPr>
              <a:t>(PAC)</a:t>
            </a:r>
          </a:p>
          <a:p>
            <a:pPr>
              <a:lnSpc>
                <a:spcPct val="150000"/>
              </a:lnSpc>
              <a:buFont typeface="Wingdings" pitchFamily="2" charset="2"/>
              <a:buNone/>
            </a:pPr>
            <a:r>
              <a:rPr lang="zh-CN" altLang="en-US" sz="2400" b="1" dirty="0">
                <a:latin typeface="楷体_GB2312" pitchFamily="49" charset="-122"/>
                <a:ea typeface="楷体_GB2312" pitchFamily="49" charset="-122"/>
              </a:rPr>
              <a:t>铁盐常和石灰联用：在</a:t>
            </a:r>
            <a:r>
              <a:rPr lang="en-US" altLang="zh-CN" sz="2400" b="1" dirty="0">
                <a:latin typeface="楷体_GB2312" pitchFamily="49" charset="-122"/>
                <a:ea typeface="楷体_GB2312" pitchFamily="49" charset="-122"/>
              </a:rPr>
              <a:t>pH&gt;12</a:t>
            </a:r>
            <a:r>
              <a:rPr lang="zh-CN" altLang="en-US" sz="2400" b="1" dirty="0">
                <a:latin typeface="楷体_GB2312" pitchFamily="49" charset="-122"/>
                <a:ea typeface="楷体_GB2312" pitchFamily="49" charset="-122"/>
              </a:rPr>
              <a:t>时，可提供</a:t>
            </a:r>
            <a:r>
              <a:rPr lang="en-US" altLang="zh-CN" sz="2400" b="1" dirty="0">
                <a:latin typeface="楷体_GB2312" pitchFamily="49" charset="-122"/>
                <a:ea typeface="楷体_GB2312" pitchFamily="49" charset="-122"/>
              </a:rPr>
              <a:t>Ca(OH)</a:t>
            </a:r>
            <a:r>
              <a:rPr lang="en-US" altLang="zh-CN" sz="2400" b="1" baseline="-25000" dirty="0">
                <a:latin typeface="楷体_GB2312" pitchFamily="49" charset="-122"/>
                <a:ea typeface="楷体_GB2312" pitchFamily="49" charset="-122"/>
              </a:rPr>
              <a:t>2</a:t>
            </a:r>
            <a:r>
              <a:rPr lang="zh-CN" altLang="en-US" sz="2400" b="1" dirty="0">
                <a:latin typeface="楷体_GB2312" pitchFamily="49" charset="-122"/>
                <a:ea typeface="楷体_GB2312" pitchFamily="49" charset="-122"/>
              </a:rPr>
              <a:t>絮凝体。</a:t>
            </a:r>
          </a:p>
          <a:p>
            <a:pPr>
              <a:lnSpc>
                <a:spcPct val="150000"/>
              </a:lnSpc>
            </a:pPr>
            <a:endParaRPr lang="zh-CN" altLang="en-US" sz="2400" b="1" dirty="0">
              <a:latin typeface="楷体_GB2312" pitchFamily="49" charset="-122"/>
              <a:ea typeface="楷体_GB2312" pitchFamily="49" charset="-122"/>
            </a:endParaRPr>
          </a:p>
          <a:p>
            <a:pPr>
              <a:lnSpc>
                <a:spcPct val="150000"/>
              </a:lnSpc>
              <a:buFont typeface="Wingdings" pitchFamily="2" charset="2"/>
              <a:buNone/>
            </a:pPr>
            <a:r>
              <a:rPr lang="en-US" altLang="zh-CN" sz="2400" b="1" dirty="0">
                <a:latin typeface="楷体_GB2312" pitchFamily="49" charset="-122"/>
                <a:ea typeface="楷体_GB2312" pitchFamily="49" charset="-122"/>
              </a:rPr>
              <a:t>2</a:t>
            </a:r>
            <a:r>
              <a:rPr lang="zh-CN" altLang="en-US" sz="2400" b="1" dirty="0">
                <a:latin typeface="楷体_GB2312" pitchFamily="49" charset="-122"/>
                <a:ea typeface="楷体_GB2312" pitchFamily="49" charset="-122"/>
              </a:rPr>
              <a:t>、有机调理剂：</a:t>
            </a:r>
            <a:endParaRPr lang="zh-CN" altLang="en-US" sz="2400" dirty="0">
              <a:latin typeface="楷体_GB2312" pitchFamily="49" charset="-122"/>
              <a:ea typeface="楷体_GB2312" pitchFamily="49" charset="-122"/>
            </a:endParaRPr>
          </a:p>
          <a:p>
            <a:pPr>
              <a:lnSpc>
                <a:spcPct val="150000"/>
              </a:lnSpc>
              <a:buFont typeface="Wingdings" pitchFamily="2" charset="2"/>
              <a:buNone/>
            </a:pPr>
            <a:r>
              <a:rPr lang="zh-CN" altLang="en-US" sz="2400" b="1" dirty="0">
                <a:solidFill>
                  <a:srgbClr val="0BF57A"/>
                </a:solidFill>
                <a:latin typeface="楷体_GB2312" pitchFamily="49" charset="-122"/>
                <a:ea typeface="楷体_GB2312" pitchFamily="49" charset="-122"/>
              </a:rPr>
              <a:t>阳粒子型聚丙烯酰胺</a:t>
            </a:r>
            <a:r>
              <a:rPr lang="zh-CN" altLang="en-US" sz="2400" b="1" dirty="0">
                <a:latin typeface="楷体_GB2312" pitchFamily="49" charset="-122"/>
                <a:ea typeface="楷体_GB2312" pitchFamily="49" charset="-122"/>
              </a:rPr>
              <a:t>等</a:t>
            </a:r>
          </a:p>
          <a:p>
            <a:pPr>
              <a:buFont typeface="Wingdings" pitchFamily="2" charset="2"/>
              <a:buNone/>
            </a:pPr>
            <a:endParaRPr lang="en-US" altLang="zh-CN" b="1" dirty="0">
              <a:latin typeface="楷体_GB2312" pitchFamily="49" charset="-122"/>
              <a:ea typeface="楷体_GB2312" pitchFamily="49"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Rot="1" noChangeArrowheads="1"/>
          </p:cNvSpPr>
          <p:nvPr>
            <p:ph type="title"/>
          </p:nvPr>
        </p:nvSpPr>
        <p:spPr>
          <a:xfrm>
            <a:off x="381000" y="0"/>
            <a:ext cx="8229600" cy="1052736"/>
          </a:xfrm>
        </p:spPr>
        <p:txBody>
          <a:bodyPr>
            <a:normAutofit fontScale="90000"/>
          </a:bodyPr>
          <a:lstStyle/>
          <a:p>
            <a:br>
              <a:rPr lang="en-US" altLang="zh-CN" sz="3200" dirty="0">
                <a:solidFill>
                  <a:srgbClr val="FF0000"/>
                </a:solidFill>
              </a:rPr>
            </a:br>
            <a:r>
              <a:rPr lang="zh-CN" altLang="en-US" sz="3200" dirty="0">
                <a:solidFill>
                  <a:schemeClr val="tx1"/>
                </a:solidFill>
              </a:rPr>
              <a:t>调理剂用量</a:t>
            </a:r>
          </a:p>
        </p:txBody>
      </p:sp>
      <p:sp>
        <p:nvSpPr>
          <p:cNvPr id="337923" name="Rectangle 3"/>
          <p:cNvSpPr>
            <a:spLocks noGrp="1" noChangeArrowheads="1"/>
          </p:cNvSpPr>
          <p:nvPr>
            <p:ph type="body" idx="1"/>
          </p:nvPr>
        </p:nvSpPr>
        <p:spPr>
          <a:xfrm>
            <a:off x="381000" y="990600"/>
            <a:ext cx="8229600" cy="4525963"/>
          </a:xfrm>
        </p:spPr>
        <p:txBody>
          <a:bodyPr>
            <a:normAutofit/>
          </a:bodyPr>
          <a:lstStyle/>
          <a:p>
            <a:r>
              <a:rPr lang="zh-CN" altLang="en-US" sz="2800" dirty="0"/>
              <a:t>确定调理剂种类和用量采用现场或实验室直接试验确定。</a:t>
            </a:r>
          </a:p>
        </p:txBody>
      </p:sp>
      <p:pic>
        <p:nvPicPr>
          <p:cNvPr id="337924" name="Picture 4" descr="2009"/>
          <p:cNvPicPr>
            <a:picLocks noChangeAspect="1" noChangeArrowheads="1"/>
          </p:cNvPicPr>
          <p:nvPr/>
        </p:nvPicPr>
        <p:blipFill>
          <a:blip r:embed="rId2" cstate="print"/>
          <a:srcRect l="23529" t="37071" r="13725" b="35838"/>
          <a:stretch>
            <a:fillRect/>
          </a:stretch>
        </p:blipFill>
        <p:spPr bwMode="auto">
          <a:xfrm>
            <a:off x="611560" y="1916832"/>
            <a:ext cx="8001000" cy="4752975"/>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Rot="1" noChangeArrowheads="1"/>
          </p:cNvSpPr>
          <p:nvPr>
            <p:ph type="title"/>
          </p:nvPr>
        </p:nvSpPr>
        <p:spPr>
          <a:xfrm>
            <a:off x="457200" y="557808"/>
            <a:ext cx="8229600" cy="1143000"/>
          </a:xfrm>
        </p:spPr>
        <p:txBody>
          <a:bodyPr>
            <a:normAutofit fontScale="90000"/>
          </a:bodyPr>
          <a:lstStyle/>
          <a:p>
            <a:r>
              <a:rPr lang="en-US" altLang="zh-CN" sz="4000" dirty="0">
                <a:solidFill>
                  <a:srgbClr val="0BF57A"/>
                </a:solidFill>
              </a:rPr>
              <a:t>3</a:t>
            </a:r>
            <a:r>
              <a:rPr lang="zh-CN" altLang="en-US" sz="4000" dirty="0">
                <a:solidFill>
                  <a:srgbClr val="0BF57A"/>
                </a:solidFill>
              </a:rPr>
              <a:t>、调理效果的影响因素</a:t>
            </a:r>
            <a:br>
              <a:rPr lang="zh-CN" altLang="en-US" sz="4000" dirty="0"/>
            </a:br>
            <a:endParaRPr lang="zh-CN" altLang="en-US" sz="4000" dirty="0"/>
          </a:p>
        </p:txBody>
      </p:sp>
      <p:sp>
        <p:nvSpPr>
          <p:cNvPr id="281604" name="Rectangle 4"/>
          <p:cNvSpPr>
            <a:spLocks noGrp="1" noChangeArrowheads="1"/>
          </p:cNvSpPr>
          <p:nvPr>
            <p:ph type="body" idx="1"/>
          </p:nvPr>
        </p:nvSpPr>
        <p:spPr>
          <a:xfrm>
            <a:off x="304800" y="1295400"/>
            <a:ext cx="8229600" cy="4525963"/>
          </a:xfrm>
          <a:noFill/>
          <a:ln/>
        </p:spPr>
        <p:txBody>
          <a:bodyPr/>
          <a:lstStyle/>
          <a:p>
            <a:pPr>
              <a:buFont typeface="Wingdings" pitchFamily="2" charset="2"/>
              <a:buNone/>
            </a:pPr>
            <a:r>
              <a:rPr lang="en-US" altLang="zh-CN" dirty="0">
                <a:latin typeface="楷体_GB2312" pitchFamily="49" charset="-122"/>
                <a:ea typeface="楷体_GB2312" pitchFamily="49" charset="-122"/>
              </a:rPr>
              <a:t>① </a:t>
            </a:r>
            <a:r>
              <a:rPr lang="zh-CN" altLang="en-US" dirty="0">
                <a:latin typeface="楷体_GB2312" pitchFamily="49" charset="-122"/>
                <a:ea typeface="楷体_GB2312" pitchFamily="49" charset="-122"/>
              </a:rPr>
              <a:t>污泥性质；</a:t>
            </a:r>
          </a:p>
          <a:p>
            <a:pPr>
              <a:buFont typeface="Wingdings" pitchFamily="2" charset="2"/>
              <a:buNone/>
            </a:pPr>
            <a:r>
              <a:rPr lang="zh-CN" altLang="en-US" dirty="0">
                <a:latin typeface="楷体_GB2312" pitchFamily="49" charset="-122"/>
                <a:ea typeface="楷体_GB2312" pitchFamily="49" charset="-122"/>
              </a:rPr>
              <a:t>② 调理剂的品种；</a:t>
            </a:r>
          </a:p>
          <a:p>
            <a:pPr>
              <a:buFont typeface="Wingdings" pitchFamily="2" charset="2"/>
              <a:buNone/>
            </a:pPr>
            <a:r>
              <a:rPr lang="zh-CN" altLang="en-US" dirty="0">
                <a:latin typeface="楷体_GB2312" pitchFamily="49" charset="-122"/>
                <a:ea typeface="楷体_GB2312" pitchFamily="49" charset="-122"/>
              </a:rPr>
              <a:t>③ 投加量；</a:t>
            </a:r>
          </a:p>
          <a:p>
            <a:pPr>
              <a:buFont typeface="Wingdings" pitchFamily="2" charset="2"/>
              <a:buNone/>
            </a:pPr>
            <a:r>
              <a:rPr lang="zh-CN" altLang="en-US" dirty="0">
                <a:latin typeface="楷体_GB2312" pitchFamily="49" charset="-122"/>
                <a:ea typeface="楷体_GB2312" pitchFamily="49" charset="-122"/>
              </a:rPr>
              <a:t>④ 环境条件：水温，</a:t>
            </a:r>
            <a:r>
              <a:rPr lang="en-US" altLang="zh-CN" dirty="0">
                <a:latin typeface="楷体_GB2312" pitchFamily="49" charset="-122"/>
                <a:ea typeface="楷体_GB2312" pitchFamily="49" charset="-122"/>
              </a:rPr>
              <a:t>pH</a:t>
            </a:r>
            <a:r>
              <a:rPr lang="zh-CN" altLang="en-US" dirty="0">
                <a:latin typeface="楷体_GB2312" pitchFamily="49" charset="-122"/>
                <a:ea typeface="楷体_GB2312" pitchFamily="49" charset="-122"/>
              </a:rPr>
              <a:t>；</a:t>
            </a:r>
          </a:p>
          <a:p>
            <a:pPr>
              <a:buFont typeface="Wingdings" pitchFamily="2" charset="2"/>
              <a:buNone/>
            </a:pPr>
            <a:r>
              <a:rPr lang="zh-CN" altLang="en-US" dirty="0">
                <a:latin typeface="楷体_GB2312" pitchFamily="49" charset="-122"/>
                <a:ea typeface="楷体_GB2312" pitchFamily="49" charset="-122"/>
              </a:rPr>
              <a:t>⑤ 调理剂的投加顺序；</a:t>
            </a:r>
          </a:p>
          <a:p>
            <a:pPr>
              <a:buFont typeface="Wingdings" pitchFamily="2" charset="2"/>
              <a:buNone/>
            </a:pPr>
            <a:r>
              <a:rPr lang="zh-CN" altLang="en-US" dirty="0">
                <a:latin typeface="楷体_GB2312" pitchFamily="49" charset="-122"/>
                <a:ea typeface="楷体_GB2312" pitchFamily="49" charset="-122"/>
              </a:rPr>
              <a:t>⑥ 污泥与调理剂的混合。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body" idx="1"/>
          </p:nvPr>
        </p:nvSpPr>
        <p:spPr>
          <a:xfrm>
            <a:off x="0" y="573360"/>
            <a:ext cx="8763000" cy="6096000"/>
          </a:xfrm>
          <a:noFill/>
          <a:ln/>
        </p:spPr>
        <p:txBody>
          <a:bodyPr>
            <a:normAutofit/>
          </a:bodyPr>
          <a:lstStyle/>
          <a:p>
            <a:pPr>
              <a:buClrTx/>
              <a:buFont typeface="Wingdings" pitchFamily="2" charset="2"/>
              <a:buNone/>
            </a:pPr>
            <a:r>
              <a:rPr lang="en-US" altLang="zh-CN" b="1" dirty="0"/>
              <a:t>●</a:t>
            </a:r>
            <a:r>
              <a:rPr lang="zh-CN" altLang="en-US" sz="2800" b="1" dirty="0">
                <a:solidFill>
                  <a:schemeClr val="tx1"/>
                </a:solidFill>
                <a:ea typeface="华文中宋" pitchFamily="2" charset="-122"/>
              </a:rPr>
              <a:t>污泥处理方案的选择</a:t>
            </a:r>
          </a:p>
          <a:p>
            <a:pPr>
              <a:lnSpc>
                <a:spcPct val="150000"/>
              </a:lnSpc>
              <a:buFont typeface="Wingdings" pitchFamily="2" charset="2"/>
              <a:buNone/>
            </a:pPr>
            <a:r>
              <a:rPr lang="zh-CN" altLang="en-US" b="1" dirty="0">
                <a:ea typeface="华文中宋" pitchFamily="2" charset="-122"/>
              </a:rPr>
              <a:t>    </a:t>
            </a:r>
            <a:r>
              <a:rPr lang="zh-CN" altLang="en-US" sz="2400" b="1" dirty="0">
                <a:ea typeface="华文中宋" pitchFamily="2" charset="-122"/>
              </a:rPr>
              <a:t>应根据污泥的性质与数量；</a:t>
            </a:r>
          </a:p>
          <a:p>
            <a:pPr>
              <a:lnSpc>
                <a:spcPct val="150000"/>
              </a:lnSpc>
              <a:buFont typeface="Wingdings" pitchFamily="2" charset="2"/>
              <a:buNone/>
            </a:pPr>
            <a:r>
              <a:rPr lang="zh-CN" altLang="en-US" sz="2400" b="1" dirty="0">
                <a:ea typeface="华文中宋" pitchFamily="2" charset="-122"/>
              </a:rPr>
              <a:t>     投资情况与运行管理费用；</a:t>
            </a:r>
          </a:p>
          <a:p>
            <a:pPr>
              <a:lnSpc>
                <a:spcPct val="150000"/>
              </a:lnSpc>
              <a:buFont typeface="Wingdings" pitchFamily="2" charset="2"/>
              <a:buNone/>
            </a:pPr>
            <a:r>
              <a:rPr lang="zh-CN" altLang="en-US" sz="2400" b="1" dirty="0">
                <a:ea typeface="华文中宋" pitchFamily="2" charset="-122"/>
              </a:rPr>
              <a:t>     环境保护要求及有关法律与法规；</a:t>
            </a:r>
          </a:p>
          <a:p>
            <a:pPr>
              <a:lnSpc>
                <a:spcPct val="150000"/>
              </a:lnSpc>
              <a:buFont typeface="Wingdings" pitchFamily="2" charset="2"/>
              <a:buNone/>
            </a:pPr>
            <a:r>
              <a:rPr lang="zh-CN" altLang="en-US" sz="2400" b="1" dirty="0">
                <a:ea typeface="华文中宋" pitchFamily="2" charset="-122"/>
              </a:rPr>
              <a:t>     城市农业发展情况及当地气候条件等情况，综合考虑后选定。</a:t>
            </a:r>
          </a:p>
          <a:p>
            <a:pPr>
              <a:buFont typeface="Wingdings" pitchFamily="2" charset="2"/>
              <a:buNone/>
            </a:pPr>
            <a:endParaRPr lang="zh-CN" altLang="en-US" sz="3600" b="1" dirty="0">
              <a:solidFill>
                <a:schemeClr val="tx2"/>
              </a:solidFill>
              <a:ea typeface="华文中宋" pitchFamily="2" charset="-122"/>
            </a:endParaRPr>
          </a:p>
          <a:p>
            <a:pPr>
              <a:buFont typeface="Wingdings" pitchFamily="2" charset="2"/>
              <a:buNone/>
            </a:pPr>
            <a:r>
              <a:rPr lang="zh-CN" altLang="en-US" b="1" dirty="0"/>
              <a:t>●</a:t>
            </a:r>
            <a:r>
              <a:rPr lang="zh-CN" altLang="en-US" sz="2800" b="1" dirty="0">
                <a:solidFill>
                  <a:schemeClr val="tx1"/>
                </a:solidFill>
                <a:latin typeface="华文中宋" pitchFamily="2" charset="-122"/>
                <a:ea typeface="华文中宋" pitchFamily="2" charset="-122"/>
              </a:rPr>
              <a:t>污泥最终处置方法</a:t>
            </a:r>
            <a:endParaRPr lang="en-US" altLang="zh-CN" sz="2800" b="1" dirty="0">
              <a:solidFill>
                <a:schemeClr val="tx1"/>
              </a:solidFill>
              <a:latin typeface="华文中宋" pitchFamily="2" charset="-122"/>
              <a:ea typeface="华文中宋" pitchFamily="2" charset="-122"/>
            </a:endParaRPr>
          </a:p>
          <a:p>
            <a:pPr indent="342900">
              <a:lnSpc>
                <a:spcPct val="150000"/>
              </a:lnSpc>
              <a:buFont typeface="Wingdings" pitchFamily="2" charset="2"/>
              <a:buNone/>
            </a:pPr>
            <a:r>
              <a:rPr lang="zh-CN" altLang="en-US" sz="2400" b="1" dirty="0">
                <a:ea typeface="华文中宋" pitchFamily="2" charset="-122"/>
              </a:rPr>
              <a:t>包括作为</a:t>
            </a:r>
            <a:r>
              <a:rPr lang="zh-CN" altLang="en-US" sz="2400" b="1" dirty="0">
                <a:solidFill>
                  <a:srgbClr val="0BF57A"/>
                </a:solidFill>
                <a:ea typeface="华文中宋" pitchFamily="2" charset="-122"/>
              </a:rPr>
              <a:t>肥料施用于农田、森林、草地或沙漠改良；填地或投海；作为能源或建材；焚烧等</a:t>
            </a:r>
            <a:r>
              <a:rPr lang="zh-CN" altLang="en-US" sz="2400" b="1" dirty="0">
                <a:ea typeface="华文中宋" pitchFamily="2" charset="-122"/>
              </a:rPr>
              <a:t>。</a:t>
            </a: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rrowheads="1"/>
          </p:cNvSpPr>
          <p:nvPr>
            <p:ph type="title"/>
          </p:nvPr>
        </p:nvSpPr>
        <p:spPr>
          <a:xfrm>
            <a:off x="457200" y="620688"/>
            <a:ext cx="8305800" cy="685800"/>
          </a:xfrm>
        </p:spPr>
        <p:txBody>
          <a:bodyPr>
            <a:noAutofit/>
          </a:bodyPr>
          <a:lstStyle/>
          <a:p>
            <a:pPr algn="ctr"/>
            <a:r>
              <a:rPr lang="zh-CN" altLang="en-US" dirty="0">
                <a:solidFill>
                  <a:srgbClr val="FFFF00"/>
                </a:solidFill>
              </a:rPr>
              <a:t>第六节       污泥干化与脱水</a:t>
            </a:r>
          </a:p>
        </p:txBody>
      </p:sp>
      <p:sp>
        <p:nvSpPr>
          <p:cNvPr id="98307" name="Rectangle 3"/>
          <p:cNvSpPr>
            <a:spLocks noGrp="1" noChangeArrowheads="1"/>
          </p:cNvSpPr>
          <p:nvPr>
            <p:ph type="body" idx="1"/>
          </p:nvPr>
        </p:nvSpPr>
        <p:spPr>
          <a:xfrm>
            <a:off x="467544" y="1628800"/>
            <a:ext cx="8352928" cy="4248472"/>
          </a:xfrm>
        </p:spPr>
        <p:txBody>
          <a:bodyPr>
            <a:normAutofit fontScale="70000" lnSpcReduction="20000"/>
          </a:bodyPr>
          <a:lstStyle/>
          <a:p>
            <a:pPr>
              <a:lnSpc>
                <a:spcPct val="170000"/>
              </a:lnSpc>
            </a:pPr>
            <a:r>
              <a:rPr lang="zh-CN" altLang="en-US" dirty="0">
                <a:latin typeface="楷体_GB2312" pitchFamily="49" charset="-122"/>
                <a:ea typeface="楷体_GB2312" pitchFamily="49" charset="-122"/>
              </a:rPr>
              <a:t>污泥经浓缩或消化后，尚有</a:t>
            </a:r>
            <a:r>
              <a:rPr lang="en-US" altLang="zh-CN" dirty="0">
                <a:latin typeface="楷体_GB2312" pitchFamily="49" charset="-122"/>
                <a:ea typeface="楷体_GB2312" pitchFamily="49" charset="-122"/>
              </a:rPr>
              <a:t>95~97</a:t>
            </a:r>
            <a:r>
              <a:rPr lang="zh-CN" altLang="en-US" dirty="0">
                <a:latin typeface="楷体_GB2312" pitchFamily="49" charset="-122"/>
                <a:ea typeface="楷体_GB2312" pitchFamily="49" charset="-122"/>
              </a:rPr>
              <a:t>％含水率，体积很大，可以用管道输送。</a:t>
            </a:r>
          </a:p>
          <a:p>
            <a:pPr>
              <a:lnSpc>
                <a:spcPct val="170000"/>
              </a:lnSpc>
            </a:pPr>
            <a:r>
              <a:rPr lang="zh-CN" altLang="en-US" dirty="0">
                <a:latin typeface="楷体_GB2312" pitchFamily="49" charset="-122"/>
                <a:ea typeface="楷体_GB2312" pitchFamily="49" charset="-122"/>
              </a:rPr>
              <a:t>污泥经脱水处理后含水率从</a:t>
            </a:r>
            <a:r>
              <a:rPr lang="en-US" altLang="zh-CN" dirty="0">
                <a:latin typeface="楷体_GB2312" pitchFamily="49" charset="-122"/>
                <a:ea typeface="楷体_GB2312" pitchFamily="49" charset="-122"/>
              </a:rPr>
              <a:t>96</a:t>
            </a:r>
            <a:r>
              <a:rPr lang="zh-CN" altLang="en-US" dirty="0">
                <a:latin typeface="楷体_GB2312" pitchFamily="49" charset="-122"/>
                <a:ea typeface="楷体_GB2312" pitchFamily="49" charset="-122"/>
              </a:rPr>
              <a:t>％左右降低至</a:t>
            </a:r>
            <a:r>
              <a:rPr lang="en-US" altLang="zh-CN" dirty="0">
                <a:latin typeface="楷体_GB2312" pitchFamily="49" charset="-122"/>
                <a:ea typeface="楷体_GB2312" pitchFamily="49" charset="-122"/>
              </a:rPr>
              <a:t>60</a:t>
            </a:r>
            <a:r>
              <a:rPr lang="zh-CN" altLang="en-US" dirty="0">
                <a:latin typeface="楷体_GB2312" pitchFamily="49" charset="-122"/>
                <a:ea typeface="楷体_GB2312" pitchFamily="49" charset="-122"/>
              </a:rPr>
              <a:t>～</a:t>
            </a:r>
            <a:r>
              <a:rPr lang="en-US" altLang="zh-CN" dirty="0">
                <a:latin typeface="楷体_GB2312" pitchFamily="49" charset="-122"/>
                <a:ea typeface="楷体_GB2312" pitchFamily="49" charset="-122"/>
              </a:rPr>
              <a:t>80</a:t>
            </a:r>
            <a:r>
              <a:rPr lang="zh-CN" altLang="en-US" dirty="0">
                <a:latin typeface="楷体_GB2312" pitchFamily="49" charset="-122"/>
                <a:ea typeface="楷体_GB2312" pitchFamily="49" charset="-122"/>
              </a:rPr>
              <a:t>％左右。</a:t>
            </a:r>
          </a:p>
          <a:p>
            <a:pPr>
              <a:lnSpc>
                <a:spcPct val="170000"/>
              </a:lnSpc>
            </a:pPr>
            <a:r>
              <a:rPr lang="zh-CN" altLang="en-US" dirty="0">
                <a:latin typeface="楷体_GB2312" pitchFamily="49" charset="-122"/>
                <a:ea typeface="楷体_GB2312" pitchFamily="49" charset="-122"/>
              </a:rPr>
              <a:t>污泥经干燥处理后含水率从</a:t>
            </a:r>
            <a:r>
              <a:rPr lang="en-US" altLang="zh-CN" dirty="0">
                <a:latin typeface="楷体_GB2312" pitchFamily="49" charset="-122"/>
                <a:ea typeface="楷体_GB2312" pitchFamily="49" charset="-122"/>
              </a:rPr>
              <a:t>60</a:t>
            </a:r>
            <a:r>
              <a:rPr lang="zh-CN" altLang="en-US" dirty="0">
                <a:latin typeface="楷体_GB2312" pitchFamily="49" charset="-122"/>
                <a:ea typeface="楷体_GB2312" pitchFamily="49" charset="-122"/>
              </a:rPr>
              <a:t>～</a:t>
            </a:r>
            <a:r>
              <a:rPr lang="en-US" altLang="zh-CN" dirty="0">
                <a:latin typeface="楷体_GB2312" pitchFamily="49" charset="-122"/>
                <a:ea typeface="楷体_GB2312" pitchFamily="49" charset="-122"/>
              </a:rPr>
              <a:t>80</a:t>
            </a:r>
            <a:r>
              <a:rPr lang="zh-CN" altLang="en-US" dirty="0">
                <a:latin typeface="楷体_GB2312" pitchFamily="49" charset="-122"/>
                <a:ea typeface="楷体_GB2312" pitchFamily="49" charset="-122"/>
              </a:rPr>
              <a:t>％降低至</a:t>
            </a:r>
            <a:r>
              <a:rPr lang="en-US" altLang="zh-CN" dirty="0">
                <a:latin typeface="楷体_GB2312" pitchFamily="49" charset="-122"/>
                <a:ea typeface="楷体_GB2312" pitchFamily="49" charset="-122"/>
              </a:rPr>
              <a:t>10</a:t>
            </a:r>
            <a:r>
              <a:rPr lang="zh-CN" altLang="en-US" dirty="0">
                <a:latin typeface="楷体_GB2312" pitchFamily="49" charset="-122"/>
                <a:ea typeface="楷体_GB2312" pitchFamily="49" charset="-122"/>
              </a:rPr>
              <a:t>～</a:t>
            </a:r>
            <a:r>
              <a:rPr lang="en-US" altLang="zh-CN" dirty="0">
                <a:latin typeface="楷体_GB2312" pitchFamily="49" charset="-122"/>
                <a:ea typeface="楷体_GB2312" pitchFamily="49" charset="-122"/>
              </a:rPr>
              <a:t>30</a:t>
            </a:r>
            <a:r>
              <a:rPr lang="zh-CN" altLang="en-US" dirty="0">
                <a:latin typeface="楷体_GB2312" pitchFamily="49" charset="-122"/>
                <a:ea typeface="楷体_GB2312" pitchFamily="49" charset="-122"/>
              </a:rPr>
              <a:t>％左右。</a:t>
            </a:r>
          </a:p>
          <a:p>
            <a:pPr>
              <a:lnSpc>
                <a:spcPct val="170000"/>
              </a:lnSpc>
              <a:buFont typeface="Wingdings" pitchFamily="2" charset="2"/>
              <a:buNone/>
            </a:pPr>
            <a:r>
              <a:rPr lang="zh-CN" altLang="en-US" dirty="0">
                <a:solidFill>
                  <a:srgbClr val="FF9900"/>
                </a:solidFill>
                <a:latin typeface="楷体_GB2312" pitchFamily="49" charset="-122"/>
                <a:ea typeface="楷体_GB2312" pitchFamily="49" charset="-122"/>
              </a:rPr>
              <a:t>  污泥脱水主要有</a:t>
            </a:r>
          </a:p>
          <a:p>
            <a:pPr>
              <a:lnSpc>
                <a:spcPct val="170000"/>
              </a:lnSpc>
              <a:buFont typeface="Wingdings" pitchFamily="2" charset="2"/>
              <a:buNone/>
            </a:pPr>
            <a:r>
              <a:rPr lang="en-US" altLang="zh-CN" dirty="0">
                <a:solidFill>
                  <a:srgbClr val="0BF57A"/>
                </a:solidFill>
                <a:latin typeface="楷体_GB2312" pitchFamily="49" charset="-122"/>
                <a:ea typeface="楷体_GB2312" pitchFamily="49" charset="-122"/>
              </a:rPr>
              <a:t>1</a:t>
            </a:r>
            <a:r>
              <a:rPr lang="zh-CN" altLang="en-US" dirty="0">
                <a:solidFill>
                  <a:srgbClr val="0BF57A"/>
                </a:solidFill>
                <a:latin typeface="楷体_GB2312" pitchFamily="49" charset="-122"/>
                <a:ea typeface="楷体_GB2312" pitchFamily="49" charset="-122"/>
              </a:rPr>
              <a:t>、自然干化；</a:t>
            </a:r>
          </a:p>
          <a:p>
            <a:pPr>
              <a:lnSpc>
                <a:spcPct val="170000"/>
              </a:lnSpc>
              <a:buFont typeface="Wingdings" pitchFamily="2" charset="2"/>
              <a:buNone/>
            </a:pPr>
            <a:r>
              <a:rPr lang="en-US" altLang="zh-CN" dirty="0">
                <a:solidFill>
                  <a:srgbClr val="0BF57A"/>
                </a:solidFill>
                <a:latin typeface="楷体_GB2312" pitchFamily="49" charset="-122"/>
                <a:ea typeface="楷体_GB2312" pitchFamily="49" charset="-122"/>
              </a:rPr>
              <a:t>2</a:t>
            </a:r>
            <a:r>
              <a:rPr lang="zh-CN" altLang="en-US" dirty="0">
                <a:solidFill>
                  <a:srgbClr val="0BF57A"/>
                </a:solidFill>
                <a:latin typeface="楷体_GB2312" pitchFamily="49" charset="-122"/>
                <a:ea typeface="楷体_GB2312" pitchFamily="49" charset="-122"/>
              </a:rPr>
              <a:t>、机械脱水。</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rrowheads="1"/>
          </p:cNvSpPr>
          <p:nvPr>
            <p:ph type="title"/>
          </p:nvPr>
        </p:nvSpPr>
        <p:spPr>
          <a:xfrm>
            <a:off x="395536" y="519336"/>
            <a:ext cx="7772400" cy="533400"/>
          </a:xfrm>
        </p:spPr>
        <p:txBody>
          <a:bodyPr>
            <a:normAutofit fontScale="90000"/>
          </a:bodyPr>
          <a:lstStyle/>
          <a:p>
            <a:r>
              <a:rPr lang="en-US" altLang="zh-CN" sz="4000" dirty="0">
                <a:solidFill>
                  <a:srgbClr val="FFFF00"/>
                </a:solidFill>
              </a:rPr>
              <a:t>1</a:t>
            </a:r>
            <a:r>
              <a:rPr lang="zh-CN" altLang="en-US" sz="4000" dirty="0">
                <a:solidFill>
                  <a:srgbClr val="FFFF00"/>
                </a:solidFill>
              </a:rPr>
              <a:t>、污泥的自然干化</a:t>
            </a:r>
          </a:p>
        </p:txBody>
      </p:sp>
      <p:sp>
        <p:nvSpPr>
          <p:cNvPr id="100355" name="Rectangle 3"/>
          <p:cNvSpPr>
            <a:spLocks noGrp="1" noChangeArrowheads="1"/>
          </p:cNvSpPr>
          <p:nvPr>
            <p:ph type="body" idx="1"/>
          </p:nvPr>
        </p:nvSpPr>
        <p:spPr>
          <a:xfrm>
            <a:off x="0" y="1143000"/>
            <a:ext cx="9144000" cy="5562600"/>
          </a:xfrm>
        </p:spPr>
        <p:txBody>
          <a:bodyPr>
            <a:normAutofit fontScale="92500"/>
          </a:bodyPr>
          <a:lstStyle/>
          <a:p>
            <a:pPr>
              <a:lnSpc>
                <a:spcPct val="150000"/>
              </a:lnSpc>
            </a:pPr>
            <a:r>
              <a:rPr lang="zh-CN" altLang="en-US" sz="2400" b="1" dirty="0">
                <a:latin typeface="楷体_GB2312" pitchFamily="49" charset="-122"/>
                <a:ea typeface="楷体_GB2312" pitchFamily="49" charset="-122"/>
              </a:rPr>
              <a:t>主要构筑物是干化场</a:t>
            </a:r>
            <a:r>
              <a:rPr lang="zh-CN" altLang="en-US" sz="2400" b="1" dirty="0">
                <a:solidFill>
                  <a:srgbClr val="0BF57A"/>
                </a:solidFill>
                <a:latin typeface="楷体_GB2312" pitchFamily="49" charset="-122"/>
                <a:ea typeface="楷体_GB2312" pitchFamily="49" charset="-122"/>
                <a:hlinkClick r:id="rId3" action="ppaction://hlinkfile">
                  <a:extLst>
                    <a:ext uri="{A12FA001-AC4F-418D-AE19-62706E023703}">
                      <ahyp:hlinkClr xmlns:ahyp="http://schemas.microsoft.com/office/drawing/2018/hyperlinkcolor" val="tx"/>
                    </a:ext>
                  </a:extLst>
                </a:hlinkClick>
              </a:rPr>
              <a:t>污泥干化场</a:t>
            </a:r>
            <a:endParaRPr lang="en-US" altLang="zh-CN" sz="2400" b="1" dirty="0">
              <a:solidFill>
                <a:srgbClr val="0BF57A"/>
              </a:solidFill>
              <a:latin typeface="楷体_GB2312" pitchFamily="49" charset="-122"/>
              <a:ea typeface="楷体_GB2312" pitchFamily="49" charset="-122"/>
            </a:endParaRPr>
          </a:p>
          <a:p>
            <a:pPr>
              <a:lnSpc>
                <a:spcPct val="150000"/>
              </a:lnSpc>
              <a:buFont typeface="Wingdings" pitchFamily="2" charset="2"/>
              <a:buNone/>
            </a:pPr>
            <a:r>
              <a:rPr lang="en-US"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利用自然力量而将污泥脱水，适用于气候比较干燥、用地不紧张以及环境卫生条件允许的地区。</a:t>
            </a:r>
            <a:endParaRPr lang="zh-CN" altLang="en-US" sz="2400" b="1" dirty="0">
              <a:solidFill>
                <a:srgbClr val="FFFF66"/>
              </a:solidFill>
              <a:latin typeface="楷体_GB2312" pitchFamily="49" charset="-122"/>
              <a:ea typeface="楷体_GB2312" pitchFamily="49" charset="-122"/>
            </a:endParaRPr>
          </a:p>
          <a:p>
            <a:pPr>
              <a:lnSpc>
                <a:spcPct val="150000"/>
              </a:lnSpc>
            </a:pPr>
            <a:r>
              <a:rPr lang="en-US" altLang="zh-CN" sz="2400" b="1" dirty="0">
                <a:solidFill>
                  <a:schemeClr val="tx1"/>
                </a:solidFill>
                <a:latin typeface="楷体_GB2312" pitchFamily="49" charset="-122"/>
                <a:ea typeface="楷体_GB2312" pitchFamily="49" charset="-122"/>
              </a:rPr>
              <a:t>(1)</a:t>
            </a:r>
            <a:r>
              <a:rPr lang="zh-CN" altLang="en-US" sz="2400" b="1" dirty="0">
                <a:solidFill>
                  <a:schemeClr val="tx1"/>
                </a:solidFill>
                <a:latin typeface="楷体_GB2312" pitchFamily="49" charset="-122"/>
                <a:ea typeface="楷体_GB2312" pitchFamily="49" charset="-122"/>
              </a:rPr>
              <a:t>干化场的分类与构造</a:t>
            </a:r>
          </a:p>
          <a:p>
            <a:pPr>
              <a:lnSpc>
                <a:spcPct val="150000"/>
              </a:lnSpc>
            </a:pPr>
            <a:r>
              <a:rPr lang="zh-CN" altLang="en-US" sz="2400" b="1" dirty="0">
                <a:latin typeface="楷体_GB2312" pitchFamily="49" charset="-122"/>
                <a:ea typeface="楷体_GB2312" pitchFamily="49" charset="-122"/>
              </a:rPr>
              <a:t>可以分为自然滤层干化场、人工滤层干化场。</a:t>
            </a:r>
          </a:p>
          <a:p>
            <a:pPr>
              <a:lnSpc>
                <a:spcPct val="150000"/>
              </a:lnSpc>
              <a:buFont typeface="Wingdings" pitchFamily="2" charset="2"/>
              <a:buNone/>
            </a:pPr>
            <a:r>
              <a:rPr lang="zh-CN" altLang="en-US" sz="2400" b="1" dirty="0">
                <a:solidFill>
                  <a:srgbClr val="FF0000"/>
                </a:solidFill>
                <a:latin typeface="楷体_GB2312" pitchFamily="49" charset="-122"/>
                <a:ea typeface="楷体_GB2312" pitchFamily="49" charset="-122"/>
              </a:rPr>
              <a:t>  </a:t>
            </a:r>
            <a:r>
              <a:rPr lang="zh-CN" altLang="en-US" sz="2400" b="1" dirty="0">
                <a:solidFill>
                  <a:srgbClr val="0BF57A"/>
                </a:solidFill>
                <a:latin typeface="楷体_GB2312" pitchFamily="49" charset="-122"/>
                <a:ea typeface="楷体_GB2312" pitchFamily="49" charset="-122"/>
              </a:rPr>
              <a:t>自然滤层干化场  </a:t>
            </a:r>
          </a:p>
          <a:p>
            <a:pPr>
              <a:lnSpc>
                <a:spcPct val="150000"/>
              </a:lnSpc>
              <a:buFont typeface="Wingdings" pitchFamily="2" charset="2"/>
              <a:buNone/>
            </a:pPr>
            <a:r>
              <a:rPr lang="zh-CN" altLang="en-US" sz="2400" b="1" dirty="0">
                <a:latin typeface="楷体_GB2312" pitchFamily="49" charset="-122"/>
                <a:ea typeface="楷体_GB2312" pitchFamily="49" charset="-122"/>
              </a:rPr>
              <a:t>   适用于自然土质渗透性能好，地下水位低的地区</a:t>
            </a:r>
          </a:p>
          <a:p>
            <a:pPr>
              <a:lnSpc>
                <a:spcPct val="150000"/>
              </a:lnSpc>
              <a:buFont typeface="Wingdings" pitchFamily="2" charset="2"/>
              <a:buNone/>
            </a:pPr>
            <a:r>
              <a:rPr lang="zh-CN" altLang="en-US" sz="2400" b="1" dirty="0">
                <a:solidFill>
                  <a:srgbClr val="0BF57A"/>
                </a:solidFill>
                <a:latin typeface="楷体_GB2312" pitchFamily="49" charset="-122"/>
                <a:ea typeface="楷体_GB2312" pitchFamily="49" charset="-122"/>
              </a:rPr>
              <a:t>  人工滤层干化场</a:t>
            </a:r>
          </a:p>
          <a:p>
            <a:pPr>
              <a:lnSpc>
                <a:spcPct val="150000"/>
              </a:lnSpc>
              <a:buFont typeface="Wingdings" pitchFamily="2" charset="2"/>
              <a:buNone/>
            </a:pPr>
            <a:r>
              <a:rPr lang="zh-CN" altLang="en-US" sz="2400" b="1" dirty="0">
                <a:latin typeface="楷体_GB2312" pitchFamily="49" charset="-122"/>
                <a:ea typeface="楷体_GB2312" pitchFamily="49" charset="-122"/>
              </a:rPr>
              <a:t>      滤层，是人工铺设的，又可分为敞开式干化场与有盖式干化场两种</a:t>
            </a:r>
          </a:p>
          <a:p>
            <a:pPr>
              <a:lnSpc>
                <a:spcPct val="80000"/>
              </a:lnSpc>
              <a:buFont typeface="Wingdings" pitchFamily="2" charset="2"/>
              <a:buNone/>
            </a:pPr>
            <a:endParaRPr lang="en-US" altLang="zh-CN" sz="3000" b="1" dirty="0">
              <a:latin typeface="楷体_GB2312" pitchFamily="49" charset="-122"/>
              <a:ea typeface="楷体_GB2312" pitchFamily="49" charset="-122"/>
            </a:endParaRP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descr="图片46"/>
          <p:cNvPicPr>
            <a:picLocks noGrp="1" noChangeAspect="1" noChangeArrowheads="1"/>
          </p:cNvPicPr>
          <p:nvPr>
            <p:ph/>
          </p:nvPr>
        </p:nvPicPr>
        <p:blipFill>
          <a:blip r:embed="rId3" cstate="print"/>
          <a:srcRect/>
          <a:stretch>
            <a:fillRect/>
          </a:stretch>
        </p:blipFill>
        <p:spPr>
          <a:xfrm>
            <a:off x="539552" y="692696"/>
            <a:ext cx="4414019" cy="5813169"/>
          </a:xfrm>
          <a:noFill/>
          <a:ln/>
        </p:spPr>
      </p:pic>
      <p:sp>
        <p:nvSpPr>
          <p:cNvPr id="102404" name="Text Box 4"/>
          <p:cNvSpPr txBox="1">
            <a:spLocks noChangeArrowheads="1"/>
          </p:cNvSpPr>
          <p:nvPr/>
        </p:nvSpPr>
        <p:spPr bwMode="auto">
          <a:xfrm>
            <a:off x="5562600" y="609600"/>
            <a:ext cx="3200400" cy="4939814"/>
          </a:xfrm>
          <a:prstGeom prst="rect">
            <a:avLst/>
          </a:prstGeom>
          <a:noFill/>
          <a:ln w="9525">
            <a:noFill/>
            <a:miter lim="800000"/>
            <a:headEnd/>
            <a:tailEnd/>
          </a:ln>
          <a:effectLst/>
        </p:spPr>
        <p:txBody>
          <a:bodyPr>
            <a:spAutoFit/>
          </a:bodyPr>
          <a:lstStyle/>
          <a:p>
            <a:pPr algn="just">
              <a:lnSpc>
                <a:spcPct val="150000"/>
              </a:lnSpc>
              <a:buSzPct val="90000"/>
              <a:buFont typeface="Wingdings" pitchFamily="2" charset="2"/>
              <a:buBlip>
                <a:blip r:embed="rId4"/>
              </a:buBlip>
            </a:pPr>
            <a:r>
              <a:rPr lang="zh-CN" altLang="en-US" sz="2400" b="0" dirty="0">
                <a:effectLst>
                  <a:outerShdw blurRad="38100" dist="38100" dir="2700000" algn="tl">
                    <a:srgbClr val="000000"/>
                  </a:outerShdw>
                </a:effectLst>
              </a:rPr>
              <a:t>人工滤层干化场的构造</a:t>
            </a:r>
            <a:r>
              <a:rPr lang="en-US" altLang="zh-CN" sz="2400" b="0" dirty="0">
                <a:effectLst>
                  <a:outerShdw blurRad="38100" dist="38100" dir="2700000" algn="tl">
                    <a:srgbClr val="000000"/>
                  </a:outerShdw>
                </a:effectLst>
              </a:rPr>
              <a:t>,</a:t>
            </a:r>
            <a:r>
              <a:rPr lang="zh-CN" altLang="en-US" sz="2400" b="0" dirty="0">
                <a:effectLst>
                  <a:outerShdw blurRad="38100" dist="38100" dir="2700000" algn="tl">
                    <a:srgbClr val="000000"/>
                  </a:outerShdw>
                </a:effectLst>
              </a:rPr>
              <a:t>它由不透水底层、排水系统、滤水层、输泥管、隔墙及围堤等部分组成。</a:t>
            </a:r>
          </a:p>
          <a:p>
            <a:pPr algn="just">
              <a:lnSpc>
                <a:spcPct val="150000"/>
              </a:lnSpc>
              <a:buSzPct val="90000"/>
              <a:buFont typeface="Wingdings" pitchFamily="2" charset="2"/>
              <a:buBlip>
                <a:blip r:embed="rId4"/>
              </a:buBlip>
            </a:pPr>
            <a:r>
              <a:rPr lang="zh-CN" altLang="en-US" sz="2400" b="0" dirty="0">
                <a:effectLst>
                  <a:outerShdw blurRad="38100" dist="38100" dir="2700000" algn="tl">
                    <a:srgbClr val="000000"/>
                  </a:outerShdw>
                </a:effectLst>
              </a:rPr>
              <a:t>有盖式的，设有可移开</a:t>
            </a:r>
            <a:r>
              <a:rPr lang="en-US" altLang="zh-CN" sz="2400" b="0" dirty="0">
                <a:effectLst>
                  <a:outerShdw blurRad="38100" dist="38100" dir="2700000" algn="tl">
                    <a:srgbClr val="000000"/>
                  </a:outerShdw>
                </a:effectLst>
              </a:rPr>
              <a:t>(</a:t>
            </a:r>
            <a:r>
              <a:rPr lang="zh-CN" altLang="en-US" sz="2400" b="0" dirty="0">
                <a:effectLst>
                  <a:outerShdw blurRad="38100" dist="38100" dir="2700000" algn="tl">
                    <a:srgbClr val="000000"/>
                  </a:outerShdw>
                </a:effectLst>
              </a:rPr>
              <a:t>晴天</a:t>
            </a:r>
            <a:r>
              <a:rPr lang="en-US" altLang="zh-CN" sz="2400" b="0" dirty="0">
                <a:effectLst>
                  <a:outerShdw blurRad="38100" dist="38100" dir="2700000" algn="tl">
                    <a:srgbClr val="000000"/>
                  </a:outerShdw>
                </a:effectLst>
              </a:rPr>
              <a:t>)</a:t>
            </a:r>
            <a:r>
              <a:rPr lang="zh-CN" altLang="en-US" sz="2400" b="0" dirty="0">
                <a:effectLst>
                  <a:outerShdw blurRad="38100" dist="38100" dir="2700000" algn="tl">
                    <a:srgbClr val="000000"/>
                  </a:outerShdw>
                </a:effectLst>
              </a:rPr>
              <a:t>或盖上</a:t>
            </a:r>
            <a:r>
              <a:rPr lang="en-US" altLang="zh-CN" sz="2400" b="0" dirty="0">
                <a:effectLst>
                  <a:outerShdw blurRad="38100" dist="38100" dir="2700000" algn="tl">
                    <a:srgbClr val="000000"/>
                  </a:outerShdw>
                </a:effectLst>
              </a:rPr>
              <a:t>(</a:t>
            </a:r>
            <a:r>
              <a:rPr lang="zh-CN" altLang="en-US" sz="2400" b="0" dirty="0">
                <a:effectLst>
                  <a:outerShdw blurRad="38100" dist="38100" dir="2700000" algn="tl">
                    <a:srgbClr val="000000"/>
                  </a:outerShdw>
                </a:effectLst>
              </a:rPr>
              <a:t>雨天</a:t>
            </a:r>
            <a:r>
              <a:rPr lang="en-US" altLang="zh-CN" sz="2400" b="0" dirty="0">
                <a:effectLst>
                  <a:outerShdw blurRad="38100" dist="38100" dir="2700000" algn="tl">
                    <a:srgbClr val="000000"/>
                  </a:outerShdw>
                </a:effectLst>
              </a:rPr>
              <a:t>)</a:t>
            </a:r>
            <a:r>
              <a:rPr lang="zh-CN" altLang="en-US" sz="2400" b="0" dirty="0">
                <a:effectLst>
                  <a:outerShdw blurRad="38100" dist="38100" dir="2700000" algn="tl">
                    <a:srgbClr val="000000"/>
                  </a:outerShdw>
                </a:effectLst>
              </a:rPr>
              <a:t>的顶盖。</a:t>
            </a:r>
          </a:p>
          <a:p>
            <a:pPr>
              <a:spcBef>
                <a:spcPct val="50000"/>
              </a:spcBef>
              <a:buClrTx/>
              <a:buSzTx/>
              <a:buFontTx/>
              <a:buNone/>
            </a:pPr>
            <a:endParaRPr lang="en-US" altLang="zh-CN" sz="1800" b="0" dirty="0">
              <a:effectLst/>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Rot="1" noChangeArrowheads="1"/>
          </p:cNvSpPr>
          <p:nvPr>
            <p:ph type="title"/>
          </p:nvPr>
        </p:nvSpPr>
        <p:spPr>
          <a:xfrm>
            <a:off x="251520" y="476672"/>
            <a:ext cx="7772400" cy="685800"/>
          </a:xfrm>
        </p:spPr>
        <p:txBody>
          <a:bodyPr/>
          <a:lstStyle/>
          <a:p>
            <a:r>
              <a:rPr lang="zh-CN" altLang="en-US" sz="3400" dirty="0">
                <a:solidFill>
                  <a:schemeClr val="tx1"/>
                </a:solidFill>
              </a:rPr>
              <a:t>（</a:t>
            </a:r>
            <a:r>
              <a:rPr lang="en-US" altLang="zh-CN" sz="3400" dirty="0">
                <a:solidFill>
                  <a:schemeClr val="tx1"/>
                </a:solidFill>
              </a:rPr>
              <a:t>2</a:t>
            </a:r>
            <a:r>
              <a:rPr lang="zh-CN" altLang="en-US" sz="3400" dirty="0">
                <a:solidFill>
                  <a:schemeClr val="tx1"/>
                </a:solidFill>
              </a:rPr>
              <a:t>）干化场的脱水特点及影响因素</a:t>
            </a:r>
          </a:p>
        </p:txBody>
      </p:sp>
      <p:sp>
        <p:nvSpPr>
          <p:cNvPr id="288771" name="Rectangle 3"/>
          <p:cNvSpPr>
            <a:spLocks noGrp="1" noChangeArrowheads="1"/>
          </p:cNvSpPr>
          <p:nvPr>
            <p:ph type="body" idx="1"/>
          </p:nvPr>
        </p:nvSpPr>
        <p:spPr>
          <a:xfrm>
            <a:off x="683568" y="1340768"/>
            <a:ext cx="7620000" cy="4738464"/>
          </a:xfrm>
        </p:spPr>
        <p:txBody>
          <a:bodyPr/>
          <a:lstStyle/>
          <a:p>
            <a:pPr>
              <a:lnSpc>
                <a:spcPct val="90000"/>
              </a:lnSpc>
            </a:pPr>
            <a:r>
              <a:rPr lang="zh-CN" altLang="en-US" dirty="0">
                <a:latin typeface="楷体_GB2312" pitchFamily="49" charset="-122"/>
                <a:ea typeface="楷体_GB2312" pitchFamily="49" charset="-122"/>
              </a:rPr>
              <a:t>干化场脱水土要依靠</a:t>
            </a:r>
            <a:r>
              <a:rPr lang="zh-CN" altLang="en-US" dirty="0">
                <a:solidFill>
                  <a:schemeClr val="hlink"/>
                </a:solidFill>
                <a:latin typeface="楷体_GB2312" pitchFamily="49" charset="-122"/>
                <a:ea typeface="楷体_GB2312" pitchFamily="49" charset="-122"/>
              </a:rPr>
              <a:t>渗透、蒸发与撇除</a:t>
            </a:r>
            <a:r>
              <a:rPr lang="zh-CN" altLang="en-US" dirty="0">
                <a:latin typeface="楷体_GB2312" pitchFamily="49" charset="-122"/>
                <a:ea typeface="楷体_GB2312" pitchFamily="49" charset="-122"/>
              </a:rPr>
              <a:t>。</a:t>
            </a:r>
          </a:p>
          <a:p>
            <a:pPr>
              <a:lnSpc>
                <a:spcPct val="90000"/>
              </a:lnSpc>
            </a:pPr>
            <a:endParaRPr lang="zh-CN" altLang="en-US" dirty="0">
              <a:latin typeface="楷体_GB2312" pitchFamily="49" charset="-122"/>
              <a:ea typeface="楷体_GB2312" pitchFamily="49" charset="-122"/>
            </a:endParaRPr>
          </a:p>
          <a:p>
            <a:pPr>
              <a:lnSpc>
                <a:spcPct val="90000"/>
              </a:lnSpc>
            </a:pPr>
            <a:r>
              <a:rPr lang="zh-CN" altLang="en-US" dirty="0">
                <a:latin typeface="楷体_GB2312" pitchFamily="49" charset="-122"/>
                <a:ea typeface="楷体_GB2312" pitchFamily="49" charset="-122"/>
              </a:rPr>
              <a:t>渗透过程约在污泥排入干化场最初的</a:t>
            </a:r>
            <a:r>
              <a:rPr lang="en-US" altLang="zh-CN" dirty="0">
                <a:latin typeface="楷体_GB2312" pitchFamily="49" charset="-122"/>
                <a:ea typeface="楷体_GB2312" pitchFamily="49" charset="-122"/>
              </a:rPr>
              <a:t>2</a:t>
            </a:r>
            <a:r>
              <a:rPr lang="zh-CN" altLang="en-US" dirty="0">
                <a:latin typeface="楷体_GB2312" pitchFamily="49" charset="-122"/>
                <a:ea typeface="楷体_GB2312" pitchFamily="49" charset="-122"/>
              </a:rPr>
              <a:t>～</a:t>
            </a:r>
            <a:r>
              <a:rPr lang="en-US" altLang="zh-CN" dirty="0">
                <a:latin typeface="楷体_GB2312" pitchFamily="49" charset="-122"/>
                <a:ea typeface="楷体_GB2312" pitchFamily="49" charset="-122"/>
              </a:rPr>
              <a:t>3d</a:t>
            </a:r>
            <a:r>
              <a:rPr lang="zh-CN" altLang="en-US" dirty="0">
                <a:latin typeface="楷体_GB2312" pitchFamily="49" charset="-122"/>
                <a:ea typeface="楷体_GB2312" pitchFamily="49" charset="-122"/>
              </a:rPr>
              <a:t>内完成，可使污泥含水率降低至</a:t>
            </a:r>
            <a:r>
              <a:rPr lang="en-US" altLang="zh-CN" dirty="0">
                <a:latin typeface="楷体_GB2312" pitchFamily="49" charset="-122"/>
                <a:ea typeface="楷体_GB2312" pitchFamily="49" charset="-122"/>
              </a:rPr>
              <a:t>85</a:t>
            </a:r>
            <a:r>
              <a:rPr lang="zh-CN" altLang="en-US" dirty="0">
                <a:latin typeface="楷体_GB2312" pitchFamily="49" charset="-122"/>
                <a:ea typeface="楷体_GB2312" pitchFamily="49" charset="-122"/>
              </a:rPr>
              <a:t>％左右。</a:t>
            </a:r>
          </a:p>
          <a:p>
            <a:pPr>
              <a:lnSpc>
                <a:spcPct val="90000"/>
              </a:lnSpc>
            </a:pPr>
            <a:endParaRPr lang="zh-CN" altLang="en-US" dirty="0">
              <a:latin typeface="楷体_GB2312" pitchFamily="49" charset="-122"/>
              <a:ea typeface="楷体_GB2312" pitchFamily="49" charset="-122"/>
            </a:endParaRPr>
          </a:p>
          <a:p>
            <a:pPr>
              <a:lnSpc>
                <a:spcPct val="90000"/>
              </a:lnSpc>
            </a:pPr>
            <a:r>
              <a:rPr lang="zh-CN" altLang="en-US" dirty="0">
                <a:latin typeface="楷体_GB2312" pitchFamily="49" charset="-122"/>
                <a:ea typeface="楷体_GB2312" pitchFamily="49" charset="-122"/>
              </a:rPr>
              <a:t>此后水分不能再被渗透，只能依靠蒸发脱水，约经</a:t>
            </a:r>
            <a:r>
              <a:rPr lang="en-US" altLang="zh-CN" dirty="0">
                <a:latin typeface="楷体_GB2312" pitchFamily="49" charset="-122"/>
                <a:ea typeface="楷体_GB2312" pitchFamily="49" charset="-122"/>
              </a:rPr>
              <a:t>1</a:t>
            </a:r>
            <a:r>
              <a:rPr lang="zh-CN" altLang="en-US" dirty="0">
                <a:latin typeface="楷体_GB2312" pitchFamily="49" charset="-122"/>
                <a:ea typeface="楷体_GB2312" pitchFamily="49" charset="-122"/>
              </a:rPr>
              <a:t>周或数周</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决定于当地气候条件</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后，含水率可降低至</a:t>
            </a:r>
            <a:r>
              <a:rPr lang="en-US" altLang="zh-CN" dirty="0">
                <a:latin typeface="楷体_GB2312" pitchFamily="49" charset="-122"/>
                <a:ea typeface="楷体_GB2312" pitchFamily="49" charset="-122"/>
              </a:rPr>
              <a:t>75</a:t>
            </a:r>
            <a:r>
              <a:rPr lang="zh-CN" altLang="en-US" dirty="0">
                <a:latin typeface="楷体_GB2312" pitchFamily="49" charset="-122"/>
                <a:ea typeface="楷体_GB2312" pitchFamily="49" charset="-122"/>
              </a:rPr>
              <a:t>％左右。</a:t>
            </a: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Rot="1" noChangeArrowheads="1"/>
          </p:cNvSpPr>
          <p:nvPr>
            <p:ph type="title"/>
          </p:nvPr>
        </p:nvSpPr>
        <p:spPr/>
        <p:txBody>
          <a:bodyPr/>
          <a:lstStyle/>
          <a:p>
            <a:endParaRPr lang="zh-CN" altLang="zh-CN"/>
          </a:p>
        </p:txBody>
      </p:sp>
      <p:sp>
        <p:nvSpPr>
          <p:cNvPr id="297987" name="Rectangle 3"/>
          <p:cNvSpPr>
            <a:spLocks noGrp="1" noChangeArrowheads="1"/>
          </p:cNvSpPr>
          <p:nvPr>
            <p:ph type="body" idx="1"/>
          </p:nvPr>
        </p:nvSpPr>
        <p:spPr/>
        <p:txBody>
          <a:bodyPr/>
          <a:lstStyle/>
          <a:p>
            <a:endParaRPr lang="zh-CN" altLang="zh-CN"/>
          </a:p>
        </p:txBody>
      </p:sp>
      <p:pic>
        <p:nvPicPr>
          <p:cNvPr id="297988" name="Picture 4"/>
          <p:cNvPicPr>
            <a:picLocks noChangeAspect="1" noChangeArrowheads="1"/>
          </p:cNvPicPr>
          <p:nvPr/>
        </p:nvPicPr>
        <p:blipFill>
          <a:blip r:embed="rId2" cstate="print"/>
          <a:srcRect l="16406" t="19792" r="25000" b="22917"/>
          <a:stretch>
            <a:fillRect/>
          </a:stretch>
        </p:blipFill>
        <p:spPr bwMode="auto">
          <a:xfrm>
            <a:off x="611560" y="692696"/>
            <a:ext cx="8120031" cy="5954689"/>
          </a:xfrm>
          <a:prstGeom prst="rect">
            <a:avLst/>
          </a:prstGeom>
          <a:noFill/>
          <a:ln w="9525">
            <a:miter lim="800000"/>
            <a:headEnd/>
            <a:tailEnd/>
          </a:ln>
          <a:effec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2806" name="Picture 6" descr="污泥干化场"/>
          <p:cNvPicPr>
            <a:picLocks noGrp="1" noChangeAspect="1" noChangeArrowheads="1"/>
          </p:cNvPicPr>
          <p:nvPr>
            <p:ph idx="1"/>
          </p:nvPr>
        </p:nvPicPr>
        <p:blipFill>
          <a:blip r:embed="rId2" cstate="print"/>
          <a:srcRect/>
          <a:stretch>
            <a:fillRect/>
          </a:stretch>
        </p:blipFill>
        <p:spPr>
          <a:xfrm>
            <a:off x="611560" y="764704"/>
            <a:ext cx="7693951" cy="5770463"/>
          </a:xfrm>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ChangeArrowheads="1"/>
          </p:cNvSpPr>
          <p:nvPr>
            <p:ph type="body" idx="1"/>
          </p:nvPr>
        </p:nvSpPr>
        <p:spPr>
          <a:xfrm>
            <a:off x="457200" y="762000"/>
            <a:ext cx="8382000" cy="5257800"/>
          </a:xfrm>
        </p:spPr>
        <p:txBody>
          <a:bodyPr>
            <a:normAutofit fontScale="92500"/>
          </a:bodyPr>
          <a:lstStyle/>
          <a:p>
            <a:pPr>
              <a:lnSpc>
                <a:spcPct val="150000"/>
              </a:lnSpc>
            </a:pPr>
            <a:r>
              <a:rPr lang="en-US" altLang="zh-CN" sz="2400" dirty="0">
                <a:solidFill>
                  <a:srgbClr val="0BF57A"/>
                </a:solidFill>
                <a:latin typeface="楷体_GB2312" pitchFamily="49" charset="-122"/>
                <a:ea typeface="楷体_GB2312" pitchFamily="49" charset="-122"/>
              </a:rPr>
              <a:t>(1)</a:t>
            </a:r>
            <a:r>
              <a:rPr lang="zh-CN" altLang="en-US" sz="2400" dirty="0">
                <a:solidFill>
                  <a:srgbClr val="0BF57A"/>
                </a:solidFill>
                <a:latin typeface="楷体_GB2312" pitchFamily="49" charset="-122"/>
                <a:ea typeface="楷体_GB2312" pitchFamily="49" charset="-122"/>
              </a:rPr>
              <a:t>气候条件：</a:t>
            </a:r>
            <a:r>
              <a:rPr lang="zh-CN" altLang="en-US" sz="2400" dirty="0">
                <a:latin typeface="楷体_GB2312" pitchFamily="49" charset="-122"/>
                <a:ea typeface="楷体_GB2312" pitchFamily="49" charset="-122"/>
              </a:rPr>
              <a:t>当地的降雨量、蒸发量、相对湿度、风速和年冰冻期。</a:t>
            </a:r>
          </a:p>
          <a:p>
            <a:pPr>
              <a:lnSpc>
                <a:spcPct val="150000"/>
              </a:lnSpc>
            </a:pPr>
            <a:r>
              <a:rPr lang="en-US" altLang="zh-CN" sz="2400" dirty="0">
                <a:solidFill>
                  <a:srgbClr val="0BF57A"/>
                </a:solidFill>
                <a:latin typeface="楷体_GB2312" pitchFamily="49" charset="-122"/>
                <a:ea typeface="楷体_GB2312" pitchFamily="49" charset="-122"/>
              </a:rPr>
              <a:t>(2)</a:t>
            </a:r>
            <a:r>
              <a:rPr lang="zh-CN" altLang="en-US" sz="2400" dirty="0">
                <a:solidFill>
                  <a:srgbClr val="0BF57A"/>
                </a:solidFill>
                <a:latin typeface="楷体_GB2312" pitchFamily="49" charset="-122"/>
                <a:ea typeface="楷体_GB2312" pitchFamily="49" charset="-122"/>
              </a:rPr>
              <a:t>污泥性质：</a:t>
            </a:r>
            <a:r>
              <a:rPr lang="zh-CN" altLang="en-US" sz="2400" dirty="0">
                <a:latin typeface="楷体_GB2312" pitchFamily="49" charset="-122"/>
                <a:ea typeface="楷体_GB2312" pitchFamily="49" charset="-122"/>
              </a:rPr>
              <a:t>如</a:t>
            </a:r>
            <a:r>
              <a:rPr lang="zh-CN" altLang="en-US" sz="2400" dirty="0">
                <a:solidFill>
                  <a:schemeClr val="hlink"/>
                </a:solidFill>
                <a:latin typeface="楷体_GB2312" pitchFamily="49" charset="-122"/>
                <a:ea typeface="楷体_GB2312" pitchFamily="49" charset="-122"/>
              </a:rPr>
              <a:t>消化污泥</a:t>
            </a:r>
            <a:r>
              <a:rPr lang="zh-CN" altLang="en-US" sz="2400" dirty="0">
                <a:latin typeface="楷体_GB2312" pitchFamily="49" charset="-122"/>
                <a:ea typeface="楷体_GB2312" pitchFamily="49" charset="-122"/>
              </a:rPr>
              <a:t>在消化池中承受着高于大气压的压力，污泥中含有很多沼气泡，一旦排到干化场后，压力降低，气体迅速释出，可把污泥颗粒挟带到污泥层的表面，使水的渗透阻力减小，提高了渗透脱水性能；</a:t>
            </a:r>
          </a:p>
          <a:p>
            <a:pPr>
              <a:lnSpc>
                <a:spcPct val="150000"/>
              </a:lnSpc>
              <a:buNone/>
            </a:pPr>
            <a:r>
              <a:rPr lang="zh-CN" altLang="en-US" sz="2400" dirty="0">
                <a:latin typeface="楷体_GB2312" pitchFamily="49" charset="-122"/>
                <a:ea typeface="楷体_GB2312" pitchFamily="49" charset="-122"/>
              </a:rPr>
              <a:t>       而</a:t>
            </a:r>
            <a:r>
              <a:rPr lang="zh-CN" altLang="en-US" sz="2400" dirty="0">
                <a:solidFill>
                  <a:schemeClr val="hlink"/>
                </a:solidFill>
                <a:latin typeface="楷体_GB2312" pitchFamily="49" charset="-122"/>
                <a:ea typeface="楷体_GB2312" pitchFamily="49" charset="-122"/>
              </a:rPr>
              <a:t>初次沉淀污泥或经浓缩后的活性污泥</a:t>
            </a:r>
            <a:r>
              <a:rPr lang="zh-CN" altLang="en-US" sz="2400" dirty="0">
                <a:latin typeface="楷体_GB2312" pitchFamily="49" charset="-122"/>
                <a:ea typeface="楷体_GB2312" pitchFamily="49" charset="-122"/>
              </a:rPr>
              <a:t>，由于比阻较大，水分不易从稠密的污泥层中渗透过去，往往会形成沉淀，分离出上清液，故这类污泥主要依靠蒸发脱水，可在围堤或围墙的一定高度上开设撇水窗，撇除上清液，加速脱水过程。</a:t>
            </a: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body" idx="1"/>
          </p:nvPr>
        </p:nvSpPr>
        <p:spPr>
          <a:xfrm>
            <a:off x="179512" y="1268760"/>
            <a:ext cx="8229600" cy="4525963"/>
          </a:xfrm>
        </p:spPr>
        <p:txBody>
          <a:bodyPr/>
          <a:lstStyle/>
          <a:p>
            <a:pPr>
              <a:buNone/>
            </a:pPr>
            <a:r>
              <a:rPr lang="zh-CN" altLang="en-US" dirty="0">
                <a:solidFill>
                  <a:schemeClr val="hlink"/>
                </a:solidFill>
              </a:rPr>
              <a:t>（</a:t>
            </a:r>
            <a:r>
              <a:rPr lang="en-US" altLang="zh-CN" dirty="0">
                <a:solidFill>
                  <a:schemeClr val="hlink"/>
                </a:solidFill>
              </a:rPr>
              <a:t>1</a:t>
            </a:r>
            <a:r>
              <a:rPr lang="zh-CN" altLang="en-US" dirty="0">
                <a:solidFill>
                  <a:schemeClr val="hlink"/>
                </a:solidFill>
              </a:rPr>
              <a:t>）机械脱水的基本原理</a:t>
            </a:r>
          </a:p>
          <a:p>
            <a:pPr>
              <a:buNone/>
            </a:pPr>
            <a:r>
              <a:rPr lang="zh-CN" altLang="en-US" dirty="0">
                <a:solidFill>
                  <a:schemeClr val="hlink"/>
                </a:solidFill>
              </a:rPr>
              <a:t>（</a:t>
            </a:r>
            <a:r>
              <a:rPr lang="en-US" altLang="zh-CN" dirty="0">
                <a:solidFill>
                  <a:schemeClr val="hlink"/>
                </a:solidFill>
              </a:rPr>
              <a:t>2</a:t>
            </a:r>
            <a:r>
              <a:rPr lang="zh-CN" altLang="en-US" dirty="0">
                <a:solidFill>
                  <a:schemeClr val="hlink"/>
                </a:solidFill>
              </a:rPr>
              <a:t>）真空过滤脱水</a:t>
            </a:r>
          </a:p>
          <a:p>
            <a:pPr>
              <a:buNone/>
            </a:pPr>
            <a:r>
              <a:rPr lang="zh-CN" altLang="en-US" dirty="0">
                <a:solidFill>
                  <a:schemeClr val="hlink"/>
                </a:solidFill>
              </a:rPr>
              <a:t>（</a:t>
            </a:r>
            <a:r>
              <a:rPr lang="en-US" altLang="zh-CN" dirty="0">
                <a:solidFill>
                  <a:schemeClr val="hlink"/>
                </a:solidFill>
              </a:rPr>
              <a:t>3</a:t>
            </a:r>
            <a:r>
              <a:rPr lang="zh-CN" altLang="en-US" dirty="0">
                <a:solidFill>
                  <a:schemeClr val="hlink"/>
                </a:solidFill>
              </a:rPr>
              <a:t>）压滤脱水</a:t>
            </a:r>
          </a:p>
          <a:p>
            <a:pPr>
              <a:buNone/>
            </a:pPr>
            <a:r>
              <a:rPr lang="zh-CN" altLang="en-US" dirty="0">
                <a:solidFill>
                  <a:schemeClr val="hlink"/>
                </a:solidFill>
              </a:rPr>
              <a:t>（</a:t>
            </a:r>
            <a:r>
              <a:rPr lang="en-US" altLang="zh-CN" dirty="0">
                <a:solidFill>
                  <a:schemeClr val="hlink"/>
                </a:solidFill>
              </a:rPr>
              <a:t>4</a:t>
            </a:r>
            <a:r>
              <a:rPr lang="zh-CN" altLang="en-US" dirty="0">
                <a:solidFill>
                  <a:schemeClr val="hlink"/>
                </a:solidFill>
              </a:rPr>
              <a:t>）滚压脱水</a:t>
            </a:r>
          </a:p>
          <a:p>
            <a:pPr>
              <a:buNone/>
            </a:pPr>
            <a:r>
              <a:rPr lang="zh-CN" altLang="en-US" dirty="0">
                <a:solidFill>
                  <a:schemeClr val="hlink"/>
                </a:solidFill>
              </a:rPr>
              <a:t>（</a:t>
            </a:r>
            <a:r>
              <a:rPr lang="en-US" altLang="zh-CN" dirty="0">
                <a:solidFill>
                  <a:schemeClr val="hlink"/>
                </a:solidFill>
              </a:rPr>
              <a:t>5</a:t>
            </a:r>
            <a:r>
              <a:rPr lang="zh-CN" altLang="en-US" dirty="0">
                <a:solidFill>
                  <a:schemeClr val="hlink"/>
                </a:solidFill>
              </a:rPr>
              <a:t>）离心脱水</a:t>
            </a:r>
          </a:p>
          <a:p>
            <a:endParaRPr lang="en-US" altLang="zh-CN" dirty="0">
              <a:solidFill>
                <a:schemeClr val="hlink"/>
              </a:solidFill>
            </a:endParaRPr>
          </a:p>
        </p:txBody>
      </p:sp>
      <p:sp>
        <p:nvSpPr>
          <p:cNvPr id="327683" name="Rectangle 3"/>
          <p:cNvSpPr>
            <a:spLocks noGrp="1" noChangeArrowheads="1"/>
          </p:cNvSpPr>
          <p:nvPr>
            <p:ph type="title"/>
          </p:nvPr>
        </p:nvSpPr>
        <p:spPr>
          <a:xfrm>
            <a:off x="457200" y="-27384"/>
            <a:ext cx="8229600" cy="1143000"/>
          </a:xfrm>
          <a:noFill/>
          <a:ln/>
        </p:spPr>
        <p:txBody>
          <a:bodyPr anchor="b">
            <a:normAutofit/>
          </a:bodyPr>
          <a:lstStyle/>
          <a:p>
            <a:r>
              <a:rPr lang="en-US" altLang="zh-CN" sz="3600" dirty="0">
                <a:solidFill>
                  <a:srgbClr val="FFFF00"/>
                </a:solidFill>
              </a:rPr>
              <a:t>2</a:t>
            </a:r>
            <a:r>
              <a:rPr lang="zh-CN" altLang="en-US" sz="3600" dirty="0">
                <a:solidFill>
                  <a:srgbClr val="FFFF00"/>
                </a:solidFill>
              </a:rPr>
              <a:t>、机械脱水</a:t>
            </a:r>
          </a:p>
        </p:txBody>
      </p:sp>
      <p:sp>
        <p:nvSpPr>
          <p:cNvPr id="327684" name="Text Box 4"/>
          <p:cNvSpPr txBox="1">
            <a:spLocks noChangeArrowheads="1"/>
          </p:cNvSpPr>
          <p:nvPr/>
        </p:nvSpPr>
        <p:spPr bwMode="auto">
          <a:xfrm>
            <a:off x="35496" y="4365104"/>
            <a:ext cx="8892480" cy="1694823"/>
          </a:xfrm>
          <a:prstGeom prst="rect">
            <a:avLst/>
          </a:prstGeom>
          <a:noFill/>
          <a:ln w="9525" algn="ctr">
            <a:noFill/>
            <a:miter lim="800000"/>
            <a:headEnd/>
            <a:tailEnd/>
          </a:ln>
          <a:effectLst/>
        </p:spPr>
        <p:txBody>
          <a:bodyPr wrap="square">
            <a:spAutoFit/>
          </a:bodyPr>
          <a:lstStyle/>
          <a:p>
            <a:pPr marL="342900" indent="-342900" algn="just">
              <a:lnSpc>
                <a:spcPct val="150000"/>
              </a:lnSpc>
              <a:buFont typeface="Wingdings" pitchFamily="2" charset="2"/>
              <a:buNone/>
            </a:pPr>
            <a:r>
              <a:rPr lang="en-US" altLang="zh-CN" sz="2400" dirty="0">
                <a:effectLst>
                  <a:outerShdw blurRad="38100" dist="38100" dir="2700000" algn="tl">
                    <a:srgbClr val="000000"/>
                  </a:outerShdw>
                </a:effectLst>
                <a:latin typeface="Garamond" pitchFamily="18" charset="0"/>
              </a:rPr>
              <a:t>          </a:t>
            </a:r>
            <a:r>
              <a:rPr lang="zh-CN" altLang="en-US" sz="2400" b="1" dirty="0">
                <a:solidFill>
                  <a:srgbClr val="0BF57A"/>
                </a:solidFill>
                <a:effectLst>
                  <a:outerShdw blurRad="38100" dist="38100" dir="2700000" algn="tl">
                    <a:srgbClr val="000000"/>
                  </a:outerShdw>
                </a:effectLst>
                <a:latin typeface="Garamond" pitchFamily="18" charset="0"/>
              </a:rPr>
              <a:t>污泥机械脱水是以过滤介质两面的压力差作为推动力，使污泥水分被强制通过过滤介质，形成滤液；而固体颗粒被截留在介质上，形成滤饼。从而达到脱水的目的。</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684"/>
                                        </p:tgtEl>
                                        <p:attrNameLst>
                                          <p:attrName>style.visibility</p:attrName>
                                        </p:attrNameLst>
                                      </p:cBhvr>
                                      <p:to>
                                        <p:strVal val="visible"/>
                                      </p:to>
                                    </p:set>
                                    <p:anim calcmode="lin" valueType="num">
                                      <p:cBhvr additive="base">
                                        <p:cTn id="7" dur="500" fill="hold"/>
                                        <p:tgtEl>
                                          <p:spTgt spid="327684"/>
                                        </p:tgtEl>
                                        <p:attrNameLst>
                                          <p:attrName>ppt_x</p:attrName>
                                        </p:attrNameLst>
                                      </p:cBhvr>
                                      <p:tavLst>
                                        <p:tav tm="0">
                                          <p:val>
                                            <p:strVal val="#ppt_x"/>
                                          </p:val>
                                        </p:tav>
                                        <p:tav tm="100000">
                                          <p:val>
                                            <p:strVal val="#ppt_x"/>
                                          </p:val>
                                        </p:tav>
                                      </p:tavLst>
                                    </p:anim>
                                    <p:anim calcmode="lin" valueType="num">
                                      <p:cBhvr additive="base">
                                        <p:cTn id="8" dur="500" fill="hold"/>
                                        <p:tgtEl>
                                          <p:spTgt spid="3276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8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body" idx="1"/>
          </p:nvPr>
        </p:nvSpPr>
        <p:spPr>
          <a:xfrm>
            <a:off x="0" y="980728"/>
            <a:ext cx="8686800" cy="4365104"/>
          </a:xfrm>
        </p:spPr>
        <p:txBody>
          <a:bodyPr>
            <a:normAutofit fontScale="92500"/>
          </a:bodyPr>
          <a:lstStyle/>
          <a:p>
            <a:pPr>
              <a:lnSpc>
                <a:spcPct val="150000"/>
              </a:lnSpc>
            </a:pPr>
            <a:r>
              <a:rPr lang="zh-CN" altLang="en-US" dirty="0">
                <a:latin typeface="楷体_GB2312" pitchFamily="49" charset="-122"/>
                <a:ea typeface="楷体_GB2312" pitchFamily="49" charset="-122"/>
              </a:rPr>
              <a:t>造成压力差推动力的方法有</a:t>
            </a:r>
            <a:r>
              <a:rPr lang="en-US" altLang="zh-CN" dirty="0">
                <a:latin typeface="楷体_GB2312" pitchFamily="49" charset="-122"/>
                <a:ea typeface="楷体_GB2312" pitchFamily="49" charset="-122"/>
              </a:rPr>
              <a:t>4</a:t>
            </a:r>
            <a:r>
              <a:rPr lang="zh-CN" altLang="en-US" dirty="0">
                <a:latin typeface="楷体_GB2312" pitchFamily="49" charset="-122"/>
                <a:ea typeface="楷体_GB2312" pitchFamily="49" charset="-122"/>
              </a:rPr>
              <a:t>种：</a:t>
            </a:r>
            <a:endParaRPr lang="zh-CN" altLang="en-US" dirty="0">
              <a:solidFill>
                <a:srgbClr val="FF0000"/>
              </a:solidFill>
              <a:latin typeface="楷体_GB2312" pitchFamily="49" charset="-122"/>
              <a:ea typeface="楷体_GB2312" pitchFamily="49" charset="-122"/>
            </a:endParaRPr>
          </a:p>
          <a:p>
            <a:pPr>
              <a:lnSpc>
                <a:spcPct val="150000"/>
              </a:lnSpc>
              <a:buFont typeface="Wingdings" pitchFamily="2" charset="2"/>
              <a:buNone/>
            </a:pPr>
            <a:r>
              <a:rPr lang="zh-CN" altLang="en-US" dirty="0">
                <a:solidFill>
                  <a:srgbClr val="FF0000"/>
                </a:solidFill>
                <a:latin typeface="楷体_GB2312" pitchFamily="49" charset="-122"/>
                <a:ea typeface="楷体_GB2312" pitchFamily="49" charset="-122"/>
              </a:rPr>
              <a:t>  ①</a:t>
            </a:r>
            <a:r>
              <a:rPr lang="zh-CN" altLang="en-US" dirty="0">
                <a:latin typeface="楷体_GB2312" pitchFamily="49" charset="-122"/>
                <a:ea typeface="楷体_GB2312" pitchFamily="49" charset="-122"/>
              </a:rPr>
              <a:t>依靠污泥本身厚度的静压力</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如干化场脱水</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a:t>
            </a:r>
          </a:p>
          <a:p>
            <a:pPr>
              <a:lnSpc>
                <a:spcPct val="150000"/>
              </a:lnSpc>
              <a:buFont typeface="Wingdings" pitchFamily="2" charset="2"/>
              <a:buNone/>
            </a:pPr>
            <a:r>
              <a:rPr lang="zh-CN" altLang="en-US" dirty="0">
                <a:solidFill>
                  <a:srgbClr val="FF0000"/>
                </a:solidFill>
                <a:latin typeface="楷体_GB2312" pitchFamily="49" charset="-122"/>
                <a:ea typeface="楷体_GB2312" pitchFamily="49" charset="-122"/>
              </a:rPr>
              <a:t>  ②</a:t>
            </a:r>
            <a:r>
              <a:rPr lang="zh-CN" altLang="en-US" dirty="0">
                <a:latin typeface="楷体_GB2312" pitchFamily="49" charset="-122"/>
                <a:ea typeface="楷体_GB2312" pitchFamily="49" charset="-122"/>
              </a:rPr>
              <a:t>在过滤介质的一面造成负压</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如真空吸滤脱水</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a:t>
            </a:r>
          </a:p>
          <a:p>
            <a:pPr>
              <a:lnSpc>
                <a:spcPct val="150000"/>
              </a:lnSpc>
              <a:buFont typeface="Wingdings" pitchFamily="2" charset="2"/>
              <a:buNone/>
            </a:pPr>
            <a:r>
              <a:rPr lang="zh-CN" altLang="en-US" dirty="0">
                <a:solidFill>
                  <a:srgbClr val="FF0000"/>
                </a:solidFill>
                <a:latin typeface="楷体_GB2312" pitchFamily="49" charset="-122"/>
                <a:ea typeface="楷体_GB2312" pitchFamily="49" charset="-122"/>
              </a:rPr>
              <a:t>  ③</a:t>
            </a:r>
            <a:r>
              <a:rPr lang="zh-CN" altLang="en-US" dirty="0">
                <a:latin typeface="楷体_GB2312" pitchFamily="49" charset="-122"/>
                <a:ea typeface="楷体_GB2312" pitchFamily="49" charset="-122"/>
              </a:rPr>
              <a:t>加压污泥把水分压过介质</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如压滤脱水</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a:t>
            </a:r>
          </a:p>
          <a:p>
            <a:pPr>
              <a:lnSpc>
                <a:spcPct val="150000"/>
              </a:lnSpc>
              <a:buFont typeface="Wingdings" pitchFamily="2" charset="2"/>
              <a:buNone/>
            </a:pPr>
            <a:r>
              <a:rPr lang="zh-CN" altLang="en-US" dirty="0">
                <a:solidFill>
                  <a:srgbClr val="FF0000"/>
                </a:solidFill>
                <a:latin typeface="楷体_GB2312" pitchFamily="49" charset="-122"/>
                <a:ea typeface="楷体_GB2312" pitchFamily="49" charset="-122"/>
              </a:rPr>
              <a:t>  ④</a:t>
            </a:r>
            <a:r>
              <a:rPr lang="zh-CN" altLang="en-US" dirty="0">
                <a:latin typeface="楷体_GB2312" pitchFamily="49" charset="-122"/>
                <a:ea typeface="楷体_GB2312" pitchFamily="49" charset="-122"/>
              </a:rPr>
              <a:t>造成离心力</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如离心脱水</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a:t>
            </a: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Rot="1" noChangeArrowheads="1"/>
          </p:cNvSpPr>
          <p:nvPr>
            <p:ph type="title"/>
          </p:nvPr>
        </p:nvSpPr>
        <p:spPr/>
        <p:txBody>
          <a:bodyPr>
            <a:normAutofit/>
          </a:bodyPr>
          <a:lstStyle/>
          <a:p>
            <a:r>
              <a:rPr lang="en-US" altLang="zh-CN" sz="3600" dirty="0">
                <a:solidFill>
                  <a:srgbClr val="0BF57A"/>
                </a:solidFill>
                <a:latin typeface="楷体_GB2312" pitchFamily="49" charset="-122"/>
                <a:ea typeface="楷体_GB2312" pitchFamily="49" charset="-122"/>
              </a:rPr>
              <a:t>1</a:t>
            </a:r>
            <a:r>
              <a:rPr lang="zh-CN" altLang="en-US" sz="3600" dirty="0">
                <a:solidFill>
                  <a:srgbClr val="0BF57A"/>
                </a:solidFill>
                <a:latin typeface="楷体_GB2312" pitchFamily="49" charset="-122"/>
                <a:ea typeface="楷体_GB2312" pitchFamily="49" charset="-122"/>
              </a:rPr>
              <a:t>、真空过滤脱水</a:t>
            </a:r>
          </a:p>
        </p:txBody>
      </p:sp>
      <p:sp>
        <p:nvSpPr>
          <p:cNvPr id="326659" name="Rectangle 3"/>
          <p:cNvSpPr>
            <a:spLocks noGrp="1" noChangeArrowheads="1"/>
          </p:cNvSpPr>
          <p:nvPr>
            <p:ph type="body" idx="1"/>
          </p:nvPr>
        </p:nvSpPr>
        <p:spPr/>
        <p:txBody>
          <a:bodyPr>
            <a:normAutofit fontScale="92500" lnSpcReduction="20000"/>
          </a:bodyPr>
          <a:lstStyle/>
          <a:p>
            <a:pPr>
              <a:lnSpc>
                <a:spcPct val="150000"/>
              </a:lnSpc>
              <a:buClr>
                <a:srgbClr val="A50021"/>
              </a:buClr>
              <a:buSzTx/>
              <a:buFont typeface="Wingdings" pitchFamily="2" charset="2"/>
              <a:buBlip>
                <a:blip r:embed="rId2"/>
              </a:buBlip>
            </a:pPr>
            <a:r>
              <a:rPr kumimoji="1" lang="zh-CN" altLang="en-US" b="1" dirty="0">
                <a:effectLst/>
                <a:latin typeface="楷体_GB2312" pitchFamily="49" charset="-122"/>
                <a:ea typeface="楷体_GB2312" pitchFamily="49" charset="-122"/>
              </a:rPr>
              <a:t>真空过滤脱水目前应用较少，使用的机械称为真空过滤机，可用于经预处理后的初次沉淀污泥、化学污泥及消化污泥等的脱水。</a:t>
            </a:r>
          </a:p>
          <a:p>
            <a:pPr>
              <a:lnSpc>
                <a:spcPct val="150000"/>
              </a:lnSpc>
              <a:buClr>
                <a:srgbClr val="A50021"/>
              </a:buClr>
              <a:buSzTx/>
              <a:buFont typeface="Wingdings" pitchFamily="2" charset="2"/>
              <a:buBlip>
                <a:blip r:embed="rId2"/>
              </a:buBlip>
            </a:pPr>
            <a:r>
              <a:rPr kumimoji="1" lang="zh-CN" altLang="en-US" b="1" dirty="0">
                <a:effectLst/>
                <a:latin typeface="楷体_GB2312" pitchFamily="49" charset="-122"/>
                <a:ea typeface="楷体_GB2312" pitchFamily="49" charset="-122"/>
              </a:rPr>
              <a:t>真空过滤机脱水的特点是能够连续生产，运行平稳，可自动控制。</a:t>
            </a:r>
          </a:p>
          <a:p>
            <a:pPr>
              <a:lnSpc>
                <a:spcPct val="150000"/>
              </a:lnSpc>
              <a:buClr>
                <a:srgbClr val="A50021"/>
              </a:buClr>
              <a:buSzTx/>
              <a:buFont typeface="Wingdings" pitchFamily="2" charset="2"/>
              <a:buBlip>
                <a:blip r:embed="rId2"/>
              </a:buBlip>
            </a:pPr>
            <a:r>
              <a:rPr kumimoji="1" lang="zh-CN" altLang="en-US" b="1" dirty="0">
                <a:effectLst/>
                <a:latin typeface="楷体_GB2312" pitchFamily="49" charset="-122"/>
                <a:ea typeface="楷体_GB2312" pitchFamily="49" charset="-122"/>
              </a:rPr>
              <a:t>主要缺点是附属设备较多，工序较复杂，运行费用较高。</a:t>
            </a:r>
          </a:p>
          <a:p>
            <a:endParaRPr lang="en-US" altLang="zh-CN" dirty="0">
              <a:latin typeface="楷体_GB2312" pitchFamily="49" charset="-122"/>
              <a:ea typeface="楷体_GB2312"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611560" y="1628800"/>
            <a:ext cx="8229600" cy="4152900"/>
          </a:xfrm>
          <a:prstGeom prst="rect">
            <a:avLst/>
          </a:prstGeom>
          <a:noFill/>
          <a:ln w="12700" cap="sq">
            <a:noFill/>
            <a:miter lim="800000"/>
            <a:headEnd type="none" w="sm" len="sm"/>
            <a:tailEnd type="none" w="sm" len="sm"/>
          </a:ln>
          <a:effectLst/>
        </p:spPr>
        <p:txBody>
          <a:bodyPr/>
          <a:lstStyle/>
          <a:p>
            <a:pPr marL="342900" indent="-342900">
              <a:buFont typeface="Wingdings" pitchFamily="2" charset="2"/>
              <a:buNone/>
            </a:pPr>
            <a:endParaRPr lang="zh-CN" altLang="en-US" dirty="0">
              <a:solidFill>
                <a:srgbClr val="FF0066"/>
              </a:solidFill>
              <a:effectLst>
                <a:outerShdw blurRad="38100" dist="38100" dir="2700000" algn="tl">
                  <a:srgbClr val="000000"/>
                </a:outerShdw>
              </a:effectLst>
              <a:latin typeface="华文中宋" pitchFamily="2" charset="-122"/>
              <a:ea typeface="华文中宋" pitchFamily="2" charset="-122"/>
            </a:endParaRPr>
          </a:p>
        </p:txBody>
      </p:sp>
      <p:sp>
        <p:nvSpPr>
          <p:cNvPr id="50182" name="Text Box 6"/>
          <p:cNvSpPr txBox="1">
            <a:spLocks noChangeArrowheads="1"/>
          </p:cNvSpPr>
          <p:nvPr/>
        </p:nvSpPr>
        <p:spPr bwMode="auto">
          <a:xfrm>
            <a:off x="755576" y="2996952"/>
            <a:ext cx="7696200" cy="641350"/>
          </a:xfrm>
          <a:prstGeom prst="rect">
            <a:avLst/>
          </a:prstGeom>
          <a:noFill/>
          <a:ln w="9525" algn="ctr">
            <a:noFill/>
            <a:miter lim="800000"/>
            <a:headEnd/>
            <a:tailEnd/>
          </a:ln>
          <a:effectLst/>
        </p:spPr>
        <p:txBody>
          <a:bodyPr>
            <a:spAutoFit/>
          </a:bodyPr>
          <a:lstStyle/>
          <a:p>
            <a:pPr marL="342900" indent="-342900" algn="ctr">
              <a:spcBef>
                <a:spcPct val="50000"/>
              </a:spcBef>
              <a:buFont typeface="Wingdings" pitchFamily="2" charset="2"/>
              <a:buNone/>
            </a:pPr>
            <a:r>
              <a:rPr lang="zh-CN" altLang="en-US" sz="3600" b="1" dirty="0">
                <a:solidFill>
                  <a:srgbClr val="FFFF00"/>
                </a:solidFill>
                <a:effectLst>
                  <a:outerShdw blurRad="38100" dist="38100" dir="2700000" algn="tl">
                    <a:srgbClr val="000000"/>
                  </a:outerShdw>
                </a:effectLst>
              </a:rPr>
              <a:t>第一节  污泥的来源、性质和数量</a:t>
            </a: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Rot="1" noChangeArrowheads="1"/>
          </p:cNvSpPr>
          <p:nvPr>
            <p:ph type="title"/>
          </p:nvPr>
        </p:nvSpPr>
        <p:spPr>
          <a:xfrm>
            <a:off x="179512" y="116632"/>
            <a:ext cx="8229600" cy="1143000"/>
          </a:xfrm>
        </p:spPr>
        <p:txBody>
          <a:bodyPr>
            <a:normAutofit/>
          </a:bodyPr>
          <a:lstStyle/>
          <a:p>
            <a:r>
              <a:rPr lang="en-US" altLang="zh-CN" sz="3600" dirty="0">
                <a:solidFill>
                  <a:srgbClr val="0BF57A"/>
                </a:solidFill>
                <a:latin typeface="楷体_GB2312" pitchFamily="49" charset="-122"/>
                <a:ea typeface="楷体_GB2312" pitchFamily="49" charset="-122"/>
              </a:rPr>
              <a:t>2</a:t>
            </a:r>
            <a:r>
              <a:rPr lang="zh-CN" altLang="en-US" sz="3600" dirty="0">
                <a:solidFill>
                  <a:srgbClr val="0BF57A"/>
                </a:solidFill>
                <a:latin typeface="楷体_GB2312" pitchFamily="49" charset="-122"/>
                <a:ea typeface="楷体_GB2312" pitchFamily="49" charset="-122"/>
              </a:rPr>
              <a:t>、压滤脱水</a:t>
            </a:r>
          </a:p>
        </p:txBody>
      </p:sp>
      <p:sp>
        <p:nvSpPr>
          <p:cNvPr id="328707" name="Rectangle 3"/>
          <p:cNvSpPr>
            <a:spLocks noGrp="1" noChangeArrowheads="1"/>
          </p:cNvSpPr>
          <p:nvPr>
            <p:ph type="body" idx="1"/>
          </p:nvPr>
        </p:nvSpPr>
        <p:spPr>
          <a:xfrm>
            <a:off x="304800" y="990600"/>
            <a:ext cx="8610600" cy="1676400"/>
          </a:xfrm>
        </p:spPr>
        <p:txBody>
          <a:bodyPr>
            <a:normAutofit/>
          </a:bodyPr>
          <a:lstStyle/>
          <a:p>
            <a:r>
              <a:rPr kumimoji="1" lang="zh-CN" altLang="en-US" sz="2800" b="1" dirty="0">
                <a:effectLst/>
                <a:ea typeface="楷体_GB2312" pitchFamily="49" charset="-122"/>
              </a:rPr>
              <a:t>压滤脱水采用板框压滤机</a:t>
            </a:r>
          </a:p>
          <a:p>
            <a:r>
              <a:rPr kumimoji="1" lang="zh-CN" altLang="en-US" sz="2800" b="1" dirty="0">
                <a:effectLst/>
                <a:ea typeface="楷体_GB2312" pitchFamily="49" charset="-122"/>
              </a:rPr>
              <a:t>它的构造较简单，过滤推动力大，适用于各种污泥。但不能连续运行。</a:t>
            </a:r>
          </a:p>
        </p:txBody>
      </p:sp>
      <p:pic>
        <p:nvPicPr>
          <p:cNvPr id="328708" name="Picture 4" descr="图片48"/>
          <p:cNvPicPr>
            <a:picLocks noChangeAspect="1" noChangeArrowheads="1"/>
          </p:cNvPicPr>
          <p:nvPr/>
        </p:nvPicPr>
        <p:blipFill>
          <a:blip r:embed="rId2" cstate="print"/>
          <a:srcRect/>
          <a:stretch>
            <a:fillRect/>
          </a:stretch>
        </p:blipFill>
        <p:spPr bwMode="auto">
          <a:xfrm>
            <a:off x="827584" y="2708920"/>
            <a:ext cx="7497763" cy="3978275"/>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Rot="1" noChangeArrowheads="1"/>
          </p:cNvSpPr>
          <p:nvPr>
            <p:ph type="title"/>
          </p:nvPr>
        </p:nvSpPr>
        <p:spPr>
          <a:xfrm>
            <a:off x="228600" y="0"/>
            <a:ext cx="8229600" cy="1143000"/>
          </a:xfrm>
        </p:spPr>
        <p:txBody>
          <a:bodyPr>
            <a:normAutofit/>
          </a:bodyPr>
          <a:lstStyle/>
          <a:p>
            <a:r>
              <a:rPr lang="en-US" altLang="zh-CN" sz="3600" b="0" dirty="0">
                <a:solidFill>
                  <a:srgbClr val="0BF57A"/>
                </a:solidFill>
                <a:latin typeface="楷体_GB2312" pitchFamily="49" charset="-122"/>
                <a:ea typeface="楷体_GB2312" pitchFamily="49" charset="-122"/>
              </a:rPr>
              <a:t>3</a:t>
            </a:r>
            <a:r>
              <a:rPr lang="zh-CN" altLang="en-US" sz="3600" b="0" dirty="0">
                <a:solidFill>
                  <a:srgbClr val="0BF57A"/>
                </a:solidFill>
                <a:latin typeface="楷体_GB2312" pitchFamily="49" charset="-122"/>
                <a:ea typeface="楷体_GB2312" pitchFamily="49" charset="-122"/>
              </a:rPr>
              <a:t>、滚压脱水</a:t>
            </a:r>
            <a:r>
              <a:rPr lang="en-US" altLang="zh-CN" sz="3600" b="0" dirty="0">
                <a:solidFill>
                  <a:srgbClr val="0BF57A"/>
                </a:solidFill>
                <a:latin typeface="楷体_GB2312" pitchFamily="49" charset="-122"/>
                <a:ea typeface="楷体_GB2312" pitchFamily="49" charset="-122"/>
              </a:rPr>
              <a:t>(</a:t>
            </a:r>
            <a:r>
              <a:rPr lang="zh-CN" altLang="en-US" sz="3600" b="0" dirty="0">
                <a:solidFill>
                  <a:srgbClr val="0BF57A"/>
                </a:solidFill>
                <a:latin typeface="楷体_GB2312" pitchFamily="49" charset="-122"/>
                <a:ea typeface="楷体_GB2312" pitchFamily="49" charset="-122"/>
              </a:rPr>
              <a:t>带式压滤机）</a:t>
            </a:r>
          </a:p>
        </p:txBody>
      </p:sp>
      <p:sp>
        <p:nvSpPr>
          <p:cNvPr id="329731" name="Rectangle 3"/>
          <p:cNvSpPr>
            <a:spLocks noGrp="1" noChangeArrowheads="1"/>
          </p:cNvSpPr>
          <p:nvPr>
            <p:ph type="body" idx="1"/>
          </p:nvPr>
        </p:nvSpPr>
        <p:spPr>
          <a:xfrm>
            <a:off x="0" y="914400"/>
            <a:ext cx="9144000" cy="1828800"/>
          </a:xfrm>
        </p:spPr>
        <p:txBody>
          <a:bodyPr>
            <a:normAutofit lnSpcReduction="10000"/>
          </a:bodyPr>
          <a:lstStyle/>
          <a:p>
            <a:pPr>
              <a:lnSpc>
                <a:spcPct val="150000"/>
              </a:lnSpc>
            </a:pPr>
            <a:r>
              <a:rPr kumimoji="1" lang="zh-CN" altLang="en-US" sz="2800" b="1" dirty="0">
                <a:solidFill>
                  <a:srgbClr val="FF0000"/>
                </a:solidFill>
                <a:effectLst/>
                <a:ea typeface="楷体_GB2312" pitchFamily="49" charset="-122"/>
              </a:rPr>
              <a:t>主要特点</a:t>
            </a:r>
            <a:r>
              <a:rPr kumimoji="1" lang="zh-CN" altLang="en-US" sz="2800" b="1" dirty="0">
                <a:effectLst/>
                <a:ea typeface="楷体_GB2312" pitchFamily="49" charset="-122"/>
              </a:rPr>
              <a:t>是把压力施加在滤布上，用滤布的压力和张力使污泥脱水，而不需要真空或加压设备，动力消耗少，可以连续生产。这种脱水方法，目前应用广泛。</a:t>
            </a:r>
          </a:p>
        </p:txBody>
      </p:sp>
      <p:pic>
        <p:nvPicPr>
          <p:cNvPr id="329732" name="Picture 4" descr="图片49"/>
          <p:cNvPicPr>
            <a:picLocks noChangeAspect="1" noChangeArrowheads="1"/>
          </p:cNvPicPr>
          <p:nvPr/>
        </p:nvPicPr>
        <p:blipFill>
          <a:blip r:embed="rId2" cstate="print"/>
          <a:srcRect/>
          <a:stretch>
            <a:fillRect/>
          </a:stretch>
        </p:blipFill>
        <p:spPr bwMode="auto">
          <a:xfrm>
            <a:off x="182563" y="2743200"/>
            <a:ext cx="8961437" cy="4035425"/>
          </a:xfrm>
          <a:prstGeom prst="rect">
            <a:avLst/>
          </a:prstGeom>
          <a:noFill/>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Rot="1" noChangeArrowheads="1"/>
          </p:cNvSpPr>
          <p:nvPr>
            <p:ph type="title"/>
          </p:nvPr>
        </p:nvSpPr>
        <p:spPr>
          <a:xfrm>
            <a:off x="228600" y="0"/>
            <a:ext cx="8229600" cy="1143000"/>
          </a:xfrm>
        </p:spPr>
        <p:txBody>
          <a:bodyPr>
            <a:normAutofit/>
          </a:bodyPr>
          <a:lstStyle/>
          <a:p>
            <a:r>
              <a:rPr lang="en-US" altLang="zh-CN" sz="3600" dirty="0">
                <a:solidFill>
                  <a:srgbClr val="0BF57A"/>
                </a:solidFill>
                <a:latin typeface="楷体_GB2312" pitchFamily="49" charset="-122"/>
                <a:ea typeface="楷体_GB2312" pitchFamily="49" charset="-122"/>
              </a:rPr>
              <a:t>4</a:t>
            </a:r>
            <a:r>
              <a:rPr lang="zh-CN" altLang="en-US" sz="3600" dirty="0">
                <a:solidFill>
                  <a:srgbClr val="0BF57A"/>
                </a:solidFill>
                <a:latin typeface="楷体_GB2312" pitchFamily="49" charset="-122"/>
                <a:ea typeface="楷体_GB2312" pitchFamily="49" charset="-122"/>
              </a:rPr>
              <a:t>、离心脱水</a:t>
            </a:r>
          </a:p>
        </p:txBody>
      </p:sp>
      <p:sp>
        <p:nvSpPr>
          <p:cNvPr id="330755" name="Rectangle 3"/>
          <p:cNvSpPr>
            <a:spLocks noGrp="1" noChangeArrowheads="1"/>
          </p:cNvSpPr>
          <p:nvPr>
            <p:ph type="body" idx="1"/>
          </p:nvPr>
        </p:nvSpPr>
        <p:spPr>
          <a:xfrm>
            <a:off x="381000" y="1066800"/>
            <a:ext cx="8534400" cy="5562600"/>
          </a:xfrm>
          <a:solidFill>
            <a:schemeClr val="tx1"/>
          </a:solidFill>
        </p:spPr>
        <p:txBody>
          <a:bodyPr>
            <a:normAutofit fontScale="85000" lnSpcReduction="10000"/>
          </a:bodyPr>
          <a:lstStyle/>
          <a:p>
            <a:pPr>
              <a:lnSpc>
                <a:spcPct val="150000"/>
              </a:lnSpc>
              <a:buClr>
                <a:srgbClr val="A50021"/>
              </a:buClr>
              <a:buSzTx/>
              <a:buFont typeface="Wingdings" pitchFamily="2" charset="2"/>
              <a:buBlip>
                <a:blip r:embed="rId2"/>
              </a:buBlip>
            </a:pPr>
            <a:r>
              <a:rPr kumimoji="1" lang="zh-CN" altLang="en-US" sz="2800" b="1" dirty="0">
                <a:solidFill>
                  <a:srgbClr val="0000FF"/>
                </a:solidFill>
                <a:effectLst/>
                <a:latin typeface="Times New Roman" pitchFamily="18" charset="0"/>
                <a:ea typeface="华文仿宋" pitchFamily="2" charset="-122"/>
              </a:rPr>
              <a:t>污泥浓缩脱水</a:t>
            </a:r>
            <a:r>
              <a:rPr kumimoji="1" lang="zh-CN" altLang="en-US" sz="2800" b="1" dirty="0">
                <a:solidFill>
                  <a:schemeClr val="bg1">
                    <a:lumMod val="95000"/>
                    <a:lumOff val="5000"/>
                  </a:schemeClr>
                </a:solidFill>
                <a:effectLst/>
                <a:latin typeface="Times New Roman" pitchFamily="18" charset="0"/>
                <a:ea typeface="华文仿宋" pitchFamily="2" charset="-122"/>
              </a:rPr>
              <a:t>是依靠污泥颗粒的重力，作为脱水的推动力。推动的对象是污泥的固相。</a:t>
            </a:r>
          </a:p>
          <a:p>
            <a:pPr>
              <a:lnSpc>
                <a:spcPct val="150000"/>
              </a:lnSpc>
              <a:buClr>
                <a:srgbClr val="A50021"/>
              </a:buClr>
              <a:buSzTx/>
              <a:buFont typeface="Wingdings" pitchFamily="2" charset="2"/>
              <a:buBlip>
                <a:blip r:embed="rId2"/>
              </a:buBlip>
            </a:pPr>
            <a:r>
              <a:rPr kumimoji="1" lang="zh-CN" altLang="en-US" sz="2800" b="1" dirty="0">
                <a:solidFill>
                  <a:srgbClr val="0000FF"/>
                </a:solidFill>
                <a:effectLst/>
                <a:latin typeface="Times New Roman" pitchFamily="18" charset="0"/>
                <a:ea typeface="华文仿宋" pitchFamily="2" charset="-122"/>
              </a:rPr>
              <a:t>真空过滤或压滤脱水</a:t>
            </a:r>
            <a:r>
              <a:rPr kumimoji="1" lang="zh-CN" altLang="en-US" sz="2800" b="1" dirty="0">
                <a:solidFill>
                  <a:srgbClr val="000000"/>
                </a:solidFill>
                <a:effectLst/>
                <a:latin typeface="Times New Roman" pitchFamily="18" charset="0"/>
                <a:ea typeface="华文仿宋" pitchFamily="2" charset="-122"/>
              </a:rPr>
              <a:t>，</a:t>
            </a:r>
            <a:r>
              <a:rPr kumimoji="1" lang="zh-CN" altLang="en-US" sz="2800" b="1" dirty="0">
                <a:solidFill>
                  <a:schemeClr val="bg1">
                    <a:lumMod val="95000"/>
                    <a:lumOff val="5000"/>
                  </a:schemeClr>
                </a:solidFill>
                <a:effectLst/>
                <a:latin typeface="Times New Roman" pitchFamily="18" charset="0"/>
                <a:ea typeface="华文仿宋" pitchFamily="2" charset="-122"/>
              </a:rPr>
              <a:t>脱水的推动力是外加的真空度或压力，推动的对象是液相。外加力</a:t>
            </a:r>
            <a:r>
              <a:rPr kumimoji="1" lang="en-US" altLang="zh-CN" sz="2800" b="1" dirty="0">
                <a:solidFill>
                  <a:schemeClr val="bg1">
                    <a:lumMod val="95000"/>
                    <a:lumOff val="5000"/>
                  </a:schemeClr>
                </a:solidFill>
                <a:effectLst/>
                <a:latin typeface="Times New Roman" pitchFamily="18" charset="0"/>
                <a:ea typeface="华文仿宋" pitchFamily="2" charset="-122"/>
              </a:rPr>
              <a:t>(</a:t>
            </a:r>
            <a:r>
              <a:rPr kumimoji="1" lang="zh-CN" altLang="en-US" sz="2800" b="1" dirty="0">
                <a:solidFill>
                  <a:schemeClr val="bg1">
                    <a:lumMod val="95000"/>
                    <a:lumOff val="5000"/>
                  </a:schemeClr>
                </a:solidFill>
                <a:effectLst/>
                <a:latin typeface="Times New Roman" pitchFamily="18" charset="0"/>
                <a:ea typeface="华文仿宋" pitchFamily="2" charset="-122"/>
              </a:rPr>
              <a:t>真空度或压力</a:t>
            </a:r>
            <a:r>
              <a:rPr kumimoji="1" lang="en-US" altLang="zh-CN" sz="2800" b="1" dirty="0">
                <a:solidFill>
                  <a:schemeClr val="bg1">
                    <a:lumMod val="95000"/>
                    <a:lumOff val="5000"/>
                  </a:schemeClr>
                </a:solidFill>
                <a:effectLst/>
                <a:latin typeface="Times New Roman" pitchFamily="18" charset="0"/>
                <a:ea typeface="华文仿宋" pitchFamily="2" charset="-122"/>
              </a:rPr>
              <a:t>)</a:t>
            </a:r>
            <a:r>
              <a:rPr kumimoji="1" lang="zh-CN" altLang="en-US" sz="2800" b="1" dirty="0">
                <a:solidFill>
                  <a:schemeClr val="bg1">
                    <a:lumMod val="95000"/>
                    <a:lumOff val="5000"/>
                  </a:schemeClr>
                </a:solidFill>
                <a:effectLst/>
                <a:latin typeface="Times New Roman" pitchFamily="18" charset="0"/>
                <a:ea typeface="华文仿宋" pitchFamily="2" charset="-122"/>
              </a:rPr>
              <a:t>对液相的推动力，远较重力对固相的推动力为大，因此脱水的效果也好。</a:t>
            </a:r>
          </a:p>
          <a:p>
            <a:pPr>
              <a:lnSpc>
                <a:spcPct val="150000"/>
              </a:lnSpc>
              <a:buClr>
                <a:srgbClr val="A50021"/>
              </a:buClr>
              <a:buSzTx/>
              <a:buFont typeface="Wingdings" pitchFamily="2" charset="2"/>
              <a:buBlip>
                <a:blip r:embed="rId2"/>
              </a:buBlip>
            </a:pPr>
            <a:r>
              <a:rPr kumimoji="1" lang="zh-CN" altLang="en-US" sz="2800" b="1" dirty="0">
                <a:solidFill>
                  <a:srgbClr val="0000FF"/>
                </a:solidFill>
                <a:effectLst/>
                <a:latin typeface="Times New Roman" pitchFamily="18" charset="0"/>
                <a:ea typeface="华文仿宋" pitchFamily="2" charset="-122"/>
              </a:rPr>
              <a:t>离心脱水</a:t>
            </a:r>
            <a:r>
              <a:rPr kumimoji="1" lang="zh-CN" altLang="en-US" sz="2800" b="1" dirty="0">
                <a:solidFill>
                  <a:schemeClr val="bg1">
                    <a:lumMod val="95000"/>
                    <a:lumOff val="5000"/>
                  </a:schemeClr>
                </a:solidFill>
                <a:effectLst/>
                <a:latin typeface="Times New Roman" pitchFamily="18" charset="0"/>
                <a:ea typeface="华文仿宋" pitchFamily="2" charset="-122"/>
              </a:rPr>
              <a:t>，脱水的推动力是离心力，推动的对象是固相，离心力的大小可控制，比重力大几百倍甚至几万倍，因此脱水的效果也比浓缩好。</a:t>
            </a:r>
          </a:p>
          <a:p>
            <a:pPr>
              <a:lnSpc>
                <a:spcPct val="150000"/>
              </a:lnSpc>
            </a:pPr>
            <a:r>
              <a:rPr lang="zh-CN" altLang="en-US" sz="2800" b="1" dirty="0">
                <a:solidFill>
                  <a:srgbClr val="7030A0"/>
                </a:solidFill>
                <a:effectLst>
                  <a:outerShdw blurRad="38100" dist="38100" dir="2700000" algn="tl">
                    <a:srgbClr val="C0C0C0"/>
                  </a:outerShdw>
                </a:effectLst>
              </a:rPr>
              <a:t>优点</a:t>
            </a:r>
            <a:r>
              <a:rPr lang="zh-CN" altLang="en-US" sz="2800" b="1" dirty="0">
                <a:solidFill>
                  <a:srgbClr val="000022"/>
                </a:solidFill>
                <a:effectLst>
                  <a:outerShdw blurRad="38100" dist="38100" dir="2700000" algn="tl">
                    <a:srgbClr val="C0C0C0"/>
                  </a:outerShdw>
                </a:effectLst>
              </a:rPr>
              <a:t>：固体回收率高、分离液浊度低、处理量大、基建费用少、占地少、工作卫生、操作简单、自动化程度高等。</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9012" name="Picture 4"/>
          <p:cNvPicPr>
            <a:picLocks noGrp="1" noChangeAspect="1" noChangeArrowheads="1"/>
          </p:cNvPicPr>
          <p:nvPr>
            <p:ph type="body" idx="1"/>
          </p:nvPr>
        </p:nvPicPr>
        <p:blipFill>
          <a:blip r:embed="rId2" cstate="print"/>
          <a:srcRect l="16406" t="18750" r="25000" b="22917"/>
          <a:stretch>
            <a:fillRect/>
          </a:stretch>
        </p:blipFill>
        <p:spPr>
          <a:xfrm>
            <a:off x="395536" y="476672"/>
            <a:ext cx="7838256" cy="5877137"/>
          </a:xfrm>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rrowheads="1"/>
          </p:cNvSpPr>
          <p:nvPr>
            <p:ph type="title"/>
          </p:nvPr>
        </p:nvSpPr>
        <p:spPr>
          <a:xfrm>
            <a:off x="467544" y="548680"/>
            <a:ext cx="8229600" cy="762000"/>
          </a:xfrm>
        </p:spPr>
        <p:txBody>
          <a:bodyPr/>
          <a:lstStyle/>
          <a:p>
            <a:pPr algn="ctr"/>
            <a:r>
              <a:rPr lang="zh-CN" altLang="en-US" dirty="0">
                <a:solidFill>
                  <a:srgbClr val="FFFF00"/>
                </a:solidFill>
              </a:rPr>
              <a:t>第七节      污泥的干燥与焚化</a:t>
            </a:r>
          </a:p>
        </p:txBody>
      </p:sp>
      <p:sp>
        <p:nvSpPr>
          <p:cNvPr id="149507" name="Rectangle 3"/>
          <p:cNvSpPr>
            <a:spLocks noGrp="1" noChangeArrowheads="1"/>
          </p:cNvSpPr>
          <p:nvPr>
            <p:ph type="body" idx="1"/>
          </p:nvPr>
        </p:nvSpPr>
        <p:spPr>
          <a:xfrm>
            <a:off x="304800" y="1600200"/>
            <a:ext cx="8458200" cy="4572000"/>
          </a:xfrm>
        </p:spPr>
        <p:txBody>
          <a:bodyPr>
            <a:normAutofit lnSpcReduction="10000"/>
          </a:bodyPr>
          <a:lstStyle/>
          <a:p>
            <a:pPr>
              <a:lnSpc>
                <a:spcPct val="150000"/>
              </a:lnSpc>
            </a:pPr>
            <a:r>
              <a:rPr lang="zh-CN" altLang="en-US" sz="2800" dirty="0">
                <a:latin typeface="楷体_GB2312" pitchFamily="49" charset="-122"/>
                <a:ea typeface="楷体_GB2312" pitchFamily="49" charset="-122"/>
              </a:rPr>
              <a:t>污泥脱水、干化后，含水率还很高，体积很大，为了便于进一步的利用与处理，可作干燥处理或焚烧。干燥处理后，污泥含水率可降至约</a:t>
            </a:r>
            <a:r>
              <a:rPr lang="en-US" altLang="zh-CN" sz="2800" dirty="0">
                <a:latin typeface="楷体_GB2312" pitchFamily="49" charset="-122"/>
                <a:ea typeface="楷体_GB2312" pitchFamily="49" charset="-122"/>
              </a:rPr>
              <a:t>20</a:t>
            </a:r>
            <a:r>
              <a:rPr lang="zh-CN" altLang="en-US" sz="2800" dirty="0">
                <a:latin typeface="楷体_GB2312" pitchFamily="49" charset="-122"/>
                <a:ea typeface="楷体_GB2312" pitchFamily="49" charset="-122"/>
              </a:rPr>
              <a:t>％左右，体积可大大减小，便于运输、利用或最终处理。</a:t>
            </a:r>
          </a:p>
          <a:p>
            <a:pPr>
              <a:lnSpc>
                <a:spcPct val="150000"/>
              </a:lnSpc>
            </a:pPr>
            <a:endParaRPr lang="zh-CN" altLang="en-US" sz="2800" dirty="0">
              <a:latin typeface="楷体_GB2312" pitchFamily="49" charset="-122"/>
              <a:ea typeface="楷体_GB2312" pitchFamily="49" charset="-122"/>
            </a:endParaRPr>
          </a:p>
          <a:p>
            <a:pPr>
              <a:lnSpc>
                <a:spcPct val="150000"/>
              </a:lnSpc>
            </a:pPr>
            <a:r>
              <a:rPr lang="zh-CN" altLang="en-US" sz="2800" dirty="0">
                <a:latin typeface="楷体_GB2312" pitchFamily="49" charset="-122"/>
                <a:ea typeface="楷体_GB2312" pitchFamily="49" charset="-122"/>
              </a:rPr>
              <a:t>污泥干燥与焚烧各有专用设备，也可在同一设备中进行。</a:t>
            </a:r>
          </a:p>
          <a:p>
            <a:pPr>
              <a:buFont typeface="Wingdings" pitchFamily="2" charset="2"/>
              <a:buNone/>
            </a:pPr>
            <a:endParaRPr lang="en-US" altLang="zh-CN" dirty="0">
              <a:latin typeface="楷体_GB2312" pitchFamily="49" charset="-122"/>
              <a:ea typeface="楷体_GB2312" pitchFamily="49" charset="-122"/>
            </a:endParaRP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780" name="Picture 4"/>
          <p:cNvPicPr>
            <a:picLocks noChangeAspect="1" noChangeArrowheads="1"/>
          </p:cNvPicPr>
          <p:nvPr/>
        </p:nvPicPr>
        <p:blipFill>
          <a:blip r:embed="rId2" cstate="print"/>
          <a:srcRect/>
          <a:stretch>
            <a:fillRect/>
          </a:stretch>
        </p:blipFill>
        <p:spPr bwMode="auto">
          <a:xfrm>
            <a:off x="1043608" y="692696"/>
            <a:ext cx="7010400" cy="5424488"/>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ext Box 2"/>
          <p:cNvSpPr txBox="1">
            <a:spLocks noChangeArrowheads="1"/>
          </p:cNvSpPr>
          <p:nvPr/>
        </p:nvSpPr>
        <p:spPr bwMode="auto">
          <a:xfrm>
            <a:off x="1043608" y="404664"/>
            <a:ext cx="7467600" cy="769441"/>
          </a:xfrm>
          <a:prstGeom prst="rect">
            <a:avLst/>
          </a:prstGeom>
          <a:noFill/>
          <a:ln w="50800" algn="ctr">
            <a:noFill/>
            <a:miter lim="800000"/>
            <a:headEnd/>
            <a:tailEnd/>
          </a:ln>
          <a:effectLst/>
        </p:spPr>
        <p:txBody>
          <a:bodyPr>
            <a:spAutoFit/>
          </a:bodyPr>
          <a:lstStyle/>
          <a:p>
            <a:pPr algn="ctr">
              <a:spcBef>
                <a:spcPct val="50000"/>
              </a:spcBef>
            </a:pPr>
            <a:r>
              <a:rPr lang="zh-CN" altLang="en-US" sz="4400" b="1" dirty="0">
                <a:solidFill>
                  <a:srgbClr val="FFFF00"/>
                </a:solidFill>
              </a:rPr>
              <a:t>第八节</a:t>
            </a:r>
            <a:r>
              <a:rPr lang="en-US" altLang="zh-CN" sz="4400" b="1" dirty="0">
                <a:solidFill>
                  <a:srgbClr val="FFFF00"/>
                </a:solidFill>
                <a:latin typeface="楷体_GB2312" pitchFamily="49" charset="-122"/>
                <a:ea typeface="楷体_GB2312" pitchFamily="49" charset="-122"/>
              </a:rPr>
              <a:t>   </a:t>
            </a:r>
            <a:r>
              <a:rPr lang="zh-CN" altLang="en-US" sz="4400" b="1" dirty="0">
                <a:solidFill>
                  <a:srgbClr val="FFFF00"/>
                </a:solidFill>
                <a:latin typeface="楷体_GB2312" pitchFamily="49" charset="-122"/>
                <a:ea typeface="楷体_GB2312" pitchFamily="49" charset="-122"/>
              </a:rPr>
              <a:t>污泥的综合利用</a:t>
            </a:r>
          </a:p>
        </p:txBody>
      </p:sp>
      <p:sp>
        <p:nvSpPr>
          <p:cNvPr id="133123" name="Text Box 3"/>
          <p:cNvSpPr txBox="1">
            <a:spLocks noChangeArrowheads="1"/>
          </p:cNvSpPr>
          <p:nvPr/>
        </p:nvSpPr>
        <p:spPr bwMode="auto">
          <a:xfrm>
            <a:off x="250825" y="1196975"/>
            <a:ext cx="2808288" cy="523220"/>
          </a:xfrm>
          <a:prstGeom prst="rect">
            <a:avLst/>
          </a:prstGeom>
          <a:noFill/>
          <a:ln w="38100" algn="ctr">
            <a:solidFill>
              <a:srgbClr val="800000"/>
            </a:solidFill>
            <a:miter lim="800000"/>
            <a:headEnd/>
            <a:tailEnd/>
          </a:ln>
          <a:effectLst/>
        </p:spPr>
        <p:txBody>
          <a:bodyPr>
            <a:spAutoFit/>
          </a:bodyPr>
          <a:lstStyle/>
          <a:p>
            <a:pPr>
              <a:spcBef>
                <a:spcPct val="50000"/>
              </a:spcBef>
            </a:pPr>
            <a:r>
              <a:rPr lang="zh-CN" altLang="en-US" sz="2800" b="1" dirty="0">
                <a:latin typeface="Times New Roman" pitchFamily="18" charset="0"/>
                <a:ea typeface="华文新魏" pitchFamily="2" charset="-122"/>
              </a:rPr>
              <a:t>一、污泥的处置</a:t>
            </a:r>
          </a:p>
        </p:txBody>
      </p:sp>
      <p:sp>
        <p:nvSpPr>
          <p:cNvPr id="133124" name="Text Box 4"/>
          <p:cNvSpPr txBox="1">
            <a:spLocks noChangeArrowheads="1"/>
          </p:cNvSpPr>
          <p:nvPr/>
        </p:nvSpPr>
        <p:spPr bwMode="auto">
          <a:xfrm>
            <a:off x="2700338" y="2276475"/>
            <a:ext cx="1657350" cy="523220"/>
          </a:xfrm>
          <a:prstGeom prst="rect">
            <a:avLst/>
          </a:prstGeom>
          <a:noFill/>
          <a:ln w="38100" algn="ctr">
            <a:solidFill>
              <a:srgbClr val="FF9900"/>
            </a:solidFill>
            <a:miter lim="800000"/>
            <a:headEnd/>
            <a:tailEnd/>
          </a:ln>
          <a:effectLst/>
        </p:spPr>
        <p:txBody>
          <a:bodyPr>
            <a:spAutoFit/>
          </a:bodyPr>
          <a:lstStyle/>
          <a:p>
            <a:pPr algn="ctr">
              <a:spcBef>
                <a:spcPct val="50000"/>
              </a:spcBef>
            </a:pPr>
            <a:r>
              <a:rPr lang="zh-CN" altLang="en-US" sz="2800" b="1" dirty="0">
                <a:latin typeface="Times New Roman" pitchFamily="18" charset="0"/>
                <a:ea typeface="华文新魏" pitchFamily="2" charset="-122"/>
              </a:rPr>
              <a:t>农业利用</a:t>
            </a:r>
          </a:p>
        </p:txBody>
      </p:sp>
      <p:sp>
        <p:nvSpPr>
          <p:cNvPr id="133125" name="Text Box 5"/>
          <p:cNvSpPr txBox="1">
            <a:spLocks noChangeArrowheads="1"/>
          </p:cNvSpPr>
          <p:nvPr/>
        </p:nvSpPr>
        <p:spPr bwMode="auto">
          <a:xfrm>
            <a:off x="4356100" y="2852738"/>
            <a:ext cx="1657350" cy="523220"/>
          </a:xfrm>
          <a:prstGeom prst="rect">
            <a:avLst/>
          </a:prstGeom>
          <a:noFill/>
          <a:ln w="38100" algn="ctr">
            <a:solidFill>
              <a:srgbClr val="FF9900"/>
            </a:solidFill>
            <a:miter lim="800000"/>
            <a:headEnd/>
            <a:tailEnd/>
          </a:ln>
          <a:effectLst/>
        </p:spPr>
        <p:txBody>
          <a:bodyPr>
            <a:spAutoFit/>
          </a:bodyPr>
          <a:lstStyle/>
          <a:p>
            <a:pPr algn="ctr">
              <a:spcBef>
                <a:spcPct val="50000"/>
              </a:spcBef>
            </a:pPr>
            <a:r>
              <a:rPr lang="zh-CN" altLang="en-US" sz="2800" b="1" dirty="0">
                <a:latin typeface="Times New Roman" pitchFamily="18" charset="0"/>
                <a:ea typeface="华文新魏" pitchFamily="2" charset="-122"/>
              </a:rPr>
              <a:t>填埋</a:t>
            </a:r>
          </a:p>
        </p:txBody>
      </p:sp>
      <p:sp>
        <p:nvSpPr>
          <p:cNvPr id="133126" name="Text Box 6"/>
          <p:cNvSpPr txBox="1">
            <a:spLocks noChangeArrowheads="1"/>
          </p:cNvSpPr>
          <p:nvPr/>
        </p:nvSpPr>
        <p:spPr bwMode="auto">
          <a:xfrm>
            <a:off x="2700338" y="3429000"/>
            <a:ext cx="1657350" cy="523220"/>
          </a:xfrm>
          <a:prstGeom prst="rect">
            <a:avLst/>
          </a:prstGeom>
          <a:noFill/>
          <a:ln w="38100" algn="ctr">
            <a:solidFill>
              <a:srgbClr val="FF9900"/>
            </a:solidFill>
            <a:miter lim="800000"/>
            <a:headEnd/>
            <a:tailEnd/>
          </a:ln>
          <a:effectLst/>
        </p:spPr>
        <p:txBody>
          <a:bodyPr>
            <a:spAutoFit/>
          </a:bodyPr>
          <a:lstStyle/>
          <a:p>
            <a:pPr algn="ctr">
              <a:spcBef>
                <a:spcPct val="50000"/>
              </a:spcBef>
            </a:pPr>
            <a:r>
              <a:rPr lang="zh-CN" altLang="en-US" sz="2800" b="1" dirty="0">
                <a:latin typeface="Times New Roman" pitchFamily="18" charset="0"/>
                <a:ea typeface="华文新魏" pitchFamily="2" charset="-122"/>
              </a:rPr>
              <a:t>焚烧</a:t>
            </a:r>
          </a:p>
        </p:txBody>
      </p:sp>
      <p:sp>
        <p:nvSpPr>
          <p:cNvPr id="133127" name="Text Box 7"/>
          <p:cNvSpPr txBox="1">
            <a:spLocks noChangeArrowheads="1"/>
          </p:cNvSpPr>
          <p:nvPr/>
        </p:nvSpPr>
        <p:spPr bwMode="auto">
          <a:xfrm>
            <a:off x="4356100" y="4005263"/>
            <a:ext cx="1657350" cy="523220"/>
          </a:xfrm>
          <a:prstGeom prst="rect">
            <a:avLst/>
          </a:prstGeom>
          <a:noFill/>
          <a:ln w="38100" algn="ctr">
            <a:solidFill>
              <a:srgbClr val="FF9900"/>
            </a:solidFill>
            <a:miter lim="800000"/>
            <a:headEnd/>
            <a:tailEnd/>
          </a:ln>
          <a:effectLst/>
        </p:spPr>
        <p:txBody>
          <a:bodyPr>
            <a:spAutoFit/>
          </a:bodyPr>
          <a:lstStyle/>
          <a:p>
            <a:pPr algn="ctr">
              <a:spcBef>
                <a:spcPct val="50000"/>
              </a:spcBef>
            </a:pPr>
            <a:r>
              <a:rPr lang="zh-CN" altLang="en-US" sz="2800" b="1" dirty="0">
                <a:latin typeface="Times New Roman" pitchFamily="18" charset="0"/>
                <a:ea typeface="华文新魏" pitchFamily="2" charset="-122"/>
              </a:rPr>
              <a:t>投放海洋</a:t>
            </a:r>
          </a:p>
        </p:txBody>
      </p:sp>
      <p:sp>
        <p:nvSpPr>
          <p:cNvPr id="133128" name="Text Box 8"/>
          <p:cNvSpPr txBox="1">
            <a:spLocks noChangeArrowheads="1"/>
          </p:cNvSpPr>
          <p:nvPr/>
        </p:nvSpPr>
        <p:spPr bwMode="auto">
          <a:xfrm>
            <a:off x="4356100" y="1700213"/>
            <a:ext cx="1657350" cy="523220"/>
          </a:xfrm>
          <a:prstGeom prst="rect">
            <a:avLst/>
          </a:prstGeom>
          <a:noFill/>
          <a:ln w="38100" algn="ctr">
            <a:solidFill>
              <a:srgbClr val="FF9900"/>
            </a:solidFill>
            <a:miter lim="800000"/>
            <a:headEnd/>
            <a:tailEnd/>
          </a:ln>
          <a:effectLst/>
        </p:spPr>
        <p:txBody>
          <a:bodyPr>
            <a:spAutoFit/>
          </a:bodyPr>
          <a:lstStyle/>
          <a:p>
            <a:pPr algn="ctr">
              <a:spcBef>
                <a:spcPct val="50000"/>
              </a:spcBef>
            </a:pPr>
            <a:r>
              <a:rPr lang="zh-CN" altLang="en-US" sz="2800" b="1" dirty="0">
                <a:latin typeface="Times New Roman" pitchFamily="18" charset="0"/>
                <a:ea typeface="华文新魏" pitchFamily="2" charset="-122"/>
              </a:rPr>
              <a:t>建材</a:t>
            </a:r>
          </a:p>
        </p:txBody>
      </p:sp>
      <p:sp>
        <p:nvSpPr>
          <p:cNvPr id="133129" name="Text Box 9"/>
          <p:cNvSpPr txBox="1">
            <a:spLocks noChangeArrowheads="1"/>
          </p:cNvSpPr>
          <p:nvPr/>
        </p:nvSpPr>
        <p:spPr bwMode="auto">
          <a:xfrm>
            <a:off x="684213" y="4581525"/>
            <a:ext cx="3638550" cy="523220"/>
          </a:xfrm>
          <a:prstGeom prst="rect">
            <a:avLst/>
          </a:prstGeom>
          <a:noFill/>
          <a:ln w="38100" algn="ctr">
            <a:solidFill>
              <a:srgbClr val="FF9900"/>
            </a:solidFill>
            <a:miter lim="800000"/>
            <a:headEnd/>
            <a:tailEnd/>
          </a:ln>
          <a:effectLst/>
        </p:spPr>
        <p:txBody>
          <a:bodyPr>
            <a:spAutoFit/>
          </a:bodyPr>
          <a:lstStyle/>
          <a:p>
            <a:pPr algn="ctr">
              <a:spcBef>
                <a:spcPct val="50000"/>
              </a:spcBef>
            </a:pPr>
            <a:r>
              <a:rPr lang="zh-CN" altLang="en-US" sz="2800" b="1" dirty="0">
                <a:latin typeface="Times New Roman" pitchFamily="18" charset="0"/>
                <a:ea typeface="华文新魏" pitchFamily="2" charset="-122"/>
              </a:rPr>
              <a:t>污泥裂解制化工原料 </a:t>
            </a:r>
          </a:p>
        </p:txBody>
      </p:sp>
      <p:sp>
        <p:nvSpPr>
          <p:cNvPr id="133130" name="Text Box 10"/>
          <p:cNvSpPr txBox="1">
            <a:spLocks noChangeArrowheads="1"/>
          </p:cNvSpPr>
          <p:nvPr/>
        </p:nvSpPr>
        <p:spPr bwMode="auto">
          <a:xfrm>
            <a:off x="4643438" y="5300663"/>
            <a:ext cx="4500562" cy="1373187"/>
          </a:xfrm>
          <a:prstGeom prst="rect">
            <a:avLst/>
          </a:prstGeom>
          <a:noFill/>
          <a:ln w="9525">
            <a:noFill/>
            <a:miter lim="800000"/>
            <a:headEnd/>
            <a:tailEnd/>
          </a:ln>
          <a:effectLst/>
        </p:spPr>
        <p:txBody>
          <a:bodyPr>
            <a:spAutoFit/>
          </a:bodyPr>
          <a:lstStyle/>
          <a:p>
            <a:pPr>
              <a:spcBef>
                <a:spcPct val="50000"/>
              </a:spcBef>
            </a:pPr>
            <a:r>
              <a:rPr lang="zh-CN" altLang="en-US" sz="2800" b="1" dirty="0">
                <a:latin typeface="Times New Roman" pitchFamily="18" charset="0"/>
                <a:ea typeface="华文新魏" pitchFamily="2" charset="-122"/>
              </a:rPr>
              <a:t>要求：离海岸大于10</a:t>
            </a:r>
            <a:r>
              <a:rPr lang="en-US" altLang="zh-CN" sz="2800" b="1" dirty="0">
                <a:latin typeface="Times New Roman" pitchFamily="18" charset="0"/>
                <a:ea typeface="华文新魏" pitchFamily="2" charset="-122"/>
              </a:rPr>
              <a:t>km，</a:t>
            </a:r>
            <a:r>
              <a:rPr lang="zh-CN" altLang="en-US" sz="2800" b="1" dirty="0">
                <a:latin typeface="Times New Roman" pitchFamily="18" charset="0"/>
                <a:ea typeface="华文新魏" pitchFamily="2" charset="-122"/>
              </a:rPr>
              <a:t>水深25</a:t>
            </a:r>
            <a:r>
              <a:rPr lang="en-US" altLang="zh-CN" sz="2800" b="1" dirty="0">
                <a:latin typeface="Times New Roman" pitchFamily="18" charset="0"/>
                <a:ea typeface="华文新魏" pitchFamily="2" charset="-122"/>
              </a:rPr>
              <a:t>m，</a:t>
            </a:r>
            <a:r>
              <a:rPr lang="zh-CN" altLang="en-US" sz="2800" b="1" dirty="0">
                <a:latin typeface="Times New Roman" pitchFamily="18" charset="0"/>
                <a:ea typeface="华文新魏" pitchFamily="2" charset="-122"/>
              </a:rPr>
              <a:t>潮流水量为污泥量的500-1000倍 </a:t>
            </a:r>
          </a:p>
        </p:txBody>
      </p:sp>
      <p:sp>
        <p:nvSpPr>
          <p:cNvPr id="133131" name="Line 11"/>
          <p:cNvSpPr>
            <a:spLocks noChangeShapeType="1"/>
          </p:cNvSpPr>
          <p:nvPr/>
        </p:nvSpPr>
        <p:spPr bwMode="auto">
          <a:xfrm flipH="1" flipV="1">
            <a:off x="5724525" y="4581525"/>
            <a:ext cx="612775" cy="927100"/>
          </a:xfrm>
          <a:prstGeom prst="line">
            <a:avLst/>
          </a:prstGeom>
          <a:noFill/>
          <a:ln w="57150">
            <a:solidFill>
              <a:srgbClr val="FF9900"/>
            </a:solidFill>
            <a:round/>
            <a:headEnd type="triangle" w="med" len="med"/>
            <a:tailEnd/>
          </a:ln>
          <a:effec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3122"/>
                                        </p:tgtEl>
                                        <p:attrNameLst>
                                          <p:attrName>style.visibility</p:attrName>
                                        </p:attrNameLst>
                                      </p:cBhvr>
                                      <p:to>
                                        <p:strVal val="visible"/>
                                      </p:to>
                                    </p:set>
                                    <p:anim calcmode="lin" valueType="num">
                                      <p:cBhvr additive="base">
                                        <p:cTn id="7" dur="500" fill="hold"/>
                                        <p:tgtEl>
                                          <p:spTgt spid="133122"/>
                                        </p:tgtEl>
                                        <p:attrNameLst>
                                          <p:attrName>ppt_x</p:attrName>
                                        </p:attrNameLst>
                                      </p:cBhvr>
                                      <p:tavLst>
                                        <p:tav tm="0">
                                          <p:val>
                                            <p:strVal val="#ppt_x"/>
                                          </p:val>
                                        </p:tav>
                                        <p:tav tm="100000">
                                          <p:val>
                                            <p:strVal val="#ppt_x"/>
                                          </p:val>
                                        </p:tav>
                                      </p:tavLst>
                                    </p:anim>
                                    <p:anim calcmode="lin" valueType="num">
                                      <p:cBhvr additive="base">
                                        <p:cTn id="8" dur="500" fill="hold"/>
                                        <p:tgtEl>
                                          <p:spTgt spid="1331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grpId="0" nodeType="afterEffect">
                                  <p:stCondLst>
                                    <p:cond delay="0"/>
                                  </p:stCondLst>
                                  <p:childTnLst>
                                    <p:set>
                                      <p:cBhvr>
                                        <p:cTn id="11" dur="1" fill="hold">
                                          <p:stCondLst>
                                            <p:cond delay="0"/>
                                          </p:stCondLst>
                                        </p:cTn>
                                        <p:tgtEl>
                                          <p:spTgt spid="133123"/>
                                        </p:tgtEl>
                                        <p:attrNameLst>
                                          <p:attrName>style.visibility</p:attrName>
                                        </p:attrNameLst>
                                      </p:cBhvr>
                                      <p:to>
                                        <p:strVal val="visible"/>
                                      </p:to>
                                    </p:set>
                                    <p:animEffect transition="in" filter="blinds(horizontal)">
                                      <p:cBhvr>
                                        <p:cTn id="12" dur="500"/>
                                        <p:tgtEl>
                                          <p:spTgt spid="133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p:bldP spid="133123" grpId="0" animBg="1"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a:grpSpLocks/>
          </p:cNvGrpSpPr>
          <p:nvPr/>
        </p:nvGrpSpPr>
        <p:grpSpPr bwMode="auto">
          <a:xfrm>
            <a:off x="323528" y="908720"/>
            <a:ext cx="8642350" cy="5334000"/>
            <a:chOff x="158" y="624"/>
            <a:chExt cx="5444" cy="3360"/>
          </a:xfrm>
        </p:grpSpPr>
        <p:pic>
          <p:nvPicPr>
            <p:cNvPr id="136195" name="Picture 3" descr="20-3"/>
            <p:cNvPicPr>
              <a:picLocks noChangeAspect="1" noChangeArrowheads="1"/>
            </p:cNvPicPr>
            <p:nvPr/>
          </p:nvPicPr>
          <p:blipFill>
            <a:blip r:embed="rId2" cstate="print"/>
            <a:srcRect/>
            <a:stretch>
              <a:fillRect/>
            </a:stretch>
          </p:blipFill>
          <p:spPr bwMode="auto">
            <a:xfrm>
              <a:off x="158" y="624"/>
              <a:ext cx="5444" cy="3360"/>
            </a:xfrm>
            <a:prstGeom prst="rect">
              <a:avLst/>
            </a:prstGeom>
            <a:noFill/>
          </p:spPr>
        </p:pic>
        <p:sp>
          <p:nvSpPr>
            <p:cNvPr id="136196" name="Text Box 4"/>
            <p:cNvSpPr txBox="1">
              <a:spLocks noChangeArrowheads="1"/>
            </p:cNvSpPr>
            <p:nvPr/>
          </p:nvSpPr>
          <p:spPr bwMode="auto">
            <a:xfrm>
              <a:off x="1680" y="3168"/>
              <a:ext cx="2586" cy="351"/>
            </a:xfrm>
            <a:prstGeom prst="rect">
              <a:avLst/>
            </a:prstGeom>
            <a:solidFill>
              <a:srgbClr val="CC99FF"/>
            </a:solidFill>
            <a:ln w="38100" algn="ctr">
              <a:solidFill>
                <a:srgbClr val="FF9900"/>
              </a:solidFill>
              <a:miter lim="800000"/>
              <a:headEnd/>
              <a:tailEnd/>
            </a:ln>
            <a:effectLst/>
          </p:spPr>
          <p:txBody>
            <a:bodyPr>
              <a:spAutoFit/>
            </a:bodyPr>
            <a:lstStyle/>
            <a:p>
              <a:pPr algn="ctr">
                <a:spcBef>
                  <a:spcPct val="50000"/>
                </a:spcBef>
              </a:pPr>
              <a:r>
                <a:rPr lang="zh-CN" altLang="en-US" sz="2800">
                  <a:solidFill>
                    <a:srgbClr val="000066"/>
                  </a:solidFill>
                  <a:latin typeface="Times New Roman" pitchFamily="18" charset="0"/>
                  <a:ea typeface="华文新魏" pitchFamily="2" charset="-122"/>
                </a:rPr>
                <a:t>污泥处理与处置的关系</a:t>
              </a:r>
            </a:p>
          </p:txBody>
        </p:sp>
      </p:grpSp>
      <p:sp>
        <p:nvSpPr>
          <p:cNvPr id="136198" name="Text Box 6"/>
          <p:cNvSpPr txBox="1">
            <a:spLocks noChangeArrowheads="1"/>
          </p:cNvSpPr>
          <p:nvPr/>
        </p:nvSpPr>
        <p:spPr bwMode="auto">
          <a:xfrm>
            <a:off x="7239000" y="1752600"/>
            <a:ext cx="990600" cy="495300"/>
          </a:xfrm>
          <a:prstGeom prst="rect">
            <a:avLst/>
          </a:prstGeom>
          <a:solidFill>
            <a:srgbClr val="CC99FF"/>
          </a:solidFill>
          <a:ln w="38100" algn="ctr">
            <a:solidFill>
              <a:srgbClr val="FF9900"/>
            </a:solidFill>
            <a:miter lim="800000"/>
            <a:headEnd/>
            <a:tailEnd/>
          </a:ln>
          <a:effectLst/>
        </p:spPr>
        <p:txBody>
          <a:bodyPr>
            <a:spAutoFit/>
          </a:bodyPr>
          <a:lstStyle/>
          <a:p>
            <a:pPr algn="ctr">
              <a:spcBef>
                <a:spcPct val="50000"/>
              </a:spcBef>
            </a:pPr>
            <a:r>
              <a:rPr lang="zh-CN" altLang="en-US" sz="2400">
                <a:solidFill>
                  <a:srgbClr val="000066"/>
                </a:solidFill>
                <a:latin typeface="Times New Roman" pitchFamily="18" charset="0"/>
                <a:ea typeface="华文新魏" pitchFamily="2" charset="-122"/>
              </a:rPr>
              <a:t>填埋</a:t>
            </a:r>
          </a:p>
        </p:txBody>
      </p:sp>
      <p:sp>
        <p:nvSpPr>
          <p:cNvPr id="136200" name="Text Box 8"/>
          <p:cNvSpPr txBox="1">
            <a:spLocks noChangeArrowheads="1"/>
          </p:cNvSpPr>
          <p:nvPr/>
        </p:nvSpPr>
        <p:spPr bwMode="auto">
          <a:xfrm>
            <a:off x="7239000" y="1219200"/>
            <a:ext cx="990600" cy="495300"/>
          </a:xfrm>
          <a:prstGeom prst="rect">
            <a:avLst/>
          </a:prstGeom>
          <a:solidFill>
            <a:srgbClr val="CC99FF"/>
          </a:solidFill>
          <a:ln w="38100" algn="ctr">
            <a:solidFill>
              <a:srgbClr val="FF9900"/>
            </a:solidFill>
            <a:miter lim="800000"/>
            <a:headEnd/>
            <a:tailEnd/>
          </a:ln>
          <a:effectLst/>
        </p:spPr>
        <p:txBody>
          <a:bodyPr>
            <a:spAutoFit/>
          </a:bodyPr>
          <a:lstStyle/>
          <a:p>
            <a:pPr algn="ctr">
              <a:spcBef>
                <a:spcPct val="50000"/>
              </a:spcBef>
            </a:pPr>
            <a:r>
              <a:rPr lang="zh-CN" altLang="en-US" sz="2400">
                <a:solidFill>
                  <a:srgbClr val="000066"/>
                </a:solidFill>
                <a:latin typeface="Times New Roman" pitchFamily="18" charset="0"/>
                <a:ea typeface="华文新魏" pitchFamily="2" charset="-122"/>
              </a:rPr>
              <a:t>焚烧</a:t>
            </a:r>
          </a:p>
        </p:txBody>
      </p:sp>
    </p:spTree>
  </p:cSld>
  <p:clrMapOvr>
    <a:masterClrMapping/>
  </p:clrMapOvr>
  <p:transition spd="med">
    <p:cover dir="ld"/>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Rot="1" noChangeArrowheads="1"/>
          </p:cNvSpPr>
          <p:nvPr>
            <p:ph type="title"/>
          </p:nvPr>
        </p:nvSpPr>
        <p:spPr>
          <a:xfrm>
            <a:off x="4140200" y="765175"/>
            <a:ext cx="3600450" cy="576263"/>
          </a:xfrm>
        </p:spPr>
        <p:txBody>
          <a:bodyPr/>
          <a:lstStyle/>
          <a:p>
            <a:pPr algn="ctr"/>
            <a:r>
              <a:rPr lang="zh-CN" altLang="en-US" sz="2800" b="1" dirty="0">
                <a:solidFill>
                  <a:schemeClr val="tx1"/>
                </a:solidFill>
              </a:rPr>
              <a:t>储气柜</a:t>
            </a:r>
          </a:p>
        </p:txBody>
      </p:sp>
      <p:pic>
        <p:nvPicPr>
          <p:cNvPr id="204803" name="Picture 3" descr="25"/>
          <p:cNvPicPr>
            <a:picLocks noChangeAspect="1" noChangeArrowheads="1"/>
          </p:cNvPicPr>
          <p:nvPr/>
        </p:nvPicPr>
        <p:blipFill>
          <a:blip r:embed="rId2" cstate="print"/>
          <a:srcRect/>
          <a:stretch>
            <a:fillRect/>
          </a:stretch>
        </p:blipFill>
        <p:spPr bwMode="auto">
          <a:xfrm>
            <a:off x="611188" y="836613"/>
            <a:ext cx="3048000" cy="2524125"/>
          </a:xfrm>
          <a:prstGeom prst="rect">
            <a:avLst/>
          </a:prstGeom>
          <a:noFill/>
        </p:spPr>
      </p:pic>
      <p:pic>
        <p:nvPicPr>
          <p:cNvPr id="204804" name="Picture 4" descr="26"/>
          <p:cNvPicPr>
            <a:picLocks noChangeAspect="1" noChangeArrowheads="1"/>
          </p:cNvPicPr>
          <p:nvPr/>
        </p:nvPicPr>
        <p:blipFill>
          <a:blip r:embed="rId3" cstate="print"/>
          <a:srcRect/>
          <a:stretch>
            <a:fillRect/>
          </a:stretch>
        </p:blipFill>
        <p:spPr bwMode="auto">
          <a:xfrm>
            <a:off x="539750" y="3644900"/>
            <a:ext cx="2305050" cy="2800350"/>
          </a:xfrm>
          <a:prstGeom prst="rect">
            <a:avLst/>
          </a:prstGeom>
          <a:noFill/>
        </p:spPr>
      </p:pic>
      <p:pic>
        <p:nvPicPr>
          <p:cNvPr id="204805" name="Picture 5" descr="2003124134832"/>
          <p:cNvPicPr>
            <a:picLocks noChangeAspect="1" noChangeArrowheads="1"/>
          </p:cNvPicPr>
          <p:nvPr/>
        </p:nvPicPr>
        <p:blipFill>
          <a:blip r:embed="rId4" cstate="print"/>
          <a:srcRect/>
          <a:stretch>
            <a:fillRect/>
          </a:stretch>
        </p:blipFill>
        <p:spPr bwMode="auto">
          <a:xfrm>
            <a:off x="3924300" y="1628775"/>
            <a:ext cx="5580063" cy="4184650"/>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2348880"/>
            <a:ext cx="8229600" cy="1143000"/>
          </a:xfrm>
        </p:spPr>
        <p:txBody>
          <a:bodyPr/>
          <a:lstStyle/>
          <a:p>
            <a:r>
              <a:rPr lang="en-US" altLang="zh-CN" dirty="0"/>
              <a:t>                    Thank you!</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body" idx="1"/>
          </p:nvPr>
        </p:nvSpPr>
        <p:spPr>
          <a:xfrm>
            <a:off x="683568" y="1916832"/>
            <a:ext cx="7772400" cy="4454525"/>
          </a:xfrm>
        </p:spPr>
        <p:txBody>
          <a:bodyPr>
            <a:normAutofit/>
          </a:bodyPr>
          <a:lstStyle/>
          <a:p>
            <a:pPr>
              <a:lnSpc>
                <a:spcPct val="150000"/>
              </a:lnSpc>
              <a:buNone/>
            </a:pPr>
            <a:r>
              <a:rPr lang="zh-CN" altLang="en-US" sz="2400" b="1" dirty="0">
                <a:solidFill>
                  <a:srgbClr val="0BF57A"/>
                </a:solidFill>
                <a:latin typeface="楷体_GB2312" pitchFamily="49" charset="-122"/>
                <a:ea typeface="楷体_GB2312" pitchFamily="49" charset="-122"/>
              </a:rPr>
              <a:t>污泥</a:t>
            </a:r>
            <a:r>
              <a:rPr lang="zh-CN" altLang="en-US" sz="2400" b="1" dirty="0">
                <a:solidFill>
                  <a:srgbClr val="FF0000"/>
                </a:solidFill>
                <a:latin typeface="楷体_GB2312" pitchFamily="49" charset="-122"/>
                <a:ea typeface="楷体_GB2312" pitchFamily="49" charset="-122"/>
              </a:rPr>
              <a:t>   </a:t>
            </a:r>
            <a:endParaRPr lang="en-US" altLang="zh-CN" sz="2400" b="1" dirty="0">
              <a:solidFill>
                <a:srgbClr val="FF0000"/>
              </a:solidFill>
              <a:latin typeface="楷体_GB2312" pitchFamily="49" charset="-122"/>
              <a:ea typeface="楷体_GB2312" pitchFamily="49" charset="-122"/>
            </a:endParaRPr>
          </a:p>
          <a:p>
            <a:pPr marL="0" indent="342900">
              <a:lnSpc>
                <a:spcPct val="150000"/>
              </a:lnSpc>
              <a:buNone/>
            </a:pPr>
            <a:r>
              <a:rPr lang="en-US" altLang="zh-CN" sz="2400" b="1" dirty="0">
                <a:solidFill>
                  <a:srgbClr val="FFFF00"/>
                </a:solidFill>
                <a:latin typeface="楷体_GB2312" pitchFamily="49" charset="-122"/>
                <a:ea typeface="楷体_GB2312" pitchFamily="49" charset="-122"/>
              </a:rPr>
              <a:t>      </a:t>
            </a:r>
            <a:r>
              <a:rPr lang="zh-CN" altLang="en-US" sz="2400" b="1" dirty="0">
                <a:solidFill>
                  <a:schemeClr val="tx1"/>
                </a:solidFill>
                <a:latin typeface="楷体_GB2312" pitchFamily="49" charset="-122"/>
                <a:ea typeface="楷体_GB2312" pitchFamily="49" charset="-122"/>
              </a:rPr>
              <a:t>以有机物为主要成分的称污泥。污泥的性质是易于腐化发臭，颗粒较细，比重较小</a:t>
            </a:r>
            <a:r>
              <a:rPr lang="en-US" altLang="zh-CN" sz="2400" b="1" dirty="0">
                <a:solidFill>
                  <a:schemeClr val="tx1"/>
                </a:solidFill>
                <a:latin typeface="楷体_GB2312" pitchFamily="49" charset="-122"/>
                <a:ea typeface="楷体_GB2312" pitchFamily="49" charset="-122"/>
              </a:rPr>
              <a:t>(</a:t>
            </a:r>
            <a:r>
              <a:rPr lang="zh-CN" altLang="en-US" sz="2400" b="1" dirty="0">
                <a:solidFill>
                  <a:schemeClr val="tx1"/>
                </a:solidFill>
                <a:latin typeface="楷体_GB2312" pitchFamily="49" charset="-122"/>
                <a:ea typeface="楷体_GB2312" pitchFamily="49" charset="-122"/>
              </a:rPr>
              <a:t>约为</a:t>
            </a:r>
            <a:r>
              <a:rPr lang="en-US" altLang="zh-CN" sz="2400" b="1" dirty="0">
                <a:solidFill>
                  <a:schemeClr val="tx1"/>
                </a:solidFill>
                <a:latin typeface="楷体_GB2312" pitchFamily="49" charset="-122"/>
                <a:ea typeface="楷体_GB2312" pitchFamily="49" charset="-122"/>
              </a:rPr>
              <a:t>1.02~l.006)</a:t>
            </a:r>
            <a:r>
              <a:rPr lang="zh-CN" altLang="en-US" sz="2400" b="1" dirty="0">
                <a:solidFill>
                  <a:schemeClr val="tx1"/>
                </a:solidFill>
                <a:latin typeface="楷体_GB2312" pitchFamily="49" charset="-122"/>
                <a:ea typeface="楷体_GB2312" pitchFamily="49" charset="-122"/>
              </a:rPr>
              <a:t>，含水率高且不易脱水，属于胶状结构的亲水性物质。</a:t>
            </a:r>
            <a:endParaRPr lang="en-US" altLang="zh-CN" sz="2400" b="1" dirty="0">
              <a:solidFill>
                <a:schemeClr val="tx1"/>
              </a:solidFill>
              <a:latin typeface="楷体_GB2312" pitchFamily="49" charset="-122"/>
              <a:ea typeface="楷体_GB2312" pitchFamily="49" charset="-122"/>
            </a:endParaRPr>
          </a:p>
          <a:p>
            <a:pPr marL="0" indent="342900">
              <a:lnSpc>
                <a:spcPct val="150000"/>
              </a:lnSpc>
              <a:buNone/>
            </a:pPr>
            <a:endParaRPr lang="zh-CN" altLang="en-US" sz="2400" b="1" dirty="0">
              <a:solidFill>
                <a:schemeClr val="tx1"/>
              </a:solidFill>
              <a:latin typeface="楷体_GB2312" pitchFamily="49" charset="-122"/>
              <a:ea typeface="楷体_GB2312" pitchFamily="49" charset="-122"/>
            </a:endParaRPr>
          </a:p>
          <a:p>
            <a:pPr marL="0" indent="342900">
              <a:lnSpc>
                <a:spcPct val="150000"/>
              </a:lnSpc>
              <a:buFont typeface="Wingdings" pitchFamily="2" charset="2"/>
              <a:buNone/>
            </a:pPr>
            <a:r>
              <a:rPr lang="zh-CN" altLang="en-US" sz="2400" b="1" dirty="0">
                <a:solidFill>
                  <a:srgbClr val="FFFF00"/>
                </a:solidFill>
                <a:latin typeface="楷体_GB2312" pitchFamily="49" charset="-122"/>
                <a:ea typeface="楷体_GB2312" pitchFamily="49" charset="-122"/>
              </a:rPr>
              <a:t>       </a:t>
            </a:r>
            <a:r>
              <a:rPr lang="zh-CN" altLang="en-US" sz="2400" b="1" dirty="0">
                <a:solidFill>
                  <a:schemeClr val="tx1"/>
                </a:solidFill>
                <a:latin typeface="楷体_GB2312" pitchFamily="49" charset="-122"/>
                <a:ea typeface="楷体_GB2312" pitchFamily="49" charset="-122"/>
              </a:rPr>
              <a:t>初次沉淀池与二次沉淀池的沉淀物均属污泥。</a:t>
            </a:r>
            <a:endParaRPr lang="zh-CN" altLang="en-US" sz="2400" dirty="0">
              <a:solidFill>
                <a:schemeClr val="tx1"/>
              </a:solidFill>
              <a:latin typeface="楷体_GB2312" pitchFamily="49" charset="-122"/>
              <a:ea typeface="楷体_GB2312" pitchFamily="49" charset="-122"/>
            </a:endParaRPr>
          </a:p>
        </p:txBody>
      </p:sp>
      <p:sp>
        <p:nvSpPr>
          <p:cNvPr id="3" name="矩形 2"/>
          <p:cNvSpPr/>
          <p:nvPr/>
        </p:nvSpPr>
        <p:spPr>
          <a:xfrm>
            <a:off x="467544" y="522391"/>
            <a:ext cx="3611886" cy="1284006"/>
          </a:xfrm>
          <a:prstGeom prst="rect">
            <a:avLst/>
          </a:prstGeom>
        </p:spPr>
        <p:txBody>
          <a:bodyPr wrap="none">
            <a:spAutoFit/>
          </a:bodyPr>
          <a:lstStyle/>
          <a:p>
            <a:pPr>
              <a:lnSpc>
                <a:spcPct val="150000"/>
              </a:lnSpc>
            </a:pPr>
            <a:r>
              <a:rPr lang="en-US" altLang="zh-CN" sz="2800" b="1" dirty="0">
                <a:solidFill>
                  <a:srgbClr val="FFFF00"/>
                </a:solidFill>
                <a:effectLst>
                  <a:outerShdw blurRad="38100" dist="38100" dir="2700000" algn="tl">
                    <a:srgbClr val="000000"/>
                  </a:outerShdw>
                </a:effectLst>
                <a:latin typeface="宋体" panose="02010600030101010101" pitchFamily="2" charset="-122"/>
              </a:rPr>
              <a:t>1</a:t>
            </a:r>
            <a:r>
              <a:rPr lang="zh-CN" altLang="en-US" sz="2800" b="1" dirty="0">
                <a:solidFill>
                  <a:srgbClr val="FFFF00"/>
                </a:solidFill>
                <a:effectLst>
                  <a:outerShdw blurRad="38100" dist="38100" dir="2700000" algn="tl">
                    <a:srgbClr val="000000"/>
                  </a:outerShdw>
                </a:effectLst>
                <a:latin typeface="宋体" panose="02010600030101010101" pitchFamily="2" charset="-122"/>
              </a:rPr>
              <a:t>．污泥的分类与性质</a:t>
            </a:r>
            <a:endParaRPr lang="zh-CN" altLang="en-US" sz="2800" b="1" dirty="0">
              <a:solidFill>
                <a:srgbClr val="FF0066"/>
              </a:solidFill>
              <a:effectLst>
                <a:outerShdw blurRad="38100" dist="38100" dir="2700000" algn="tl">
                  <a:srgbClr val="000000"/>
                </a:outerShdw>
              </a:effectLst>
              <a:latin typeface="宋体" panose="02010600030101010101" pitchFamily="2" charset="-122"/>
            </a:endParaRPr>
          </a:p>
          <a:p>
            <a:pPr>
              <a:lnSpc>
                <a:spcPct val="150000"/>
              </a:lnSpc>
            </a:pPr>
            <a:r>
              <a:rPr lang="en-US" altLang="zh-CN" sz="2800" b="1" dirty="0">
                <a:solidFill>
                  <a:srgbClr val="0BF57A"/>
                </a:solidFill>
                <a:latin typeface="宋体" panose="02010600030101010101" pitchFamily="2" charset="-122"/>
              </a:rPr>
              <a:t>(1)</a:t>
            </a:r>
            <a:r>
              <a:rPr lang="zh-CN" altLang="en-US" sz="2800" b="1" dirty="0">
                <a:solidFill>
                  <a:srgbClr val="0BF57A"/>
                </a:solidFill>
                <a:latin typeface="宋体" panose="02010600030101010101" pitchFamily="2" charset="-122"/>
              </a:rPr>
              <a:t>按成分分类</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251520" y="381000"/>
            <a:ext cx="8734872" cy="6477000"/>
          </a:xfrm>
          <a:prstGeom prst="rect">
            <a:avLst/>
          </a:prstGeom>
          <a:noFill/>
          <a:ln w="12700" cap="sq">
            <a:noFill/>
            <a:miter lim="800000"/>
            <a:headEnd type="none" w="sm" len="sm"/>
            <a:tailEnd type="none" w="sm" len="sm"/>
          </a:ln>
          <a:effectLst/>
        </p:spPr>
        <p:txBody>
          <a:bodyPr/>
          <a:lstStyle/>
          <a:p>
            <a:pPr marL="342900" indent="-342900"/>
            <a:endParaRPr lang="en-US" altLang="zh-CN" dirty="0">
              <a:solidFill>
                <a:srgbClr val="FFFF00"/>
              </a:solidFill>
              <a:effectLst>
                <a:outerShdw blurRad="38100" dist="38100" dir="2700000" algn="tl">
                  <a:srgbClr val="000000"/>
                </a:outerShdw>
              </a:effectLst>
            </a:endParaRPr>
          </a:p>
          <a:p>
            <a:pPr marL="342900" indent="-342900">
              <a:lnSpc>
                <a:spcPct val="150000"/>
              </a:lnSpc>
            </a:pPr>
            <a:r>
              <a:rPr lang="zh-CN" altLang="en-US" sz="2800" b="1" dirty="0">
                <a:solidFill>
                  <a:srgbClr val="0BF57A"/>
                </a:solidFill>
                <a:effectLst>
                  <a:outerShdw blurRad="38100" dist="38100" dir="2700000" algn="tl">
                    <a:srgbClr val="000000"/>
                  </a:outerShdw>
                </a:effectLst>
                <a:latin typeface="华文楷体" panose="02010600040101010101" pitchFamily="2" charset="-122"/>
                <a:ea typeface="华文楷体" panose="02010600040101010101" pitchFamily="2" charset="-122"/>
              </a:rPr>
              <a:t>沉渣</a:t>
            </a:r>
            <a:r>
              <a:rPr lang="zh-CN" altLang="en-US" sz="2800" b="1" dirty="0">
                <a:solidFill>
                  <a:srgbClr val="FF0000"/>
                </a:solidFill>
                <a:effectLst>
                  <a:outerShdw blurRad="38100" dist="38100" dir="2700000" algn="tl">
                    <a:srgbClr val="000000"/>
                  </a:outerShdw>
                </a:effectLst>
                <a:latin typeface="华文楷体" panose="02010600040101010101" pitchFamily="2" charset="-122"/>
                <a:ea typeface="华文楷体" panose="02010600040101010101" pitchFamily="2" charset="-122"/>
              </a:rPr>
              <a:t> </a:t>
            </a:r>
            <a:r>
              <a:rPr lang="zh-CN" altLang="en-US" sz="2400" b="1" dirty="0">
                <a:solidFill>
                  <a:srgbClr val="FF0000"/>
                </a:solidFill>
                <a:effectLst>
                  <a:outerShdw blurRad="38100" dist="38100" dir="2700000" algn="tl">
                    <a:srgbClr val="000000"/>
                  </a:outerShdw>
                </a:effectLst>
              </a:rPr>
              <a:t>  </a:t>
            </a:r>
          </a:p>
          <a:p>
            <a:pPr indent="-342900" algn="just">
              <a:lnSpc>
                <a:spcPct val="150000"/>
              </a:lnSpc>
              <a:buFont typeface="Wingdings" pitchFamily="2" charset="2"/>
              <a:buNone/>
            </a:pPr>
            <a:r>
              <a:rPr lang="zh-CN" altLang="en-US" sz="2400" b="1" dirty="0">
                <a:solidFill>
                  <a:srgbClr val="FFFF00"/>
                </a:solidFill>
                <a:effectLst>
                  <a:outerShdw blurRad="38100" dist="38100" dir="2700000" algn="tl">
                    <a:srgbClr val="000000"/>
                  </a:outerShdw>
                </a:effectLst>
              </a:rPr>
              <a:t>   以无机物为主要成分的称沉渣</a:t>
            </a:r>
            <a:r>
              <a:rPr lang="zh-CN" altLang="en-US" sz="2400" b="1" dirty="0">
                <a:effectLst>
                  <a:outerShdw blurRad="38100" dist="38100" dir="2700000" algn="tl">
                    <a:srgbClr val="000000"/>
                  </a:outerShdw>
                </a:effectLst>
              </a:rPr>
              <a:t>。沉渣的主要性质是颗粒较粗，比重较大</a:t>
            </a:r>
            <a:r>
              <a:rPr lang="en-US" altLang="zh-CN" sz="2400" b="1" dirty="0">
                <a:effectLst>
                  <a:outerShdw blurRad="38100" dist="38100" dir="2700000" algn="tl">
                    <a:srgbClr val="000000"/>
                  </a:outerShdw>
                </a:effectLst>
              </a:rPr>
              <a:t>(</a:t>
            </a:r>
            <a:r>
              <a:rPr lang="zh-CN" altLang="en-US" sz="2400" b="1" dirty="0">
                <a:effectLst>
                  <a:outerShdw blurRad="38100" dist="38100" dir="2700000" algn="tl">
                    <a:srgbClr val="000000"/>
                  </a:outerShdw>
                </a:effectLst>
              </a:rPr>
              <a:t>约为</a:t>
            </a:r>
            <a:r>
              <a:rPr lang="en-US" altLang="zh-CN" sz="2400" b="1" dirty="0">
                <a:effectLst>
                  <a:outerShdw blurRad="38100" dist="38100" dir="2700000" algn="tl">
                    <a:srgbClr val="000000"/>
                  </a:outerShdw>
                </a:effectLst>
              </a:rPr>
              <a:t>2</a:t>
            </a:r>
            <a:r>
              <a:rPr lang="zh-CN" altLang="en-US" sz="2400" b="1" dirty="0">
                <a:effectLst>
                  <a:outerShdw blurRad="38100" dist="38100" dir="2700000" algn="tl">
                    <a:srgbClr val="000000"/>
                  </a:outerShdw>
                </a:effectLst>
              </a:rPr>
              <a:t>左右</a:t>
            </a:r>
            <a:r>
              <a:rPr lang="en-US" altLang="zh-CN" sz="2400" b="1" dirty="0">
                <a:effectLst>
                  <a:outerShdw blurRad="38100" dist="38100" dir="2700000" algn="tl">
                    <a:srgbClr val="000000"/>
                  </a:outerShdw>
                </a:effectLst>
              </a:rPr>
              <a:t>)</a:t>
            </a:r>
            <a:r>
              <a:rPr lang="zh-CN" altLang="en-US" sz="2400" b="1" dirty="0">
                <a:effectLst>
                  <a:outerShdw blurRad="38100" dist="38100" dir="2700000" algn="tl">
                    <a:srgbClr val="000000"/>
                  </a:outerShdw>
                </a:effectLst>
              </a:rPr>
              <a:t>，含水率较低且易于脱水，流动性差。</a:t>
            </a:r>
          </a:p>
          <a:p>
            <a:pPr marL="342900" indent="-342900">
              <a:lnSpc>
                <a:spcPct val="150000"/>
              </a:lnSpc>
              <a:buFont typeface="Wingdings" pitchFamily="2" charset="2"/>
              <a:buNone/>
            </a:pPr>
            <a:r>
              <a:rPr lang="zh-CN" altLang="en-US" sz="2400" b="1" dirty="0">
                <a:solidFill>
                  <a:srgbClr val="FFFF00"/>
                </a:solidFill>
                <a:effectLst>
                  <a:outerShdw blurRad="38100" dist="38100" dir="2700000" algn="tl">
                    <a:srgbClr val="000000"/>
                  </a:outerShdw>
                </a:effectLst>
              </a:rPr>
              <a:t>以下四种为沉渣：</a:t>
            </a:r>
            <a:r>
              <a:rPr lang="zh-CN" altLang="en-US" sz="2400" b="1" dirty="0">
                <a:effectLst>
                  <a:outerShdw blurRad="38100" dist="38100" dir="2700000" algn="tl">
                    <a:srgbClr val="000000"/>
                  </a:outerShdw>
                </a:effectLst>
              </a:rPr>
              <a:t> </a:t>
            </a:r>
          </a:p>
          <a:p>
            <a:pPr marL="342900" indent="-342900">
              <a:lnSpc>
                <a:spcPct val="150000"/>
              </a:lnSpc>
              <a:buFont typeface="Wingdings" pitchFamily="2" charset="2"/>
              <a:buNone/>
            </a:pPr>
            <a:r>
              <a:rPr lang="zh-CN" altLang="en-US" sz="2400" b="1" dirty="0">
                <a:effectLst>
                  <a:outerShdw blurRad="38100" dist="38100" dir="2700000" algn="tl">
                    <a:srgbClr val="000000"/>
                  </a:outerShdw>
                </a:effectLst>
              </a:rPr>
              <a:t>① </a:t>
            </a:r>
            <a:r>
              <a:rPr lang="zh-CN" altLang="en-US" sz="2400" b="1" dirty="0">
                <a:solidFill>
                  <a:srgbClr val="0BF57A"/>
                </a:solidFill>
                <a:effectLst>
                  <a:outerShdw blurRad="38100" dist="38100" dir="2700000" algn="tl">
                    <a:srgbClr val="000000"/>
                  </a:outerShdw>
                </a:effectLst>
              </a:rPr>
              <a:t>栅渣</a:t>
            </a:r>
            <a:r>
              <a:rPr lang="zh-CN" altLang="en-US" sz="2400" b="1" dirty="0">
                <a:effectLst>
                  <a:outerShdw blurRad="38100" dist="38100" dir="2700000" algn="tl">
                    <a:srgbClr val="000000"/>
                  </a:outerShdw>
                </a:effectLst>
              </a:rPr>
              <a:t>：格栅或滤网，呈垃圾状，量少，易处理和处置；</a:t>
            </a:r>
          </a:p>
          <a:p>
            <a:pPr marL="342900" indent="-342900">
              <a:lnSpc>
                <a:spcPct val="150000"/>
              </a:lnSpc>
              <a:buFont typeface="Wingdings" pitchFamily="2" charset="2"/>
              <a:buNone/>
            </a:pPr>
            <a:r>
              <a:rPr lang="zh-CN" altLang="en-US" sz="2400" b="1" dirty="0">
                <a:effectLst>
                  <a:outerShdw blurRad="38100" dist="38100" dir="2700000" algn="tl">
                    <a:srgbClr val="000000"/>
                  </a:outerShdw>
                </a:effectLst>
              </a:rPr>
              <a:t>② </a:t>
            </a:r>
            <a:r>
              <a:rPr lang="zh-CN" altLang="en-US" sz="2400" b="1" dirty="0">
                <a:solidFill>
                  <a:srgbClr val="0BF57A"/>
                </a:solidFill>
                <a:effectLst>
                  <a:outerShdw blurRad="38100" dist="38100" dir="2700000" algn="tl">
                    <a:srgbClr val="000000"/>
                  </a:outerShdw>
                </a:effectLst>
              </a:rPr>
              <a:t>浮渣</a:t>
            </a:r>
            <a:r>
              <a:rPr lang="zh-CN" altLang="en-US" sz="2400" b="1" dirty="0">
                <a:effectLst>
                  <a:outerShdw blurRad="38100" dist="38100" dir="2700000" algn="tl">
                    <a:srgbClr val="000000"/>
                  </a:outerShdw>
                </a:effectLst>
              </a:rPr>
              <a:t>：上浮渣和气浮池，可能多含油脂等，量少；</a:t>
            </a:r>
          </a:p>
          <a:p>
            <a:pPr marL="342900" indent="-342900">
              <a:lnSpc>
                <a:spcPct val="150000"/>
              </a:lnSpc>
              <a:buFont typeface="Wingdings" pitchFamily="2" charset="2"/>
              <a:buNone/>
            </a:pPr>
            <a:r>
              <a:rPr lang="zh-CN" altLang="en-US" sz="2400" b="1" dirty="0">
                <a:effectLst>
                  <a:outerShdw blurRad="38100" dist="38100" dir="2700000" algn="tl">
                    <a:srgbClr val="000000"/>
                  </a:outerShdw>
                </a:effectLst>
              </a:rPr>
              <a:t>③ </a:t>
            </a:r>
            <a:r>
              <a:rPr lang="zh-CN" altLang="en-US" sz="2400" b="1" dirty="0">
                <a:solidFill>
                  <a:srgbClr val="0BF57A"/>
                </a:solidFill>
                <a:effectLst>
                  <a:outerShdw blurRad="38100" dist="38100" dir="2700000" algn="tl">
                    <a:srgbClr val="000000"/>
                  </a:outerShdw>
                </a:effectLst>
              </a:rPr>
              <a:t>沉砂池沉渣</a:t>
            </a:r>
            <a:r>
              <a:rPr lang="zh-CN" altLang="en-US" sz="2400" b="1" dirty="0">
                <a:effectLst>
                  <a:outerShdw blurRad="38100" dist="38100" dir="2700000" algn="tl">
                    <a:srgbClr val="000000"/>
                  </a:outerShdw>
                </a:effectLst>
              </a:rPr>
              <a:t>：沉砂池，比重较大的无机颗粒，量少；</a:t>
            </a:r>
          </a:p>
          <a:p>
            <a:pPr marL="342900" indent="-342900">
              <a:lnSpc>
                <a:spcPct val="150000"/>
              </a:lnSpc>
              <a:buFont typeface="Wingdings" pitchFamily="2" charset="2"/>
              <a:buNone/>
            </a:pPr>
            <a:r>
              <a:rPr lang="zh-CN" altLang="en-US" sz="2400" b="1" dirty="0">
                <a:effectLst>
                  <a:outerShdw blurRad="38100" dist="38100" dir="2700000" algn="tl">
                    <a:srgbClr val="000000"/>
                  </a:outerShdw>
                </a:effectLst>
              </a:rPr>
              <a:t>④ </a:t>
            </a:r>
            <a:r>
              <a:rPr lang="zh-CN" altLang="en-US" sz="2400" b="1" dirty="0">
                <a:solidFill>
                  <a:srgbClr val="0BF57A"/>
                </a:solidFill>
                <a:effectLst>
                  <a:outerShdw blurRad="38100" dist="38100" dir="2700000" algn="tl">
                    <a:srgbClr val="000000"/>
                  </a:outerShdw>
                </a:effectLst>
              </a:rPr>
              <a:t>某些工业废水处理沉淀池的沉淀物</a:t>
            </a:r>
            <a:r>
              <a:rPr lang="zh-CN" altLang="en-US" sz="2400" b="1" dirty="0">
                <a:effectLst>
                  <a:outerShdw blurRad="38100" dist="38100" dir="2700000" algn="tl">
                    <a:srgbClr val="000000"/>
                  </a:outerShdw>
                </a:effectLst>
              </a:rPr>
              <a:t>属沉渣。</a:t>
            </a:r>
          </a:p>
          <a:p>
            <a:pPr marL="342900" indent="-342900"/>
            <a:endParaRPr lang="en-US" altLang="zh-CN" sz="2400" dirty="0">
              <a:solidFill>
                <a:srgbClr val="FFFF00"/>
              </a:solidFill>
              <a:effectLst>
                <a:outerShdw blurRad="38100" dist="38100" dir="2700000" algn="tl">
                  <a:srgbClr val="00000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250">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250">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250">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25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body" idx="1"/>
          </p:nvPr>
        </p:nvSpPr>
        <p:spPr>
          <a:xfrm>
            <a:off x="8867" y="548680"/>
            <a:ext cx="9144000" cy="6477000"/>
          </a:xfrm>
          <a:noFill/>
          <a:ln/>
        </p:spPr>
        <p:txBody>
          <a:bodyPr>
            <a:normAutofit/>
          </a:bodyPr>
          <a:lstStyle/>
          <a:p>
            <a:pPr>
              <a:buNone/>
            </a:pPr>
            <a:r>
              <a:rPr lang="en-US" altLang="zh-CN" sz="2400" b="1" dirty="0">
                <a:solidFill>
                  <a:srgbClr val="0BF57A"/>
                </a:solidFill>
                <a:effectLst/>
                <a:latin typeface="楷体_GB2312" pitchFamily="49" charset="-122"/>
                <a:ea typeface="楷体_GB2312" pitchFamily="49" charset="-122"/>
              </a:rPr>
              <a:t>(2)</a:t>
            </a:r>
            <a:r>
              <a:rPr lang="zh-CN" altLang="en-US" sz="2400" b="1" dirty="0">
                <a:solidFill>
                  <a:srgbClr val="0BF57A"/>
                </a:solidFill>
                <a:effectLst/>
                <a:latin typeface="楷体_GB2312" pitchFamily="49" charset="-122"/>
                <a:ea typeface="楷体_GB2312" pitchFamily="49" charset="-122"/>
              </a:rPr>
              <a:t>按来源不同分为：</a:t>
            </a:r>
          </a:p>
          <a:p>
            <a:pPr>
              <a:lnSpc>
                <a:spcPct val="150000"/>
              </a:lnSpc>
              <a:buFont typeface="Wingdings" pitchFamily="2" charset="2"/>
              <a:buNone/>
            </a:pPr>
            <a:r>
              <a:rPr lang="zh-CN" altLang="en-US" sz="2400" b="1" dirty="0">
                <a:solidFill>
                  <a:srgbClr val="FF0000"/>
                </a:solidFill>
                <a:effectLst/>
                <a:latin typeface="楷体_GB2312" pitchFamily="49" charset="-122"/>
                <a:ea typeface="楷体_GB2312" pitchFamily="49" charset="-122"/>
              </a:rPr>
              <a:t>①</a:t>
            </a:r>
            <a:r>
              <a:rPr lang="zh-CN" altLang="en-US" sz="2400" b="1" dirty="0">
                <a:solidFill>
                  <a:srgbClr val="FFFF00"/>
                </a:solidFill>
                <a:effectLst/>
                <a:latin typeface="楷体_GB2312" pitchFamily="49" charset="-122"/>
                <a:ea typeface="楷体_GB2312" pitchFamily="49" charset="-122"/>
              </a:rPr>
              <a:t>初次沉淀污泥</a:t>
            </a:r>
            <a:r>
              <a:rPr lang="zh-CN" altLang="en-US" sz="2400" b="1" dirty="0">
                <a:effectLst/>
                <a:latin typeface="楷体_GB2312" pitchFamily="49" charset="-122"/>
                <a:ea typeface="楷体_GB2312" pitchFamily="49" charset="-122"/>
              </a:rPr>
              <a:t>  </a:t>
            </a:r>
            <a:r>
              <a:rPr lang="zh-CN" altLang="en-US" sz="2400" b="1" u="sng" dirty="0">
                <a:solidFill>
                  <a:schemeClr val="tx1"/>
                </a:solidFill>
                <a:effectLst/>
                <a:latin typeface="楷体_GB2312" pitchFamily="49" charset="-122"/>
                <a:ea typeface="楷体_GB2312" pitchFamily="49" charset="-122"/>
              </a:rPr>
              <a:t>来自初次沉淀池</a:t>
            </a:r>
            <a:r>
              <a:rPr lang="zh-CN" altLang="en-US" sz="2400" b="1" dirty="0">
                <a:solidFill>
                  <a:schemeClr val="tx1"/>
                </a:solidFill>
                <a:effectLst/>
                <a:latin typeface="楷体_GB2312" pitchFamily="49" charset="-122"/>
                <a:ea typeface="楷体_GB2312" pitchFamily="49" charset="-122"/>
              </a:rPr>
              <a:t>。</a:t>
            </a:r>
          </a:p>
          <a:p>
            <a:pPr>
              <a:lnSpc>
                <a:spcPct val="150000"/>
              </a:lnSpc>
              <a:buFont typeface="Wingdings" pitchFamily="2" charset="2"/>
              <a:buNone/>
            </a:pPr>
            <a:r>
              <a:rPr lang="zh-CN" altLang="en-US" sz="2400" b="1" dirty="0">
                <a:solidFill>
                  <a:srgbClr val="FF0000"/>
                </a:solidFill>
                <a:effectLst/>
                <a:latin typeface="楷体_GB2312" pitchFamily="49" charset="-122"/>
                <a:ea typeface="楷体_GB2312" pitchFamily="49" charset="-122"/>
              </a:rPr>
              <a:t>②</a:t>
            </a:r>
            <a:r>
              <a:rPr lang="zh-CN" altLang="en-US" sz="2400" b="1" dirty="0">
                <a:solidFill>
                  <a:srgbClr val="FFFF00"/>
                </a:solidFill>
                <a:effectLst/>
                <a:latin typeface="楷体_GB2312" pitchFamily="49" charset="-122"/>
                <a:ea typeface="楷体_GB2312" pitchFamily="49" charset="-122"/>
              </a:rPr>
              <a:t>剩余活性污泥</a:t>
            </a:r>
            <a:r>
              <a:rPr lang="zh-CN" altLang="en-US" sz="2400" b="1" dirty="0">
                <a:effectLst/>
                <a:latin typeface="楷体_GB2312" pitchFamily="49" charset="-122"/>
                <a:ea typeface="楷体_GB2312" pitchFamily="49" charset="-122"/>
              </a:rPr>
              <a:t>  </a:t>
            </a:r>
            <a:r>
              <a:rPr lang="zh-CN" altLang="en-US" sz="2400" b="1" u="sng" dirty="0">
                <a:solidFill>
                  <a:schemeClr val="tx1"/>
                </a:solidFill>
                <a:effectLst/>
                <a:latin typeface="楷体_GB2312" pitchFamily="49" charset="-122"/>
                <a:ea typeface="楷体_GB2312" pitchFamily="49" charset="-122"/>
              </a:rPr>
              <a:t>来自活性污泥法后的二次沉淀池。</a:t>
            </a:r>
          </a:p>
          <a:p>
            <a:pPr>
              <a:lnSpc>
                <a:spcPct val="150000"/>
              </a:lnSpc>
              <a:buFont typeface="Wingdings" pitchFamily="2" charset="2"/>
              <a:buNone/>
            </a:pPr>
            <a:r>
              <a:rPr lang="zh-CN" altLang="en-US" sz="2400" b="1" dirty="0">
                <a:solidFill>
                  <a:srgbClr val="FF0000"/>
                </a:solidFill>
                <a:effectLst/>
                <a:latin typeface="楷体_GB2312" pitchFamily="49" charset="-122"/>
                <a:ea typeface="楷体_GB2312" pitchFamily="49" charset="-122"/>
              </a:rPr>
              <a:t>③</a:t>
            </a:r>
            <a:r>
              <a:rPr lang="zh-CN" altLang="en-US" sz="2400" b="1" dirty="0">
                <a:solidFill>
                  <a:srgbClr val="FFFF00"/>
                </a:solidFill>
                <a:effectLst/>
                <a:latin typeface="楷体_GB2312" pitchFamily="49" charset="-122"/>
                <a:ea typeface="楷体_GB2312" pitchFamily="49" charset="-122"/>
              </a:rPr>
              <a:t>腐殖污泥</a:t>
            </a:r>
            <a:r>
              <a:rPr lang="zh-CN" altLang="en-US" sz="2400" b="1" dirty="0">
                <a:effectLst/>
                <a:latin typeface="楷体_GB2312" pitchFamily="49" charset="-122"/>
                <a:ea typeface="楷体_GB2312" pitchFamily="49" charset="-122"/>
              </a:rPr>
              <a:t>  </a:t>
            </a:r>
            <a:r>
              <a:rPr lang="zh-CN" altLang="en-US" sz="2400" b="1" u="sng" dirty="0">
                <a:solidFill>
                  <a:schemeClr val="tx1"/>
                </a:solidFill>
                <a:effectLst/>
                <a:latin typeface="楷体_GB2312" pitchFamily="49" charset="-122"/>
                <a:ea typeface="楷体_GB2312" pitchFamily="49" charset="-122"/>
              </a:rPr>
              <a:t>来自生物膜法后的二次沉淀池</a:t>
            </a:r>
            <a:r>
              <a:rPr lang="zh-CN" altLang="en-US" sz="2400" b="1" dirty="0">
                <a:solidFill>
                  <a:schemeClr val="tx1"/>
                </a:solidFill>
                <a:effectLst/>
                <a:latin typeface="楷体_GB2312" pitchFamily="49" charset="-122"/>
                <a:ea typeface="楷体_GB2312" pitchFamily="49" charset="-122"/>
              </a:rPr>
              <a:t>。</a:t>
            </a:r>
          </a:p>
          <a:p>
            <a:pPr marL="0" indent="342900">
              <a:lnSpc>
                <a:spcPct val="150000"/>
              </a:lnSpc>
              <a:spcBef>
                <a:spcPts val="0"/>
              </a:spcBef>
              <a:buFont typeface="Wingdings" pitchFamily="2" charset="2"/>
              <a:buNone/>
            </a:pPr>
            <a:r>
              <a:rPr lang="zh-CN" altLang="en-US" sz="2400" b="1" dirty="0">
                <a:solidFill>
                  <a:srgbClr val="00B0F0"/>
                </a:solidFill>
                <a:effectLst/>
                <a:latin typeface="楷体_GB2312" pitchFamily="49" charset="-122"/>
                <a:ea typeface="楷体_GB2312" pitchFamily="49" charset="-122"/>
              </a:rPr>
              <a:t>以上</a:t>
            </a:r>
            <a:r>
              <a:rPr lang="en-US" altLang="zh-CN" sz="2400" b="1" dirty="0">
                <a:solidFill>
                  <a:srgbClr val="00B0F0"/>
                </a:solidFill>
                <a:effectLst/>
                <a:latin typeface="楷体_GB2312" pitchFamily="49" charset="-122"/>
                <a:ea typeface="楷体_GB2312" pitchFamily="49" charset="-122"/>
              </a:rPr>
              <a:t>3</a:t>
            </a:r>
            <a:r>
              <a:rPr lang="zh-CN" altLang="en-US" sz="2400" b="1" dirty="0">
                <a:solidFill>
                  <a:srgbClr val="00B0F0"/>
                </a:solidFill>
                <a:effectLst/>
                <a:latin typeface="楷体_GB2312" pitchFamily="49" charset="-122"/>
                <a:ea typeface="楷体_GB2312" pitchFamily="49" charset="-122"/>
              </a:rPr>
              <a:t>种污泥可统称为生污泥或新鲜污泥，这是污泥处理的主要对象</a:t>
            </a:r>
            <a:r>
              <a:rPr lang="en-US" altLang="zh-CN" sz="2400" b="1" dirty="0">
                <a:solidFill>
                  <a:srgbClr val="00B0F0"/>
                </a:solidFill>
                <a:effectLst/>
                <a:latin typeface="楷体_GB2312" pitchFamily="49" charset="-122"/>
                <a:ea typeface="楷体_GB2312" pitchFamily="49" charset="-122"/>
              </a:rPr>
              <a:t>.</a:t>
            </a:r>
            <a:endParaRPr lang="zh-CN" altLang="en-US" sz="2400" b="1" dirty="0">
              <a:solidFill>
                <a:srgbClr val="00B0F0"/>
              </a:solidFill>
              <a:effectLst/>
              <a:latin typeface="楷体_GB2312" pitchFamily="49" charset="-122"/>
              <a:ea typeface="楷体_GB2312" pitchFamily="49" charset="-122"/>
            </a:endParaRPr>
          </a:p>
          <a:p>
            <a:pPr>
              <a:lnSpc>
                <a:spcPct val="150000"/>
              </a:lnSpc>
              <a:buFont typeface="Wingdings" pitchFamily="2" charset="2"/>
              <a:buNone/>
            </a:pPr>
            <a:r>
              <a:rPr lang="zh-CN" altLang="en-US" sz="2400" b="1" dirty="0">
                <a:solidFill>
                  <a:srgbClr val="FFFF00"/>
                </a:solidFill>
                <a:effectLst/>
                <a:latin typeface="楷体_GB2312" pitchFamily="49" charset="-122"/>
                <a:ea typeface="楷体_GB2312" pitchFamily="49" charset="-122"/>
              </a:rPr>
              <a:t>消化污泥  </a:t>
            </a:r>
            <a:r>
              <a:rPr lang="zh-CN" altLang="en-US" sz="2400" b="1" dirty="0">
                <a:solidFill>
                  <a:schemeClr val="tx1"/>
                </a:solidFill>
                <a:effectLst/>
                <a:latin typeface="楷体_GB2312" pitchFamily="49" charset="-122"/>
                <a:ea typeface="楷体_GB2312" pitchFamily="49" charset="-122"/>
              </a:rPr>
              <a:t>生污泥经厌氧消化或好氧消化处理后，称为消化污泥或熟污泥。</a:t>
            </a:r>
          </a:p>
          <a:p>
            <a:pPr>
              <a:lnSpc>
                <a:spcPct val="150000"/>
              </a:lnSpc>
              <a:buFont typeface="Wingdings" pitchFamily="2" charset="2"/>
              <a:buNone/>
            </a:pPr>
            <a:r>
              <a:rPr lang="zh-CN" altLang="en-US" sz="2400" b="1" dirty="0">
                <a:solidFill>
                  <a:srgbClr val="FFFF00"/>
                </a:solidFill>
                <a:effectLst/>
                <a:latin typeface="楷体_GB2312" pitchFamily="49" charset="-122"/>
                <a:ea typeface="楷体_GB2312" pitchFamily="49" charset="-122"/>
              </a:rPr>
              <a:t>化学污泥  </a:t>
            </a:r>
            <a:r>
              <a:rPr lang="zh-CN" altLang="en-US" sz="2400" b="1" dirty="0">
                <a:solidFill>
                  <a:schemeClr val="tx1"/>
                </a:solidFill>
                <a:effectLst/>
                <a:latin typeface="楷体_GB2312" pitchFamily="49" charset="-122"/>
                <a:ea typeface="楷体_GB2312" pitchFamily="49" charset="-122"/>
              </a:rPr>
              <a:t>用化学沉淀法处理污水后产生的沉淀物称为化学污泥或化学沉渣。</a:t>
            </a:r>
          </a:p>
          <a:p>
            <a:pPr>
              <a:buFont typeface="Wingdings" pitchFamily="2" charset="2"/>
              <a:buNone/>
            </a:pPr>
            <a:endParaRPr lang="zh-CN" altLang="en-US" sz="2800" b="1" dirty="0">
              <a:solidFill>
                <a:srgbClr val="FFFF00"/>
              </a:solidFill>
              <a:latin typeface="楷体_GB2312" pitchFamily="49" charset="-122"/>
              <a:ea typeface="楷体_GB2312" pitchFamily="49" charset="-122"/>
            </a:endParaRPr>
          </a:p>
          <a:p>
            <a:pPr>
              <a:buFont typeface="Wingdings" pitchFamily="2" charset="2"/>
              <a:buNone/>
            </a:pPr>
            <a:endParaRPr lang="zh-CN" altLang="en-US" b="1" dirty="0">
              <a:solidFill>
                <a:srgbClr val="FFFF00"/>
              </a:solidFill>
              <a:latin typeface="楷体_GB2312" pitchFamily="49" charset="-122"/>
              <a:ea typeface="楷体_GB2312" pitchFamily="49" charset="-122"/>
            </a:endParaRPr>
          </a:p>
          <a:p>
            <a:pPr>
              <a:buFont typeface="Wingdings" pitchFamily="2" charset="2"/>
              <a:buNone/>
            </a:pPr>
            <a:endParaRPr lang="en-US" altLang="zh-CN" b="1" dirty="0">
              <a:solidFill>
                <a:srgbClr val="FFFF00"/>
              </a:solidFill>
              <a:latin typeface="楷体_GB2312" pitchFamily="49" charset="-122"/>
              <a:ea typeface="楷体_GB2312" pitchFamily="49" charset="-122"/>
            </a:endParaRPr>
          </a:p>
        </p:txBody>
      </p:sp>
    </p:spTree>
  </p:cSld>
  <p:clrMapOvr>
    <a:masterClrMapping/>
  </p:clrMapOvr>
  <p:transition/>
</p:sld>
</file>

<file path=ppt/theme/theme1.xml><?xml version="1.0" encoding="utf-8"?>
<a:theme xmlns:a="http://schemas.openxmlformats.org/drawingml/2006/main" name="watercontrol2">
  <a:themeElements>
    <a:clrScheme name="平衡">
      <a:dk1>
        <a:sysClr val="windowText" lastClr="000000"/>
      </a:dk1>
      <a:lt1>
        <a:sysClr val="window" lastClr="CCE8C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atercontrol">
  <a:themeElements>
    <a:clrScheme name="平衡">
      <a:dk1>
        <a:sysClr val="windowText" lastClr="000000"/>
      </a:dk1>
      <a:lt1>
        <a:sysClr val="window" lastClr="CCE8C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watercontrol2</Template>
  <TotalTime>3606</TotalTime>
  <Words>4392</Words>
  <Application>Microsoft Office PowerPoint</Application>
  <PresentationFormat>全屏显示(4:3)</PresentationFormat>
  <Paragraphs>442</Paragraphs>
  <Slides>69</Slides>
  <Notes>11</Notes>
  <HiddenSlides>0</HiddenSlides>
  <MMClips>0</MMClips>
  <ScaleCrop>false</ScaleCrop>
  <HeadingPairs>
    <vt:vector size="8" baseType="variant">
      <vt:variant>
        <vt:lpstr>已用的字体</vt:lpstr>
      </vt:variant>
      <vt:variant>
        <vt:i4>13</vt:i4>
      </vt:variant>
      <vt:variant>
        <vt:lpstr>主题</vt:lpstr>
      </vt:variant>
      <vt:variant>
        <vt:i4>2</vt:i4>
      </vt:variant>
      <vt:variant>
        <vt:lpstr>嵌入 OLE 服务器</vt:lpstr>
      </vt:variant>
      <vt:variant>
        <vt:i4>2</vt:i4>
      </vt:variant>
      <vt:variant>
        <vt:lpstr>幻灯片标题</vt:lpstr>
      </vt:variant>
      <vt:variant>
        <vt:i4>69</vt:i4>
      </vt:variant>
    </vt:vector>
  </HeadingPairs>
  <TitlesOfParts>
    <vt:vector size="86" baseType="lpstr">
      <vt:lpstr>黑体</vt:lpstr>
      <vt:lpstr>华文楷体</vt:lpstr>
      <vt:lpstr>华文中宋</vt:lpstr>
      <vt:lpstr>楷体_GB2312</vt:lpstr>
      <vt:lpstr>宋体</vt:lpstr>
      <vt:lpstr>微软雅黑</vt:lpstr>
      <vt:lpstr>Arial</vt:lpstr>
      <vt:lpstr>Book Antiqua</vt:lpstr>
      <vt:lpstr>Calibri</vt:lpstr>
      <vt:lpstr>Garamond</vt:lpstr>
      <vt:lpstr>Times New Roman</vt:lpstr>
      <vt:lpstr>Verdana</vt:lpstr>
      <vt:lpstr>Wingdings</vt:lpstr>
      <vt:lpstr>watercontrol2</vt:lpstr>
      <vt:lpstr>watercontrol</vt:lpstr>
      <vt:lpstr>公式</vt:lpstr>
      <vt:lpstr>A Equation(公式3.1)</vt:lpstr>
      <vt:lpstr>第九章    污泥的处理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(3)污泥的脱水性能</vt:lpstr>
      <vt:lpstr>PowerPoint 演示文稿</vt:lpstr>
      <vt:lpstr>PowerPoint 演示文稿</vt:lpstr>
      <vt:lpstr>PowerPoint 演示文稿</vt:lpstr>
      <vt:lpstr>(三)污泥的量</vt:lpstr>
      <vt:lpstr>PowerPoint 演示文稿</vt:lpstr>
      <vt:lpstr>PowerPoint 演示文稿</vt:lpstr>
      <vt:lpstr>PowerPoint 演示文稿</vt:lpstr>
      <vt:lpstr>PowerPoint 演示文稿</vt:lpstr>
      <vt:lpstr>二、污泥处理技术</vt:lpstr>
      <vt:lpstr>污泥中的水分对污泥处理的影响 </vt:lpstr>
      <vt:lpstr>PowerPoint 演示文稿</vt:lpstr>
      <vt:lpstr>PowerPoint 演示文稿</vt:lpstr>
      <vt:lpstr>第二节    污泥的处置及其前处理</vt:lpstr>
      <vt:lpstr>1．农业利用 </vt:lpstr>
      <vt:lpstr>2．填埋 </vt:lpstr>
      <vt:lpstr>3．焚烧</vt:lpstr>
      <vt:lpstr> </vt:lpstr>
      <vt:lpstr>污泥处置的前处理</vt:lpstr>
      <vt:lpstr>PowerPoint 演示文稿</vt:lpstr>
      <vt:lpstr>1、污泥浓缩 </vt:lpstr>
      <vt:lpstr>（一）、重力浓缩法</vt:lpstr>
      <vt:lpstr>间歇式重力浓缩池</vt:lpstr>
      <vt:lpstr>PowerPoint 演示文稿</vt:lpstr>
      <vt:lpstr>连续式污泥浓缩池</vt:lpstr>
      <vt:lpstr>（二)气浮浓缩法</vt:lpstr>
      <vt:lpstr>(三)   离心浓缩法 </vt:lpstr>
      <vt:lpstr>第四节    污泥的稳定</vt:lpstr>
      <vt:lpstr>PowerPoint 演示文稿</vt:lpstr>
      <vt:lpstr>PowerPoint 演示文稿</vt:lpstr>
      <vt:lpstr>PowerPoint 演示文稿</vt:lpstr>
      <vt:lpstr>PowerPoint 演示文稿</vt:lpstr>
      <vt:lpstr>PowerPoint 演示文稿</vt:lpstr>
      <vt:lpstr> 调理剂用量</vt:lpstr>
      <vt:lpstr>3、调理效果的影响因素 </vt:lpstr>
      <vt:lpstr>第六节       污泥干化与脱水</vt:lpstr>
      <vt:lpstr>1、污泥的自然干化</vt:lpstr>
      <vt:lpstr>PowerPoint 演示文稿</vt:lpstr>
      <vt:lpstr>（2）干化场的脱水特点及影响因素</vt:lpstr>
      <vt:lpstr>PowerPoint 演示文稿</vt:lpstr>
      <vt:lpstr>PowerPoint 演示文稿</vt:lpstr>
      <vt:lpstr>PowerPoint 演示文稿</vt:lpstr>
      <vt:lpstr>2、机械脱水</vt:lpstr>
      <vt:lpstr>PowerPoint 演示文稿</vt:lpstr>
      <vt:lpstr>1、真空过滤脱水</vt:lpstr>
      <vt:lpstr>2、压滤脱水</vt:lpstr>
      <vt:lpstr>3、滚压脱水(带式压滤机）</vt:lpstr>
      <vt:lpstr>4、离心脱水</vt:lpstr>
      <vt:lpstr>PowerPoint 演示文稿</vt:lpstr>
      <vt:lpstr>第七节      污泥的干燥与焚化</vt:lpstr>
      <vt:lpstr>PowerPoint 演示文稿</vt:lpstr>
      <vt:lpstr>PowerPoint 演示文稿</vt:lpstr>
      <vt:lpstr>PowerPoint 演示文稿</vt:lpstr>
      <vt:lpstr>储气柜</vt:lpstr>
      <vt:lpstr>                    Thank you!</vt:lpstr>
    </vt:vector>
  </TitlesOfParts>
  <Company>Nankai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水污染控制工程2</dc:title>
  <dc:creator>ZHANG Ying</dc:creator>
  <cp:lastModifiedBy>xbany</cp:lastModifiedBy>
  <cp:revision>246</cp:revision>
  <dcterms:created xsi:type="dcterms:W3CDTF">2007-07-17T09:14:50Z</dcterms:created>
  <dcterms:modified xsi:type="dcterms:W3CDTF">2019-04-19T02:17:00Z</dcterms:modified>
</cp:coreProperties>
</file>