
<file path=[Content_Types].xml><?xml version="1.0" encoding="utf-8"?>
<Types xmlns="http://schemas.openxmlformats.org/package/2006/content-types">
  <Default Extension="bin" ContentType="application/vnd.openxmlformats-officedocument.oleObject"/>
  <Default Extension="gif" ContentType="image/gif"/>
  <Default Extension="jpe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heme/themeOverride1.xml" ContentType="application/vnd.openxmlformats-officedocument.themeOverride+xml"/>
  <Override PartName="/ppt/notesSlides/notesSlide5.xml" ContentType="application/vnd.openxmlformats-officedocument.presentationml.notesSlide+xml"/>
  <Override PartName="/ppt/theme/themeOverride2.xml" ContentType="application/vnd.openxmlformats-officedocument.themeOverride+xml"/>
  <Override PartName="/ppt/notesSlides/notesSlide6.xml" ContentType="application/vnd.openxmlformats-officedocument.presentationml.notesSlide+xml"/>
  <Override PartName="/ppt/theme/themeOverride3.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9" r:id="rId1"/>
  </p:sldMasterIdLst>
  <p:notesMasterIdLst>
    <p:notesMasterId r:id="rId135"/>
  </p:notesMasterIdLst>
  <p:sldIdLst>
    <p:sldId id="429" r:id="rId2"/>
    <p:sldId id="430" r:id="rId3"/>
    <p:sldId id="431" r:id="rId4"/>
    <p:sldId id="432" r:id="rId5"/>
    <p:sldId id="433" r:id="rId6"/>
    <p:sldId id="434" r:id="rId7"/>
    <p:sldId id="435" r:id="rId8"/>
    <p:sldId id="436" r:id="rId9"/>
    <p:sldId id="437" r:id="rId10"/>
    <p:sldId id="438" r:id="rId11"/>
    <p:sldId id="439" r:id="rId12"/>
    <p:sldId id="541" r:id="rId13"/>
    <p:sldId id="542" r:id="rId14"/>
    <p:sldId id="543" r:id="rId15"/>
    <p:sldId id="544" r:id="rId16"/>
    <p:sldId id="583" r:id="rId17"/>
    <p:sldId id="586" r:id="rId18"/>
    <p:sldId id="584" r:id="rId19"/>
    <p:sldId id="585" r:id="rId20"/>
    <p:sldId id="545" r:id="rId21"/>
    <p:sldId id="440" r:id="rId22"/>
    <p:sldId id="441" r:id="rId23"/>
    <p:sldId id="442" r:id="rId24"/>
    <p:sldId id="546" r:id="rId25"/>
    <p:sldId id="547" r:id="rId26"/>
    <p:sldId id="548" r:id="rId27"/>
    <p:sldId id="549" r:id="rId28"/>
    <p:sldId id="550" r:id="rId29"/>
    <p:sldId id="551" r:id="rId30"/>
    <p:sldId id="552" r:id="rId31"/>
    <p:sldId id="443" r:id="rId32"/>
    <p:sldId id="445" r:id="rId33"/>
    <p:sldId id="446" r:id="rId34"/>
    <p:sldId id="447" r:id="rId35"/>
    <p:sldId id="448" r:id="rId36"/>
    <p:sldId id="449" r:id="rId37"/>
    <p:sldId id="450" r:id="rId38"/>
    <p:sldId id="465" r:id="rId39"/>
    <p:sldId id="466" r:id="rId40"/>
    <p:sldId id="467" r:id="rId41"/>
    <p:sldId id="468" r:id="rId42"/>
    <p:sldId id="469" r:id="rId43"/>
    <p:sldId id="470" r:id="rId44"/>
    <p:sldId id="471" r:id="rId45"/>
    <p:sldId id="473" r:id="rId46"/>
    <p:sldId id="475" r:id="rId47"/>
    <p:sldId id="476" r:id="rId48"/>
    <p:sldId id="477" r:id="rId49"/>
    <p:sldId id="478" r:id="rId50"/>
    <p:sldId id="479" r:id="rId51"/>
    <p:sldId id="480" r:id="rId52"/>
    <p:sldId id="482" r:id="rId53"/>
    <p:sldId id="483" r:id="rId54"/>
    <p:sldId id="484" r:id="rId55"/>
    <p:sldId id="490" r:id="rId56"/>
    <p:sldId id="491" r:id="rId57"/>
    <p:sldId id="492" r:id="rId58"/>
    <p:sldId id="493" r:id="rId59"/>
    <p:sldId id="494" r:id="rId60"/>
    <p:sldId id="495" r:id="rId61"/>
    <p:sldId id="496" r:id="rId62"/>
    <p:sldId id="497" r:id="rId63"/>
    <p:sldId id="500" r:id="rId64"/>
    <p:sldId id="501" r:id="rId65"/>
    <p:sldId id="502" r:id="rId66"/>
    <p:sldId id="503" r:id="rId67"/>
    <p:sldId id="504" r:id="rId68"/>
    <p:sldId id="505" r:id="rId69"/>
    <p:sldId id="506" r:id="rId70"/>
    <p:sldId id="507" r:id="rId71"/>
    <p:sldId id="508" r:id="rId72"/>
    <p:sldId id="509" r:id="rId73"/>
    <p:sldId id="510" r:id="rId74"/>
    <p:sldId id="511" r:id="rId75"/>
    <p:sldId id="512" r:id="rId76"/>
    <p:sldId id="513" r:id="rId77"/>
    <p:sldId id="515" r:id="rId78"/>
    <p:sldId id="553" r:id="rId79"/>
    <p:sldId id="554" r:id="rId80"/>
    <p:sldId id="555" r:id="rId81"/>
    <p:sldId id="556" r:id="rId82"/>
    <p:sldId id="557" r:id="rId83"/>
    <p:sldId id="558" r:id="rId84"/>
    <p:sldId id="559" r:id="rId85"/>
    <p:sldId id="560" r:id="rId86"/>
    <p:sldId id="561" r:id="rId87"/>
    <p:sldId id="562" r:id="rId88"/>
    <p:sldId id="563" r:id="rId89"/>
    <p:sldId id="564" r:id="rId90"/>
    <p:sldId id="565" r:id="rId91"/>
    <p:sldId id="566" r:id="rId92"/>
    <p:sldId id="567" r:id="rId93"/>
    <p:sldId id="568" r:id="rId94"/>
    <p:sldId id="569" r:id="rId95"/>
    <p:sldId id="570" r:id="rId96"/>
    <p:sldId id="516" r:id="rId97"/>
    <p:sldId id="517" r:id="rId98"/>
    <p:sldId id="518" r:id="rId99"/>
    <p:sldId id="519" r:id="rId100"/>
    <p:sldId id="520" r:id="rId101"/>
    <p:sldId id="521" r:id="rId102"/>
    <p:sldId id="522" r:id="rId103"/>
    <p:sldId id="523" r:id="rId104"/>
    <p:sldId id="524" r:id="rId105"/>
    <p:sldId id="525" r:id="rId106"/>
    <p:sldId id="526" r:id="rId107"/>
    <p:sldId id="527" r:id="rId108"/>
    <p:sldId id="528" r:id="rId109"/>
    <p:sldId id="529" r:id="rId110"/>
    <p:sldId id="530" r:id="rId111"/>
    <p:sldId id="531" r:id="rId112"/>
    <p:sldId id="532" r:id="rId113"/>
    <p:sldId id="533" r:id="rId114"/>
    <p:sldId id="534" r:id="rId115"/>
    <p:sldId id="535" r:id="rId116"/>
    <p:sldId id="536" r:id="rId117"/>
    <p:sldId id="537" r:id="rId118"/>
    <p:sldId id="538" r:id="rId119"/>
    <p:sldId id="539" r:id="rId120"/>
    <p:sldId id="540" r:id="rId121"/>
    <p:sldId id="571" r:id="rId122"/>
    <p:sldId id="572" r:id="rId123"/>
    <p:sldId id="573" r:id="rId124"/>
    <p:sldId id="574" r:id="rId125"/>
    <p:sldId id="575" r:id="rId126"/>
    <p:sldId id="576" r:id="rId127"/>
    <p:sldId id="577" r:id="rId128"/>
    <p:sldId id="578" r:id="rId129"/>
    <p:sldId id="579" r:id="rId130"/>
    <p:sldId id="580" r:id="rId131"/>
    <p:sldId id="581" r:id="rId132"/>
    <p:sldId id="582" r:id="rId133"/>
    <p:sldId id="428" r:id="rId134"/>
  </p:sldIdLst>
  <p:sldSz cx="9144000" cy="6858000" type="screen4x3"/>
  <p:notesSz cx="6400800" cy="8686800"/>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BF57A"/>
    <a:srgbClr val="0000FF"/>
    <a:srgbClr val="F01085"/>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C7853C-536D-4A76-A0AE-DD22124D55A5}" styleName="主题样式 1 - 强调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543" autoAdjust="0"/>
  </p:normalViewPr>
  <p:slideViewPr>
    <p:cSldViewPr>
      <p:cViewPr varScale="1">
        <p:scale>
          <a:sx n="108" d="100"/>
          <a:sy n="108" d="100"/>
        </p:scale>
        <p:origin x="984"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theme" Target="theme/theme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5538" name="Rectangle 2"/>
          <p:cNvSpPr>
            <a:spLocks noGrp="1" noChangeArrowheads="1"/>
          </p:cNvSpPr>
          <p:nvPr>
            <p:ph type="hdr" sz="quarter"/>
          </p:nvPr>
        </p:nvSpPr>
        <p:spPr bwMode="auto">
          <a:xfrm>
            <a:off x="0" y="0"/>
            <a:ext cx="2773680" cy="434340"/>
          </a:xfrm>
          <a:prstGeom prst="rect">
            <a:avLst/>
          </a:prstGeom>
          <a:noFill/>
          <a:ln w="9525">
            <a:noFill/>
            <a:miter lim="800000"/>
            <a:headEnd/>
            <a:tailEnd/>
          </a:ln>
          <a:effectLst/>
        </p:spPr>
        <p:txBody>
          <a:bodyPr vert="horz" wrap="square" lIns="86210" tIns="43105" rIns="86210" bIns="43105" numCol="1" anchor="t" anchorCtr="0" compatLnSpc="1">
            <a:prstTxWarp prst="textNoShape">
              <a:avLst/>
            </a:prstTxWarp>
          </a:bodyPr>
          <a:lstStyle>
            <a:lvl1pPr>
              <a:defRPr sz="1100"/>
            </a:lvl1pPr>
          </a:lstStyle>
          <a:p>
            <a:pPr>
              <a:defRPr/>
            </a:pPr>
            <a:endParaRPr lang="en-US" altLang="zh-CN"/>
          </a:p>
        </p:txBody>
      </p:sp>
      <p:sp>
        <p:nvSpPr>
          <p:cNvPr id="65539" name="Rectangle 3"/>
          <p:cNvSpPr>
            <a:spLocks noGrp="1" noChangeArrowheads="1"/>
          </p:cNvSpPr>
          <p:nvPr>
            <p:ph type="dt" idx="1"/>
          </p:nvPr>
        </p:nvSpPr>
        <p:spPr bwMode="auto">
          <a:xfrm>
            <a:off x="3625639" y="0"/>
            <a:ext cx="2773680" cy="434340"/>
          </a:xfrm>
          <a:prstGeom prst="rect">
            <a:avLst/>
          </a:prstGeom>
          <a:noFill/>
          <a:ln w="9525">
            <a:noFill/>
            <a:miter lim="800000"/>
            <a:headEnd/>
            <a:tailEnd/>
          </a:ln>
          <a:effectLst/>
        </p:spPr>
        <p:txBody>
          <a:bodyPr vert="horz" wrap="square" lIns="86210" tIns="43105" rIns="86210" bIns="43105" numCol="1" anchor="t" anchorCtr="0" compatLnSpc="1">
            <a:prstTxWarp prst="textNoShape">
              <a:avLst/>
            </a:prstTxWarp>
          </a:bodyPr>
          <a:lstStyle>
            <a:lvl1pPr algn="r">
              <a:defRPr sz="1100"/>
            </a:lvl1pPr>
          </a:lstStyle>
          <a:p>
            <a:pPr>
              <a:defRPr/>
            </a:pPr>
            <a:endParaRPr lang="en-US" altLang="zh-CN"/>
          </a:p>
        </p:txBody>
      </p:sp>
      <p:sp>
        <p:nvSpPr>
          <p:cNvPr id="32772" name="Rectangle 4"/>
          <p:cNvSpPr>
            <a:spLocks noGrp="1" noRot="1" noChangeAspect="1" noChangeArrowheads="1" noTextEdit="1"/>
          </p:cNvSpPr>
          <p:nvPr>
            <p:ph type="sldImg" idx="2"/>
          </p:nvPr>
        </p:nvSpPr>
        <p:spPr bwMode="auto">
          <a:xfrm>
            <a:off x="1028700" y="650875"/>
            <a:ext cx="4343400" cy="3257550"/>
          </a:xfrm>
          <a:prstGeom prst="rect">
            <a:avLst/>
          </a:prstGeom>
          <a:noFill/>
          <a:ln w="9525">
            <a:solidFill>
              <a:srgbClr val="000000"/>
            </a:solidFill>
            <a:miter lim="800000"/>
            <a:headEnd/>
            <a:tailEnd/>
          </a:ln>
        </p:spPr>
      </p:sp>
      <p:sp>
        <p:nvSpPr>
          <p:cNvPr id="65541" name="Rectangle 5"/>
          <p:cNvSpPr>
            <a:spLocks noGrp="1" noChangeArrowheads="1"/>
          </p:cNvSpPr>
          <p:nvPr>
            <p:ph type="body" sz="quarter" idx="3"/>
          </p:nvPr>
        </p:nvSpPr>
        <p:spPr bwMode="auto">
          <a:xfrm>
            <a:off x="640080" y="4126230"/>
            <a:ext cx="5120640" cy="3909060"/>
          </a:xfrm>
          <a:prstGeom prst="rect">
            <a:avLst/>
          </a:prstGeom>
          <a:noFill/>
          <a:ln w="9525">
            <a:noFill/>
            <a:miter lim="800000"/>
            <a:headEnd/>
            <a:tailEnd/>
          </a:ln>
          <a:effectLst/>
        </p:spPr>
        <p:txBody>
          <a:bodyPr vert="horz" wrap="square" lIns="86210" tIns="43105" rIns="86210" bIns="43105" numCol="1" anchor="t" anchorCtr="0" compatLnSpc="1">
            <a:prstTxWarp prst="textNoShape">
              <a:avLst/>
            </a:prstTxWarp>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5542" name="Rectangle 6"/>
          <p:cNvSpPr>
            <a:spLocks noGrp="1" noChangeArrowheads="1"/>
          </p:cNvSpPr>
          <p:nvPr>
            <p:ph type="ftr" sz="quarter" idx="4"/>
          </p:nvPr>
        </p:nvSpPr>
        <p:spPr bwMode="auto">
          <a:xfrm>
            <a:off x="0" y="8250952"/>
            <a:ext cx="2773680" cy="434340"/>
          </a:xfrm>
          <a:prstGeom prst="rect">
            <a:avLst/>
          </a:prstGeom>
          <a:noFill/>
          <a:ln w="9525">
            <a:noFill/>
            <a:miter lim="800000"/>
            <a:headEnd/>
            <a:tailEnd/>
          </a:ln>
          <a:effectLst/>
        </p:spPr>
        <p:txBody>
          <a:bodyPr vert="horz" wrap="square" lIns="86210" tIns="43105" rIns="86210" bIns="43105" numCol="1" anchor="b" anchorCtr="0" compatLnSpc="1">
            <a:prstTxWarp prst="textNoShape">
              <a:avLst/>
            </a:prstTxWarp>
          </a:bodyPr>
          <a:lstStyle>
            <a:lvl1pPr>
              <a:defRPr sz="1100"/>
            </a:lvl1pPr>
          </a:lstStyle>
          <a:p>
            <a:pPr>
              <a:defRPr/>
            </a:pPr>
            <a:endParaRPr lang="en-US" altLang="zh-CN"/>
          </a:p>
        </p:txBody>
      </p:sp>
      <p:sp>
        <p:nvSpPr>
          <p:cNvPr id="65543" name="Rectangle 7"/>
          <p:cNvSpPr>
            <a:spLocks noGrp="1" noChangeArrowheads="1"/>
          </p:cNvSpPr>
          <p:nvPr>
            <p:ph type="sldNum" sz="quarter" idx="5"/>
          </p:nvPr>
        </p:nvSpPr>
        <p:spPr bwMode="auto">
          <a:xfrm>
            <a:off x="3625639" y="8250952"/>
            <a:ext cx="2773680" cy="434340"/>
          </a:xfrm>
          <a:prstGeom prst="rect">
            <a:avLst/>
          </a:prstGeom>
          <a:noFill/>
          <a:ln w="9525">
            <a:noFill/>
            <a:miter lim="800000"/>
            <a:headEnd/>
            <a:tailEnd/>
          </a:ln>
          <a:effectLst/>
        </p:spPr>
        <p:txBody>
          <a:bodyPr vert="horz" wrap="square" lIns="86210" tIns="43105" rIns="86210" bIns="43105" numCol="1" anchor="b" anchorCtr="0" compatLnSpc="1">
            <a:prstTxWarp prst="textNoShape">
              <a:avLst/>
            </a:prstTxWarp>
          </a:bodyPr>
          <a:lstStyle>
            <a:lvl1pPr algn="r">
              <a:defRPr sz="1100"/>
            </a:lvl1pPr>
          </a:lstStyle>
          <a:p>
            <a:pPr>
              <a:defRPr/>
            </a:pPr>
            <a:fld id="{82A020EF-7963-4D87-9F90-EDE239DA3E0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Arial"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Arial"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Arial"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slide" Target="../slides/slide97.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5.xml.rels><?xml version="1.0" encoding="UTF-8" standalone="yes"?>
<Relationships xmlns="http://schemas.openxmlformats.org/package/2006/relationships"><Relationship Id="rId3" Type="http://schemas.openxmlformats.org/officeDocument/2006/relationships/slide" Target="../slides/slide100.xml"/><Relationship Id="rId2" Type="http://schemas.openxmlformats.org/officeDocument/2006/relationships/notesMaster" Target="../notesMasters/notesMaster1.xml"/><Relationship Id="rId1" Type="http://schemas.openxmlformats.org/officeDocument/2006/relationships/themeOverride" Target="../theme/themeOverride2.xml"/></Relationships>
</file>

<file path=ppt/notesSlides/_rels/notesSlide6.xml.rels><?xml version="1.0" encoding="UTF-8" standalone="yes"?>
<Relationships xmlns="http://schemas.openxmlformats.org/package/2006/relationships"><Relationship Id="rId3" Type="http://schemas.openxmlformats.org/officeDocument/2006/relationships/slide" Target="../slides/slide110.xml"/><Relationship Id="rId2" Type="http://schemas.openxmlformats.org/officeDocument/2006/relationships/notesMaster" Target="../notesMasters/notesMaster1.xml"/><Relationship Id="rId1" Type="http://schemas.openxmlformats.org/officeDocument/2006/relationships/themeOverride" Target="../theme/themeOverr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F99B826-8229-498E-B15E-18B9E6E0FD8A}" type="slidenum">
              <a:rPr lang="en-US" altLang="zh-CN"/>
              <a:pPr/>
              <a:t>1</a:t>
            </a:fld>
            <a:endParaRPr lang="en-US" altLang="zh-CN"/>
          </a:p>
        </p:txBody>
      </p:sp>
      <p:sp>
        <p:nvSpPr>
          <p:cNvPr id="308226" name="Rectangle 2"/>
          <p:cNvSpPr>
            <a:spLocks noGrp="1" noRot="1" noChangeAspect="1" noChangeArrowheads="1" noTextEdit="1"/>
          </p:cNvSpPr>
          <p:nvPr>
            <p:ph type="sldImg"/>
          </p:nvPr>
        </p:nvSpPr>
        <p:spPr>
          <a:ln/>
        </p:spPr>
      </p:sp>
      <p:sp>
        <p:nvSpPr>
          <p:cNvPr id="30822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82A020EF-7963-4D87-9F90-EDE239DA3E02}" type="slidenum">
              <a:rPr lang="en-US" altLang="zh-CN" smtClean="0"/>
              <a:pPr>
                <a:defRPr/>
              </a:pPr>
              <a:t>10</a:t>
            </a:fld>
            <a:endParaRPr lang="en-US" altLang="zh-CN"/>
          </a:p>
        </p:txBody>
      </p:sp>
    </p:spTree>
    <p:extLst>
      <p:ext uri="{BB962C8B-B14F-4D97-AF65-F5344CB8AC3E}">
        <p14:creationId xmlns:p14="http://schemas.microsoft.com/office/powerpoint/2010/main" val="26088521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E487CBE-D737-4072-8123-49730CF5A38C}" type="slidenum">
              <a:rPr lang="en-US" altLang="zh-CN"/>
              <a:pPr/>
              <a:t>29</a:t>
            </a:fld>
            <a:endParaRPr lang="en-US" altLang="zh-CN"/>
          </a:p>
        </p:txBody>
      </p:sp>
      <p:sp>
        <p:nvSpPr>
          <p:cNvPr id="400386" name="Rectangle 2"/>
          <p:cNvSpPr>
            <a:spLocks noGrp="1" noRot="1" noChangeAspect="1" noChangeArrowheads="1" noTextEdit="1"/>
          </p:cNvSpPr>
          <p:nvPr>
            <p:ph type="sldImg"/>
          </p:nvPr>
        </p:nvSpPr>
        <p:spPr>
          <a:xfrm>
            <a:off x="873789" y="650917"/>
            <a:ext cx="4654720" cy="3258772"/>
          </a:xfrm>
          <a:ln/>
        </p:spPr>
      </p:sp>
      <p:sp>
        <p:nvSpPr>
          <p:cNvPr id="400387" name="Rectangle 3"/>
          <p:cNvSpPr>
            <a:spLocks noGrp="1" noChangeArrowheads="1"/>
          </p:cNvSpPr>
          <p:nvPr>
            <p:ph type="body" idx="1"/>
          </p:nvPr>
        </p:nvSpPr>
        <p:spPr/>
        <p:txBody>
          <a:bodyPr/>
          <a:lstStyle/>
          <a:p>
            <a:endParaRPr lang="zh-CN"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08546" name="Rectangle 2"/>
          <p:cNvSpPr>
            <a:spLocks noGrp="1" noRot="1" noChangeAspect="1" noChangeArrowheads="1" noTextEdit="1"/>
          </p:cNvSpPr>
          <p:nvPr>
            <p:ph type="sldImg"/>
          </p:nvPr>
        </p:nvSpPr>
        <p:spPr/>
      </p:sp>
      <p:sp>
        <p:nvSpPr>
          <p:cNvPr id="108547" name="Rectangle 3"/>
          <p:cNvSpPr>
            <a:spLocks noGrp="1" noRot="1" noChangeArrowheads="1"/>
          </p:cNvSpPr>
          <p:nvPr>
            <p:ph type="body" idx="1"/>
          </p:nvPr>
        </p:nvSpPr>
        <p:spPr/>
        <p:txBody>
          <a:bodyPr anchor="t"/>
          <a:lstStyle/>
          <a:p>
            <a:pPr>
              <a:lnSpc>
                <a:spcPct val="90000"/>
              </a:lnSpc>
            </a:pPr>
            <a:r>
              <a:rPr lang="zh-CN">
                <a:latin typeface="宋体" pitchFamily="2" charset="-122"/>
              </a:rPr>
              <a:t>九溪人工湿地是我国目前湖泊治理规模最大的人工湿地。抚仙湖、星云湖位于云南省玉溪市境内</a:t>
            </a:r>
            <a:r>
              <a:rPr lang="zh-CN" altLang="zh-CN">
                <a:latin typeface="宋体" pitchFamily="2" charset="-122"/>
              </a:rPr>
              <a:t>, </a:t>
            </a:r>
            <a:r>
              <a:rPr lang="zh-CN">
                <a:latin typeface="宋体" pitchFamily="2" charset="-122"/>
              </a:rPr>
              <a:t>两湖通过长</a:t>
            </a:r>
            <a:r>
              <a:rPr lang="zh-CN" altLang="zh-CN">
                <a:latin typeface="宋体" pitchFamily="2" charset="-122"/>
              </a:rPr>
              <a:t>2.2 km</a:t>
            </a:r>
            <a:r>
              <a:rPr lang="zh-CN">
                <a:latin typeface="宋体" pitchFamily="2" charset="-122"/>
              </a:rPr>
              <a:t>的隔河相连</a:t>
            </a:r>
            <a:r>
              <a:rPr lang="zh-CN" altLang="zh-CN">
                <a:latin typeface="宋体" pitchFamily="2" charset="-122"/>
              </a:rPr>
              <a:t>, </a:t>
            </a:r>
            <a:r>
              <a:rPr lang="zh-CN">
                <a:latin typeface="宋体" pitchFamily="2" charset="-122"/>
              </a:rPr>
              <a:t>是云南九大高原湖泊中的一对姊妹湖。出流改道前</a:t>
            </a:r>
            <a:r>
              <a:rPr lang="zh-CN" altLang="zh-CN">
                <a:latin typeface="宋体" pitchFamily="2" charset="-122"/>
              </a:rPr>
              <a:t>, </a:t>
            </a:r>
            <a:r>
              <a:rPr lang="zh-CN">
                <a:latin typeface="宋体" pitchFamily="2" charset="-122"/>
              </a:rPr>
              <a:t>抚仙湖湖泊积水除主要靠降雨补给外</a:t>
            </a:r>
            <a:r>
              <a:rPr lang="zh-CN" altLang="zh-CN">
                <a:latin typeface="宋体" pitchFamily="2" charset="-122"/>
              </a:rPr>
              <a:t>, </a:t>
            </a:r>
            <a:r>
              <a:rPr lang="zh-CN">
                <a:latin typeface="宋体" pitchFamily="2" charset="-122"/>
              </a:rPr>
              <a:t>还直接接纳星云湖每年由隔河注入的</a:t>
            </a:r>
            <a:r>
              <a:rPr lang="zh-CN" altLang="zh-CN">
                <a:latin typeface="宋体" pitchFamily="2" charset="-122"/>
              </a:rPr>
              <a:t>3000</a:t>
            </a:r>
            <a:r>
              <a:rPr lang="zh-CN">
                <a:latin typeface="宋体" pitchFamily="2" charset="-122"/>
              </a:rPr>
              <a:t>万</a:t>
            </a:r>
            <a:r>
              <a:rPr lang="zh-CN" altLang="zh-CN">
                <a:latin typeface="宋体" pitchFamily="2" charset="-122"/>
              </a:rPr>
              <a:t>~ 4 000</a:t>
            </a:r>
            <a:r>
              <a:rPr lang="zh-CN">
                <a:latin typeface="宋体" pitchFamily="2" charset="-122"/>
              </a:rPr>
              <a:t>万</a:t>
            </a:r>
            <a:r>
              <a:rPr lang="zh-CN" altLang="zh-CN">
                <a:latin typeface="宋体" pitchFamily="2" charset="-122"/>
              </a:rPr>
              <a:t>m3 </a:t>
            </a:r>
            <a:r>
              <a:rPr lang="zh-CN">
                <a:latin typeface="宋体" pitchFamily="2" charset="-122"/>
              </a:rPr>
              <a:t>水。 两湖不仅哺育了周边地区的人民</a:t>
            </a:r>
            <a:r>
              <a:rPr lang="zh-CN" altLang="zh-CN">
                <a:latin typeface="宋体" pitchFamily="2" charset="-122"/>
              </a:rPr>
              <a:t>, </a:t>
            </a:r>
            <a:r>
              <a:rPr lang="zh-CN">
                <a:latin typeface="宋体" pitchFamily="2" charset="-122"/>
              </a:rPr>
              <a:t>也是滇中地区的旅游度假胜地。由于经济活动日趋频繁</a:t>
            </a:r>
            <a:r>
              <a:rPr lang="zh-CN" altLang="zh-CN">
                <a:latin typeface="宋体" pitchFamily="2" charset="-122"/>
              </a:rPr>
              <a:t>, </a:t>
            </a:r>
            <a:r>
              <a:rPr lang="zh-CN">
                <a:latin typeface="宋体" pitchFamily="2" charset="-122"/>
              </a:rPr>
              <a:t>抚仙湖下降为二类水质</a:t>
            </a:r>
            <a:r>
              <a:rPr lang="zh-CN" altLang="zh-CN">
                <a:latin typeface="宋体" pitchFamily="2" charset="-122"/>
              </a:rPr>
              <a:t>;</a:t>
            </a:r>
            <a:r>
              <a:rPr lang="zh-CN">
                <a:latin typeface="宋体" pitchFamily="2" charset="-122"/>
              </a:rPr>
              <a:t>星云湖则不幸遭到污染</a:t>
            </a:r>
            <a:r>
              <a:rPr lang="zh-CN" altLang="zh-CN">
                <a:latin typeface="宋体" pitchFamily="2" charset="-122"/>
              </a:rPr>
              <a:t>, </a:t>
            </a:r>
            <a:r>
              <a:rPr lang="zh-CN">
                <a:latin typeface="宋体" pitchFamily="2" charset="-122"/>
              </a:rPr>
              <a:t>水质降为劣四类。星云湖每年有</a:t>
            </a:r>
            <a:r>
              <a:rPr lang="zh-CN" altLang="zh-CN">
                <a:latin typeface="宋体" pitchFamily="2" charset="-122"/>
              </a:rPr>
              <a:t>4000</a:t>
            </a:r>
            <a:r>
              <a:rPr lang="zh-CN">
                <a:latin typeface="宋体" pitchFamily="2" charset="-122"/>
              </a:rPr>
              <a:t>多万</a:t>
            </a:r>
            <a:r>
              <a:rPr lang="zh-CN" altLang="zh-CN">
                <a:latin typeface="宋体" pitchFamily="2" charset="-122"/>
              </a:rPr>
              <a:t>m3 </a:t>
            </a:r>
            <a:r>
              <a:rPr lang="zh-CN">
                <a:latin typeface="宋体" pitchFamily="2" charset="-122"/>
              </a:rPr>
              <a:t>劣质水注入抚仙湖中</a:t>
            </a:r>
            <a:r>
              <a:rPr lang="zh-CN" altLang="zh-CN">
                <a:latin typeface="宋体" pitchFamily="2" charset="-122"/>
              </a:rPr>
              <a:t>, </a:t>
            </a:r>
            <a:r>
              <a:rPr lang="zh-CN">
                <a:latin typeface="宋体" pitchFamily="2" charset="-122"/>
              </a:rPr>
              <a:t>使抚仙湖面临严重的污染威胁。为了保护抚仙湖</a:t>
            </a:r>
            <a:r>
              <a:rPr lang="zh-CN" altLang="zh-CN">
                <a:latin typeface="宋体" pitchFamily="2" charset="-122"/>
              </a:rPr>
              <a:t>, </a:t>
            </a:r>
            <a:r>
              <a:rPr lang="zh-CN">
                <a:latin typeface="宋体" pitchFamily="2" charset="-122"/>
              </a:rPr>
              <a:t>提升星云湖水质</a:t>
            </a:r>
            <a:r>
              <a:rPr lang="zh-CN" altLang="zh-CN">
                <a:latin typeface="宋体" pitchFamily="2" charset="-122"/>
              </a:rPr>
              <a:t>, 2003</a:t>
            </a:r>
            <a:r>
              <a:rPr lang="zh-CN">
                <a:latin typeface="宋体" pitchFamily="2" charset="-122"/>
              </a:rPr>
              <a:t>年玉溪市启动了两湖出流改道工程</a:t>
            </a:r>
            <a:r>
              <a:rPr lang="zh-CN" altLang="zh-CN">
                <a:latin typeface="宋体" pitchFamily="2" charset="-122"/>
              </a:rPr>
              <a:t>, </a:t>
            </a:r>
            <a:r>
              <a:rPr lang="zh-CN">
                <a:latin typeface="宋体" pitchFamily="2" charset="-122"/>
              </a:rPr>
              <a:t>由原来的星云湖流入抚仙湖</a:t>
            </a:r>
            <a:r>
              <a:rPr lang="zh-CN" altLang="zh-CN">
                <a:latin typeface="宋体" pitchFamily="2" charset="-122"/>
              </a:rPr>
              <a:t>, </a:t>
            </a:r>
            <a:r>
              <a:rPr lang="zh-CN">
                <a:latin typeface="宋体" pitchFamily="2" charset="-122"/>
              </a:rPr>
              <a:t>改道为抚仙湖水入流星云湖</a:t>
            </a:r>
            <a:r>
              <a:rPr lang="zh-CN" altLang="zh-CN">
                <a:latin typeface="宋体" pitchFamily="2" charset="-122"/>
              </a:rPr>
              <a:t>, </a:t>
            </a:r>
            <a:r>
              <a:rPr lang="zh-CN">
                <a:latin typeface="宋体" pitchFamily="2" charset="-122"/>
              </a:rPr>
              <a:t>即将抚仙湖提高</a:t>
            </a:r>
            <a:r>
              <a:rPr lang="zh-CN" altLang="zh-CN">
                <a:latin typeface="宋体" pitchFamily="2" charset="-122"/>
              </a:rPr>
              <a:t>0.5 m </a:t>
            </a:r>
            <a:r>
              <a:rPr lang="zh-CN">
                <a:latin typeface="宋体" pitchFamily="2" charset="-122"/>
              </a:rPr>
              <a:t>水位</a:t>
            </a:r>
            <a:r>
              <a:rPr lang="zh-CN" altLang="zh-CN">
                <a:latin typeface="宋体" pitchFamily="2" charset="-122"/>
              </a:rPr>
              <a:t>, </a:t>
            </a:r>
            <a:r>
              <a:rPr lang="zh-CN">
                <a:latin typeface="宋体" pitchFamily="2" charset="-122"/>
              </a:rPr>
              <a:t>倒流入星云湖</a:t>
            </a:r>
            <a:r>
              <a:rPr lang="zh-CN" altLang="zh-CN">
                <a:latin typeface="宋体" pitchFamily="2" charset="-122"/>
              </a:rPr>
              <a:t>, </a:t>
            </a:r>
            <a:r>
              <a:rPr lang="zh-CN">
                <a:latin typeface="宋体" pitchFamily="2" charset="-122"/>
              </a:rPr>
              <a:t>稀释和置换星云湖的劣质水。星云湖则改变流向</a:t>
            </a:r>
            <a:r>
              <a:rPr lang="zh-CN" altLang="zh-CN">
                <a:latin typeface="宋体" pitchFamily="2" charset="-122"/>
              </a:rPr>
              <a:t>, </a:t>
            </a:r>
            <a:r>
              <a:rPr lang="zh-CN">
                <a:latin typeface="宋体" pitchFamily="2" charset="-122"/>
              </a:rPr>
              <a:t>经过</a:t>
            </a:r>
            <a:r>
              <a:rPr lang="zh-CN" altLang="zh-CN">
                <a:latin typeface="宋体" pitchFamily="2" charset="-122"/>
              </a:rPr>
              <a:t>23.45 km </a:t>
            </a:r>
            <a:r>
              <a:rPr lang="zh-CN">
                <a:latin typeface="宋体" pitchFamily="2" charset="-122"/>
              </a:rPr>
              <a:t>的引水隧道</a:t>
            </a:r>
            <a:r>
              <a:rPr lang="zh-CN" altLang="zh-CN">
                <a:latin typeface="宋体" pitchFamily="2" charset="-122"/>
              </a:rPr>
              <a:t>, </a:t>
            </a:r>
            <a:r>
              <a:rPr lang="zh-CN">
                <a:latin typeface="宋体" pitchFamily="2" charset="-122"/>
              </a:rPr>
              <a:t>进入九溪人工湿地过滤净化</a:t>
            </a:r>
            <a:r>
              <a:rPr lang="zh-CN" altLang="zh-CN">
                <a:latin typeface="宋体" pitchFamily="2" charset="-122"/>
              </a:rPr>
              <a:t>, </a:t>
            </a:r>
            <a:r>
              <a:rPr lang="zh-CN">
                <a:latin typeface="宋体" pitchFamily="2" charset="-122"/>
              </a:rPr>
              <a:t>直流玉溪市区。</a:t>
            </a:r>
          </a:p>
        </p:txBody>
      </p:sp>
    </p:spTree>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12642" name="Rectangle 2"/>
          <p:cNvSpPr>
            <a:spLocks noGrp="1" noRot="1" noChangeAspect="1" noChangeArrowheads="1" noTextEdit="1"/>
          </p:cNvSpPr>
          <p:nvPr>
            <p:ph type="sldImg"/>
          </p:nvPr>
        </p:nvSpPr>
        <p:spPr/>
      </p:sp>
      <p:sp>
        <p:nvSpPr>
          <p:cNvPr id="112643" name="Rectangle 3"/>
          <p:cNvSpPr>
            <a:spLocks noGrp="1" noRot="1" noChangeArrowheads="1"/>
          </p:cNvSpPr>
          <p:nvPr>
            <p:ph type="body" idx="1"/>
          </p:nvPr>
        </p:nvSpPr>
        <p:spPr/>
        <p:txBody>
          <a:bodyPr anchor="t"/>
          <a:lstStyle/>
          <a:p>
            <a:pPr>
              <a:lnSpc>
                <a:spcPct val="80000"/>
              </a:lnSpc>
            </a:pPr>
            <a:r>
              <a:rPr lang="zh-CN" altLang="en-US" sz="1300" dirty="0">
                <a:latin typeface="宋体" pitchFamily="2" charset="-122"/>
              </a:rPr>
              <a:t>九溪人工湿地工程选址位于玉溪市江川县九溪镇</a:t>
            </a:r>
            <a:r>
              <a:rPr lang="zh-CN" altLang="zh-CN" sz="1300" dirty="0">
                <a:latin typeface="宋体" pitchFamily="2" charset="-122"/>
              </a:rPr>
              <a:t>, </a:t>
            </a:r>
            <a:r>
              <a:rPr lang="zh-CN" altLang="en-US" sz="1300" dirty="0">
                <a:latin typeface="宋体" pitchFamily="2" charset="-122"/>
              </a:rPr>
              <a:t>已建成区占地面积约</a:t>
            </a:r>
            <a:r>
              <a:rPr lang="zh-CN" altLang="zh-CN" sz="1300" dirty="0">
                <a:latin typeface="宋体" pitchFamily="2" charset="-122"/>
              </a:rPr>
              <a:t>18</a:t>
            </a:r>
            <a:r>
              <a:rPr lang="zh-CN" altLang="en-US" sz="1300" dirty="0">
                <a:latin typeface="宋体" pitchFamily="2" charset="-122"/>
              </a:rPr>
              <a:t>万</a:t>
            </a:r>
            <a:r>
              <a:rPr lang="zh-CN" altLang="zh-CN" sz="1300" dirty="0">
                <a:latin typeface="宋体" pitchFamily="2" charset="-122"/>
              </a:rPr>
              <a:t>m</a:t>
            </a:r>
            <a:r>
              <a:rPr lang="zh-CN" altLang="zh-CN" sz="1300" baseline="30000" dirty="0">
                <a:latin typeface="宋体" pitchFamily="2" charset="-122"/>
              </a:rPr>
              <a:t>2</a:t>
            </a:r>
            <a:r>
              <a:rPr lang="zh-CN" altLang="zh-CN" sz="1300" dirty="0">
                <a:latin typeface="宋体" pitchFamily="2" charset="-122"/>
              </a:rPr>
              <a:t>, </a:t>
            </a:r>
            <a:r>
              <a:rPr lang="zh-CN" altLang="en-US" sz="1300" dirty="0">
                <a:latin typeface="宋体" pitchFamily="2" charset="-122"/>
              </a:rPr>
              <a:t>分为</a:t>
            </a:r>
            <a:r>
              <a:rPr lang="zh-CN" altLang="zh-CN" sz="1300" dirty="0">
                <a:latin typeface="宋体" pitchFamily="2" charset="-122"/>
              </a:rPr>
              <a:t>A</a:t>
            </a:r>
            <a:r>
              <a:rPr lang="zh-CN" altLang="en-US" sz="1300" dirty="0">
                <a:latin typeface="宋体" pitchFamily="2" charset="-122"/>
              </a:rPr>
              <a:t>区和</a:t>
            </a:r>
            <a:r>
              <a:rPr lang="zh-CN" altLang="zh-CN" sz="1300" dirty="0">
                <a:latin typeface="宋体" pitchFamily="2" charset="-122"/>
              </a:rPr>
              <a:t>B</a:t>
            </a:r>
            <a:r>
              <a:rPr lang="zh-CN" altLang="en-US" sz="1300" dirty="0">
                <a:latin typeface="宋体" pitchFamily="2" charset="-122"/>
              </a:rPr>
              <a:t>区两个部分</a:t>
            </a:r>
            <a:r>
              <a:rPr lang="zh-CN" altLang="zh-CN" sz="1300" dirty="0">
                <a:latin typeface="宋体" pitchFamily="2" charset="-122"/>
              </a:rPr>
              <a:t>, </a:t>
            </a:r>
            <a:r>
              <a:rPr lang="zh-CN" altLang="en-US" sz="1300" dirty="0">
                <a:latin typeface="宋体" pitchFamily="2" charset="-122"/>
              </a:rPr>
              <a:t>主要功能是通过植物碎石床和生物塘组合的人工湿地处理污水工艺</a:t>
            </a:r>
            <a:r>
              <a:rPr lang="zh-CN" altLang="zh-CN" sz="1300" dirty="0">
                <a:latin typeface="宋体" pitchFamily="2" charset="-122"/>
              </a:rPr>
              <a:t>, </a:t>
            </a:r>
            <a:r>
              <a:rPr lang="zh-CN" altLang="en-US" sz="1300" dirty="0">
                <a:latin typeface="宋体" pitchFamily="2" charset="-122"/>
              </a:rPr>
              <a:t>净化置换过的星云湖水质。</a:t>
            </a:r>
            <a:r>
              <a:rPr lang="zh-CN" altLang="zh-CN" sz="1300" dirty="0">
                <a:latin typeface="宋体" pitchFamily="2" charset="-122"/>
              </a:rPr>
              <a:t>A</a:t>
            </a:r>
            <a:r>
              <a:rPr lang="zh-CN" altLang="en-US" sz="1300" dirty="0">
                <a:latin typeface="宋体" pitchFamily="2" charset="-122"/>
              </a:rPr>
              <a:t>区约</a:t>
            </a:r>
            <a:r>
              <a:rPr lang="zh-CN" altLang="zh-CN" sz="1300" dirty="0">
                <a:latin typeface="宋体" pitchFamily="2" charset="-122"/>
              </a:rPr>
              <a:t>4</a:t>
            </a:r>
            <a:r>
              <a:rPr lang="zh-CN" altLang="en-US" sz="1300" dirty="0">
                <a:latin typeface="宋体" pitchFamily="2" charset="-122"/>
              </a:rPr>
              <a:t>万</a:t>
            </a:r>
            <a:r>
              <a:rPr lang="zh-CN" altLang="zh-CN" sz="1300" dirty="0">
                <a:latin typeface="宋体" pitchFamily="2" charset="-122"/>
              </a:rPr>
              <a:t>m</a:t>
            </a:r>
            <a:r>
              <a:rPr lang="zh-CN" altLang="zh-CN" sz="1300" baseline="30000" dirty="0">
                <a:latin typeface="宋体" pitchFamily="2" charset="-122"/>
              </a:rPr>
              <a:t>2</a:t>
            </a:r>
            <a:r>
              <a:rPr lang="zh-CN" altLang="zh-CN" sz="1300" dirty="0">
                <a:latin typeface="宋体" pitchFamily="2" charset="-122"/>
              </a:rPr>
              <a:t>, B</a:t>
            </a:r>
            <a:r>
              <a:rPr lang="zh-CN" altLang="en-US" sz="1300" dirty="0">
                <a:latin typeface="宋体" pitchFamily="2" charset="-122"/>
              </a:rPr>
              <a:t>区约</a:t>
            </a:r>
            <a:r>
              <a:rPr lang="zh-CN" altLang="zh-CN" sz="1300" dirty="0">
                <a:latin typeface="宋体" pitchFamily="2" charset="-122"/>
              </a:rPr>
              <a:t>14</a:t>
            </a:r>
            <a:r>
              <a:rPr lang="zh-CN" altLang="en-US" sz="1300" dirty="0">
                <a:latin typeface="宋体" pitchFamily="2" charset="-122"/>
              </a:rPr>
              <a:t>万</a:t>
            </a:r>
            <a:r>
              <a:rPr lang="zh-CN" altLang="zh-CN" sz="1300" dirty="0">
                <a:latin typeface="宋体" pitchFamily="2" charset="-122"/>
              </a:rPr>
              <a:t>m</a:t>
            </a:r>
            <a:r>
              <a:rPr lang="zh-CN" altLang="zh-CN" sz="1300" baseline="30000" dirty="0">
                <a:latin typeface="宋体" pitchFamily="2" charset="-122"/>
              </a:rPr>
              <a:t>2</a:t>
            </a:r>
            <a:r>
              <a:rPr lang="zh-CN" altLang="en-US" sz="1300" dirty="0">
                <a:latin typeface="宋体" pitchFamily="2" charset="-122"/>
              </a:rPr>
              <a:t>。两区由玉溪至江川的过境公路分割。</a:t>
            </a:r>
            <a:r>
              <a:rPr lang="zh-CN" altLang="zh-CN" sz="1300" dirty="0">
                <a:latin typeface="宋体" pitchFamily="2" charset="-122"/>
              </a:rPr>
              <a:t>A</a:t>
            </a:r>
            <a:r>
              <a:rPr lang="zh-CN" altLang="en-US" sz="1300" dirty="0">
                <a:latin typeface="宋体" pitchFamily="2" charset="-122"/>
              </a:rPr>
              <a:t>区湿地部分由植物塘和应急池组成</a:t>
            </a:r>
            <a:r>
              <a:rPr lang="zh-CN" altLang="zh-CN" sz="1300" dirty="0">
                <a:latin typeface="宋体" pitchFamily="2" charset="-122"/>
              </a:rPr>
              <a:t>, </a:t>
            </a:r>
            <a:r>
              <a:rPr lang="zh-CN" altLang="en-US" sz="1300" dirty="0">
                <a:latin typeface="宋体" pitchFamily="2" charset="-122"/>
              </a:rPr>
              <a:t>处理由星云湖进入湿地工程的污水。该区域水质较差</a:t>
            </a:r>
            <a:r>
              <a:rPr lang="zh-CN" altLang="zh-CN" sz="1300" dirty="0">
                <a:latin typeface="宋体" pitchFamily="2" charset="-122"/>
              </a:rPr>
              <a:t>, </a:t>
            </a:r>
            <a:r>
              <a:rPr lang="zh-CN" altLang="en-US" sz="1300" dirty="0">
                <a:latin typeface="宋体" pitchFamily="2" charset="-122"/>
              </a:rPr>
              <a:t>有浓烈的异味</a:t>
            </a:r>
            <a:r>
              <a:rPr lang="zh-CN" altLang="zh-CN" sz="1300" dirty="0">
                <a:latin typeface="宋体" pitchFamily="2" charset="-122"/>
              </a:rPr>
              <a:t>, </a:t>
            </a:r>
            <a:r>
              <a:rPr lang="zh-CN" altLang="en-US" sz="1300" dirty="0">
                <a:latin typeface="宋体" pitchFamily="2" charset="-122"/>
              </a:rPr>
              <a:t>仅西南边和东北边有陆地可安排简单的游览活动。经过</a:t>
            </a:r>
            <a:r>
              <a:rPr lang="zh-CN" altLang="zh-CN" sz="1300" dirty="0">
                <a:latin typeface="宋体" pitchFamily="2" charset="-122"/>
              </a:rPr>
              <a:t>A</a:t>
            </a:r>
            <a:r>
              <a:rPr lang="zh-CN" altLang="en-US" sz="1300" dirty="0">
                <a:latin typeface="宋体" pitchFamily="2" charset="-122"/>
              </a:rPr>
              <a:t>区处理后的污水自玉江公路下穿隧道后流入</a:t>
            </a:r>
            <a:r>
              <a:rPr lang="zh-CN" altLang="zh-CN" sz="1300" dirty="0">
                <a:latin typeface="宋体" pitchFamily="2" charset="-122"/>
              </a:rPr>
              <a:t>B</a:t>
            </a:r>
            <a:r>
              <a:rPr lang="zh-CN" altLang="en-US" sz="1300" dirty="0">
                <a:latin typeface="宋体" pitchFamily="2" charset="-122"/>
              </a:rPr>
              <a:t>区</a:t>
            </a:r>
            <a:r>
              <a:rPr lang="zh-CN" altLang="zh-CN" sz="1300" dirty="0">
                <a:latin typeface="宋体" pitchFamily="2" charset="-122"/>
              </a:rPr>
              <a:t>, B</a:t>
            </a:r>
            <a:r>
              <a:rPr lang="zh-CN" altLang="en-US" sz="1300" dirty="0">
                <a:latin typeface="宋体" pitchFamily="2" charset="-122"/>
              </a:rPr>
              <a:t>区由植物塘、沙滤池和一块苗圃地组成</a:t>
            </a:r>
            <a:r>
              <a:rPr lang="zh-CN" altLang="zh-CN" sz="1300" dirty="0">
                <a:latin typeface="宋体" pitchFamily="2" charset="-122"/>
              </a:rPr>
              <a:t>, </a:t>
            </a:r>
            <a:r>
              <a:rPr lang="zh-CN" altLang="en-US" sz="1300" dirty="0">
                <a:latin typeface="宋体" pitchFamily="2" charset="-122"/>
              </a:rPr>
              <a:t>该区水质比</a:t>
            </a:r>
            <a:r>
              <a:rPr lang="zh-CN" altLang="zh-CN" sz="1300" dirty="0">
                <a:latin typeface="宋体" pitchFamily="2" charset="-122"/>
              </a:rPr>
              <a:t>A</a:t>
            </a:r>
            <a:r>
              <a:rPr lang="zh-CN" altLang="en-US" sz="1300" dirty="0">
                <a:latin typeface="宋体" pitchFamily="2" charset="-122"/>
              </a:rPr>
              <a:t>区有较大改善</a:t>
            </a:r>
            <a:r>
              <a:rPr lang="zh-CN" altLang="zh-CN" sz="1300" dirty="0">
                <a:latin typeface="宋体" pitchFamily="2" charset="-122"/>
              </a:rPr>
              <a:t>,</a:t>
            </a:r>
            <a:r>
              <a:rPr lang="zh-CN" altLang="en-US" sz="1300" dirty="0">
                <a:latin typeface="宋体" pitchFamily="2" charset="-122"/>
              </a:rPr>
              <a:t>水无异味</a:t>
            </a:r>
            <a:r>
              <a:rPr lang="zh-CN" altLang="zh-CN" sz="1300" dirty="0">
                <a:latin typeface="宋体" pitchFamily="2" charset="-122"/>
              </a:rPr>
              <a:t>, </a:t>
            </a:r>
            <a:r>
              <a:rPr lang="zh-CN" altLang="en-US" sz="1300" dirty="0">
                <a:latin typeface="宋体" pitchFamily="2" charset="-122"/>
              </a:rPr>
              <a:t>水质清澈。</a:t>
            </a:r>
          </a:p>
        </p:txBody>
      </p:sp>
    </p:spTree>
  </p:cSld>
  <p:clrMapOvr>
    <a:overrideClrMapping bg1="lt1" tx1="dk1" bg2="lt2" tx2="dk2" accent1="accent1" accent2="accent2" accent3="accent3" accent4="accent4" accent5="accent5" accent6="accent6" hlink="hlink" folHlink="folHlink"/>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bwMode="auto">
      <p:bgPr>
        <a:solidFill>
          <a:schemeClr val="bg1"/>
        </a:solidFill>
        <a:effectLst/>
      </p:bgPr>
    </p:bg>
    <p:spTree>
      <p:nvGrpSpPr>
        <p:cNvPr id="1" name=""/>
        <p:cNvGrpSpPr/>
        <p:nvPr/>
      </p:nvGrpSpPr>
      <p:grpSpPr>
        <a:xfrm>
          <a:off x="0" y="0"/>
          <a:ext cx="0" cy="0"/>
          <a:chOff x="0" y="0"/>
          <a:chExt cx="0" cy="0"/>
        </a:xfrm>
      </p:grpSpPr>
      <p:sp>
        <p:nvSpPr>
          <p:cNvPr id="123906" name="Rectangle 2"/>
          <p:cNvSpPr>
            <a:spLocks noGrp="1" noRot="1" noChangeAspect="1" noChangeArrowheads="1" noTextEdit="1"/>
          </p:cNvSpPr>
          <p:nvPr>
            <p:ph type="sldImg"/>
          </p:nvPr>
        </p:nvSpPr>
        <p:spPr/>
      </p:sp>
      <p:sp>
        <p:nvSpPr>
          <p:cNvPr id="123907" name="Rectangle 3"/>
          <p:cNvSpPr>
            <a:spLocks noGrp="1" noRot="1" noChangeArrowheads="1"/>
          </p:cNvSpPr>
          <p:nvPr>
            <p:ph type="body" idx="1"/>
          </p:nvPr>
        </p:nvSpPr>
        <p:spPr/>
        <p:txBody>
          <a:bodyPr anchor="t"/>
          <a:lstStyle/>
          <a:p>
            <a:pPr eaLnBrk="1" hangingPunct="1"/>
            <a:r>
              <a:rPr lang="zh-CN"/>
              <a:t>后滩区域具工业文明色彩和浦江风景特色，但工业废水的排放导致地下水、黄浦江水严重污染</a:t>
            </a:r>
            <a:r>
              <a:rPr lang="zh-CN" altLang="zh-CN"/>
              <a:t>; </a:t>
            </a:r>
            <a:r>
              <a:rPr lang="zh-CN"/>
              <a:t>工业建筑外形打破了城市建筑景观的格局</a:t>
            </a:r>
            <a:r>
              <a:rPr lang="zh-CN" altLang="zh-CN"/>
              <a:t>……</a:t>
            </a:r>
            <a:r>
              <a:rPr lang="zh-CN"/>
              <a:t>生态环境的破坏严重影响了黄浦江滨水景观和上海中心城市的可持续发展状态</a:t>
            </a:r>
            <a:r>
              <a:rPr lang="zh-CN" altLang="zh-CN"/>
              <a:t>; </a:t>
            </a:r>
            <a:r>
              <a:rPr lang="zh-CN"/>
              <a:t>作为上海的优质地段，浪费了文化资源、环境资源与景观资源。</a:t>
            </a:r>
          </a:p>
          <a:p>
            <a:pPr eaLnBrk="1" hangingPunct="1"/>
            <a:endParaRPr lang="zh-CN" altLang="zh-CN"/>
          </a:p>
        </p:txBody>
      </p:sp>
    </p:spTree>
  </p:cSld>
  <p:clrMapOvr>
    <a:overrideClrMapping bg1="lt1" tx1="dk1" bg2="lt2" tx2="dk2" accent1="accent1" accent2="accent2" accent3="accent3" accent4="accent4" accent5="accent5" accent6="accent6" hlink="hlink" folHlink="folHlink"/>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lvl1pPr>
              <a:defRPr>
                <a:solidFill>
                  <a:srgbClr val="FFC000"/>
                </a:solidFill>
                <a:latin typeface="黑体" pitchFamily="2" charset="-122"/>
                <a:ea typeface="黑体" pitchFamily="2" charset="-122"/>
              </a:defRPr>
            </a:lvl1pPr>
          </a:lstStyle>
          <a:p>
            <a:r>
              <a:rPr lang="zh-CN" altLang="en-US"/>
              <a:t>单击此处编辑母版标题样式</a:t>
            </a:r>
            <a:endParaRPr lang="zh-CN" altLang="en-US" dirty="0"/>
          </a:p>
        </p:txBody>
      </p:sp>
      <p:sp>
        <p:nvSpPr>
          <p:cNvPr id="3" name="副标题 2"/>
          <p:cNvSpPr>
            <a:spLocks noGrp="1"/>
          </p:cNvSpPr>
          <p:nvPr>
            <p:ph type="subTitle" idx="1"/>
          </p:nvPr>
        </p:nvSpPr>
        <p:spPr>
          <a:xfrm>
            <a:off x="1371600" y="3886200"/>
            <a:ext cx="6400800" cy="1752600"/>
          </a:xfrm>
        </p:spPr>
        <p:txBody>
          <a:bodyPr/>
          <a:lstStyle>
            <a:lvl1pPr marL="0" indent="0" algn="just">
              <a:buNone/>
              <a:defRPr>
                <a:solidFill>
                  <a:srgbClr val="FFC000"/>
                </a:solidFill>
                <a:latin typeface="Times New Roman" pitchFamily="18" charset="0"/>
                <a:ea typeface="黑体" pitchFamily="2" charset="-122"/>
                <a:cs typeface="Times New Roman" pitchFamily="18"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dirty="0"/>
          </a:p>
        </p:txBody>
      </p:sp>
      <p:sp>
        <p:nvSpPr>
          <p:cNvPr id="4" name="日期占位符 3"/>
          <p:cNvSpPr>
            <a:spLocks noGrp="1"/>
          </p:cNvSpPr>
          <p:nvPr>
            <p:ph type="dt" sz="half" idx="10"/>
          </p:nvPr>
        </p:nvSpPr>
        <p:spPr/>
        <p:txBody>
          <a:bodyPr/>
          <a:lstStyle>
            <a:lvl1pPr>
              <a:defRPr>
                <a:solidFill>
                  <a:srgbClr val="FFC000"/>
                </a:solidFill>
                <a:latin typeface="Calibri" pitchFamily="34" charset="0"/>
                <a:ea typeface="微软雅黑" pitchFamily="34" charset="-122"/>
              </a:defRPr>
            </a:lvl1pPr>
          </a:lstStyle>
          <a:p>
            <a:pPr>
              <a:defRPr/>
            </a:pPr>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a:xfrm>
            <a:off x="7010400" y="6492875"/>
            <a:ext cx="2133600" cy="365125"/>
          </a:xfrm>
          <a:prstGeom prst="rect">
            <a:avLst/>
          </a:prstGeom>
        </p:spPr>
        <p:txBody>
          <a:bodyPr/>
          <a:lstStyle>
            <a:lvl1pPr>
              <a:defRPr/>
            </a:lvl1pPr>
          </a:lstStyle>
          <a:p>
            <a:pPr>
              <a:defRPr/>
            </a:pPr>
            <a:fld id="{8F2E6389-8D40-4829-983D-559B2308AF9E}"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a:xfrm>
            <a:off x="7010400" y="6492875"/>
            <a:ext cx="2133600" cy="365125"/>
          </a:xfrm>
          <a:prstGeom prst="rect">
            <a:avLst/>
          </a:prstGeom>
        </p:spPr>
        <p:txBody>
          <a:bodyPr/>
          <a:lstStyle>
            <a:lvl1pPr>
              <a:defRPr/>
            </a:lvl1pPr>
          </a:lstStyle>
          <a:p>
            <a:pPr>
              <a:defRPr/>
            </a:pPr>
            <a:fld id="{DE8ED398-C109-4DE4-B498-3E2B054B7959}" type="slidenum">
              <a:rPr lang="en-US" altLang="zh-CN"/>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1150938" y="214313"/>
            <a:ext cx="7804150" cy="59182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a:xfrm>
            <a:off x="1162050" y="6243638"/>
            <a:ext cx="1905000" cy="457200"/>
          </a:xfrm>
        </p:spPr>
        <p:txBody>
          <a:bodyPr/>
          <a:lstStyle>
            <a:lvl1pPr>
              <a:defRPr/>
            </a:lvl1pPr>
          </a:lstStyle>
          <a:p>
            <a:endParaRPr lang="en-US" altLang="zh-CN"/>
          </a:p>
        </p:txBody>
      </p:sp>
      <p:sp>
        <p:nvSpPr>
          <p:cNvPr id="4" name="页脚占位符 3"/>
          <p:cNvSpPr>
            <a:spLocks noGrp="1"/>
          </p:cNvSpPr>
          <p:nvPr>
            <p:ph type="ftr" sz="quarter" idx="11"/>
          </p:nvPr>
        </p:nvSpPr>
        <p:spPr>
          <a:xfrm>
            <a:off x="3657600" y="6243638"/>
            <a:ext cx="2895600" cy="457200"/>
          </a:xfrm>
        </p:spPr>
        <p:txBody>
          <a:bodyPr/>
          <a:lstStyle>
            <a:lvl1pPr>
              <a:defRPr/>
            </a:lvl1pPr>
          </a:lstStyle>
          <a:p>
            <a:endParaRPr lang="en-US" altLang="zh-CN"/>
          </a:p>
        </p:txBody>
      </p:sp>
      <p:sp>
        <p:nvSpPr>
          <p:cNvPr id="5" name="灯片编号占位符 4"/>
          <p:cNvSpPr>
            <a:spLocks noGrp="1"/>
          </p:cNvSpPr>
          <p:nvPr>
            <p:ph type="sldNum" sz="quarter" idx="12"/>
          </p:nvPr>
        </p:nvSpPr>
        <p:spPr>
          <a:xfrm>
            <a:off x="7042150" y="6243638"/>
            <a:ext cx="1905000" cy="457200"/>
          </a:xfrm>
          <a:prstGeom prst="rect">
            <a:avLst/>
          </a:prstGeom>
        </p:spPr>
        <p:txBody>
          <a:bodyPr/>
          <a:lstStyle>
            <a:lvl1pPr>
              <a:defRPr/>
            </a:lvl1pPr>
          </a:lstStyle>
          <a:p>
            <a:fld id="{4869DCA5-AEB1-48BD-8192-553A6724C5FF}" type="slidenum">
              <a:rPr lang="en-US" altLang="zh-CN"/>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lgn="l">
              <a:defRPr>
                <a:solidFill>
                  <a:srgbClr val="FFC000"/>
                </a:solidFill>
                <a:latin typeface="Times New Roman" pitchFamily="18" charset="0"/>
                <a:cs typeface="Times New Roman" pitchFamily="18" charset="0"/>
              </a:defRPr>
            </a:lvl1pPr>
          </a:lstStyle>
          <a:p>
            <a:r>
              <a:rPr lang="zh-CN" altLang="en-US"/>
              <a:t>单击此处编辑母版标题样式</a:t>
            </a:r>
            <a:endParaRPr lang="zh-CN" altLang="en-US" dirty="0"/>
          </a:p>
        </p:txBody>
      </p:sp>
      <p:sp>
        <p:nvSpPr>
          <p:cNvPr id="3" name="内容占位符 2"/>
          <p:cNvSpPr>
            <a:spLocks noGrp="1"/>
          </p:cNvSpPr>
          <p:nvPr>
            <p:ph idx="1"/>
          </p:nvPr>
        </p:nvSpPr>
        <p:spPr/>
        <p:txBody>
          <a:bodyPr/>
          <a:lstStyle>
            <a:lvl1pPr algn="just">
              <a:buFont typeface="Wingdings" pitchFamily="2" charset="2"/>
              <a:buChar char="Ø"/>
              <a:defRPr>
                <a:solidFill>
                  <a:srgbClr val="FFC000"/>
                </a:solidFill>
                <a:latin typeface="Times New Roman" pitchFamily="18" charset="0"/>
                <a:cs typeface="Times New Roman" pitchFamily="18" charset="0"/>
              </a:defRPr>
            </a:lvl1pPr>
            <a:lvl2pPr algn="just">
              <a:buFont typeface="Wingdings" pitchFamily="2" charset="2"/>
              <a:buChar char="ü"/>
              <a:defRPr>
                <a:solidFill>
                  <a:srgbClr val="FFC000"/>
                </a:solidFill>
                <a:latin typeface="Times New Roman" pitchFamily="18" charset="0"/>
                <a:cs typeface="Times New Roman" pitchFamily="18" charset="0"/>
              </a:defRPr>
            </a:lvl2pPr>
            <a:lvl3pPr algn="just">
              <a:defRPr>
                <a:solidFill>
                  <a:srgbClr val="FFC000"/>
                </a:solidFill>
                <a:latin typeface="Times New Roman" pitchFamily="18" charset="0"/>
                <a:cs typeface="Times New Roman" pitchFamily="18" charset="0"/>
              </a:defRPr>
            </a:lvl3pPr>
            <a:lvl4pPr algn="just">
              <a:defRPr>
                <a:solidFill>
                  <a:srgbClr val="FFC000"/>
                </a:solidFill>
                <a:latin typeface="Times New Roman" pitchFamily="18" charset="0"/>
                <a:cs typeface="Times New Roman" pitchFamily="18" charset="0"/>
              </a:defRPr>
            </a:lvl4pPr>
            <a:lvl5pPr algn="just">
              <a:defRPr>
                <a:solidFill>
                  <a:srgbClr val="FFC000"/>
                </a:solidFill>
                <a:latin typeface="Times New Roman" pitchFamily="18" charset="0"/>
                <a:cs typeface="Times New Roman" pitchFamily="18"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zh-CN" altLang="en-US" dirty="0"/>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solidFill>
                  <a:srgbClr val="FFC000"/>
                </a:solidFill>
                <a:latin typeface="Times New Roman" pitchFamily="18" charset="0"/>
                <a:cs typeface="Times New Roman" pitchFamily="18" charset="0"/>
              </a:defRPr>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rgbClr val="FFC000"/>
                </a:solidFill>
                <a:latin typeface="Times New Roman" pitchFamily="18" charset="0"/>
                <a:cs typeface="Times New Roman" pitchFamily="18" charset="0"/>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solidFill>
                  <a:srgbClr val="FFC000"/>
                </a:solidFill>
              </a:defRPr>
            </a:lvl1pPr>
          </a:lstStyle>
          <a:p>
            <a:pPr>
              <a:defRPr/>
            </a:pPr>
            <a:endParaRPr lang="en-US" altLang="zh-CN"/>
          </a:p>
        </p:txBody>
      </p:sp>
      <p:sp>
        <p:nvSpPr>
          <p:cNvPr id="5" name="页脚占位符 4"/>
          <p:cNvSpPr>
            <a:spLocks noGrp="1"/>
          </p:cNvSpPr>
          <p:nvPr>
            <p:ph type="ftr" sz="quarter" idx="11"/>
          </p:nvPr>
        </p:nvSpPr>
        <p:spPr/>
        <p:txBody>
          <a:bodyPr/>
          <a:lstStyle>
            <a:lvl1pPr>
              <a:defRPr>
                <a:solidFill>
                  <a:srgbClr val="FFC000"/>
                </a:solidFill>
              </a:defRPr>
            </a:lvl1pPr>
          </a:lstStyle>
          <a:p>
            <a:pPr>
              <a:defRPr/>
            </a:pPr>
            <a:endParaRPr lang="en-US" altLang="zh-CN"/>
          </a:p>
        </p:txBody>
      </p:sp>
      <p:sp>
        <p:nvSpPr>
          <p:cNvPr id="6" name="灯片编号占位符 5"/>
          <p:cNvSpPr>
            <a:spLocks noGrp="1"/>
          </p:cNvSpPr>
          <p:nvPr>
            <p:ph type="sldNum" sz="quarter" idx="12"/>
          </p:nvPr>
        </p:nvSpPr>
        <p:spPr>
          <a:xfrm>
            <a:off x="7010400" y="6492875"/>
            <a:ext cx="2133600" cy="365125"/>
          </a:xfrm>
          <a:prstGeom prst="rect">
            <a:avLst/>
          </a:prstGeom>
        </p:spPr>
        <p:txBody>
          <a:bodyPr/>
          <a:lstStyle>
            <a:lvl1pPr>
              <a:defRPr smtClean="0">
                <a:solidFill>
                  <a:srgbClr val="FFC000"/>
                </a:solidFill>
              </a:defRPr>
            </a:lvl1pPr>
          </a:lstStyle>
          <a:p>
            <a:pPr>
              <a:defRPr/>
            </a:pPr>
            <a:fld id="{6FDBDE26-9770-4993-B050-F9A1A2CF5D25}"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rgbClr val="FFC000"/>
                </a:solidFill>
                <a:latin typeface="Times New Roman" pitchFamily="18" charset="0"/>
                <a:cs typeface="Times New Roman" pitchFamily="18" charset="0"/>
              </a:defRPr>
            </a:lvl1p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a:xfrm>
            <a:off x="7010400" y="6492875"/>
            <a:ext cx="2133600" cy="365125"/>
          </a:xfrm>
          <a:prstGeom prst="rect">
            <a:avLst/>
          </a:prstGeom>
        </p:spPr>
        <p:txBody>
          <a:bodyPr/>
          <a:lstStyle>
            <a:lvl1pPr>
              <a:defRPr/>
            </a:lvl1pPr>
          </a:lstStyle>
          <a:p>
            <a:pPr>
              <a:defRPr/>
            </a:pPr>
            <a:fld id="{D26B3C28-79DD-4BB0-9392-879335D09F71}"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pPr>
              <a:defRPr/>
            </a:pPr>
            <a:endParaRPr lang="en-US" altLang="zh-CN"/>
          </a:p>
        </p:txBody>
      </p:sp>
      <p:sp>
        <p:nvSpPr>
          <p:cNvPr id="8" name="页脚占位符 7"/>
          <p:cNvSpPr>
            <a:spLocks noGrp="1"/>
          </p:cNvSpPr>
          <p:nvPr>
            <p:ph type="ftr" sz="quarter" idx="11"/>
          </p:nvPr>
        </p:nvSpPr>
        <p:spPr/>
        <p:txBody>
          <a:bodyPr/>
          <a:lstStyle>
            <a:lvl1pPr>
              <a:defRPr/>
            </a:lvl1pPr>
          </a:lstStyle>
          <a:p>
            <a:pPr>
              <a:defRPr/>
            </a:pPr>
            <a:endParaRPr lang="en-US" altLang="zh-CN"/>
          </a:p>
        </p:txBody>
      </p:sp>
      <p:sp>
        <p:nvSpPr>
          <p:cNvPr id="9" name="灯片编号占位符 8"/>
          <p:cNvSpPr>
            <a:spLocks noGrp="1"/>
          </p:cNvSpPr>
          <p:nvPr>
            <p:ph type="sldNum" sz="quarter" idx="12"/>
          </p:nvPr>
        </p:nvSpPr>
        <p:spPr>
          <a:xfrm>
            <a:off x="7010400" y="6492875"/>
            <a:ext cx="2133600" cy="365125"/>
          </a:xfrm>
          <a:prstGeom prst="rect">
            <a:avLst/>
          </a:prstGeom>
        </p:spPr>
        <p:txBody>
          <a:bodyPr/>
          <a:lstStyle>
            <a:lvl1pPr>
              <a:defRPr/>
            </a:lvl1pPr>
          </a:lstStyle>
          <a:p>
            <a:pPr>
              <a:defRPr/>
            </a:pPr>
            <a:fld id="{9824D92A-25B9-40BF-B0EC-B5F3BE260C9F}"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Times New Roman" pitchFamily="18" charset="0"/>
                <a:cs typeface="Times New Roman" pitchFamily="18" charset="0"/>
              </a:defRPr>
            </a:lvl1p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pPr>
              <a:defRPr/>
            </a:pPr>
            <a:endParaRPr lang="en-US" altLang="zh-CN"/>
          </a:p>
        </p:txBody>
      </p:sp>
      <p:sp>
        <p:nvSpPr>
          <p:cNvPr id="4" name="页脚占位符 3"/>
          <p:cNvSpPr>
            <a:spLocks noGrp="1"/>
          </p:cNvSpPr>
          <p:nvPr>
            <p:ph type="ftr" sz="quarter" idx="11"/>
          </p:nvPr>
        </p:nvSpPr>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a:xfrm>
            <a:off x="7010400" y="6492875"/>
            <a:ext cx="2133600" cy="365125"/>
          </a:xfrm>
          <a:prstGeom prst="rect">
            <a:avLst/>
          </a:prstGeom>
        </p:spPr>
        <p:txBody>
          <a:bodyPr/>
          <a:lstStyle>
            <a:lvl1pPr>
              <a:defRPr/>
            </a:lvl1pPr>
          </a:lstStyle>
          <a:p>
            <a:pPr>
              <a:defRPr/>
            </a:pPr>
            <a:fld id="{CCACD4DC-A919-4815-ABE0-3062171952A0}"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endParaRPr lang="en-US" altLang="zh-CN"/>
          </a:p>
        </p:txBody>
      </p:sp>
      <p:sp>
        <p:nvSpPr>
          <p:cNvPr id="3" name="页脚占位符 2"/>
          <p:cNvSpPr>
            <a:spLocks noGrp="1"/>
          </p:cNvSpPr>
          <p:nvPr>
            <p:ph type="ftr" sz="quarter" idx="11"/>
          </p:nvPr>
        </p:nvSpPr>
        <p:spPr/>
        <p:txBody>
          <a:bodyPr/>
          <a:lstStyle>
            <a:lvl1pPr>
              <a:defRPr/>
            </a:lvl1pPr>
          </a:lstStyle>
          <a:p>
            <a:pPr>
              <a:defRPr/>
            </a:pPr>
            <a:endParaRPr lang="en-US" altLang="zh-CN"/>
          </a:p>
        </p:txBody>
      </p:sp>
      <p:sp>
        <p:nvSpPr>
          <p:cNvPr id="4" name="灯片编号占位符 3"/>
          <p:cNvSpPr>
            <a:spLocks noGrp="1"/>
          </p:cNvSpPr>
          <p:nvPr>
            <p:ph type="sldNum" sz="quarter" idx="12"/>
          </p:nvPr>
        </p:nvSpPr>
        <p:spPr>
          <a:xfrm>
            <a:off x="7010400" y="6492875"/>
            <a:ext cx="2133600" cy="365125"/>
          </a:xfrm>
          <a:prstGeom prst="rect">
            <a:avLst/>
          </a:prstGeom>
        </p:spPr>
        <p:txBody>
          <a:bodyPr/>
          <a:lstStyle>
            <a:lvl1pPr>
              <a:defRPr/>
            </a:lvl1pPr>
          </a:lstStyle>
          <a:p>
            <a:pPr>
              <a:defRPr/>
            </a:pPr>
            <a:fld id="{6C12B6E7-5C80-48CD-A50A-F7164C1FB21F}"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a:xfrm>
            <a:off x="7010400" y="6492875"/>
            <a:ext cx="2133600" cy="365125"/>
          </a:xfrm>
          <a:prstGeom prst="rect">
            <a:avLst/>
          </a:prstGeom>
        </p:spPr>
        <p:txBody>
          <a:bodyPr/>
          <a:lstStyle>
            <a:lvl1pPr>
              <a:defRPr/>
            </a:lvl1pPr>
          </a:lstStyle>
          <a:p>
            <a:pPr>
              <a:defRPr/>
            </a:pPr>
            <a:fld id="{3A81DD8E-36AA-47E3-8D0A-1AA372EBD0A0}"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pPr>
              <a:defRPr/>
            </a:pPr>
            <a:endParaRPr lang="en-US" altLang="zh-CN"/>
          </a:p>
        </p:txBody>
      </p:sp>
      <p:sp>
        <p:nvSpPr>
          <p:cNvPr id="6" name="页脚占位符 5"/>
          <p:cNvSpPr>
            <a:spLocks noGrp="1"/>
          </p:cNvSpPr>
          <p:nvPr>
            <p:ph type="ftr" sz="quarter" idx="11"/>
          </p:nvPr>
        </p:nvSpPr>
        <p:spPr/>
        <p:txBody>
          <a:bodyPr/>
          <a:lstStyle>
            <a:lvl1pPr>
              <a:defRPr/>
            </a:lvl1pPr>
          </a:lstStyle>
          <a:p>
            <a:pPr>
              <a:defRPr/>
            </a:pPr>
            <a:endParaRPr lang="en-US" altLang="zh-CN"/>
          </a:p>
        </p:txBody>
      </p:sp>
      <p:sp>
        <p:nvSpPr>
          <p:cNvPr id="7" name="灯片编号占位符 6"/>
          <p:cNvSpPr>
            <a:spLocks noGrp="1"/>
          </p:cNvSpPr>
          <p:nvPr>
            <p:ph type="sldNum" sz="quarter" idx="12"/>
          </p:nvPr>
        </p:nvSpPr>
        <p:spPr>
          <a:xfrm>
            <a:off x="7010400" y="6492875"/>
            <a:ext cx="2133600" cy="365125"/>
          </a:xfrm>
          <a:prstGeom prst="rect">
            <a:avLst/>
          </a:prstGeom>
        </p:spPr>
        <p:txBody>
          <a:bodyPr/>
          <a:lstStyle>
            <a:lvl1pPr>
              <a:defRPr/>
            </a:lvl1pPr>
          </a:lstStyle>
          <a:p>
            <a:pPr>
              <a:defRPr/>
            </a:pPr>
            <a:fld id="{4A95B35E-3A19-4FDD-89FA-9207D72AA8A1}"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363538"/>
            <a:ext cx="8229600" cy="1143000"/>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457200" y="1689100"/>
            <a:ext cx="8229600" cy="4525963"/>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b="1">
                <a:solidFill>
                  <a:srgbClr val="FFC000"/>
                </a:solidFill>
                <a:effectLst>
                  <a:outerShdw blurRad="38100" dist="38100" dir="2700000" algn="tl">
                    <a:srgbClr val="000000">
                      <a:alpha val="43137"/>
                    </a:srgbClr>
                  </a:outerShdw>
                </a:effectLst>
                <a:latin typeface="微软雅黑" pitchFamily="34" charset="-122"/>
                <a:ea typeface="微软雅黑" pitchFamily="34" charset="-122"/>
              </a:defRPr>
            </a:lvl1pPr>
          </a:lstStyle>
          <a:p>
            <a:pPr>
              <a:defRPr/>
            </a:pPr>
            <a:endParaRPr lang="en-US" altLang="zh-CN"/>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b="1">
                <a:solidFill>
                  <a:srgbClr val="FFC000"/>
                </a:solidFill>
                <a:effectLst>
                  <a:outerShdw blurRad="38100" dist="38100" dir="2700000" algn="tl">
                    <a:srgbClr val="000000">
                      <a:alpha val="43137"/>
                    </a:srgbClr>
                  </a:outerShdw>
                </a:effectLst>
                <a:latin typeface="微软雅黑" pitchFamily="34" charset="-122"/>
                <a:ea typeface="微软雅黑" pitchFamily="34" charset="-122"/>
              </a:defRPr>
            </a:lvl1pPr>
          </a:lstStyle>
          <a:p>
            <a:pPr>
              <a:defRPr/>
            </a:pPr>
            <a:endParaRPr lang="en-US" altLang="zh-CN"/>
          </a:p>
        </p:txBody>
      </p:sp>
      <p:sp>
        <p:nvSpPr>
          <p:cNvPr id="7" name="页脚占位符 4"/>
          <p:cNvSpPr txBox="1">
            <a:spLocks/>
          </p:cNvSpPr>
          <p:nvPr/>
        </p:nvSpPr>
        <p:spPr>
          <a:xfrm>
            <a:off x="0" y="0"/>
            <a:ext cx="6072188" cy="365125"/>
          </a:xfrm>
          <a:prstGeom prst="rect">
            <a:avLst/>
          </a:prstGeom>
        </p:spPr>
        <p:txBody>
          <a:bodyPr lIns="36000" tIns="36000" rIns="36000" bIns="36000"/>
          <a:lstStyle>
            <a:lvl1pPr algn="l">
              <a:defRPr sz="1800" b="1">
                <a:solidFill>
                  <a:schemeClr val="accent1"/>
                </a:solidFill>
                <a:effectLst>
                  <a:outerShdw blurRad="38100" dist="38100" dir="2700000" algn="tl">
                    <a:srgbClr val="000000">
                      <a:alpha val="43137"/>
                    </a:srgbClr>
                  </a:outerShdw>
                </a:effectLst>
              </a:defRPr>
            </a:lvl1pPr>
          </a:lstStyle>
          <a:p>
            <a:pPr>
              <a:spcBef>
                <a:spcPct val="50000"/>
              </a:spcBef>
              <a:defRPr/>
            </a:pPr>
            <a:r>
              <a:rPr lang="zh-CN" altLang="en-US" dirty="0">
                <a:solidFill>
                  <a:srgbClr val="CC00CC"/>
                </a:solidFill>
                <a:latin typeface="黑体" pitchFamily="2" charset="-122"/>
                <a:ea typeface="黑体" pitchFamily="2" charset="-122"/>
              </a:rPr>
              <a:t>水污染生态控制工程</a:t>
            </a:r>
            <a:r>
              <a:rPr lang="en-US" altLang="zh-CN" dirty="0">
                <a:solidFill>
                  <a:srgbClr val="CC00CC"/>
                </a:solidFill>
                <a:latin typeface="黑体" pitchFamily="2" charset="-122"/>
                <a:ea typeface="黑体" pitchFamily="2" charset="-122"/>
              </a:rPr>
              <a:t>——</a:t>
            </a:r>
            <a:r>
              <a:rPr lang="zh-CN" altLang="en-US" dirty="0">
                <a:solidFill>
                  <a:srgbClr val="CC00CC"/>
                </a:solidFill>
                <a:latin typeface="黑体" pitchFamily="2" charset="-122"/>
                <a:ea typeface="黑体" pitchFamily="2" charset="-122"/>
              </a:rPr>
              <a:t>第七章 人工湿地处理系统</a:t>
            </a:r>
          </a:p>
        </p:txBody>
      </p:sp>
      <p:sp>
        <p:nvSpPr>
          <p:cNvPr id="11" name="矩形 10"/>
          <p:cNvSpPr/>
          <p:nvPr/>
        </p:nvSpPr>
        <p:spPr>
          <a:xfrm>
            <a:off x="6012160" y="6381328"/>
            <a:ext cx="2816079" cy="276999"/>
          </a:xfrm>
          <a:prstGeom prst="rect">
            <a:avLst/>
          </a:prstGeom>
          <a:noFill/>
        </p:spPr>
        <p:txBody>
          <a:bodyPr wrap="square">
            <a:spAutoFit/>
          </a:bodyPr>
          <a:lstStyle/>
          <a:p>
            <a:pPr algn="ctr">
              <a:defRPr/>
            </a:pPr>
            <a:r>
              <a:rPr lang="en-US" altLang="zh-CN" sz="1200" b="1" dirty="0">
                <a:ln w="900" cmpd="sng">
                  <a:solidFill>
                    <a:schemeClr val="accent1">
                      <a:satMod val="190000"/>
                      <a:alpha val="55000"/>
                    </a:schemeClr>
                  </a:solidFill>
                  <a:prstDash val="solid"/>
                </a:ln>
                <a:solidFill>
                  <a:schemeClr val="accent2">
                    <a:lumMod val="50000"/>
                  </a:schemeClr>
                </a:solidFill>
                <a:effectLst>
                  <a:innerShdw blurRad="101600" dist="76200" dir="5400000">
                    <a:schemeClr val="accent1">
                      <a:satMod val="190000"/>
                      <a:tint val="100000"/>
                      <a:alpha val="74000"/>
                    </a:schemeClr>
                  </a:innerShdw>
                </a:effectLst>
                <a:latin typeface="Book Antiqua" pitchFamily="18" charset="0"/>
              </a:rPr>
              <a:t>Shan</a:t>
            </a:r>
            <a:r>
              <a:rPr lang="en-US" altLang="zh-CN" sz="1200" b="1" baseline="0" dirty="0">
                <a:ln w="900" cmpd="sng">
                  <a:solidFill>
                    <a:schemeClr val="accent1">
                      <a:satMod val="190000"/>
                      <a:alpha val="55000"/>
                    </a:schemeClr>
                  </a:solidFill>
                  <a:prstDash val="solid"/>
                </a:ln>
                <a:solidFill>
                  <a:schemeClr val="accent2">
                    <a:lumMod val="50000"/>
                  </a:schemeClr>
                </a:solidFill>
                <a:effectLst>
                  <a:innerShdw blurRad="101600" dist="76200" dir="5400000">
                    <a:schemeClr val="accent1">
                      <a:satMod val="190000"/>
                      <a:tint val="100000"/>
                      <a:alpha val="74000"/>
                    </a:schemeClr>
                  </a:innerShdw>
                </a:effectLst>
                <a:latin typeface="Book Antiqua" pitchFamily="18" charset="0"/>
              </a:rPr>
              <a:t>dong  Agricultural </a:t>
            </a:r>
            <a:r>
              <a:rPr lang="en-US" altLang="zh-CN" sz="1200" b="1" dirty="0">
                <a:ln w="900" cmpd="sng">
                  <a:solidFill>
                    <a:schemeClr val="accent1">
                      <a:satMod val="190000"/>
                      <a:alpha val="55000"/>
                    </a:schemeClr>
                  </a:solidFill>
                  <a:prstDash val="solid"/>
                </a:ln>
                <a:solidFill>
                  <a:schemeClr val="accent2">
                    <a:lumMod val="50000"/>
                  </a:schemeClr>
                </a:solidFill>
                <a:effectLst>
                  <a:innerShdw blurRad="101600" dist="76200" dir="5400000">
                    <a:schemeClr val="accent1">
                      <a:satMod val="190000"/>
                      <a:tint val="100000"/>
                      <a:alpha val="74000"/>
                    </a:schemeClr>
                  </a:innerShdw>
                </a:effectLst>
                <a:latin typeface="Book Antiqua" pitchFamily="18" charset="0"/>
              </a:rPr>
              <a:t>University</a:t>
            </a:r>
            <a:endParaRPr lang="zh-CN" altLang="en-US" sz="1200" b="1" dirty="0">
              <a:ln w="900" cmpd="sng">
                <a:solidFill>
                  <a:schemeClr val="accent1">
                    <a:satMod val="190000"/>
                    <a:alpha val="55000"/>
                  </a:schemeClr>
                </a:solidFill>
                <a:prstDash val="solid"/>
              </a:ln>
              <a:solidFill>
                <a:schemeClr val="accent2">
                  <a:lumMod val="50000"/>
                </a:schemeClr>
              </a:solidFill>
              <a:effectLst>
                <a:innerShdw blurRad="101600" dist="76200" dir="5400000">
                  <a:schemeClr val="accent1">
                    <a:satMod val="190000"/>
                    <a:tint val="100000"/>
                    <a:alpha val="74000"/>
                  </a:schemeClr>
                </a:innerShdw>
              </a:effectLst>
              <a:latin typeface="Book Antiqua" pitchFamily="18" charset="0"/>
            </a:endParaRPr>
          </a:p>
        </p:txBody>
      </p:sp>
      <p:cxnSp>
        <p:nvCxnSpPr>
          <p:cNvPr id="8" name="直接连接符 7"/>
          <p:cNvCxnSpPr/>
          <p:nvPr userDrawn="1"/>
        </p:nvCxnSpPr>
        <p:spPr>
          <a:xfrm>
            <a:off x="0" y="332656"/>
            <a:ext cx="9144000" cy="0"/>
          </a:xfrm>
          <a:prstGeom prst="line">
            <a:avLst/>
          </a:prstGeom>
          <a:ln w="25400">
            <a:solidFill>
              <a:srgbClr val="0BF57A"/>
            </a:solidFill>
          </a:ln>
        </p:spPr>
        <p:style>
          <a:lnRef idx="1">
            <a:schemeClr val="accent1"/>
          </a:lnRef>
          <a:fillRef idx="0">
            <a:schemeClr val="accent1"/>
          </a:fillRef>
          <a:effectRef idx="0">
            <a:schemeClr val="accent1"/>
          </a:effectRef>
          <a:fontRef idx="minor">
            <a:schemeClr val="tx1"/>
          </a:fontRef>
        </p:style>
      </p:cxnSp>
    </p:spTree>
  </p:cSld>
  <p:clrMap bg1="dk1" tx1="lt1" bg2="dk2" tx2="lt2" accent1="accent1" accent2="accent2" accent3="accent3" accent4="accent4" accent5="accent5" accent6="accent6" hlink="hlink" folHlink="folHlink"/>
  <p:sldLayoutIdLst>
    <p:sldLayoutId id="2147483834" r:id="rId1"/>
    <p:sldLayoutId id="2147483833" r:id="rId2"/>
    <p:sldLayoutId id="2147483835" r:id="rId3"/>
    <p:sldLayoutId id="2147483836" r:id="rId4"/>
    <p:sldLayoutId id="2147483837" r:id="rId5"/>
    <p:sldLayoutId id="2147483838" r:id="rId6"/>
    <p:sldLayoutId id="2147483839" r:id="rId7"/>
    <p:sldLayoutId id="2147483840" r:id="rId8"/>
    <p:sldLayoutId id="2147483841" r:id="rId9"/>
    <p:sldLayoutId id="2147483842" r:id="rId10"/>
    <p:sldLayoutId id="2147483843" r:id="rId11"/>
    <p:sldLayoutId id="2147483844" r:id="rId12"/>
  </p:sldLayoutIdLst>
  <p:txStyles>
    <p:titleStyle>
      <a:lvl1pPr algn="l" rtl="0" fontAlgn="base">
        <a:spcBef>
          <a:spcPct val="0"/>
        </a:spcBef>
        <a:spcAft>
          <a:spcPct val="0"/>
        </a:spcAft>
        <a:defRPr sz="4400" b="1" kern="1200">
          <a:solidFill>
            <a:srgbClr val="FFC000"/>
          </a:solidFill>
          <a:effectLst>
            <a:outerShdw blurRad="38100" dist="38100" dir="2700000" algn="tl">
              <a:srgbClr val="000000">
                <a:alpha val="43137"/>
              </a:srgbClr>
            </a:outerShdw>
          </a:effectLst>
          <a:latin typeface="+mn-lt"/>
          <a:ea typeface="黑体" pitchFamily="2" charset="-122"/>
          <a:cs typeface="+mj-cs"/>
        </a:defRPr>
      </a:lvl1pPr>
      <a:lvl2pPr algn="l" rtl="0" fontAlgn="base">
        <a:spcBef>
          <a:spcPct val="0"/>
        </a:spcBef>
        <a:spcAft>
          <a:spcPct val="0"/>
        </a:spcAft>
        <a:defRPr sz="4400" b="1">
          <a:solidFill>
            <a:srgbClr val="FFC000"/>
          </a:solidFill>
          <a:latin typeface="Verdana" pitchFamily="34" charset="0"/>
          <a:ea typeface="黑体" pitchFamily="2" charset="-122"/>
        </a:defRPr>
      </a:lvl2pPr>
      <a:lvl3pPr algn="l" rtl="0" fontAlgn="base">
        <a:spcBef>
          <a:spcPct val="0"/>
        </a:spcBef>
        <a:spcAft>
          <a:spcPct val="0"/>
        </a:spcAft>
        <a:defRPr sz="4400" b="1">
          <a:solidFill>
            <a:srgbClr val="FFC000"/>
          </a:solidFill>
          <a:latin typeface="Verdana" pitchFamily="34" charset="0"/>
          <a:ea typeface="黑体" pitchFamily="2" charset="-122"/>
        </a:defRPr>
      </a:lvl3pPr>
      <a:lvl4pPr algn="l" rtl="0" fontAlgn="base">
        <a:spcBef>
          <a:spcPct val="0"/>
        </a:spcBef>
        <a:spcAft>
          <a:spcPct val="0"/>
        </a:spcAft>
        <a:defRPr sz="4400" b="1">
          <a:solidFill>
            <a:srgbClr val="FFC000"/>
          </a:solidFill>
          <a:latin typeface="Verdana" pitchFamily="34" charset="0"/>
          <a:ea typeface="黑体" pitchFamily="2" charset="-122"/>
        </a:defRPr>
      </a:lvl4pPr>
      <a:lvl5pPr algn="l" rtl="0" fontAlgn="base">
        <a:spcBef>
          <a:spcPct val="0"/>
        </a:spcBef>
        <a:spcAft>
          <a:spcPct val="0"/>
        </a:spcAft>
        <a:defRPr sz="4400" b="1">
          <a:solidFill>
            <a:srgbClr val="FFC000"/>
          </a:solidFill>
          <a:latin typeface="Verdana" pitchFamily="34" charset="0"/>
          <a:ea typeface="黑体" pitchFamily="2" charset="-122"/>
        </a:defRPr>
      </a:lvl5pPr>
      <a:lvl6pPr marL="457200" algn="l" rtl="0" fontAlgn="base">
        <a:spcBef>
          <a:spcPct val="0"/>
        </a:spcBef>
        <a:spcAft>
          <a:spcPct val="0"/>
        </a:spcAft>
        <a:defRPr sz="4400" b="1">
          <a:solidFill>
            <a:srgbClr val="FFC000"/>
          </a:solidFill>
          <a:latin typeface="Verdana" pitchFamily="34" charset="0"/>
          <a:ea typeface="黑体" pitchFamily="2" charset="-122"/>
        </a:defRPr>
      </a:lvl6pPr>
      <a:lvl7pPr marL="914400" algn="l" rtl="0" fontAlgn="base">
        <a:spcBef>
          <a:spcPct val="0"/>
        </a:spcBef>
        <a:spcAft>
          <a:spcPct val="0"/>
        </a:spcAft>
        <a:defRPr sz="4400" b="1">
          <a:solidFill>
            <a:srgbClr val="FFC000"/>
          </a:solidFill>
          <a:latin typeface="Verdana" pitchFamily="34" charset="0"/>
          <a:ea typeface="黑体" pitchFamily="2" charset="-122"/>
        </a:defRPr>
      </a:lvl7pPr>
      <a:lvl8pPr marL="1371600" algn="l" rtl="0" fontAlgn="base">
        <a:spcBef>
          <a:spcPct val="0"/>
        </a:spcBef>
        <a:spcAft>
          <a:spcPct val="0"/>
        </a:spcAft>
        <a:defRPr sz="4400" b="1">
          <a:solidFill>
            <a:srgbClr val="FFC000"/>
          </a:solidFill>
          <a:latin typeface="Verdana" pitchFamily="34" charset="0"/>
          <a:ea typeface="黑体" pitchFamily="2" charset="-122"/>
        </a:defRPr>
      </a:lvl8pPr>
      <a:lvl9pPr marL="1828800" algn="l" rtl="0" fontAlgn="base">
        <a:spcBef>
          <a:spcPct val="0"/>
        </a:spcBef>
        <a:spcAft>
          <a:spcPct val="0"/>
        </a:spcAft>
        <a:defRPr sz="4400" b="1">
          <a:solidFill>
            <a:srgbClr val="FFC000"/>
          </a:solidFill>
          <a:latin typeface="Verdana" pitchFamily="34" charset="0"/>
          <a:ea typeface="黑体" pitchFamily="2" charset="-122"/>
        </a:defRPr>
      </a:lvl9pPr>
    </p:titleStyle>
    <p:bodyStyle>
      <a:lvl1pPr marL="342900" indent="-342900" algn="just" rtl="0" fontAlgn="base">
        <a:spcBef>
          <a:spcPct val="20000"/>
        </a:spcBef>
        <a:spcAft>
          <a:spcPct val="0"/>
        </a:spcAft>
        <a:buFont typeface="Wingdings" pitchFamily="2" charset="2"/>
        <a:buChar char="Ø"/>
        <a:defRPr sz="3200" kern="1200">
          <a:solidFill>
            <a:srgbClr val="FFC000"/>
          </a:solidFill>
          <a:effectLst>
            <a:outerShdw blurRad="38100" dist="38100" dir="2700000" algn="tl">
              <a:srgbClr val="000000">
                <a:alpha val="43137"/>
              </a:srgbClr>
            </a:outerShdw>
          </a:effectLst>
          <a:latin typeface="Times New Roman" pitchFamily="18" charset="0"/>
          <a:ea typeface="黑体" pitchFamily="2" charset="-122"/>
          <a:cs typeface="Times New Roman" pitchFamily="18" charset="0"/>
        </a:defRPr>
      </a:lvl1pPr>
      <a:lvl2pPr marL="742950" indent="-285750" algn="just" rtl="0" fontAlgn="base">
        <a:spcBef>
          <a:spcPct val="20000"/>
        </a:spcBef>
        <a:spcAft>
          <a:spcPct val="0"/>
        </a:spcAft>
        <a:buFont typeface="Wingdings" pitchFamily="2" charset="2"/>
        <a:buChar char="ü"/>
        <a:defRPr sz="2800" kern="1200">
          <a:solidFill>
            <a:srgbClr val="FFC000"/>
          </a:solidFill>
          <a:effectLst>
            <a:outerShdw blurRad="38100" dist="38100" dir="2700000" algn="tl">
              <a:srgbClr val="000000">
                <a:alpha val="43137"/>
              </a:srgbClr>
            </a:outerShdw>
          </a:effectLst>
          <a:latin typeface="Times New Roman" pitchFamily="18" charset="0"/>
          <a:ea typeface="黑体" pitchFamily="2" charset="-122"/>
          <a:cs typeface="Times New Roman" pitchFamily="18" charset="0"/>
        </a:defRPr>
      </a:lvl2pPr>
      <a:lvl3pPr marL="1143000" indent="-228600" algn="just" rtl="0" fontAlgn="base">
        <a:spcBef>
          <a:spcPct val="20000"/>
        </a:spcBef>
        <a:spcAft>
          <a:spcPct val="0"/>
        </a:spcAft>
        <a:buFont typeface="Arial" charset="0"/>
        <a:buChar char="•"/>
        <a:defRPr sz="2400" kern="1200">
          <a:solidFill>
            <a:srgbClr val="FFC000"/>
          </a:solidFill>
          <a:effectLst>
            <a:outerShdw blurRad="38100" dist="38100" dir="2700000" algn="tl">
              <a:srgbClr val="000000">
                <a:alpha val="43137"/>
              </a:srgbClr>
            </a:outerShdw>
          </a:effectLst>
          <a:latin typeface="Times New Roman" pitchFamily="18" charset="0"/>
          <a:ea typeface="黑体" pitchFamily="2" charset="-122"/>
          <a:cs typeface="Times New Roman" pitchFamily="18" charset="0"/>
        </a:defRPr>
      </a:lvl3pPr>
      <a:lvl4pPr marL="1600200" indent="-228600" algn="just" rtl="0" fontAlgn="base">
        <a:spcBef>
          <a:spcPct val="20000"/>
        </a:spcBef>
        <a:spcAft>
          <a:spcPct val="0"/>
        </a:spcAft>
        <a:buFont typeface="Arial" charset="0"/>
        <a:buChar char="–"/>
        <a:defRPr sz="2000" kern="1200">
          <a:solidFill>
            <a:srgbClr val="FFC000"/>
          </a:solidFill>
          <a:effectLst>
            <a:outerShdw blurRad="38100" dist="38100" dir="2700000" algn="tl">
              <a:srgbClr val="000000">
                <a:alpha val="43137"/>
              </a:srgbClr>
            </a:outerShdw>
          </a:effectLst>
          <a:latin typeface="Times New Roman" pitchFamily="18" charset="0"/>
          <a:ea typeface="黑体" pitchFamily="2" charset="-122"/>
          <a:cs typeface="Times New Roman" pitchFamily="18" charset="0"/>
        </a:defRPr>
      </a:lvl4pPr>
      <a:lvl5pPr marL="2057400" indent="-228600" algn="just" rtl="0" fontAlgn="base">
        <a:spcBef>
          <a:spcPct val="20000"/>
        </a:spcBef>
        <a:spcAft>
          <a:spcPct val="0"/>
        </a:spcAft>
        <a:buFont typeface="Arial" charset="0"/>
        <a:buChar char="»"/>
        <a:defRPr sz="2000" kern="1200">
          <a:solidFill>
            <a:srgbClr val="FFC000"/>
          </a:solidFill>
          <a:effectLst>
            <a:outerShdw blurRad="38100" dist="38100" dir="2700000" algn="tl">
              <a:srgbClr val="000000">
                <a:alpha val="43137"/>
              </a:srgbClr>
            </a:outerShdw>
          </a:effectLst>
          <a:latin typeface="Times New Roman" pitchFamily="18" charset="0"/>
          <a:ea typeface="黑体" pitchFamily="2" charset="-122"/>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10.jpeg"/><Relationship Id="rId4" Type="http://schemas.openxmlformats.org/officeDocument/2006/relationships/image" Target="../media/image9.gif"/></Relationships>
</file>

<file path=ppt/slides/_rels/slide100.xml.rels><?xml version="1.0" encoding="UTF-8" standalone="yes"?>
<Relationships xmlns="http://schemas.openxmlformats.org/package/2006/relationships"><Relationship Id="rId3" Type="http://schemas.openxmlformats.org/officeDocument/2006/relationships/image" Target="../media/image49.wmf"/><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image" Target="../media/image50.wmf"/><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image" Target="../media/image53.wmf"/><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image" Target="../media/image56.wmf"/><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image" Target="../media/image57.w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9.gif"/><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34.png"/><Relationship Id="rId2" Type="http://schemas.openxmlformats.org/officeDocument/2006/relationships/image" Target="../media/image31.png"/><Relationship Id="rId1" Type="http://schemas.openxmlformats.org/officeDocument/2006/relationships/slideLayout" Target="../slideLayouts/slideLayout7.xml"/><Relationship Id="rId6" Type="http://schemas.openxmlformats.org/officeDocument/2006/relationships/slide" Target="slide11.xml"/><Relationship Id="rId5" Type="http://schemas.openxmlformats.org/officeDocument/2006/relationships/image" Target="../media/image33.png"/><Relationship Id="rId4" Type="http://schemas.openxmlformats.org/officeDocument/2006/relationships/slide" Target="slide10.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35.wmf"/></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37.gif"/><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48.wm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Rot="1" noChangeArrowheads="1"/>
          </p:cNvSpPr>
          <p:nvPr>
            <p:ph type="ctrTitle"/>
          </p:nvPr>
        </p:nvSpPr>
        <p:spPr/>
        <p:txBody>
          <a:bodyPr/>
          <a:lstStyle/>
          <a:p>
            <a:pPr algn="ctr"/>
            <a:r>
              <a:rPr lang="zh-CN" altLang="en-US" dirty="0"/>
              <a:t>第七章 人工湿地处理系统</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p:cNvSpPr>
            <a:spLocks noChangeArrowheads="1"/>
          </p:cNvSpPr>
          <p:nvPr/>
        </p:nvSpPr>
        <p:spPr bwMode="auto">
          <a:xfrm>
            <a:off x="611560" y="1268760"/>
            <a:ext cx="7827764" cy="1477328"/>
          </a:xfrm>
          <a:prstGeom prst="rect">
            <a:avLst/>
          </a:prstGeom>
          <a:noFill/>
          <a:ln w="9525">
            <a:noFill/>
            <a:miter lim="800000"/>
            <a:headEnd/>
            <a:tailEnd/>
          </a:ln>
        </p:spPr>
        <p:txBody>
          <a:bodyPr wrap="square">
            <a:spAutoFit/>
          </a:bodyPr>
          <a:lstStyle/>
          <a:p>
            <a:pPr algn="just">
              <a:lnSpc>
                <a:spcPct val="150000"/>
              </a:lnSpc>
            </a:pPr>
            <a:r>
              <a:rPr lang="zh-CN" altLang="zh-CN" sz="2000" b="1" dirty="0">
                <a:solidFill>
                  <a:schemeClr val="tx2"/>
                </a:solidFill>
                <a:latin typeface="华文楷体" pitchFamily="2" charset="-122"/>
                <a:ea typeface="华文楷体" pitchFamily="2" charset="-122"/>
              </a:rPr>
              <a:t>      </a:t>
            </a:r>
            <a:r>
              <a:rPr lang="zh-CN" sz="2000" b="1" dirty="0">
                <a:solidFill>
                  <a:schemeClr val="tx2"/>
                </a:solidFill>
                <a:latin typeface="华文楷体" pitchFamily="2" charset="-122"/>
                <a:ea typeface="华文楷体" pitchFamily="2" charset="-122"/>
              </a:rPr>
              <a:t>湿地是地球上一种重要的生态系统。它处于陆地生态系统（如森林和草地）与水生生态系统（如深水湖和海洋）之间。湿地是陆生生态系统和水生生态系统之间的过渡带。</a:t>
            </a:r>
          </a:p>
        </p:txBody>
      </p:sp>
      <p:sp>
        <p:nvSpPr>
          <p:cNvPr id="26627" name="Rectangle 4"/>
          <p:cNvSpPr>
            <a:spLocks noChangeArrowheads="1"/>
          </p:cNvSpPr>
          <p:nvPr/>
        </p:nvSpPr>
        <p:spPr bwMode="auto">
          <a:xfrm>
            <a:off x="2771775" y="476250"/>
            <a:ext cx="3384550" cy="769938"/>
          </a:xfrm>
          <a:prstGeom prst="rect">
            <a:avLst/>
          </a:prstGeom>
          <a:noFill/>
          <a:ln w="9525">
            <a:noFill/>
            <a:miter lim="800000"/>
            <a:headEnd/>
            <a:tailEnd/>
          </a:ln>
        </p:spPr>
        <p:txBody>
          <a:bodyPr>
            <a:spAutoFit/>
          </a:bodyPr>
          <a:lstStyle/>
          <a:p>
            <a:r>
              <a:rPr lang="zh-CN" sz="4400" b="1" dirty="0">
                <a:solidFill>
                  <a:srgbClr val="0BF57A"/>
                </a:solidFill>
                <a:latin typeface="华文新魏" pitchFamily="2" charset="-122"/>
                <a:ea typeface="华文新魏" pitchFamily="2" charset="-122"/>
              </a:rPr>
              <a:t>湿 地 概 述</a:t>
            </a:r>
          </a:p>
        </p:txBody>
      </p:sp>
      <p:pic>
        <p:nvPicPr>
          <p:cNvPr id="26628" name="Picture 5" descr="图片1"/>
          <p:cNvPicPr>
            <a:picLocks noChangeAspect="1" noChangeArrowheads="1"/>
          </p:cNvPicPr>
          <p:nvPr/>
        </p:nvPicPr>
        <p:blipFill>
          <a:blip r:embed="rId3" cstate="print"/>
          <a:srcRect/>
          <a:stretch>
            <a:fillRect/>
          </a:stretch>
        </p:blipFill>
        <p:spPr bwMode="auto">
          <a:xfrm>
            <a:off x="0" y="5057775"/>
            <a:ext cx="1692275" cy="1800225"/>
          </a:xfrm>
          <a:prstGeom prst="rect">
            <a:avLst/>
          </a:prstGeom>
          <a:noFill/>
          <a:ln w="9525">
            <a:noFill/>
            <a:miter lim="800000"/>
            <a:headEnd/>
            <a:tailEnd/>
          </a:ln>
        </p:spPr>
      </p:pic>
      <p:pic>
        <p:nvPicPr>
          <p:cNvPr id="26629" name="Picture 6" descr="http_imgload"/>
          <p:cNvPicPr>
            <a:picLocks noChangeAspect="1" noChangeArrowheads="1"/>
          </p:cNvPicPr>
          <p:nvPr/>
        </p:nvPicPr>
        <p:blipFill>
          <a:blip r:embed="rId4" cstate="print"/>
          <a:srcRect/>
          <a:stretch>
            <a:fillRect/>
          </a:stretch>
        </p:blipFill>
        <p:spPr bwMode="auto">
          <a:xfrm>
            <a:off x="7164288" y="404664"/>
            <a:ext cx="1479550" cy="936625"/>
          </a:xfrm>
          <a:prstGeom prst="rect">
            <a:avLst/>
          </a:prstGeom>
          <a:noFill/>
          <a:ln w="9525">
            <a:noFill/>
            <a:miter lim="800000"/>
            <a:headEnd/>
            <a:tailEnd/>
          </a:ln>
        </p:spPr>
      </p:pic>
      <p:pic>
        <p:nvPicPr>
          <p:cNvPr id="26630" name="Picture 8" descr="QQ截图未命名qq5"/>
          <p:cNvPicPr>
            <a:picLocks noChangeAspect="1" noChangeArrowheads="1"/>
          </p:cNvPicPr>
          <p:nvPr/>
        </p:nvPicPr>
        <p:blipFill>
          <a:blip r:embed="rId5" cstate="print"/>
          <a:srcRect/>
          <a:stretch>
            <a:fillRect/>
          </a:stretch>
        </p:blipFill>
        <p:spPr bwMode="auto">
          <a:xfrm>
            <a:off x="6875463" y="4292600"/>
            <a:ext cx="1928812" cy="2133600"/>
          </a:xfrm>
          <a:prstGeom prst="rect">
            <a:avLst/>
          </a:prstGeom>
          <a:noFill/>
          <a:ln w="9525">
            <a:noFill/>
            <a:miter lim="800000"/>
            <a:headEnd/>
            <a:tailEnd/>
          </a:ln>
        </p:spPr>
      </p:pic>
      <p:sp>
        <p:nvSpPr>
          <p:cNvPr id="26631" name="Rectangle 9"/>
          <p:cNvSpPr>
            <a:spLocks noChangeArrowheads="1"/>
          </p:cNvSpPr>
          <p:nvPr/>
        </p:nvSpPr>
        <p:spPr bwMode="auto">
          <a:xfrm>
            <a:off x="683568" y="2852738"/>
            <a:ext cx="8065145" cy="1477328"/>
          </a:xfrm>
          <a:prstGeom prst="rect">
            <a:avLst/>
          </a:prstGeom>
          <a:noFill/>
          <a:ln w="9525">
            <a:noFill/>
            <a:miter lim="800000"/>
            <a:headEnd/>
            <a:tailEnd/>
          </a:ln>
        </p:spPr>
        <p:txBody>
          <a:bodyPr wrap="square">
            <a:spAutoFit/>
          </a:bodyPr>
          <a:lstStyle/>
          <a:p>
            <a:pPr algn="just">
              <a:lnSpc>
                <a:spcPct val="150000"/>
              </a:lnSpc>
            </a:pPr>
            <a:r>
              <a:rPr lang="zh-CN" altLang="zh-CN" sz="1800" dirty="0">
                <a:solidFill>
                  <a:schemeClr val="folHlink"/>
                </a:solidFill>
                <a:latin typeface="华文楷体" pitchFamily="2" charset="-122"/>
                <a:ea typeface="华文楷体" pitchFamily="2" charset="-122"/>
              </a:rPr>
              <a:t>       </a:t>
            </a:r>
            <a:r>
              <a:rPr lang="zh-CN" sz="2000" b="1" dirty="0">
                <a:solidFill>
                  <a:schemeClr val="tx2"/>
                </a:solidFill>
                <a:latin typeface="华文楷体" pitchFamily="2" charset="-122"/>
                <a:ea typeface="华文楷体" pitchFamily="2" charset="-122"/>
              </a:rPr>
              <a:t>人工湿地是一种为了达到环保处理效果，模仿自然湿地而人工设计的复杂的具有渗透性能的地层生态结构，包括有</a:t>
            </a:r>
            <a:r>
              <a:rPr lang="zh-CN" sz="2000" b="1" u="sng" dirty="0">
                <a:solidFill>
                  <a:srgbClr val="0BF57A"/>
                </a:solidFill>
                <a:latin typeface="华文楷体" pitchFamily="2" charset="-122"/>
                <a:ea typeface="华文楷体" pitchFamily="2" charset="-122"/>
              </a:rPr>
              <a:t>浮现性、浸没式植物</a:t>
            </a:r>
            <a:r>
              <a:rPr lang="zh-CN" sz="2000" b="1" dirty="0">
                <a:solidFill>
                  <a:schemeClr val="tx2"/>
                </a:solidFill>
                <a:latin typeface="华文楷体" pitchFamily="2" charset="-122"/>
                <a:ea typeface="华文楷体" pitchFamily="2" charset="-122"/>
              </a:rPr>
              <a:t>、</a:t>
            </a:r>
            <a:r>
              <a:rPr lang="zh-CN" sz="2000" b="1" u="sng" dirty="0">
                <a:solidFill>
                  <a:srgbClr val="0BF57A"/>
                </a:solidFill>
                <a:latin typeface="华文楷体" pitchFamily="2" charset="-122"/>
                <a:ea typeface="华文楷体" pitchFamily="2" charset="-122"/>
              </a:rPr>
              <a:t>动物</a:t>
            </a:r>
            <a:r>
              <a:rPr lang="zh-CN" sz="2000" b="1" dirty="0">
                <a:solidFill>
                  <a:schemeClr val="tx2"/>
                </a:solidFill>
                <a:latin typeface="华文楷体" pitchFamily="2" charset="-122"/>
                <a:ea typeface="华文楷体" pitchFamily="2" charset="-122"/>
              </a:rPr>
              <a:t>和</a:t>
            </a:r>
            <a:r>
              <a:rPr lang="zh-CN" sz="2000" b="1" u="sng" dirty="0">
                <a:solidFill>
                  <a:srgbClr val="0BF57A"/>
                </a:solidFill>
                <a:latin typeface="华文楷体" pitchFamily="2" charset="-122"/>
                <a:ea typeface="华文楷体" pitchFamily="2" charset="-122"/>
              </a:rPr>
              <a:t>水体</a:t>
            </a:r>
            <a:r>
              <a:rPr lang="zh-CN" sz="2000" b="1" dirty="0">
                <a:solidFill>
                  <a:schemeClr val="tx2"/>
                </a:solidFill>
                <a:latin typeface="华文楷体" pitchFamily="2" charset="-122"/>
                <a:ea typeface="华文楷体" pitchFamily="2" charset="-122"/>
              </a:rPr>
              <a:t>等不同的组成部分。</a:t>
            </a:r>
          </a:p>
        </p:txBody>
      </p:sp>
      <p:sp>
        <p:nvSpPr>
          <p:cNvPr id="26632" name="Rectangle 10"/>
          <p:cNvSpPr>
            <a:spLocks noChangeArrowheads="1"/>
          </p:cNvSpPr>
          <p:nvPr/>
        </p:nvSpPr>
        <p:spPr bwMode="auto">
          <a:xfrm>
            <a:off x="1115616" y="4566027"/>
            <a:ext cx="5759847" cy="2031325"/>
          </a:xfrm>
          <a:prstGeom prst="rect">
            <a:avLst/>
          </a:prstGeom>
          <a:noFill/>
          <a:ln w="9525">
            <a:noFill/>
            <a:miter lim="800000"/>
            <a:headEnd/>
            <a:tailEnd/>
          </a:ln>
        </p:spPr>
        <p:txBody>
          <a:bodyPr wrap="square">
            <a:spAutoFit/>
          </a:bodyPr>
          <a:lstStyle/>
          <a:p>
            <a:pPr algn="just">
              <a:lnSpc>
                <a:spcPct val="150000"/>
              </a:lnSpc>
            </a:pPr>
            <a:r>
              <a:rPr lang="zh-CN" altLang="zh-CN" sz="2000" b="1" dirty="0">
                <a:solidFill>
                  <a:schemeClr val="tx2"/>
                </a:solidFill>
                <a:latin typeface="黑体" pitchFamily="49" charset="-122"/>
                <a:ea typeface="黑体" pitchFamily="49" charset="-122"/>
              </a:rPr>
              <a:t>    </a:t>
            </a:r>
            <a:r>
              <a:rPr lang="zh-CN" sz="2000" b="1" dirty="0">
                <a:solidFill>
                  <a:schemeClr val="tx2"/>
                </a:solidFill>
                <a:latin typeface="华文楷体" pitchFamily="2" charset="-122"/>
                <a:ea typeface="华文楷体" pitchFamily="2" charset="-122"/>
              </a:rPr>
              <a:t>人工湿地分为</a:t>
            </a:r>
            <a:r>
              <a:rPr lang="zh-CN" sz="2000" b="1" dirty="0">
                <a:solidFill>
                  <a:srgbClr val="FFFF00"/>
                </a:solidFill>
                <a:latin typeface="华文楷体" pitchFamily="2" charset="-122"/>
                <a:ea typeface="华文楷体" pitchFamily="2" charset="-122"/>
              </a:rPr>
              <a:t>表面流湿地</a:t>
            </a:r>
            <a:r>
              <a:rPr lang="zh-CN" sz="2000" b="1" dirty="0">
                <a:solidFill>
                  <a:srgbClr val="C2B403"/>
                </a:solidFill>
                <a:latin typeface="华文楷体" pitchFamily="2" charset="-122"/>
                <a:ea typeface="华文楷体" pitchFamily="2" charset="-122"/>
              </a:rPr>
              <a:t>、</a:t>
            </a:r>
            <a:r>
              <a:rPr lang="zh-CN" sz="2000" b="1" dirty="0">
                <a:solidFill>
                  <a:srgbClr val="FFFF00"/>
                </a:solidFill>
                <a:latin typeface="华文楷体" pitchFamily="2" charset="-122"/>
                <a:ea typeface="华文楷体" pitchFamily="2" charset="-122"/>
              </a:rPr>
              <a:t>潜流湿地、垂直流湿地</a:t>
            </a:r>
            <a:r>
              <a:rPr lang="zh-CN" sz="2000" b="1" dirty="0">
                <a:solidFill>
                  <a:schemeClr val="tx2"/>
                </a:solidFill>
                <a:latin typeface="华文楷体" pitchFamily="2" charset="-122"/>
                <a:ea typeface="华文楷体" pitchFamily="2" charset="-122"/>
              </a:rPr>
              <a:t>三大类，是一个独特的土壤、植物、微生物综合生态系统。</a:t>
            </a:r>
          </a:p>
          <a:p>
            <a:endParaRPr lang="zh-CN" b="1" dirty="0">
              <a:solidFill>
                <a:schemeClr val="tx2"/>
              </a:solidFill>
              <a:ea typeface="黑体" pitchFamily="49" charset="-122"/>
            </a:endParaRPr>
          </a:p>
          <a:p>
            <a:endParaRPr lang="zh-CN" altLang="zh-CN" b="1" dirty="0">
              <a:solidFill>
                <a:schemeClr val="tx2"/>
              </a:solidFill>
              <a:ea typeface="黑体" pitchFamily="49" charset="-122"/>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idx="4294967295"/>
          </p:nvPr>
        </p:nvSpPr>
        <p:spPr>
          <a:xfrm>
            <a:off x="539750" y="188913"/>
            <a:ext cx="8229600" cy="927100"/>
          </a:xfrm>
        </p:spPr>
        <p:txBody>
          <a:bodyPr/>
          <a:lstStyle/>
          <a:p>
            <a:r>
              <a:rPr lang="zh-CN" altLang="zh-CN" sz="3200" b="0">
                <a:latin typeface="宋体" pitchFamily="2" charset="-122"/>
                <a:ea typeface="宋体" pitchFamily="2" charset="-122"/>
              </a:rPr>
              <a:t>2.</a:t>
            </a:r>
            <a:r>
              <a:rPr lang="zh-CN" sz="3200" b="0">
                <a:latin typeface="宋体" pitchFamily="2" charset="-122"/>
                <a:ea typeface="宋体" pitchFamily="2" charset="-122"/>
              </a:rPr>
              <a:t>九溪人工湿地场地分析</a:t>
            </a:r>
          </a:p>
        </p:txBody>
      </p:sp>
      <p:pic>
        <p:nvPicPr>
          <p:cNvPr id="111619" name="Picture 3"/>
          <p:cNvPicPr>
            <a:picLocks noGrp="1" noChangeAspect="1" noChangeArrowheads="1"/>
          </p:cNvPicPr>
          <p:nvPr>
            <p:ph type="body" sz="half" idx="4294967295"/>
          </p:nvPr>
        </p:nvPicPr>
        <p:blipFill>
          <a:blip r:embed="rId3" cstate="print"/>
          <a:srcRect/>
          <a:stretch>
            <a:fillRect/>
          </a:stretch>
        </p:blipFill>
        <p:spPr>
          <a:xfrm>
            <a:off x="250825" y="982663"/>
            <a:ext cx="6051667" cy="4174529"/>
          </a:xfrm>
          <a:noFill/>
          <a:ln/>
        </p:spPr>
      </p:pic>
      <p:sp>
        <p:nvSpPr>
          <p:cNvPr id="111620" name="Text Box 4"/>
          <p:cNvSpPr txBox="1">
            <a:spLocks noChangeArrowheads="1"/>
          </p:cNvSpPr>
          <p:nvPr/>
        </p:nvSpPr>
        <p:spPr bwMode="auto">
          <a:xfrm>
            <a:off x="2771800" y="5229200"/>
            <a:ext cx="6121400" cy="1938992"/>
          </a:xfrm>
          <a:prstGeom prst="rect">
            <a:avLst/>
          </a:prstGeom>
          <a:noFill/>
          <a:ln w="9525">
            <a:noFill/>
            <a:miter lim="800000"/>
            <a:headEnd/>
            <a:tailEnd/>
          </a:ln>
        </p:spPr>
        <p:txBody>
          <a:bodyPr wrap="square">
            <a:spAutoFit/>
          </a:bodyPr>
          <a:lstStyle/>
          <a:p>
            <a:r>
              <a:rPr lang="zh-CN" sz="2000" dirty="0">
                <a:latin typeface="宋体" pitchFamily="2" charset="-122"/>
              </a:rPr>
              <a:t>占地面积：</a:t>
            </a:r>
            <a:r>
              <a:rPr lang="zh-CN" altLang="zh-CN" sz="2000" dirty="0">
                <a:latin typeface="宋体" pitchFamily="2" charset="-122"/>
              </a:rPr>
              <a:t>18</a:t>
            </a:r>
            <a:r>
              <a:rPr lang="zh-CN" sz="2000" dirty="0">
                <a:latin typeface="宋体" pitchFamily="2" charset="-122"/>
              </a:rPr>
              <a:t>万</a:t>
            </a:r>
            <a:r>
              <a:rPr lang="zh-CN" altLang="zh-CN" sz="2000" dirty="0">
                <a:latin typeface="宋体" pitchFamily="2" charset="-122"/>
              </a:rPr>
              <a:t>m</a:t>
            </a:r>
            <a:r>
              <a:rPr lang="zh-CN" altLang="zh-CN" sz="2000" baseline="30000" dirty="0">
                <a:latin typeface="宋体" pitchFamily="2" charset="-122"/>
              </a:rPr>
              <a:t>2 </a:t>
            </a:r>
            <a:r>
              <a:rPr lang="zh-CN" altLang="zh-CN" sz="2000" dirty="0">
                <a:latin typeface="宋体" pitchFamily="2" charset="-122"/>
              </a:rPr>
              <a:t>(A</a:t>
            </a:r>
            <a:r>
              <a:rPr lang="zh-CN" sz="2000" dirty="0">
                <a:latin typeface="宋体" pitchFamily="2" charset="-122"/>
              </a:rPr>
              <a:t>区</a:t>
            </a:r>
            <a:r>
              <a:rPr lang="zh-CN" altLang="zh-CN" sz="2000" dirty="0">
                <a:latin typeface="宋体" pitchFamily="2" charset="-122"/>
              </a:rPr>
              <a:t>4</a:t>
            </a:r>
            <a:r>
              <a:rPr lang="zh-CN" sz="2000" dirty="0">
                <a:latin typeface="宋体" pitchFamily="2" charset="-122"/>
              </a:rPr>
              <a:t>万</a:t>
            </a:r>
            <a:r>
              <a:rPr lang="zh-CN" altLang="zh-CN" sz="2000" dirty="0">
                <a:latin typeface="宋体" pitchFamily="2" charset="-122"/>
              </a:rPr>
              <a:t>m</a:t>
            </a:r>
            <a:r>
              <a:rPr lang="zh-CN" altLang="zh-CN" sz="2000" baseline="30000" dirty="0">
                <a:latin typeface="宋体" pitchFamily="2" charset="-122"/>
              </a:rPr>
              <a:t>2</a:t>
            </a:r>
            <a:r>
              <a:rPr lang="zh-CN" sz="2000" dirty="0">
                <a:latin typeface="宋体" pitchFamily="2" charset="-122"/>
              </a:rPr>
              <a:t>、</a:t>
            </a:r>
            <a:r>
              <a:rPr lang="zh-CN" altLang="zh-CN" sz="2000" dirty="0">
                <a:latin typeface="宋体" pitchFamily="2" charset="-122"/>
              </a:rPr>
              <a:t>B</a:t>
            </a:r>
            <a:r>
              <a:rPr lang="zh-CN" sz="2000" dirty="0">
                <a:latin typeface="宋体" pitchFamily="2" charset="-122"/>
              </a:rPr>
              <a:t>区</a:t>
            </a:r>
            <a:r>
              <a:rPr lang="zh-CN" altLang="zh-CN" sz="2000" dirty="0">
                <a:latin typeface="宋体" pitchFamily="2" charset="-122"/>
              </a:rPr>
              <a:t>14</a:t>
            </a:r>
            <a:r>
              <a:rPr lang="zh-CN" sz="2000" dirty="0">
                <a:latin typeface="宋体" pitchFamily="2" charset="-122"/>
              </a:rPr>
              <a:t>万</a:t>
            </a:r>
            <a:r>
              <a:rPr lang="zh-CN" altLang="zh-CN" sz="2000" dirty="0">
                <a:latin typeface="宋体" pitchFamily="2" charset="-122"/>
              </a:rPr>
              <a:t>m</a:t>
            </a:r>
            <a:r>
              <a:rPr lang="zh-CN" altLang="zh-CN" sz="2000" baseline="30000" dirty="0">
                <a:latin typeface="宋体" pitchFamily="2" charset="-122"/>
              </a:rPr>
              <a:t>2</a:t>
            </a:r>
            <a:r>
              <a:rPr lang="zh-CN" altLang="zh-CN" sz="2000" dirty="0">
                <a:latin typeface="宋体" pitchFamily="2" charset="-122"/>
              </a:rPr>
              <a:t>)</a:t>
            </a:r>
            <a:endParaRPr lang="zh-CN" altLang="zh-CN" sz="2000" baseline="30000" dirty="0">
              <a:latin typeface="宋体" pitchFamily="2" charset="-122"/>
            </a:endParaRPr>
          </a:p>
          <a:p>
            <a:r>
              <a:rPr lang="zh-CN" sz="2000" dirty="0">
                <a:latin typeface="宋体" pitchFamily="2" charset="-122"/>
              </a:rPr>
              <a:t>污水处理工艺：</a:t>
            </a:r>
            <a:r>
              <a:rPr lang="zh-CN" sz="2000" dirty="0">
                <a:solidFill>
                  <a:schemeClr val="folHlink"/>
                </a:solidFill>
                <a:latin typeface="宋体" pitchFamily="2" charset="-122"/>
              </a:rPr>
              <a:t>植物碎石床</a:t>
            </a:r>
            <a:r>
              <a:rPr lang="zh-CN" sz="2000" dirty="0">
                <a:latin typeface="宋体" pitchFamily="2" charset="-122"/>
              </a:rPr>
              <a:t>，</a:t>
            </a:r>
            <a:r>
              <a:rPr lang="zh-CN" sz="2000" dirty="0">
                <a:solidFill>
                  <a:schemeClr val="folHlink"/>
                </a:solidFill>
                <a:latin typeface="宋体" pitchFamily="2" charset="-122"/>
              </a:rPr>
              <a:t>生物塘组合</a:t>
            </a:r>
          </a:p>
          <a:p>
            <a:endParaRPr lang="zh-CN" sz="2000" dirty="0">
              <a:solidFill>
                <a:schemeClr val="folHlink"/>
              </a:solidFill>
              <a:latin typeface="宋体" pitchFamily="2" charset="-122"/>
            </a:endParaRPr>
          </a:p>
          <a:p>
            <a:r>
              <a:rPr lang="zh-CN" altLang="zh-CN" sz="2000" dirty="0">
                <a:latin typeface="宋体" pitchFamily="2" charset="-122"/>
              </a:rPr>
              <a:t>A</a:t>
            </a:r>
            <a:r>
              <a:rPr lang="zh-CN" sz="2000" dirty="0">
                <a:latin typeface="宋体" pitchFamily="2" charset="-122"/>
              </a:rPr>
              <a:t>区组成：植物塘，应急池</a:t>
            </a:r>
          </a:p>
          <a:p>
            <a:r>
              <a:rPr lang="zh-CN" altLang="zh-CN" sz="2000" dirty="0">
                <a:latin typeface="宋体" pitchFamily="2" charset="-122"/>
              </a:rPr>
              <a:t>B</a:t>
            </a:r>
            <a:r>
              <a:rPr lang="zh-CN" sz="2000" dirty="0">
                <a:latin typeface="宋体" pitchFamily="2" charset="-122"/>
              </a:rPr>
              <a:t>区组成：植物塘，沙滤池，一块苗圃地</a:t>
            </a:r>
          </a:p>
          <a:p>
            <a:endParaRPr lang="zh-CN" altLang="zh-CN" sz="2000" dirty="0">
              <a:latin typeface="宋体" pitchFamily="2" charset="-122"/>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idx="4294967295"/>
          </p:nvPr>
        </p:nvSpPr>
        <p:spPr/>
        <p:txBody>
          <a:bodyPr/>
          <a:lstStyle/>
          <a:p>
            <a:endParaRPr lang="zh-CN" altLang="zh-CN">
              <a:ea typeface="宋体" pitchFamily="2" charset="-122"/>
            </a:endParaRPr>
          </a:p>
        </p:txBody>
      </p:sp>
      <p:sp>
        <p:nvSpPr>
          <p:cNvPr id="113667" name="Rectangle 3"/>
          <p:cNvSpPr>
            <a:spLocks noGrp="1" noChangeArrowheads="1"/>
          </p:cNvSpPr>
          <p:nvPr>
            <p:ph type="body" idx="4294967295"/>
          </p:nvPr>
        </p:nvSpPr>
        <p:spPr/>
        <p:txBody>
          <a:bodyPr/>
          <a:lstStyle/>
          <a:p>
            <a:r>
              <a:rPr lang="zh-CN">
                <a:ea typeface="宋体" pitchFamily="2" charset="-122"/>
              </a:rPr>
              <a:t>工程是目今为止，国内外面积最大的填料型人工湿地</a:t>
            </a:r>
            <a:r>
              <a:rPr lang="zh-CN" altLang="zh-CN">
                <a:ea typeface="宋体" pitchFamily="2" charset="-122"/>
              </a:rPr>
              <a:t>——</a:t>
            </a:r>
            <a:r>
              <a:rPr lang="zh-CN">
                <a:ea typeface="宋体" pitchFamily="2" charset="-122"/>
              </a:rPr>
              <a:t>光碎石填料就达</a:t>
            </a:r>
            <a:r>
              <a:rPr lang="zh-CN" altLang="zh-CN">
                <a:ea typeface="宋体" pitchFamily="2" charset="-122"/>
              </a:rPr>
              <a:t>15 </a:t>
            </a:r>
            <a:r>
              <a:rPr lang="zh-CN">
                <a:ea typeface="宋体" pitchFamily="2" charset="-122"/>
              </a:rPr>
              <a:t>万立方。工程继续秉承环保部华南环境科学研究所，采用高负荷高效能设计的基本原则，节约每一平方米土地。工程出水除磷和氨氮外，均达到了地表</a:t>
            </a:r>
            <a:r>
              <a:rPr lang="zh-CN" altLang="zh-CN">
                <a:ea typeface="宋体" pitchFamily="2" charset="-122"/>
              </a:rPr>
              <a:t>3 </a:t>
            </a:r>
            <a:r>
              <a:rPr lang="zh-CN">
                <a:ea typeface="宋体" pitchFamily="2" charset="-122"/>
              </a:rPr>
              <a:t>类的标准，其蓝藻的去除率达到</a:t>
            </a:r>
            <a:r>
              <a:rPr lang="zh-CN" altLang="zh-CN">
                <a:ea typeface="宋体" pitchFamily="2" charset="-122"/>
              </a:rPr>
              <a:t>99%</a:t>
            </a:r>
            <a:r>
              <a:rPr lang="zh-CN">
                <a:ea typeface="宋体" pitchFamily="2" charset="-122"/>
              </a:rPr>
              <a:t>以上。</a:t>
            </a: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90" name="Picture 2"/>
          <p:cNvPicPr>
            <a:picLocks noGrp="1" noChangeAspect="1" noChangeArrowheads="1"/>
          </p:cNvPicPr>
          <p:nvPr>
            <p:ph type="body" idx="4294967295"/>
          </p:nvPr>
        </p:nvPicPr>
        <p:blipFill>
          <a:blip r:embed="rId2" cstate="print"/>
          <a:srcRect/>
          <a:stretch>
            <a:fillRect/>
          </a:stretch>
        </p:blipFill>
        <p:spPr>
          <a:xfrm>
            <a:off x="1187450" y="260350"/>
            <a:ext cx="6986588" cy="5256213"/>
          </a:xfrm>
          <a:noFill/>
          <a:ln/>
        </p:spPr>
      </p:pic>
      <p:sp>
        <p:nvSpPr>
          <p:cNvPr id="114691" name="Text Box 3"/>
          <p:cNvSpPr txBox="1">
            <a:spLocks noChangeArrowheads="1"/>
          </p:cNvSpPr>
          <p:nvPr/>
        </p:nvSpPr>
        <p:spPr bwMode="auto">
          <a:xfrm>
            <a:off x="3492500" y="5661025"/>
            <a:ext cx="4464050" cy="457200"/>
          </a:xfrm>
          <a:prstGeom prst="rect">
            <a:avLst/>
          </a:prstGeom>
          <a:noFill/>
          <a:ln w="9525">
            <a:noFill/>
            <a:miter lim="800000"/>
            <a:headEnd/>
            <a:tailEnd/>
          </a:ln>
        </p:spPr>
        <p:txBody>
          <a:bodyPr>
            <a:spAutoFit/>
          </a:bodyPr>
          <a:lstStyle/>
          <a:p>
            <a:pPr>
              <a:spcBef>
                <a:spcPct val="50000"/>
              </a:spcBef>
            </a:pPr>
            <a:r>
              <a:rPr lang="zh-CN"/>
              <a:t>九溪人工湿地进水</a:t>
            </a: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4" name="Picture 2"/>
          <p:cNvPicPr>
            <a:picLocks noGrp="1" noChangeAspect="1" noChangeArrowheads="1"/>
          </p:cNvPicPr>
          <p:nvPr>
            <p:ph type="body" idx="4294967295"/>
          </p:nvPr>
        </p:nvPicPr>
        <p:blipFill>
          <a:blip r:embed="rId2" cstate="print"/>
          <a:srcRect/>
          <a:stretch>
            <a:fillRect/>
          </a:stretch>
        </p:blipFill>
        <p:spPr>
          <a:xfrm>
            <a:off x="900113" y="692150"/>
            <a:ext cx="7504112" cy="4608513"/>
          </a:xfrm>
          <a:noFill/>
          <a:ln/>
        </p:spPr>
      </p:pic>
      <p:sp>
        <p:nvSpPr>
          <p:cNvPr id="115715" name="Rectangle 3"/>
          <p:cNvSpPr>
            <a:spLocks noChangeArrowheads="1"/>
          </p:cNvSpPr>
          <p:nvPr/>
        </p:nvSpPr>
        <p:spPr bwMode="auto">
          <a:xfrm>
            <a:off x="1547813" y="5589588"/>
            <a:ext cx="6280150" cy="457200"/>
          </a:xfrm>
          <a:prstGeom prst="rect">
            <a:avLst/>
          </a:prstGeom>
          <a:noFill/>
          <a:ln w="9525">
            <a:noFill/>
            <a:miter lim="800000"/>
            <a:headEnd/>
            <a:tailEnd/>
          </a:ln>
        </p:spPr>
        <p:txBody>
          <a:bodyPr wrap="none">
            <a:spAutoFit/>
          </a:bodyPr>
          <a:lstStyle/>
          <a:p>
            <a:r>
              <a:rPr lang="zh-CN"/>
              <a:t>经过前端表流湿地处理后的九溪人工湿地进水</a:t>
            </a: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8" name="Picture 2"/>
          <p:cNvPicPr>
            <a:picLocks noGrp="1" noChangeAspect="1" noChangeArrowheads="1"/>
          </p:cNvPicPr>
          <p:nvPr>
            <p:ph type="body" idx="4294967295"/>
          </p:nvPr>
        </p:nvPicPr>
        <p:blipFill>
          <a:blip r:embed="rId2" cstate="print"/>
          <a:srcRect/>
          <a:stretch>
            <a:fillRect/>
          </a:stretch>
        </p:blipFill>
        <p:spPr>
          <a:xfrm>
            <a:off x="755650" y="622300"/>
            <a:ext cx="7561263" cy="4979988"/>
          </a:xfrm>
          <a:noFill/>
          <a:ln/>
        </p:spPr>
      </p:pic>
      <p:sp>
        <p:nvSpPr>
          <p:cNvPr id="116739" name="Rectangle 3"/>
          <p:cNvSpPr>
            <a:spLocks noChangeArrowheads="1"/>
          </p:cNvSpPr>
          <p:nvPr/>
        </p:nvSpPr>
        <p:spPr bwMode="auto">
          <a:xfrm>
            <a:off x="1044575" y="5876925"/>
            <a:ext cx="7194550" cy="457200"/>
          </a:xfrm>
          <a:prstGeom prst="rect">
            <a:avLst/>
          </a:prstGeom>
          <a:noFill/>
          <a:ln w="9525">
            <a:noFill/>
            <a:miter lim="800000"/>
            <a:headEnd/>
            <a:tailEnd/>
          </a:ln>
        </p:spPr>
        <p:txBody>
          <a:bodyPr wrap="none">
            <a:spAutoFit/>
          </a:bodyPr>
          <a:lstStyle/>
          <a:p>
            <a:r>
              <a:rPr lang="zh-CN"/>
              <a:t>一级生物塘（氧化塘）系统，还可以看到明显的蓝藻</a:t>
            </a: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ChangeArrowheads="1"/>
          </p:cNvSpPr>
          <p:nvPr>
            <p:ph type="title" idx="4294967295"/>
          </p:nvPr>
        </p:nvSpPr>
        <p:spPr/>
        <p:txBody>
          <a:bodyPr/>
          <a:lstStyle/>
          <a:p>
            <a:endParaRPr lang="zh-CN" altLang="zh-CN">
              <a:ea typeface="宋体" pitchFamily="2" charset="-122"/>
            </a:endParaRPr>
          </a:p>
        </p:txBody>
      </p:sp>
      <p:pic>
        <p:nvPicPr>
          <p:cNvPr id="117763" name="Picture 3"/>
          <p:cNvPicPr>
            <a:picLocks noGrp="1" noChangeAspect="1" noChangeArrowheads="1"/>
          </p:cNvPicPr>
          <p:nvPr>
            <p:ph type="body" idx="4294967295"/>
          </p:nvPr>
        </p:nvPicPr>
        <p:blipFill>
          <a:blip r:embed="rId2" cstate="print"/>
          <a:srcRect/>
          <a:stretch>
            <a:fillRect/>
          </a:stretch>
        </p:blipFill>
        <p:spPr>
          <a:xfrm>
            <a:off x="1979613" y="1125538"/>
            <a:ext cx="5249862" cy="4525962"/>
          </a:xfrm>
          <a:noFill/>
          <a:ln/>
        </p:spPr>
      </p:pic>
      <p:sp>
        <p:nvSpPr>
          <p:cNvPr id="117764" name="Rectangle 4"/>
          <p:cNvSpPr>
            <a:spLocks noChangeArrowheads="1"/>
          </p:cNvSpPr>
          <p:nvPr/>
        </p:nvSpPr>
        <p:spPr bwMode="auto">
          <a:xfrm>
            <a:off x="3492500" y="5876925"/>
            <a:ext cx="2622550" cy="457200"/>
          </a:xfrm>
          <a:prstGeom prst="rect">
            <a:avLst/>
          </a:prstGeom>
          <a:noFill/>
          <a:ln w="9525">
            <a:noFill/>
            <a:miter lim="800000"/>
            <a:headEnd/>
            <a:tailEnd/>
          </a:ln>
        </p:spPr>
        <p:txBody>
          <a:bodyPr wrap="none">
            <a:spAutoFit/>
          </a:bodyPr>
          <a:lstStyle/>
          <a:p>
            <a:r>
              <a:rPr lang="zh-CN"/>
              <a:t>九溪人工湿地出水</a:t>
            </a: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786" name="Picture 2"/>
          <p:cNvPicPr>
            <a:picLocks noGrp="1" noChangeAspect="1" noChangeArrowheads="1"/>
          </p:cNvPicPr>
          <p:nvPr>
            <p:ph type="body" idx="4294967295"/>
          </p:nvPr>
        </p:nvPicPr>
        <p:blipFill>
          <a:blip r:embed="rId2" cstate="print"/>
          <a:srcRect/>
          <a:stretch>
            <a:fillRect/>
          </a:stretch>
        </p:blipFill>
        <p:spPr>
          <a:xfrm>
            <a:off x="1046163" y="261938"/>
            <a:ext cx="7272337" cy="5399087"/>
          </a:xfrm>
          <a:noFill/>
          <a:ln/>
        </p:spPr>
      </p:pic>
      <p:sp>
        <p:nvSpPr>
          <p:cNvPr id="118787" name="Rectangle 3"/>
          <p:cNvSpPr>
            <a:spLocks noChangeArrowheads="1"/>
          </p:cNvSpPr>
          <p:nvPr/>
        </p:nvSpPr>
        <p:spPr bwMode="auto">
          <a:xfrm>
            <a:off x="3203575" y="5805488"/>
            <a:ext cx="2927350" cy="457200"/>
          </a:xfrm>
          <a:prstGeom prst="rect">
            <a:avLst/>
          </a:prstGeom>
          <a:noFill/>
          <a:ln w="9525">
            <a:noFill/>
            <a:miter lim="800000"/>
            <a:headEnd/>
            <a:tailEnd/>
          </a:ln>
        </p:spPr>
        <p:txBody>
          <a:bodyPr wrap="none">
            <a:spAutoFit/>
          </a:bodyPr>
          <a:lstStyle/>
          <a:p>
            <a:r>
              <a:rPr lang="zh-CN"/>
              <a:t>用于曝气的跌水系统</a:t>
            </a: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10" name="Picture 2"/>
          <p:cNvPicPr>
            <a:picLocks noChangeAspect="1" noChangeArrowheads="1"/>
          </p:cNvPicPr>
          <p:nvPr/>
        </p:nvPicPr>
        <p:blipFill>
          <a:blip r:embed="rId2" cstate="print"/>
          <a:srcRect/>
          <a:stretch>
            <a:fillRect/>
          </a:stretch>
        </p:blipFill>
        <p:spPr bwMode="auto">
          <a:xfrm>
            <a:off x="828675" y="765175"/>
            <a:ext cx="7488238" cy="4791075"/>
          </a:xfrm>
          <a:prstGeom prst="rect">
            <a:avLst/>
          </a:prstGeom>
          <a:noFill/>
          <a:ln w="9525">
            <a:noFill/>
            <a:miter lim="800000"/>
            <a:headEnd/>
            <a:tailEnd/>
          </a:ln>
        </p:spPr>
      </p:pic>
      <p:sp>
        <p:nvSpPr>
          <p:cNvPr id="119811" name="Rectangle 3"/>
          <p:cNvSpPr>
            <a:spLocks noChangeArrowheads="1"/>
          </p:cNvSpPr>
          <p:nvPr/>
        </p:nvSpPr>
        <p:spPr bwMode="auto">
          <a:xfrm>
            <a:off x="1331913" y="5661025"/>
            <a:ext cx="6889750" cy="457200"/>
          </a:xfrm>
          <a:prstGeom prst="rect">
            <a:avLst/>
          </a:prstGeom>
          <a:noFill/>
          <a:ln w="9525">
            <a:noFill/>
            <a:miter lim="800000"/>
            <a:headEnd/>
            <a:tailEnd/>
          </a:ln>
        </p:spPr>
        <p:txBody>
          <a:bodyPr wrap="none">
            <a:spAutoFit/>
          </a:bodyPr>
          <a:lstStyle/>
          <a:p>
            <a:r>
              <a:rPr lang="zh-CN"/>
              <a:t>九溪人工湿地水平潜流系统中生长繁茂的花叶芦竹</a:t>
            </a: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4" name="Picture 2"/>
          <p:cNvPicPr>
            <a:picLocks noGrp="1" noChangeAspect="1" noChangeArrowheads="1"/>
          </p:cNvPicPr>
          <p:nvPr>
            <p:ph type="body" idx="4294967295"/>
          </p:nvPr>
        </p:nvPicPr>
        <p:blipFill>
          <a:blip r:embed="rId2" cstate="print"/>
          <a:srcRect/>
          <a:stretch>
            <a:fillRect/>
          </a:stretch>
        </p:blipFill>
        <p:spPr>
          <a:xfrm>
            <a:off x="539750" y="476250"/>
            <a:ext cx="7993063" cy="5321300"/>
          </a:xfrm>
          <a:noFill/>
          <a:ln/>
        </p:spPr>
      </p:pic>
      <p:sp>
        <p:nvSpPr>
          <p:cNvPr id="120835" name="Rectangle 3"/>
          <p:cNvSpPr>
            <a:spLocks noChangeArrowheads="1"/>
          </p:cNvSpPr>
          <p:nvPr/>
        </p:nvSpPr>
        <p:spPr bwMode="auto">
          <a:xfrm>
            <a:off x="3203575" y="6092825"/>
            <a:ext cx="2927350" cy="457200"/>
          </a:xfrm>
          <a:prstGeom prst="rect">
            <a:avLst/>
          </a:prstGeom>
          <a:noFill/>
          <a:ln w="9525">
            <a:noFill/>
            <a:miter lim="800000"/>
            <a:headEnd/>
            <a:tailEnd/>
          </a:ln>
        </p:spPr>
        <p:txBody>
          <a:bodyPr wrap="none">
            <a:spAutoFit/>
          </a:bodyPr>
          <a:lstStyle/>
          <a:p>
            <a:r>
              <a:rPr lang="zh-CN"/>
              <a:t>生长繁茂的象草系统</a:t>
            </a: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8" name="Picture 2"/>
          <p:cNvPicPr>
            <a:picLocks noGrp="1" noChangeAspect="1" noChangeArrowheads="1"/>
          </p:cNvPicPr>
          <p:nvPr>
            <p:ph type="body" idx="4294967295"/>
          </p:nvPr>
        </p:nvPicPr>
        <p:blipFill>
          <a:blip r:embed="rId2" cstate="print"/>
          <a:srcRect/>
          <a:stretch>
            <a:fillRect/>
          </a:stretch>
        </p:blipFill>
        <p:spPr>
          <a:xfrm>
            <a:off x="539750" y="692150"/>
            <a:ext cx="8064500" cy="4938713"/>
          </a:xfrm>
          <a:noFill/>
          <a:ln/>
        </p:spPr>
      </p:pic>
      <p:sp>
        <p:nvSpPr>
          <p:cNvPr id="121859" name="Rectangle 3"/>
          <p:cNvSpPr>
            <a:spLocks noChangeArrowheads="1"/>
          </p:cNvSpPr>
          <p:nvPr/>
        </p:nvSpPr>
        <p:spPr bwMode="auto">
          <a:xfrm>
            <a:off x="2268538" y="5876925"/>
            <a:ext cx="4756150" cy="457200"/>
          </a:xfrm>
          <a:prstGeom prst="rect">
            <a:avLst/>
          </a:prstGeom>
          <a:noFill/>
          <a:ln w="9525">
            <a:noFill/>
            <a:miter lim="800000"/>
            <a:headEnd/>
            <a:tailEnd/>
          </a:ln>
        </p:spPr>
        <p:txBody>
          <a:bodyPr>
            <a:spAutoFit/>
          </a:bodyPr>
          <a:lstStyle/>
          <a:p>
            <a:r>
              <a:rPr lang="zh-CN"/>
              <a:t>生长繁茂的风车草和花叶芦竹系统</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144338" y="1484313"/>
            <a:ext cx="8820150" cy="4616648"/>
          </a:xfrm>
          <a:prstGeom prst="rect">
            <a:avLst/>
          </a:prstGeom>
          <a:noFill/>
          <a:ln w="9525">
            <a:noFill/>
            <a:miter lim="800000"/>
            <a:headEnd/>
            <a:tailEnd/>
          </a:ln>
        </p:spPr>
        <p:txBody>
          <a:bodyPr>
            <a:spAutoFit/>
          </a:bodyPr>
          <a:lstStyle/>
          <a:p>
            <a:pPr algn="just">
              <a:lnSpc>
                <a:spcPct val="150000"/>
              </a:lnSpc>
            </a:pPr>
            <a:r>
              <a:rPr lang="zh-CN" altLang="zh-CN" sz="2800" b="1" dirty="0">
                <a:solidFill>
                  <a:schemeClr val="tx2"/>
                </a:solidFill>
                <a:latin typeface="黑体" pitchFamily="49" charset="-122"/>
                <a:ea typeface="黑体" pitchFamily="49" charset="-122"/>
              </a:rPr>
              <a:t>  </a:t>
            </a:r>
            <a:r>
              <a:rPr lang="zh-CN" sz="2800" b="1" dirty="0">
                <a:solidFill>
                  <a:schemeClr val="tx2"/>
                </a:solidFill>
                <a:latin typeface="华文楷体" pitchFamily="2" charset="-122"/>
                <a:ea typeface="华文楷体" pitchFamily="2" charset="-122"/>
              </a:rPr>
              <a:t>绝大多数人工湿地由五部分构成：</a:t>
            </a:r>
          </a:p>
          <a:p>
            <a:pPr algn="just">
              <a:lnSpc>
                <a:spcPct val="150000"/>
              </a:lnSpc>
            </a:pPr>
            <a:r>
              <a:rPr lang="zh-CN" sz="2800" b="1" dirty="0">
                <a:solidFill>
                  <a:schemeClr val="tx2"/>
                </a:solidFill>
                <a:latin typeface="华文楷体" pitchFamily="2" charset="-122"/>
                <a:ea typeface="华文楷体" pitchFamily="2" charset="-122"/>
              </a:rPr>
              <a:t>  ①</a:t>
            </a:r>
            <a:r>
              <a:rPr lang="zh-CN" sz="2800" b="1" dirty="0">
                <a:solidFill>
                  <a:srgbClr val="FFFF00"/>
                </a:solidFill>
                <a:latin typeface="华文楷体" pitchFamily="2" charset="-122"/>
                <a:ea typeface="华文楷体" pitchFamily="2" charset="-122"/>
              </a:rPr>
              <a:t>基质</a:t>
            </a:r>
            <a:r>
              <a:rPr lang="zh-CN" sz="2800" b="1" dirty="0">
                <a:solidFill>
                  <a:schemeClr val="tx2"/>
                </a:solidFill>
                <a:latin typeface="华文楷体" pitchFamily="2" charset="-122"/>
                <a:ea typeface="华文楷体" pitchFamily="2" charset="-122"/>
              </a:rPr>
              <a:t>具有透水性，如土壤、砂、砾石</a:t>
            </a:r>
          </a:p>
          <a:p>
            <a:pPr algn="just">
              <a:lnSpc>
                <a:spcPct val="150000"/>
              </a:lnSpc>
            </a:pPr>
            <a:r>
              <a:rPr lang="zh-CN" sz="2800" b="1" dirty="0">
                <a:solidFill>
                  <a:schemeClr val="tx2"/>
                </a:solidFill>
                <a:latin typeface="华文楷体" pitchFamily="2" charset="-122"/>
                <a:ea typeface="华文楷体" pitchFamily="2" charset="-122"/>
              </a:rPr>
              <a:t>  ②</a:t>
            </a:r>
            <a:r>
              <a:rPr lang="zh-CN" sz="2800" b="1" dirty="0">
                <a:solidFill>
                  <a:srgbClr val="FFFF00"/>
                </a:solidFill>
                <a:latin typeface="华文楷体" pitchFamily="2" charset="-122"/>
                <a:ea typeface="华文楷体" pitchFamily="2" charset="-122"/>
              </a:rPr>
              <a:t>水体</a:t>
            </a:r>
            <a:r>
              <a:rPr lang="zh-CN" sz="2800" b="1" dirty="0">
                <a:solidFill>
                  <a:schemeClr val="tx2"/>
                </a:solidFill>
                <a:latin typeface="华文楷体" pitchFamily="2" charset="-122"/>
                <a:ea typeface="华文楷体" pitchFamily="2" charset="-122"/>
              </a:rPr>
              <a:t>（在基质表面上或下流动的水）</a:t>
            </a:r>
          </a:p>
          <a:p>
            <a:pPr algn="just">
              <a:lnSpc>
                <a:spcPct val="150000"/>
              </a:lnSpc>
            </a:pPr>
            <a:r>
              <a:rPr lang="zh-CN" sz="2800" b="1" dirty="0">
                <a:solidFill>
                  <a:schemeClr val="tx2"/>
                </a:solidFill>
                <a:latin typeface="华文楷体" pitchFamily="2" charset="-122"/>
                <a:ea typeface="华文楷体" pitchFamily="2" charset="-122"/>
              </a:rPr>
              <a:t>  ③</a:t>
            </a:r>
            <a:r>
              <a:rPr lang="zh-CN" sz="2800" b="1" dirty="0">
                <a:solidFill>
                  <a:srgbClr val="FFFF00"/>
                </a:solidFill>
                <a:latin typeface="华文楷体" pitchFamily="2" charset="-122"/>
                <a:ea typeface="华文楷体" pitchFamily="2" charset="-122"/>
              </a:rPr>
              <a:t>植物</a:t>
            </a:r>
            <a:r>
              <a:rPr lang="zh-CN" sz="2800" b="1" dirty="0">
                <a:solidFill>
                  <a:schemeClr val="tx2"/>
                </a:solidFill>
                <a:latin typeface="华文楷体" pitchFamily="2" charset="-122"/>
                <a:ea typeface="华文楷体" pitchFamily="2" charset="-122"/>
              </a:rPr>
              <a:t>适于在饱和水和厌氧基质中生长如芦苇</a:t>
            </a:r>
            <a:r>
              <a:rPr lang="zh-CN" altLang="zh-CN" sz="2800" b="1" dirty="0">
                <a:solidFill>
                  <a:schemeClr val="tx2"/>
                </a:solidFill>
                <a:latin typeface="华文楷体" pitchFamily="2" charset="-122"/>
                <a:ea typeface="华文楷体" pitchFamily="2" charset="-122"/>
              </a:rPr>
              <a:t>,</a:t>
            </a:r>
            <a:r>
              <a:rPr lang="zh-CN" sz="2800" b="1" dirty="0">
                <a:solidFill>
                  <a:schemeClr val="tx2"/>
                </a:solidFill>
                <a:latin typeface="华文楷体" pitchFamily="2" charset="-122"/>
                <a:ea typeface="华文楷体" pitchFamily="2" charset="-122"/>
              </a:rPr>
              <a:t>水葫芦等</a:t>
            </a:r>
          </a:p>
          <a:p>
            <a:pPr algn="just">
              <a:lnSpc>
                <a:spcPct val="150000"/>
              </a:lnSpc>
            </a:pPr>
            <a:r>
              <a:rPr lang="zh-CN" sz="2800" b="1" dirty="0">
                <a:solidFill>
                  <a:schemeClr val="tx2"/>
                </a:solidFill>
                <a:latin typeface="华文楷体" pitchFamily="2" charset="-122"/>
                <a:ea typeface="华文楷体" pitchFamily="2" charset="-122"/>
              </a:rPr>
              <a:t>  ④</a:t>
            </a:r>
            <a:r>
              <a:rPr lang="zh-CN" sz="2800" b="1" dirty="0">
                <a:solidFill>
                  <a:srgbClr val="FFFF00"/>
                </a:solidFill>
                <a:latin typeface="华文楷体" pitchFamily="2" charset="-122"/>
                <a:ea typeface="华文楷体" pitchFamily="2" charset="-122"/>
              </a:rPr>
              <a:t>无脊椎或脊椎动物</a:t>
            </a:r>
          </a:p>
          <a:p>
            <a:pPr algn="just">
              <a:lnSpc>
                <a:spcPct val="150000"/>
              </a:lnSpc>
            </a:pPr>
            <a:r>
              <a:rPr lang="zh-CN" sz="2800" b="1" dirty="0">
                <a:solidFill>
                  <a:schemeClr val="tx2"/>
                </a:solidFill>
                <a:latin typeface="华文楷体" pitchFamily="2" charset="-122"/>
                <a:ea typeface="华文楷体" pitchFamily="2" charset="-122"/>
              </a:rPr>
              <a:t>  ⑤</a:t>
            </a:r>
            <a:r>
              <a:rPr lang="zh-CN" sz="2800" b="1" dirty="0">
                <a:solidFill>
                  <a:srgbClr val="FFFF00"/>
                </a:solidFill>
                <a:latin typeface="华文楷体" pitchFamily="2" charset="-122"/>
                <a:ea typeface="华文楷体" pitchFamily="2" charset="-122"/>
              </a:rPr>
              <a:t>好氧或厌氧微生物种群</a:t>
            </a:r>
          </a:p>
        </p:txBody>
      </p:sp>
      <p:sp>
        <p:nvSpPr>
          <p:cNvPr id="27651" name="Rectangle 3"/>
          <p:cNvSpPr>
            <a:spLocks noChangeArrowheads="1"/>
          </p:cNvSpPr>
          <p:nvPr/>
        </p:nvSpPr>
        <p:spPr bwMode="auto">
          <a:xfrm>
            <a:off x="2339975" y="549275"/>
            <a:ext cx="4175125" cy="768350"/>
          </a:xfrm>
          <a:prstGeom prst="rect">
            <a:avLst/>
          </a:prstGeom>
          <a:noFill/>
          <a:ln w="9525">
            <a:noFill/>
            <a:miter lim="800000"/>
            <a:headEnd/>
            <a:tailEnd/>
          </a:ln>
        </p:spPr>
        <p:txBody>
          <a:bodyPr>
            <a:spAutoFit/>
          </a:bodyPr>
          <a:lstStyle/>
          <a:p>
            <a:r>
              <a:rPr lang="zh-CN" sz="4400" b="1" dirty="0">
                <a:solidFill>
                  <a:srgbClr val="0BF57A"/>
                </a:solidFill>
                <a:latin typeface="华文新魏" pitchFamily="2" charset="-122"/>
                <a:ea typeface="华文新魏" pitchFamily="2" charset="-122"/>
              </a:rPr>
              <a:t>湿 地 构 成</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651"/>
                                        </p:tgtEl>
                                        <p:attrNameLst>
                                          <p:attrName>style.visibility</p:attrName>
                                        </p:attrNameLst>
                                      </p:cBhvr>
                                      <p:to>
                                        <p:strVal val="visible"/>
                                      </p:to>
                                    </p:set>
                                    <p:animEffect transition="in" filter="blinds(horizontal)">
                                      <p:cBhvr>
                                        <p:cTn id="7" dur="500"/>
                                        <p:tgtEl>
                                          <p:spTgt spid="2765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7650"/>
                                        </p:tgtEl>
                                        <p:attrNameLst>
                                          <p:attrName>style.visibility</p:attrName>
                                        </p:attrNameLst>
                                      </p:cBhvr>
                                      <p:to>
                                        <p:strVal val="visible"/>
                                      </p:to>
                                    </p:set>
                                    <p:animEffect transition="in" filter="blinds(horizontal)">
                                      <p:cBhvr>
                                        <p:cTn id="12" dur="500"/>
                                        <p:tgtEl>
                                          <p:spTgt spid="27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autoUpdateAnimBg="0"/>
      <p:bldP spid="27651" grpId="0" autoUpdateAnimBg="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idx="4294967295"/>
          </p:nvPr>
        </p:nvSpPr>
        <p:spPr/>
        <p:txBody>
          <a:bodyPr/>
          <a:lstStyle/>
          <a:p>
            <a:pPr eaLnBrk="1" hangingPunct="1"/>
            <a:r>
              <a:rPr lang="zh-CN" sz="2800">
                <a:latin typeface="华文楷体" pitchFamily="2" charset="-122"/>
                <a:ea typeface="华文楷体" pitchFamily="2" charset="-122"/>
              </a:rPr>
              <a:t>上海世博园后滩公园湿地景观设计</a:t>
            </a:r>
          </a:p>
        </p:txBody>
      </p:sp>
      <p:sp>
        <p:nvSpPr>
          <p:cNvPr id="122883" name="Rectangle 3"/>
          <p:cNvSpPr>
            <a:spLocks noGrp="1" noChangeArrowheads="1"/>
          </p:cNvSpPr>
          <p:nvPr>
            <p:ph idx="4294967295"/>
          </p:nvPr>
        </p:nvSpPr>
        <p:spPr>
          <a:xfrm>
            <a:off x="0" y="1600200"/>
            <a:ext cx="4427538" cy="4525963"/>
          </a:xfrm>
        </p:spPr>
        <p:txBody>
          <a:bodyPr>
            <a:normAutofit/>
          </a:bodyPr>
          <a:lstStyle/>
          <a:p>
            <a:pPr eaLnBrk="1" hangingPunct="1">
              <a:lnSpc>
                <a:spcPct val="80000"/>
              </a:lnSpc>
            </a:pPr>
            <a:r>
              <a:rPr lang="zh-CN" sz="2000">
                <a:latin typeface="华文楷体" pitchFamily="2" charset="-122"/>
                <a:ea typeface="华文楷体" pitchFamily="2" charset="-122"/>
              </a:rPr>
              <a:t>后滩公园湿地景观的自然环境</a:t>
            </a:r>
          </a:p>
          <a:p>
            <a:pPr eaLnBrk="1" hangingPunct="1">
              <a:lnSpc>
                <a:spcPct val="80000"/>
              </a:lnSpc>
            </a:pPr>
            <a:r>
              <a:rPr lang="zh-CN" sz="2000">
                <a:latin typeface="华文楷体" pitchFamily="2" charset="-122"/>
                <a:ea typeface="华文楷体" pitchFamily="2" charset="-122"/>
              </a:rPr>
              <a:t>世博园后滩湿地公园为上海世博园的核心绿地景观之一，在黄浦江东岸与浦明路之间，南临园区新建浦明路，西至倪家浜，北望卢浦大桥，占地为 </a:t>
            </a:r>
            <a:r>
              <a:rPr lang="zh-CN" altLang="zh-CN" sz="2000">
                <a:latin typeface="华文楷体" pitchFamily="2" charset="-122"/>
                <a:ea typeface="华文楷体" pitchFamily="2" charset="-122"/>
              </a:rPr>
              <a:t>14</a:t>
            </a:r>
            <a:r>
              <a:rPr lang="zh-CN" sz="2000">
                <a:latin typeface="华文楷体" pitchFamily="2" charset="-122"/>
                <a:ea typeface="华文楷体" pitchFamily="2" charset="-122"/>
              </a:rPr>
              <a:t>． </a:t>
            </a:r>
            <a:r>
              <a:rPr lang="zh-CN" altLang="zh-CN" sz="2000">
                <a:latin typeface="华文楷体" pitchFamily="2" charset="-122"/>
                <a:ea typeface="华文楷体" pitchFamily="2" charset="-122"/>
              </a:rPr>
              <a:t>2 hm </a:t>
            </a:r>
            <a:r>
              <a:rPr lang="zh-CN" altLang="zh-CN" sz="2000" baseline="30000">
                <a:latin typeface="华文楷体" pitchFamily="2" charset="-122"/>
                <a:ea typeface="华文楷体" pitchFamily="2" charset="-122"/>
              </a:rPr>
              <a:t>2</a:t>
            </a:r>
            <a:r>
              <a:rPr lang="zh-CN" altLang="zh-CN" sz="2000">
                <a:latin typeface="华文楷体" pitchFamily="2" charset="-122"/>
                <a:ea typeface="华文楷体" pitchFamily="2" charset="-122"/>
              </a:rPr>
              <a:t> </a:t>
            </a:r>
            <a:r>
              <a:rPr lang="zh-CN" sz="2000">
                <a:latin typeface="华文楷体" pitchFamily="2" charset="-122"/>
                <a:ea typeface="华文楷体" pitchFamily="2" charset="-122"/>
              </a:rPr>
              <a:t>。黄浦江水质污染严重，水质在</a:t>
            </a:r>
            <a:r>
              <a:rPr lang="zh-CN" altLang="zh-CN" sz="2000">
                <a:latin typeface="华文楷体" pitchFamily="2" charset="-122"/>
                <a:ea typeface="华文楷体" pitchFamily="2" charset="-122"/>
              </a:rPr>
              <a:t>Ⅴ</a:t>
            </a:r>
            <a:r>
              <a:rPr lang="zh-CN" sz="2000">
                <a:latin typeface="华文楷体" pitchFamily="2" charset="-122"/>
                <a:ea typeface="华文楷体" pitchFamily="2" charset="-122"/>
              </a:rPr>
              <a:t>类左右，严重污染的水质威胁着湿地的动植物生存。场地原为钢铁厂</a:t>
            </a:r>
            <a:r>
              <a:rPr lang="zh-CN" altLang="zh-CN" sz="2000">
                <a:latin typeface="华文楷体" pitchFamily="2" charset="-122"/>
                <a:ea typeface="华文楷体" pitchFamily="2" charset="-122"/>
              </a:rPr>
              <a:t>( </a:t>
            </a:r>
            <a:r>
              <a:rPr lang="zh-CN" sz="2000">
                <a:latin typeface="华文楷体" pitchFamily="2" charset="-122"/>
                <a:ea typeface="华文楷体" pitchFamily="2" charset="-122"/>
              </a:rPr>
              <a:t>浦东钢铁集团</a:t>
            </a:r>
            <a:r>
              <a:rPr lang="zh-CN" altLang="zh-CN" sz="2000">
                <a:latin typeface="华文楷体" pitchFamily="2" charset="-122"/>
                <a:ea typeface="华文楷体" pitchFamily="2" charset="-122"/>
              </a:rPr>
              <a:t>) </a:t>
            </a:r>
            <a:r>
              <a:rPr lang="zh-CN" sz="2000">
                <a:latin typeface="华文楷体" pitchFamily="2" charset="-122"/>
                <a:ea typeface="华文楷体" pitchFamily="2" charset="-122"/>
              </a:rPr>
              <a:t>和后滩船舶修理厂所在地。后滩公园湿地位于江湾内侧，处在缓水区和漩涡区，泥沙易在此地堆积，其沉积物主要由软土、粘性土、粉性土和砂土组成，土地相对肥沃并受涨落潮流交替作用，潮位随洪、枯季和大、小汛而变化。水位变化明显，有利于发展湿地生物群落多样性。</a:t>
            </a:r>
          </a:p>
        </p:txBody>
      </p:sp>
      <p:pic>
        <p:nvPicPr>
          <p:cNvPr id="122884" name="Picture 4" descr="7beb1c227b258eca8aa90b08d13257b5"/>
          <p:cNvPicPr>
            <a:picLocks noChangeAspect="1" noChangeArrowheads="1"/>
          </p:cNvPicPr>
          <p:nvPr/>
        </p:nvPicPr>
        <p:blipFill>
          <a:blip r:embed="rId3" cstate="print"/>
          <a:srcRect/>
          <a:stretch>
            <a:fillRect/>
          </a:stretch>
        </p:blipFill>
        <p:spPr bwMode="auto">
          <a:xfrm>
            <a:off x="4381500" y="1989138"/>
            <a:ext cx="4762500" cy="2781300"/>
          </a:xfrm>
          <a:prstGeom prst="rect">
            <a:avLst/>
          </a:prstGeom>
          <a:noFill/>
          <a:ln w="9525">
            <a:noFill/>
            <a:miter lim="800000"/>
            <a:headEnd/>
            <a:tailEnd/>
          </a:ln>
        </p:spPr>
      </p:pic>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idx="4294967295"/>
          </p:nvPr>
        </p:nvSpPr>
        <p:spPr/>
        <p:txBody>
          <a:bodyPr/>
          <a:lstStyle/>
          <a:p>
            <a:pPr eaLnBrk="1" hangingPunct="1"/>
            <a:r>
              <a:rPr lang="zh-CN" sz="2800">
                <a:ea typeface="宋体" pitchFamily="2" charset="-122"/>
              </a:rPr>
              <a:t>上海世博园后滩公园湿地景观设计</a:t>
            </a:r>
          </a:p>
        </p:txBody>
      </p:sp>
      <p:sp>
        <p:nvSpPr>
          <p:cNvPr id="124931" name="Rectangle 3"/>
          <p:cNvSpPr>
            <a:spLocks noGrp="1" noChangeArrowheads="1"/>
          </p:cNvSpPr>
          <p:nvPr>
            <p:ph idx="4294967295"/>
          </p:nvPr>
        </p:nvSpPr>
        <p:spPr>
          <a:xfrm>
            <a:off x="395536" y="1628800"/>
            <a:ext cx="8229600" cy="4525963"/>
          </a:xfrm>
        </p:spPr>
        <p:txBody>
          <a:bodyPr/>
          <a:lstStyle/>
          <a:p>
            <a:pPr algn="ctr" eaLnBrk="1" hangingPunct="1">
              <a:buFontTx/>
              <a:buNone/>
            </a:pPr>
            <a:r>
              <a:rPr lang="zh-CN" sz="2400" dirty="0">
                <a:ea typeface="宋体" pitchFamily="2" charset="-122"/>
              </a:rPr>
              <a:t>后滩公园湿地系统的功能分区</a:t>
            </a:r>
          </a:p>
        </p:txBody>
      </p:sp>
      <p:grpSp>
        <p:nvGrpSpPr>
          <p:cNvPr id="2" name="Group 4"/>
          <p:cNvGrpSpPr>
            <a:grpSpLocks/>
          </p:cNvGrpSpPr>
          <p:nvPr/>
        </p:nvGrpSpPr>
        <p:grpSpPr bwMode="auto">
          <a:xfrm>
            <a:off x="250825" y="2060575"/>
            <a:ext cx="8856663" cy="4537075"/>
            <a:chOff x="0" y="0"/>
            <a:chExt cx="11880" cy="5880"/>
          </a:xfrm>
        </p:grpSpPr>
        <p:sp>
          <p:nvSpPr>
            <p:cNvPr id="124933" name="AutoShape 5"/>
            <p:cNvSpPr>
              <a:spLocks noChangeArrowheads="1"/>
            </p:cNvSpPr>
            <p:nvPr/>
          </p:nvSpPr>
          <p:spPr bwMode="auto">
            <a:xfrm>
              <a:off x="7440" y="1321"/>
              <a:ext cx="4440" cy="4559"/>
            </a:xfrm>
            <a:prstGeom prst="chevron">
              <a:avLst>
                <a:gd name="adj" fmla="val 16468"/>
              </a:avLst>
            </a:prstGeom>
            <a:solidFill>
              <a:schemeClr val="hlink"/>
            </a:solidFill>
            <a:ln w="38100" cmpd="sng">
              <a:solidFill>
                <a:srgbClr val="EAEAEA"/>
              </a:solidFill>
              <a:miter lim="800000"/>
              <a:headEnd/>
              <a:tailEnd/>
            </a:ln>
            <a:effectLst>
              <a:outerShdw dist="109250" dir="3267739" algn="ctr" rotWithShape="0">
                <a:srgbClr val="333333">
                  <a:alpha val="50000"/>
                </a:srgbClr>
              </a:outerShdw>
            </a:effectLst>
          </p:spPr>
          <p:txBody>
            <a:bodyPr anchor="ctr">
              <a:spAutoFit/>
            </a:bodyPr>
            <a:lstStyle/>
            <a:p>
              <a:endParaRPr lang="zh-CN" altLang="zh-CN"/>
            </a:p>
          </p:txBody>
        </p:sp>
        <p:sp>
          <p:nvSpPr>
            <p:cNvPr id="124934" name="AutoShape 6"/>
            <p:cNvSpPr>
              <a:spLocks noChangeArrowheads="1"/>
            </p:cNvSpPr>
            <p:nvPr/>
          </p:nvSpPr>
          <p:spPr bwMode="auto">
            <a:xfrm>
              <a:off x="3720" y="1321"/>
              <a:ext cx="4680" cy="4559"/>
            </a:xfrm>
            <a:prstGeom prst="chevron">
              <a:avLst>
                <a:gd name="adj" fmla="val 17841"/>
              </a:avLst>
            </a:prstGeom>
            <a:solidFill>
              <a:schemeClr val="accent2"/>
            </a:solidFill>
            <a:ln w="38100" cmpd="sng">
              <a:solidFill>
                <a:srgbClr val="EAEAEA"/>
              </a:solidFill>
              <a:miter lim="800000"/>
              <a:headEnd/>
              <a:tailEnd/>
            </a:ln>
            <a:effectLst>
              <a:outerShdw dist="109250" dir="3267739" algn="ctr" rotWithShape="0">
                <a:srgbClr val="333333">
                  <a:alpha val="50000"/>
                </a:srgbClr>
              </a:outerShdw>
            </a:effectLst>
          </p:spPr>
          <p:txBody>
            <a:bodyPr anchor="ctr">
              <a:spAutoFit/>
            </a:bodyPr>
            <a:lstStyle/>
            <a:p>
              <a:endParaRPr lang="zh-CN" altLang="zh-CN"/>
            </a:p>
          </p:txBody>
        </p:sp>
        <p:sp>
          <p:nvSpPr>
            <p:cNvPr id="124935" name="AutoShape 7"/>
            <p:cNvSpPr>
              <a:spLocks noChangeArrowheads="1"/>
            </p:cNvSpPr>
            <p:nvPr/>
          </p:nvSpPr>
          <p:spPr bwMode="auto">
            <a:xfrm>
              <a:off x="0" y="1321"/>
              <a:ext cx="4680" cy="4559"/>
            </a:xfrm>
            <a:prstGeom prst="chevron">
              <a:avLst>
                <a:gd name="adj" fmla="val 17841"/>
              </a:avLst>
            </a:prstGeom>
            <a:solidFill>
              <a:schemeClr val="accent1"/>
            </a:solidFill>
            <a:ln w="38100" cmpd="sng">
              <a:solidFill>
                <a:srgbClr val="EAEAEA"/>
              </a:solidFill>
              <a:miter lim="800000"/>
              <a:headEnd/>
              <a:tailEnd/>
            </a:ln>
            <a:effectLst>
              <a:outerShdw dist="109250" dir="3267739" algn="ctr" rotWithShape="0">
                <a:srgbClr val="333333">
                  <a:alpha val="50000"/>
                </a:srgbClr>
              </a:outerShdw>
            </a:effectLst>
          </p:spPr>
          <p:txBody>
            <a:bodyPr anchor="ctr">
              <a:spAutoFit/>
            </a:bodyPr>
            <a:lstStyle/>
            <a:p>
              <a:endParaRPr lang="zh-CN" altLang="zh-CN"/>
            </a:p>
          </p:txBody>
        </p:sp>
        <p:sp>
          <p:nvSpPr>
            <p:cNvPr id="124936" name="AutoShape 8"/>
            <p:cNvSpPr>
              <a:spLocks noChangeArrowheads="1"/>
            </p:cNvSpPr>
            <p:nvPr/>
          </p:nvSpPr>
          <p:spPr bwMode="auto">
            <a:xfrm>
              <a:off x="360" y="0"/>
              <a:ext cx="3241" cy="905"/>
            </a:xfrm>
            <a:prstGeom prst="roundRect">
              <a:avLst>
                <a:gd name="adj" fmla="val 50000"/>
              </a:avLst>
            </a:prstGeom>
            <a:solidFill>
              <a:schemeClr val="accent1"/>
            </a:solidFill>
            <a:ln w="38100" cmpd="sng">
              <a:solidFill>
                <a:srgbClr val="FFFFFF"/>
              </a:solidFill>
              <a:round/>
              <a:headEnd/>
              <a:tailEnd/>
            </a:ln>
            <a:effectLst>
              <a:outerShdw dist="63500" dir="3187806" algn="ctr" rotWithShape="0">
                <a:srgbClr val="001D3A"/>
              </a:outerShdw>
            </a:effectLst>
          </p:spPr>
          <p:txBody>
            <a:bodyPr wrap="none" anchor="ctr"/>
            <a:lstStyle/>
            <a:p>
              <a:pPr algn="ctr" eaLnBrk="0" hangingPunct="0"/>
              <a:r>
                <a:rPr lang="zh-CN" sz="2000"/>
                <a:t>原生湿地保护区</a:t>
              </a:r>
            </a:p>
          </p:txBody>
        </p:sp>
        <p:sp>
          <p:nvSpPr>
            <p:cNvPr id="124937" name="AutoShape 9"/>
            <p:cNvSpPr>
              <a:spLocks noChangeArrowheads="1"/>
            </p:cNvSpPr>
            <p:nvPr/>
          </p:nvSpPr>
          <p:spPr bwMode="auto">
            <a:xfrm>
              <a:off x="4014" y="0"/>
              <a:ext cx="3239" cy="905"/>
            </a:xfrm>
            <a:prstGeom prst="roundRect">
              <a:avLst>
                <a:gd name="adj" fmla="val 50000"/>
              </a:avLst>
            </a:prstGeom>
            <a:solidFill>
              <a:schemeClr val="accent2"/>
            </a:solidFill>
            <a:ln w="38100" cmpd="sng">
              <a:solidFill>
                <a:srgbClr val="FFFFFF"/>
              </a:solidFill>
              <a:round/>
              <a:headEnd/>
              <a:tailEnd/>
            </a:ln>
            <a:effectLst>
              <a:outerShdw dist="63500" dir="3187806" algn="ctr" rotWithShape="0">
                <a:srgbClr val="001D3A"/>
              </a:outerShdw>
            </a:effectLst>
          </p:spPr>
          <p:txBody>
            <a:bodyPr wrap="none" anchor="ctr"/>
            <a:lstStyle/>
            <a:p>
              <a:pPr algn="ctr" eaLnBrk="0" hangingPunct="0"/>
              <a:r>
                <a:rPr lang="zh-CN" sz="2000"/>
                <a:t>近自然湿地修复区</a:t>
              </a:r>
              <a:endParaRPr lang="zh-CN" sz="2000" b="1"/>
            </a:p>
          </p:txBody>
        </p:sp>
        <p:sp>
          <p:nvSpPr>
            <p:cNvPr id="124938" name="AutoShape 10"/>
            <p:cNvSpPr>
              <a:spLocks noChangeArrowheads="1"/>
            </p:cNvSpPr>
            <p:nvPr/>
          </p:nvSpPr>
          <p:spPr bwMode="auto">
            <a:xfrm>
              <a:off x="7681" y="0"/>
              <a:ext cx="3239" cy="905"/>
            </a:xfrm>
            <a:prstGeom prst="roundRect">
              <a:avLst>
                <a:gd name="adj" fmla="val 50000"/>
              </a:avLst>
            </a:prstGeom>
            <a:solidFill>
              <a:schemeClr val="hlink"/>
            </a:solidFill>
            <a:ln w="38100" cmpd="sng">
              <a:solidFill>
                <a:srgbClr val="FFFFFF"/>
              </a:solidFill>
              <a:round/>
              <a:headEnd/>
              <a:tailEnd/>
            </a:ln>
            <a:effectLst>
              <a:outerShdw dist="63500" dir="3187806" algn="ctr" rotWithShape="0">
                <a:srgbClr val="001D3A"/>
              </a:outerShdw>
            </a:effectLst>
          </p:spPr>
          <p:txBody>
            <a:bodyPr wrap="none" anchor="ctr"/>
            <a:lstStyle/>
            <a:p>
              <a:pPr algn="ctr" eaLnBrk="0" hangingPunct="0"/>
              <a:r>
                <a:rPr lang="zh-CN" sz="2000"/>
                <a:t>湿地游览活动区</a:t>
              </a:r>
            </a:p>
          </p:txBody>
        </p:sp>
      </p:grpSp>
      <p:sp>
        <p:nvSpPr>
          <p:cNvPr id="124939" name="Text Box 11"/>
          <p:cNvSpPr txBox="1">
            <a:spLocks noChangeArrowheads="1"/>
          </p:cNvSpPr>
          <p:nvPr/>
        </p:nvSpPr>
        <p:spPr bwMode="auto">
          <a:xfrm>
            <a:off x="828675" y="3213100"/>
            <a:ext cx="2314575" cy="3108325"/>
          </a:xfrm>
          <a:prstGeom prst="rect">
            <a:avLst/>
          </a:prstGeom>
          <a:noFill/>
          <a:ln w="9525">
            <a:noFill/>
            <a:miter lim="800000"/>
            <a:headEnd/>
            <a:tailEnd/>
          </a:ln>
        </p:spPr>
        <p:txBody>
          <a:bodyPr>
            <a:spAutoFit/>
          </a:bodyPr>
          <a:lstStyle/>
          <a:p>
            <a:r>
              <a:rPr lang="zh-CN" sz="1800"/>
              <a:t>保护区内禁止人员进入，以充分保障生物的生息场所，保护湿地内完整的生态循环系统，使其形成完整的自我供给、自我循环更新的立体生态链系统，从而维护生物多样性分布结构，实现湿地的原生态</a:t>
            </a:r>
          </a:p>
          <a:p>
            <a:r>
              <a:rPr lang="zh-CN" sz="1800"/>
              <a:t>保护。</a:t>
            </a:r>
          </a:p>
        </p:txBody>
      </p:sp>
      <p:sp>
        <p:nvSpPr>
          <p:cNvPr id="124940" name="Text Box 12"/>
          <p:cNvSpPr txBox="1">
            <a:spLocks noChangeArrowheads="1"/>
          </p:cNvSpPr>
          <p:nvPr/>
        </p:nvSpPr>
        <p:spPr bwMode="auto">
          <a:xfrm>
            <a:off x="3781425" y="3213100"/>
            <a:ext cx="2286000" cy="3108325"/>
          </a:xfrm>
          <a:prstGeom prst="rect">
            <a:avLst/>
          </a:prstGeom>
          <a:noFill/>
          <a:ln w="9525">
            <a:noFill/>
            <a:miter lim="800000"/>
            <a:headEnd/>
            <a:tailEnd/>
          </a:ln>
        </p:spPr>
        <p:txBody>
          <a:bodyPr>
            <a:spAutoFit/>
          </a:bodyPr>
          <a:lstStyle/>
          <a:p>
            <a:r>
              <a:rPr lang="zh-CN" sz="1800"/>
              <a:t>内滩近自然湿地突出自然栖息地和水生系统净化的功能、生产以及审美启智和科普教育功能，重点修复被污染土地与展示湿地生态系统、生物多样性、湿地自净功能和湿地景观，使整个区域生态系统与景观的结合趋于完善。</a:t>
            </a:r>
          </a:p>
        </p:txBody>
      </p:sp>
      <p:sp>
        <p:nvSpPr>
          <p:cNvPr id="124941" name="Text Box 13"/>
          <p:cNvSpPr txBox="1">
            <a:spLocks noChangeArrowheads="1"/>
          </p:cNvSpPr>
          <p:nvPr/>
        </p:nvSpPr>
        <p:spPr bwMode="auto">
          <a:xfrm>
            <a:off x="6445250" y="3284538"/>
            <a:ext cx="2270125" cy="2835275"/>
          </a:xfrm>
          <a:prstGeom prst="rect">
            <a:avLst/>
          </a:prstGeom>
          <a:noFill/>
          <a:ln w="9525">
            <a:noFill/>
            <a:miter lim="800000"/>
            <a:headEnd/>
            <a:tailEnd/>
          </a:ln>
        </p:spPr>
        <p:txBody>
          <a:bodyPr>
            <a:spAutoFit/>
          </a:bodyPr>
          <a:lstStyle/>
          <a:p>
            <a:r>
              <a:rPr lang="zh-CN" sz="1800"/>
              <a:t>以湿地为主体的休闲、游览活动区，设置有游憩设施，休憩空间周围以自然式的植物造景为主，回归自然与和谐，既丰富景观又方便人们休闲娱乐，同时又构建了以人为本、安全健康的水环境。</a:t>
            </a: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idx="4294967295"/>
          </p:nvPr>
        </p:nvSpPr>
        <p:spPr/>
        <p:txBody>
          <a:bodyPr/>
          <a:lstStyle/>
          <a:p>
            <a:pPr eaLnBrk="1" hangingPunct="1"/>
            <a:r>
              <a:rPr lang="zh-CN" sz="2800">
                <a:ea typeface="宋体" pitchFamily="2" charset="-122"/>
              </a:rPr>
              <a:t>上海世博园后滩公园湿地景观设计</a:t>
            </a:r>
          </a:p>
        </p:txBody>
      </p:sp>
      <p:pic>
        <p:nvPicPr>
          <p:cNvPr id="125955" name="Picture 3"/>
          <p:cNvPicPr>
            <a:picLocks noGrp="1" noChangeAspect="1" noChangeArrowheads="1"/>
          </p:cNvPicPr>
          <p:nvPr>
            <p:ph idx="4294967295"/>
          </p:nvPr>
        </p:nvPicPr>
        <p:blipFill>
          <a:blip r:embed="rId2" cstate="print"/>
          <a:srcRect/>
          <a:stretch>
            <a:fillRect/>
          </a:stretch>
        </p:blipFill>
        <p:spPr>
          <a:xfrm>
            <a:off x="1331913" y="1341438"/>
            <a:ext cx="6191250" cy="5364162"/>
          </a:xfrm>
          <a:noFill/>
          <a:ln/>
        </p:spPr>
      </p:pic>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idx="4294967295"/>
          </p:nvPr>
        </p:nvSpPr>
        <p:spPr/>
        <p:txBody>
          <a:bodyPr/>
          <a:lstStyle/>
          <a:p>
            <a:pPr eaLnBrk="1" hangingPunct="1"/>
            <a:r>
              <a:rPr lang="zh-CN" sz="2800">
                <a:ea typeface="宋体" pitchFamily="2" charset="-122"/>
              </a:rPr>
              <a:t>上海世博园后滩公园湿地景观设计</a:t>
            </a:r>
          </a:p>
        </p:txBody>
      </p:sp>
      <p:sp>
        <p:nvSpPr>
          <p:cNvPr id="126979" name="Rectangle 3"/>
          <p:cNvSpPr>
            <a:spLocks noGrp="1" noChangeArrowheads="1"/>
          </p:cNvSpPr>
          <p:nvPr>
            <p:ph idx="4294967295"/>
          </p:nvPr>
        </p:nvSpPr>
        <p:spPr/>
        <p:txBody>
          <a:bodyPr/>
          <a:lstStyle/>
          <a:p>
            <a:pPr eaLnBrk="1" hangingPunct="1"/>
            <a:r>
              <a:rPr lang="zh-CN" sz="2000" b="1">
                <a:latin typeface="宋体" pitchFamily="2" charset="-122"/>
                <a:ea typeface="宋体" pitchFamily="2" charset="-122"/>
              </a:rPr>
              <a:t>后滩公园湿地净化过程可分为 </a:t>
            </a:r>
            <a:r>
              <a:rPr lang="zh-CN" altLang="zh-CN" sz="2000" b="1">
                <a:latin typeface="宋体" pitchFamily="2" charset="-122"/>
                <a:ea typeface="宋体" pitchFamily="2" charset="-122"/>
              </a:rPr>
              <a:t>10 </a:t>
            </a:r>
            <a:r>
              <a:rPr lang="zh-CN" sz="2000" b="1">
                <a:latin typeface="宋体" pitchFamily="2" charset="-122"/>
                <a:ea typeface="宋体" pitchFamily="2" charset="-122"/>
              </a:rPr>
              <a:t>个步骤</a:t>
            </a:r>
            <a:r>
              <a:rPr lang="zh-CN" altLang="zh-CN" sz="2000" b="1">
                <a:latin typeface="宋体" pitchFamily="2" charset="-122"/>
                <a:ea typeface="宋体" pitchFamily="2" charset="-122"/>
              </a:rPr>
              <a:t>:</a:t>
            </a:r>
          </a:p>
          <a:p>
            <a:pPr eaLnBrk="1" hangingPunct="1"/>
            <a:r>
              <a:rPr lang="zh-CN" altLang="zh-CN" sz="1800">
                <a:latin typeface="宋体" pitchFamily="2" charset="-122"/>
              </a:rPr>
              <a:t>①</a:t>
            </a:r>
            <a:r>
              <a:rPr lang="zh-CN" sz="1800">
                <a:latin typeface="宋体" pitchFamily="2" charset="-122"/>
                <a:ea typeface="宋体" pitchFamily="2" charset="-122"/>
              </a:rPr>
              <a:t>初过滤</a:t>
            </a:r>
            <a:r>
              <a:rPr lang="zh-CN" altLang="zh-CN" sz="1800">
                <a:latin typeface="宋体" pitchFamily="2" charset="-122"/>
                <a:ea typeface="宋体" pitchFamily="2" charset="-122"/>
              </a:rPr>
              <a:t>( </a:t>
            </a:r>
            <a:r>
              <a:rPr lang="zh-CN" sz="1800">
                <a:latin typeface="宋体" pitchFamily="2" charset="-122"/>
                <a:ea typeface="宋体" pitchFamily="2" charset="-122"/>
              </a:rPr>
              <a:t>过滤格栅及自然沉淀</a:t>
            </a:r>
            <a:r>
              <a:rPr lang="zh-CN" altLang="zh-CN" sz="1800">
                <a:latin typeface="宋体" pitchFamily="2" charset="-122"/>
                <a:ea typeface="宋体" pitchFamily="2" charset="-122"/>
              </a:rPr>
              <a:t>)</a:t>
            </a:r>
          </a:p>
          <a:p>
            <a:pPr eaLnBrk="1" hangingPunct="1"/>
            <a:r>
              <a:rPr lang="zh-CN" altLang="zh-CN" sz="1800">
                <a:latin typeface="宋体" pitchFamily="2" charset="-122"/>
              </a:rPr>
              <a:t>②</a:t>
            </a:r>
            <a:r>
              <a:rPr lang="zh-CN" sz="1800">
                <a:latin typeface="宋体" pitchFamily="2" charset="-122"/>
                <a:ea typeface="宋体" pitchFamily="2" charset="-122"/>
              </a:rPr>
              <a:t>蓄水池</a:t>
            </a:r>
            <a:r>
              <a:rPr lang="zh-CN" altLang="zh-CN" sz="1800">
                <a:latin typeface="宋体" pitchFamily="2" charset="-122"/>
                <a:ea typeface="宋体" pitchFamily="2" charset="-122"/>
              </a:rPr>
              <a:t>( </a:t>
            </a:r>
            <a:r>
              <a:rPr lang="zh-CN" sz="1800">
                <a:latin typeface="宋体" pitchFamily="2" charset="-122"/>
                <a:ea typeface="宋体" pitchFamily="2" charset="-122"/>
              </a:rPr>
              <a:t>具有自然沉淀池功能</a:t>
            </a:r>
            <a:r>
              <a:rPr lang="zh-CN" altLang="zh-CN" sz="1800">
                <a:latin typeface="宋体" pitchFamily="2" charset="-122"/>
                <a:ea typeface="宋体" pitchFamily="2" charset="-122"/>
              </a:rPr>
              <a:t>)</a:t>
            </a:r>
          </a:p>
          <a:p>
            <a:pPr eaLnBrk="1" hangingPunct="1"/>
            <a:r>
              <a:rPr lang="zh-CN" altLang="zh-CN" sz="1800">
                <a:latin typeface="宋体" pitchFamily="2" charset="-122"/>
              </a:rPr>
              <a:t>③</a:t>
            </a:r>
            <a:r>
              <a:rPr lang="zh-CN" sz="1800">
                <a:latin typeface="宋体" pitchFamily="2" charset="-122"/>
                <a:ea typeface="宋体" pitchFamily="2" charset="-122"/>
              </a:rPr>
              <a:t>曝气跌水净化与景观墙</a:t>
            </a:r>
            <a:r>
              <a:rPr lang="zh-CN" altLang="zh-CN" sz="1800">
                <a:latin typeface="宋体" pitchFamily="2" charset="-122"/>
                <a:ea typeface="宋体" pitchFamily="2" charset="-122"/>
              </a:rPr>
              <a:t>;</a:t>
            </a:r>
          </a:p>
          <a:p>
            <a:pPr eaLnBrk="1" hangingPunct="1"/>
            <a:r>
              <a:rPr lang="zh-CN" altLang="zh-CN" sz="1800">
                <a:latin typeface="宋体" pitchFamily="2" charset="-122"/>
              </a:rPr>
              <a:t>④</a:t>
            </a:r>
            <a:r>
              <a:rPr lang="zh-CN" sz="1800">
                <a:latin typeface="宋体" pitchFamily="2" charset="-122"/>
                <a:ea typeface="宋体" pitchFamily="2" charset="-122"/>
              </a:rPr>
              <a:t>生物</a:t>
            </a:r>
            <a:r>
              <a:rPr lang="zh-CN" altLang="zh-CN" sz="1800">
                <a:latin typeface="宋体" pitchFamily="2" charset="-122"/>
                <a:ea typeface="宋体" pitchFamily="2" charset="-122"/>
              </a:rPr>
              <a:t>/</a:t>
            </a:r>
            <a:r>
              <a:rPr lang="zh-CN" sz="1800">
                <a:latin typeface="宋体" pitchFamily="2" charset="-122"/>
                <a:ea typeface="宋体" pitchFamily="2" charset="-122"/>
              </a:rPr>
              <a:t>生态净化</a:t>
            </a:r>
          </a:p>
          <a:p>
            <a:pPr eaLnBrk="1" hangingPunct="1"/>
            <a:r>
              <a:rPr lang="zh-CN" sz="1800">
                <a:latin typeface="宋体" pitchFamily="2" charset="-122"/>
                <a:ea typeface="宋体" pitchFamily="2" charset="-122"/>
              </a:rPr>
              <a:t>⑤重金属净化 </a:t>
            </a:r>
          </a:p>
          <a:p>
            <a:pPr eaLnBrk="1" hangingPunct="1"/>
            <a:r>
              <a:rPr lang="zh-CN" sz="1800">
                <a:latin typeface="宋体" pitchFamily="2" charset="-122"/>
                <a:ea typeface="宋体" pitchFamily="2" charset="-122"/>
              </a:rPr>
              <a:t>⑥病原体净化</a:t>
            </a:r>
          </a:p>
          <a:p>
            <a:pPr eaLnBrk="1" hangingPunct="1"/>
            <a:r>
              <a:rPr lang="zh-CN" sz="1800">
                <a:latin typeface="宋体" pitchFamily="2" charset="-122"/>
                <a:ea typeface="宋体" pitchFamily="2" charset="-122"/>
              </a:rPr>
              <a:t>⑦营养物净化</a:t>
            </a:r>
          </a:p>
          <a:p>
            <a:pPr eaLnBrk="1" hangingPunct="1"/>
            <a:r>
              <a:rPr lang="zh-CN" sz="1800">
                <a:latin typeface="宋体" pitchFamily="2" charset="-122"/>
                <a:ea typeface="宋体" pitchFamily="2" charset="-122"/>
              </a:rPr>
              <a:t>⑧综合净化</a:t>
            </a:r>
          </a:p>
          <a:p>
            <a:pPr eaLnBrk="1" hangingPunct="1"/>
            <a:r>
              <a:rPr lang="zh-CN" sz="1800">
                <a:latin typeface="宋体" pitchFamily="2" charset="-122"/>
                <a:ea typeface="宋体" pitchFamily="2" charset="-122"/>
              </a:rPr>
              <a:t>⑨水质稳定和控制</a:t>
            </a:r>
          </a:p>
          <a:p>
            <a:pPr eaLnBrk="1" hangingPunct="1"/>
            <a:r>
              <a:rPr lang="zh-CN" sz="1800">
                <a:latin typeface="宋体" pitchFamily="2" charset="-122"/>
                <a:ea typeface="宋体" pitchFamily="2" charset="-122"/>
              </a:rPr>
              <a:t>⑩清水蓄积</a:t>
            </a:r>
            <a:r>
              <a:rPr lang="zh-CN" altLang="zh-CN" sz="1800">
                <a:latin typeface="宋体" pitchFamily="2" charset="-122"/>
                <a:ea typeface="宋体" pitchFamily="2" charset="-122"/>
              </a:rPr>
              <a:t>( </a:t>
            </a:r>
            <a:r>
              <a:rPr lang="zh-CN" sz="1800">
                <a:latin typeface="宋体" pitchFamily="2" charset="-122"/>
                <a:ea typeface="宋体" pitchFamily="2" charset="-122"/>
              </a:rPr>
              <a:t>清潭粉荷</a:t>
            </a:r>
            <a:r>
              <a:rPr lang="zh-CN" altLang="zh-CN" sz="1800">
                <a:latin typeface="宋体" pitchFamily="2" charset="-122"/>
                <a:ea typeface="宋体" pitchFamily="2" charset="-122"/>
              </a:rPr>
              <a:t>) </a:t>
            </a:r>
            <a:r>
              <a:rPr lang="zh-CN" sz="1800">
                <a:latin typeface="宋体" pitchFamily="2" charset="-122"/>
                <a:ea typeface="宋体" pitchFamily="2" charset="-122"/>
              </a:rPr>
              <a:t>，然后消毒加压输送</a:t>
            </a: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type="title" idx="4294967295"/>
          </p:nvPr>
        </p:nvSpPr>
        <p:spPr/>
        <p:txBody>
          <a:bodyPr/>
          <a:lstStyle/>
          <a:p>
            <a:pPr eaLnBrk="1" hangingPunct="1"/>
            <a:r>
              <a:rPr lang="zh-CN" sz="2800">
                <a:ea typeface="宋体" pitchFamily="2" charset="-122"/>
              </a:rPr>
              <a:t>上海世博园后滩公园湿地景观设计</a:t>
            </a:r>
          </a:p>
        </p:txBody>
      </p:sp>
      <p:sp>
        <p:nvSpPr>
          <p:cNvPr id="128003" name="Rectangle 3"/>
          <p:cNvSpPr>
            <a:spLocks noGrp="1" noChangeArrowheads="1"/>
          </p:cNvSpPr>
          <p:nvPr>
            <p:ph idx="4294967295"/>
          </p:nvPr>
        </p:nvSpPr>
        <p:spPr/>
        <p:txBody>
          <a:bodyPr/>
          <a:lstStyle/>
          <a:p>
            <a:pPr algn="ctr" eaLnBrk="1" hangingPunct="1">
              <a:buFontTx/>
              <a:buNone/>
            </a:pPr>
            <a:r>
              <a:rPr lang="zh-CN" sz="2400">
                <a:ea typeface="宋体" pitchFamily="2" charset="-122"/>
              </a:rPr>
              <a:t>营造湿地系统最佳净化效果</a:t>
            </a:r>
          </a:p>
          <a:p>
            <a:pPr algn="ctr" eaLnBrk="1" hangingPunct="1">
              <a:buFontTx/>
              <a:buNone/>
            </a:pPr>
            <a:r>
              <a:rPr lang="zh-CN" sz="2400">
                <a:ea typeface="宋体" pitchFamily="2" charset="-122"/>
              </a:rPr>
              <a:t>防潮护坡设计</a:t>
            </a:r>
          </a:p>
          <a:p>
            <a:pPr algn="ctr" eaLnBrk="1" hangingPunct="1">
              <a:buFontTx/>
              <a:buNone/>
            </a:pPr>
            <a:r>
              <a:rPr lang="zh-CN" sz="2400">
                <a:ea typeface="宋体" pitchFamily="2" charset="-122"/>
              </a:rPr>
              <a:t>植物综合净化区</a:t>
            </a:r>
          </a:p>
          <a:p>
            <a:pPr algn="ctr" eaLnBrk="1" hangingPunct="1">
              <a:buFontTx/>
              <a:buNone/>
            </a:pPr>
            <a:r>
              <a:rPr lang="zh-CN" sz="2400">
                <a:ea typeface="宋体" pitchFamily="2" charset="-122"/>
              </a:rPr>
              <a:t>植物床净化区</a:t>
            </a:r>
          </a:p>
          <a:p>
            <a:pPr algn="ctr" eaLnBrk="1" hangingPunct="1">
              <a:buFontTx/>
              <a:buNone/>
            </a:pPr>
            <a:r>
              <a:rPr lang="zh-CN" sz="2400">
                <a:ea typeface="宋体" pitchFamily="2" charset="-122"/>
              </a:rPr>
              <a:t>重金属净化区</a:t>
            </a:r>
          </a:p>
          <a:p>
            <a:pPr algn="ctr" eaLnBrk="1" hangingPunct="1">
              <a:buFontTx/>
              <a:buNone/>
            </a:pPr>
            <a:r>
              <a:rPr lang="zh-CN" sz="2400">
                <a:ea typeface="宋体" pitchFamily="2" charset="-122"/>
              </a:rPr>
              <a:t>病原体净化区</a:t>
            </a:r>
          </a:p>
          <a:p>
            <a:pPr algn="ctr" eaLnBrk="1" hangingPunct="1">
              <a:buFontTx/>
              <a:buNone/>
            </a:pPr>
            <a:r>
              <a:rPr lang="zh-CN" sz="2400">
                <a:ea typeface="宋体" pitchFamily="2" charset="-122"/>
              </a:rPr>
              <a:t>营养物净化区</a:t>
            </a:r>
          </a:p>
          <a:p>
            <a:pPr algn="ctr" eaLnBrk="1" hangingPunct="1">
              <a:buFontTx/>
              <a:buNone/>
            </a:pPr>
            <a:r>
              <a:rPr lang="zh-CN" sz="2400">
                <a:ea typeface="宋体" pitchFamily="2" charset="-122"/>
              </a:rPr>
              <a:t>水质稳定调节区</a:t>
            </a: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idx="4294967295"/>
          </p:nvPr>
        </p:nvSpPr>
        <p:spPr/>
        <p:txBody>
          <a:bodyPr/>
          <a:lstStyle/>
          <a:p>
            <a:pPr eaLnBrk="1" hangingPunct="1"/>
            <a:r>
              <a:rPr lang="zh-CN" sz="2800">
                <a:ea typeface="宋体" pitchFamily="2" charset="-122"/>
              </a:rPr>
              <a:t>上海世博园后滩公园湿地景观设计</a:t>
            </a:r>
          </a:p>
        </p:txBody>
      </p:sp>
      <p:grpSp>
        <p:nvGrpSpPr>
          <p:cNvPr id="2" name="Group 3"/>
          <p:cNvGrpSpPr>
            <a:grpSpLocks/>
          </p:cNvGrpSpPr>
          <p:nvPr/>
        </p:nvGrpSpPr>
        <p:grpSpPr bwMode="auto">
          <a:xfrm>
            <a:off x="1260475" y="2492375"/>
            <a:ext cx="6781800" cy="4114800"/>
            <a:chOff x="0" y="0"/>
            <a:chExt cx="10680" cy="6480"/>
          </a:xfrm>
        </p:grpSpPr>
        <p:sp>
          <p:nvSpPr>
            <p:cNvPr id="129028" name="AutoShape 4"/>
            <p:cNvSpPr>
              <a:spLocks noChangeArrowheads="1"/>
            </p:cNvSpPr>
            <p:nvPr/>
          </p:nvSpPr>
          <p:spPr bwMode="auto">
            <a:xfrm>
              <a:off x="3943" y="2880"/>
              <a:ext cx="2897" cy="3600"/>
            </a:xfrm>
            <a:prstGeom prst="roundRect">
              <a:avLst>
                <a:gd name="adj" fmla="val 13745"/>
              </a:avLst>
            </a:prstGeom>
            <a:noFill/>
            <a:ln w="38100" cmpd="sng">
              <a:solidFill>
                <a:schemeClr val="bg2"/>
              </a:solidFill>
              <a:round/>
              <a:headEnd/>
              <a:tailEnd/>
            </a:ln>
          </p:spPr>
          <p:txBody>
            <a:bodyPr anchor="ctr"/>
            <a:lstStyle/>
            <a:p>
              <a:pPr eaLnBrk="0" hangingPunct="0">
                <a:lnSpc>
                  <a:spcPct val="80000"/>
                </a:lnSpc>
              </a:pPr>
              <a:endParaRPr lang="zh-CN" altLang="zh-CN" sz="1600">
                <a:latin typeface="宋体" pitchFamily="2" charset="-122"/>
              </a:endParaRPr>
            </a:p>
            <a:p>
              <a:pPr eaLnBrk="0" hangingPunct="0">
                <a:lnSpc>
                  <a:spcPct val="80000"/>
                </a:lnSpc>
              </a:pPr>
              <a:r>
                <a:rPr lang="zh-CN" sz="1600">
                  <a:latin typeface="宋体" pitchFamily="2" charset="-122"/>
                </a:rPr>
                <a:t>坡顶高程为</a:t>
              </a:r>
              <a:r>
                <a:rPr lang="zh-CN" altLang="zh-CN" sz="1600">
                  <a:latin typeface="宋体" pitchFamily="2" charset="-122"/>
                </a:rPr>
                <a:t>5m</a:t>
              </a:r>
              <a:r>
                <a:rPr lang="zh-CN" sz="1600">
                  <a:latin typeface="宋体" pitchFamily="2" charset="-122"/>
                </a:rPr>
                <a:t>，这样</a:t>
              </a:r>
              <a:r>
                <a:rPr lang="zh-CN" altLang="zh-CN" sz="1600">
                  <a:latin typeface="宋体" pitchFamily="2" charset="-122"/>
                </a:rPr>
                <a:t>50</a:t>
              </a:r>
              <a:r>
                <a:rPr lang="zh-CN" sz="1600">
                  <a:latin typeface="宋体" pitchFamily="2" charset="-122"/>
                </a:rPr>
                <a:t>年一遇潮汐才会漫过坡顶这样的场地可为后滩湿地动物提供避难和繁殖场所</a:t>
              </a:r>
            </a:p>
          </p:txBody>
        </p:sp>
        <p:sp>
          <p:nvSpPr>
            <p:cNvPr id="129029" name="AutoShape 5"/>
            <p:cNvSpPr>
              <a:spLocks noChangeArrowheads="1"/>
            </p:cNvSpPr>
            <p:nvPr/>
          </p:nvSpPr>
          <p:spPr bwMode="auto">
            <a:xfrm>
              <a:off x="0" y="2880"/>
              <a:ext cx="2880" cy="3600"/>
            </a:xfrm>
            <a:prstGeom prst="roundRect">
              <a:avLst>
                <a:gd name="adj" fmla="val 13745"/>
              </a:avLst>
            </a:prstGeom>
            <a:noFill/>
            <a:ln w="38100" cmpd="sng">
              <a:solidFill>
                <a:schemeClr val="bg2"/>
              </a:solidFill>
              <a:round/>
              <a:headEnd/>
              <a:tailEnd/>
            </a:ln>
          </p:spPr>
          <p:txBody>
            <a:bodyPr anchor="ctr"/>
            <a:lstStyle/>
            <a:p>
              <a:pPr eaLnBrk="0" hangingPunct="0"/>
              <a:r>
                <a:rPr lang="zh-CN" sz="1600">
                  <a:latin typeface="宋体" pitchFamily="2" charset="-122"/>
                </a:rPr>
                <a:t>护坡在高程</a:t>
              </a:r>
              <a:r>
                <a:rPr lang="zh-CN" altLang="zh-CN" sz="1600">
                  <a:latin typeface="宋体" pitchFamily="2" charset="-122"/>
                </a:rPr>
                <a:t>3.5m</a:t>
              </a:r>
              <a:r>
                <a:rPr lang="zh-CN" sz="1600">
                  <a:latin typeface="宋体" pitchFamily="2" charset="-122"/>
                </a:rPr>
                <a:t>以下采用微渗水处理，既可保证内滩湿地的水位不受潮汐影响，又可保证黄浦江水和后滩湿地间的微量水体交换</a:t>
              </a:r>
            </a:p>
          </p:txBody>
        </p:sp>
        <p:sp>
          <p:nvSpPr>
            <p:cNvPr id="129030" name="AutoShape 6"/>
            <p:cNvSpPr>
              <a:spLocks noChangeArrowheads="1"/>
            </p:cNvSpPr>
            <p:nvPr/>
          </p:nvSpPr>
          <p:spPr bwMode="auto">
            <a:xfrm>
              <a:off x="7920" y="2880"/>
              <a:ext cx="2760" cy="3600"/>
            </a:xfrm>
            <a:prstGeom prst="roundRect">
              <a:avLst>
                <a:gd name="adj" fmla="val 13745"/>
              </a:avLst>
            </a:prstGeom>
            <a:noFill/>
            <a:ln w="38100" cmpd="sng">
              <a:solidFill>
                <a:schemeClr val="bg2"/>
              </a:solidFill>
              <a:round/>
              <a:headEnd/>
              <a:tailEnd/>
            </a:ln>
          </p:spPr>
          <p:txBody>
            <a:bodyPr anchor="ctr"/>
            <a:lstStyle/>
            <a:p>
              <a:pPr eaLnBrk="0" hangingPunct="0"/>
              <a:r>
                <a:rPr lang="zh-CN" sz="1600">
                  <a:latin typeface="Verdana" pitchFamily="34" charset="0"/>
                </a:rPr>
                <a:t>配置吸污能力强、根系发达、固沙力强、耐淹的草本植物，挺水植物，湿生植物。</a:t>
              </a:r>
            </a:p>
          </p:txBody>
        </p:sp>
        <p:sp>
          <p:nvSpPr>
            <p:cNvPr id="129031" name="AutoShape 7"/>
            <p:cNvSpPr>
              <a:spLocks noChangeArrowheads="1"/>
            </p:cNvSpPr>
            <p:nvPr/>
          </p:nvSpPr>
          <p:spPr bwMode="auto">
            <a:xfrm>
              <a:off x="3043" y="983"/>
              <a:ext cx="630" cy="707"/>
            </a:xfrm>
            <a:prstGeom prst="chevron">
              <a:avLst>
                <a:gd name="adj" fmla="val 52514"/>
              </a:avLst>
            </a:prstGeom>
            <a:solidFill>
              <a:schemeClr val="accent1"/>
            </a:solidFill>
            <a:ln w="9525">
              <a:noFill/>
              <a:miter lim="800000"/>
              <a:headEnd/>
              <a:tailEnd/>
            </a:ln>
          </p:spPr>
          <p:txBody>
            <a:bodyPr wrap="none" anchor="ctr"/>
            <a:lstStyle/>
            <a:p>
              <a:endParaRPr lang="zh-CN" altLang="zh-CN"/>
            </a:p>
          </p:txBody>
        </p:sp>
        <p:sp>
          <p:nvSpPr>
            <p:cNvPr id="129032" name="AutoShape 8"/>
            <p:cNvSpPr>
              <a:spLocks noChangeArrowheads="1"/>
            </p:cNvSpPr>
            <p:nvPr/>
          </p:nvSpPr>
          <p:spPr bwMode="auto">
            <a:xfrm>
              <a:off x="6920" y="983"/>
              <a:ext cx="628" cy="707"/>
            </a:xfrm>
            <a:prstGeom prst="chevron">
              <a:avLst>
                <a:gd name="adj" fmla="val 52514"/>
              </a:avLst>
            </a:prstGeom>
            <a:solidFill>
              <a:schemeClr val="hlink"/>
            </a:solidFill>
            <a:ln w="9525">
              <a:noFill/>
              <a:miter lim="800000"/>
              <a:headEnd/>
              <a:tailEnd/>
            </a:ln>
          </p:spPr>
          <p:txBody>
            <a:bodyPr wrap="none" anchor="ctr"/>
            <a:lstStyle/>
            <a:p>
              <a:endParaRPr lang="zh-CN" altLang="zh-CN"/>
            </a:p>
          </p:txBody>
        </p:sp>
        <p:sp>
          <p:nvSpPr>
            <p:cNvPr id="129033" name="Oval 9"/>
            <p:cNvSpPr>
              <a:spLocks noChangeArrowheads="1"/>
            </p:cNvSpPr>
            <p:nvPr/>
          </p:nvSpPr>
          <p:spPr bwMode="auto">
            <a:xfrm>
              <a:off x="7878" y="8"/>
              <a:ext cx="2682" cy="2657"/>
            </a:xfrm>
            <a:prstGeom prst="ellipse">
              <a:avLst/>
            </a:prstGeom>
            <a:gradFill rotWithShape="1">
              <a:gsLst>
                <a:gs pos="0">
                  <a:schemeClr val="hlink"/>
                </a:gs>
                <a:gs pos="50000">
                  <a:srgbClr val="FFFFFF"/>
                </a:gs>
                <a:gs pos="100000">
                  <a:schemeClr val="hlink"/>
                </a:gs>
              </a:gsLst>
              <a:lin ang="18900000" scaled="1"/>
            </a:gradFill>
            <a:ln w="9525">
              <a:noFill/>
              <a:round/>
              <a:headEnd/>
              <a:tailEnd/>
            </a:ln>
          </p:spPr>
          <p:txBody>
            <a:bodyPr wrap="none" anchor="ctr">
              <a:spAutoFit/>
            </a:bodyPr>
            <a:lstStyle/>
            <a:p>
              <a:endParaRPr lang="zh-CN" altLang="zh-CN"/>
            </a:p>
          </p:txBody>
        </p:sp>
        <p:sp>
          <p:nvSpPr>
            <p:cNvPr id="129034" name="Oval 10"/>
            <p:cNvSpPr>
              <a:spLocks noChangeArrowheads="1"/>
            </p:cNvSpPr>
            <p:nvPr/>
          </p:nvSpPr>
          <p:spPr bwMode="auto">
            <a:xfrm>
              <a:off x="7878" y="8"/>
              <a:ext cx="2682" cy="2657"/>
            </a:xfrm>
            <a:prstGeom prst="ellipse">
              <a:avLst/>
            </a:prstGeom>
            <a:gradFill rotWithShape="1">
              <a:gsLst>
                <a:gs pos="0">
                  <a:schemeClr val="hlink">
                    <a:alpha val="31999"/>
                  </a:schemeClr>
                </a:gs>
                <a:gs pos="100000">
                  <a:srgbClr val="000000">
                    <a:alpha val="89999"/>
                  </a:srgbClr>
                </a:gs>
              </a:gsLst>
              <a:lin ang="18900000" scaled="1"/>
            </a:gradFill>
            <a:ln w="9525">
              <a:noFill/>
              <a:round/>
              <a:headEnd/>
              <a:tailEnd/>
            </a:ln>
          </p:spPr>
          <p:txBody>
            <a:bodyPr anchor="ctr">
              <a:spAutoFit/>
            </a:bodyPr>
            <a:lstStyle/>
            <a:p>
              <a:endParaRPr lang="zh-CN" altLang="zh-CN"/>
            </a:p>
          </p:txBody>
        </p:sp>
        <p:sp>
          <p:nvSpPr>
            <p:cNvPr id="129035" name="Oval 11"/>
            <p:cNvSpPr>
              <a:spLocks noChangeArrowheads="1"/>
            </p:cNvSpPr>
            <p:nvPr/>
          </p:nvSpPr>
          <p:spPr bwMode="auto">
            <a:xfrm>
              <a:off x="8053" y="183"/>
              <a:ext cx="2332" cy="2310"/>
            </a:xfrm>
            <a:prstGeom prst="ellipse">
              <a:avLst/>
            </a:prstGeom>
            <a:gradFill rotWithShape="1">
              <a:gsLst>
                <a:gs pos="0">
                  <a:schemeClr val="hlink"/>
                </a:gs>
                <a:gs pos="50000">
                  <a:srgbClr val="5B7117"/>
                </a:gs>
                <a:gs pos="100000">
                  <a:schemeClr val="hlink"/>
                </a:gs>
              </a:gsLst>
              <a:lin ang="2700000" scaled="1"/>
            </a:gradFill>
            <a:ln w="9525">
              <a:noFill/>
              <a:round/>
              <a:headEnd/>
              <a:tailEnd/>
            </a:ln>
          </p:spPr>
          <p:txBody>
            <a:bodyPr anchor="ctr">
              <a:spAutoFit/>
            </a:bodyPr>
            <a:lstStyle/>
            <a:p>
              <a:endParaRPr lang="zh-CN" altLang="zh-CN"/>
            </a:p>
          </p:txBody>
        </p:sp>
        <p:sp>
          <p:nvSpPr>
            <p:cNvPr id="129036" name="Oval 12"/>
            <p:cNvSpPr>
              <a:spLocks noChangeArrowheads="1"/>
            </p:cNvSpPr>
            <p:nvPr/>
          </p:nvSpPr>
          <p:spPr bwMode="auto">
            <a:xfrm>
              <a:off x="8093" y="195"/>
              <a:ext cx="2332" cy="2310"/>
            </a:xfrm>
            <a:prstGeom prst="ellipse">
              <a:avLst/>
            </a:prstGeom>
            <a:gradFill rotWithShape="1">
              <a:gsLst>
                <a:gs pos="0">
                  <a:srgbClr val="6B841B"/>
                </a:gs>
                <a:gs pos="100000">
                  <a:schemeClr val="hlink">
                    <a:alpha val="0"/>
                  </a:schemeClr>
                </a:gs>
              </a:gsLst>
              <a:lin ang="18900000" scaled="1"/>
            </a:gradFill>
            <a:ln w="9525">
              <a:noFill/>
              <a:round/>
              <a:headEnd/>
              <a:tailEnd/>
            </a:ln>
          </p:spPr>
          <p:txBody>
            <a:bodyPr anchor="ctr">
              <a:spAutoFit/>
            </a:bodyPr>
            <a:lstStyle/>
            <a:p>
              <a:endParaRPr lang="zh-CN" altLang="zh-CN"/>
            </a:p>
          </p:txBody>
        </p:sp>
        <p:sp>
          <p:nvSpPr>
            <p:cNvPr id="129037" name="Oval 13"/>
            <p:cNvSpPr>
              <a:spLocks noChangeArrowheads="1"/>
            </p:cNvSpPr>
            <p:nvPr/>
          </p:nvSpPr>
          <p:spPr bwMode="auto">
            <a:xfrm>
              <a:off x="8178" y="295"/>
              <a:ext cx="2102" cy="2080"/>
            </a:xfrm>
            <a:prstGeom prst="ellipse">
              <a:avLst/>
            </a:prstGeom>
            <a:solidFill>
              <a:srgbClr val="333333"/>
            </a:solidFill>
            <a:ln w="9525">
              <a:noFill/>
              <a:round/>
              <a:headEnd/>
              <a:tailEnd/>
            </a:ln>
          </p:spPr>
          <p:txBody>
            <a:bodyPr anchor="ctr">
              <a:spAutoFit/>
            </a:bodyPr>
            <a:lstStyle/>
            <a:p>
              <a:endParaRPr lang="zh-CN" altLang="zh-CN"/>
            </a:p>
          </p:txBody>
        </p:sp>
        <p:sp>
          <p:nvSpPr>
            <p:cNvPr id="129038" name="Oval 14"/>
            <p:cNvSpPr>
              <a:spLocks noChangeArrowheads="1"/>
            </p:cNvSpPr>
            <p:nvPr/>
          </p:nvSpPr>
          <p:spPr bwMode="auto">
            <a:xfrm>
              <a:off x="120" y="0"/>
              <a:ext cx="2683" cy="2658"/>
            </a:xfrm>
            <a:prstGeom prst="ellipse">
              <a:avLst/>
            </a:prstGeom>
            <a:gradFill rotWithShape="1">
              <a:gsLst>
                <a:gs pos="0">
                  <a:schemeClr val="folHlink"/>
                </a:gs>
                <a:gs pos="50000">
                  <a:srgbClr val="FFFFFF"/>
                </a:gs>
                <a:gs pos="100000">
                  <a:schemeClr val="folHlink"/>
                </a:gs>
              </a:gsLst>
              <a:lin ang="18900000" scaled="1"/>
            </a:gradFill>
            <a:ln w="9525">
              <a:noFill/>
              <a:round/>
              <a:headEnd/>
              <a:tailEnd/>
            </a:ln>
          </p:spPr>
          <p:txBody>
            <a:bodyPr wrap="none" anchor="ctr">
              <a:spAutoFit/>
            </a:bodyPr>
            <a:lstStyle/>
            <a:p>
              <a:endParaRPr lang="zh-CN" altLang="zh-CN"/>
            </a:p>
          </p:txBody>
        </p:sp>
        <p:sp>
          <p:nvSpPr>
            <p:cNvPr id="129039" name="Oval 15"/>
            <p:cNvSpPr>
              <a:spLocks noChangeArrowheads="1"/>
            </p:cNvSpPr>
            <p:nvPr/>
          </p:nvSpPr>
          <p:spPr bwMode="auto">
            <a:xfrm>
              <a:off x="120" y="0"/>
              <a:ext cx="2683" cy="2658"/>
            </a:xfrm>
            <a:prstGeom prst="ellipse">
              <a:avLst/>
            </a:prstGeom>
            <a:gradFill rotWithShape="1">
              <a:gsLst>
                <a:gs pos="0">
                  <a:schemeClr val="folHlink">
                    <a:alpha val="31999"/>
                  </a:schemeClr>
                </a:gs>
                <a:gs pos="100000">
                  <a:srgbClr val="000000">
                    <a:alpha val="89999"/>
                  </a:srgbClr>
                </a:gs>
              </a:gsLst>
              <a:lin ang="18900000" scaled="1"/>
            </a:gradFill>
            <a:ln w="9525">
              <a:noFill/>
              <a:round/>
              <a:headEnd/>
              <a:tailEnd/>
            </a:ln>
          </p:spPr>
          <p:txBody>
            <a:bodyPr wrap="none" anchor="ctr">
              <a:spAutoFit/>
            </a:bodyPr>
            <a:lstStyle/>
            <a:p>
              <a:endParaRPr lang="zh-CN" altLang="zh-CN"/>
            </a:p>
          </p:txBody>
        </p:sp>
        <p:sp>
          <p:nvSpPr>
            <p:cNvPr id="129040" name="Oval 16"/>
            <p:cNvSpPr>
              <a:spLocks noChangeArrowheads="1"/>
            </p:cNvSpPr>
            <p:nvPr/>
          </p:nvSpPr>
          <p:spPr bwMode="auto">
            <a:xfrm>
              <a:off x="295" y="173"/>
              <a:ext cx="2333" cy="2310"/>
            </a:xfrm>
            <a:prstGeom prst="ellipse">
              <a:avLst/>
            </a:prstGeom>
            <a:gradFill rotWithShape="1">
              <a:gsLst>
                <a:gs pos="0">
                  <a:schemeClr val="folHlink"/>
                </a:gs>
                <a:gs pos="50000">
                  <a:srgbClr val="326089"/>
                </a:gs>
                <a:gs pos="100000">
                  <a:schemeClr val="folHlink"/>
                </a:gs>
              </a:gsLst>
              <a:lin ang="2700000" scaled="1"/>
            </a:gradFill>
            <a:ln w="9525">
              <a:noFill/>
              <a:round/>
              <a:headEnd/>
              <a:tailEnd/>
            </a:ln>
          </p:spPr>
          <p:txBody>
            <a:bodyPr anchor="ctr">
              <a:spAutoFit/>
            </a:bodyPr>
            <a:lstStyle/>
            <a:p>
              <a:endParaRPr lang="zh-CN" altLang="zh-CN"/>
            </a:p>
          </p:txBody>
        </p:sp>
        <p:sp>
          <p:nvSpPr>
            <p:cNvPr id="129041" name="Oval 17"/>
            <p:cNvSpPr>
              <a:spLocks noChangeArrowheads="1"/>
            </p:cNvSpPr>
            <p:nvPr/>
          </p:nvSpPr>
          <p:spPr bwMode="auto">
            <a:xfrm>
              <a:off x="298" y="178"/>
              <a:ext cx="2332" cy="2310"/>
            </a:xfrm>
            <a:prstGeom prst="ellipse">
              <a:avLst/>
            </a:prstGeom>
            <a:gradFill rotWithShape="1">
              <a:gsLst>
                <a:gs pos="0">
                  <a:srgbClr val="3A70A1"/>
                </a:gs>
                <a:gs pos="100000">
                  <a:schemeClr val="folHlink">
                    <a:alpha val="0"/>
                  </a:schemeClr>
                </a:gs>
              </a:gsLst>
              <a:lin ang="18900000" scaled="1"/>
            </a:gradFill>
            <a:ln w="9525">
              <a:noFill/>
              <a:round/>
              <a:headEnd/>
              <a:tailEnd/>
            </a:ln>
          </p:spPr>
          <p:txBody>
            <a:bodyPr anchor="ctr">
              <a:spAutoFit/>
            </a:bodyPr>
            <a:lstStyle/>
            <a:p>
              <a:endParaRPr lang="zh-CN" altLang="zh-CN"/>
            </a:p>
          </p:txBody>
        </p:sp>
        <p:sp>
          <p:nvSpPr>
            <p:cNvPr id="129042" name="Oval 18"/>
            <p:cNvSpPr>
              <a:spLocks noChangeArrowheads="1"/>
            </p:cNvSpPr>
            <p:nvPr/>
          </p:nvSpPr>
          <p:spPr bwMode="auto">
            <a:xfrm>
              <a:off x="413" y="290"/>
              <a:ext cx="2100" cy="2080"/>
            </a:xfrm>
            <a:prstGeom prst="ellipse">
              <a:avLst/>
            </a:prstGeom>
            <a:solidFill>
              <a:srgbClr val="333333"/>
            </a:solidFill>
            <a:ln w="9525">
              <a:noFill/>
              <a:round/>
              <a:headEnd/>
              <a:tailEnd/>
            </a:ln>
          </p:spPr>
          <p:txBody>
            <a:bodyPr anchor="ctr">
              <a:spAutoFit/>
            </a:bodyPr>
            <a:lstStyle/>
            <a:p>
              <a:endParaRPr lang="zh-CN" altLang="zh-CN"/>
            </a:p>
          </p:txBody>
        </p:sp>
        <p:grpSp>
          <p:nvGrpSpPr>
            <p:cNvPr id="3" name="Group 19"/>
            <p:cNvGrpSpPr>
              <a:grpSpLocks/>
            </p:cNvGrpSpPr>
            <p:nvPr/>
          </p:nvGrpSpPr>
          <p:grpSpPr bwMode="auto">
            <a:xfrm>
              <a:off x="445" y="320"/>
              <a:ext cx="2033" cy="2013"/>
              <a:chOff x="0" y="0"/>
              <a:chExt cx="1252" cy="1252"/>
            </a:xfrm>
          </p:grpSpPr>
          <p:sp>
            <p:nvSpPr>
              <p:cNvPr id="129044" name="Oval 20"/>
              <p:cNvSpPr>
                <a:spLocks noChangeArrowheads="1"/>
              </p:cNvSpPr>
              <p:nvPr/>
            </p:nvSpPr>
            <p:spPr bwMode="auto">
              <a:xfrm>
                <a:off x="0" y="0"/>
                <a:ext cx="1252" cy="1252"/>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endParaRPr lang="zh-CN" altLang="zh-CN"/>
              </a:p>
            </p:txBody>
          </p:sp>
          <p:sp>
            <p:nvSpPr>
              <p:cNvPr id="129045" name="Oval 21"/>
              <p:cNvSpPr>
                <a:spLocks noChangeArrowheads="1"/>
              </p:cNvSpPr>
              <p:nvPr/>
            </p:nvSpPr>
            <p:spPr bwMode="auto">
              <a:xfrm>
                <a:off x="16" y="7"/>
                <a:ext cx="1222" cy="1221"/>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endParaRPr lang="zh-CN" altLang="zh-CN"/>
              </a:p>
            </p:txBody>
          </p:sp>
          <p:sp>
            <p:nvSpPr>
              <p:cNvPr id="129046" name="Oval 22"/>
              <p:cNvSpPr>
                <a:spLocks noChangeArrowheads="1"/>
              </p:cNvSpPr>
              <p:nvPr/>
            </p:nvSpPr>
            <p:spPr bwMode="auto">
              <a:xfrm>
                <a:off x="29" y="19"/>
                <a:ext cx="1162" cy="1141"/>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endParaRPr lang="zh-CN" altLang="zh-CN"/>
              </a:p>
            </p:txBody>
          </p:sp>
          <p:sp>
            <p:nvSpPr>
              <p:cNvPr id="129047" name="Oval 23"/>
              <p:cNvSpPr>
                <a:spLocks noChangeArrowheads="1"/>
              </p:cNvSpPr>
              <p:nvPr/>
            </p:nvSpPr>
            <p:spPr bwMode="auto">
              <a:xfrm>
                <a:off x="97" y="51"/>
                <a:ext cx="1033" cy="926"/>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endParaRPr lang="zh-CN" altLang="zh-CN"/>
              </a:p>
            </p:txBody>
          </p:sp>
        </p:grpSp>
        <p:sp>
          <p:nvSpPr>
            <p:cNvPr id="129048" name="Oval 24"/>
            <p:cNvSpPr>
              <a:spLocks noChangeArrowheads="1"/>
            </p:cNvSpPr>
            <p:nvPr/>
          </p:nvSpPr>
          <p:spPr bwMode="auto">
            <a:xfrm>
              <a:off x="4000" y="8"/>
              <a:ext cx="2683" cy="2657"/>
            </a:xfrm>
            <a:prstGeom prst="ellipse">
              <a:avLst/>
            </a:prstGeom>
            <a:gradFill rotWithShape="1">
              <a:gsLst>
                <a:gs pos="0">
                  <a:schemeClr val="accent1"/>
                </a:gs>
                <a:gs pos="50000">
                  <a:srgbClr val="FFFFFF"/>
                </a:gs>
                <a:gs pos="100000">
                  <a:schemeClr val="accent1"/>
                </a:gs>
              </a:gsLst>
              <a:lin ang="18900000" scaled="1"/>
            </a:gradFill>
            <a:ln w="9525">
              <a:noFill/>
              <a:round/>
              <a:headEnd/>
              <a:tailEnd/>
            </a:ln>
          </p:spPr>
          <p:txBody>
            <a:bodyPr wrap="none" anchor="ctr">
              <a:spAutoFit/>
            </a:bodyPr>
            <a:lstStyle/>
            <a:p>
              <a:endParaRPr lang="zh-CN" altLang="zh-CN"/>
            </a:p>
          </p:txBody>
        </p:sp>
        <p:sp>
          <p:nvSpPr>
            <p:cNvPr id="129049" name="Oval 25"/>
            <p:cNvSpPr>
              <a:spLocks noChangeArrowheads="1"/>
            </p:cNvSpPr>
            <p:nvPr/>
          </p:nvSpPr>
          <p:spPr bwMode="auto">
            <a:xfrm>
              <a:off x="4000" y="8"/>
              <a:ext cx="2683" cy="2657"/>
            </a:xfrm>
            <a:prstGeom prst="ellipse">
              <a:avLst/>
            </a:prstGeom>
            <a:gradFill rotWithShape="1">
              <a:gsLst>
                <a:gs pos="0">
                  <a:schemeClr val="accent1">
                    <a:alpha val="31999"/>
                  </a:schemeClr>
                </a:gs>
                <a:gs pos="100000">
                  <a:srgbClr val="762D2D"/>
                </a:gs>
              </a:gsLst>
              <a:lin ang="18900000" scaled="1"/>
            </a:gradFill>
            <a:ln w="9525">
              <a:noFill/>
              <a:round/>
              <a:headEnd/>
              <a:tailEnd/>
            </a:ln>
          </p:spPr>
          <p:txBody>
            <a:bodyPr wrap="none" anchor="ctr">
              <a:spAutoFit/>
            </a:bodyPr>
            <a:lstStyle/>
            <a:p>
              <a:endParaRPr lang="zh-CN" altLang="zh-CN"/>
            </a:p>
          </p:txBody>
        </p:sp>
        <p:sp>
          <p:nvSpPr>
            <p:cNvPr id="129050" name="Oval 26"/>
            <p:cNvSpPr>
              <a:spLocks noChangeArrowheads="1"/>
            </p:cNvSpPr>
            <p:nvPr/>
          </p:nvSpPr>
          <p:spPr bwMode="auto">
            <a:xfrm>
              <a:off x="4175" y="183"/>
              <a:ext cx="2333" cy="2310"/>
            </a:xfrm>
            <a:prstGeom prst="ellipse">
              <a:avLst/>
            </a:prstGeom>
            <a:gradFill rotWithShape="1">
              <a:gsLst>
                <a:gs pos="0">
                  <a:schemeClr val="accent1"/>
                </a:gs>
                <a:gs pos="50000">
                  <a:srgbClr val="8A3434"/>
                </a:gs>
                <a:gs pos="100000">
                  <a:schemeClr val="accent1"/>
                </a:gs>
              </a:gsLst>
              <a:lin ang="2700000" scaled="1"/>
            </a:gradFill>
            <a:ln w="9525">
              <a:noFill/>
              <a:round/>
              <a:headEnd/>
              <a:tailEnd/>
            </a:ln>
          </p:spPr>
          <p:txBody>
            <a:bodyPr anchor="ctr">
              <a:spAutoFit/>
            </a:bodyPr>
            <a:lstStyle/>
            <a:p>
              <a:endParaRPr lang="zh-CN" altLang="zh-CN"/>
            </a:p>
          </p:txBody>
        </p:sp>
        <p:sp>
          <p:nvSpPr>
            <p:cNvPr id="129051" name="Oval 27"/>
            <p:cNvSpPr>
              <a:spLocks noChangeArrowheads="1"/>
            </p:cNvSpPr>
            <p:nvPr/>
          </p:nvSpPr>
          <p:spPr bwMode="auto">
            <a:xfrm>
              <a:off x="4178" y="185"/>
              <a:ext cx="2332" cy="2310"/>
            </a:xfrm>
            <a:prstGeom prst="ellipse">
              <a:avLst/>
            </a:prstGeom>
            <a:gradFill rotWithShape="1">
              <a:gsLst>
                <a:gs pos="0">
                  <a:srgbClr val="A23E3E"/>
                </a:gs>
                <a:gs pos="100000">
                  <a:schemeClr val="accent1">
                    <a:alpha val="0"/>
                  </a:schemeClr>
                </a:gs>
              </a:gsLst>
              <a:lin ang="18900000" scaled="1"/>
            </a:gradFill>
            <a:ln w="9525">
              <a:noFill/>
              <a:round/>
              <a:headEnd/>
              <a:tailEnd/>
            </a:ln>
          </p:spPr>
          <p:txBody>
            <a:bodyPr anchor="ctr">
              <a:spAutoFit/>
            </a:bodyPr>
            <a:lstStyle/>
            <a:p>
              <a:endParaRPr lang="zh-CN" altLang="zh-CN"/>
            </a:p>
          </p:txBody>
        </p:sp>
        <p:sp>
          <p:nvSpPr>
            <p:cNvPr id="129052" name="Oval 28"/>
            <p:cNvSpPr>
              <a:spLocks noChangeArrowheads="1"/>
            </p:cNvSpPr>
            <p:nvPr/>
          </p:nvSpPr>
          <p:spPr bwMode="auto">
            <a:xfrm>
              <a:off x="4290" y="295"/>
              <a:ext cx="2100" cy="2080"/>
            </a:xfrm>
            <a:prstGeom prst="ellipse">
              <a:avLst/>
            </a:prstGeom>
            <a:solidFill>
              <a:srgbClr val="333333"/>
            </a:solidFill>
            <a:ln w="9525">
              <a:noFill/>
              <a:round/>
              <a:headEnd/>
              <a:tailEnd/>
            </a:ln>
          </p:spPr>
          <p:txBody>
            <a:bodyPr anchor="ctr">
              <a:spAutoFit/>
            </a:bodyPr>
            <a:lstStyle/>
            <a:p>
              <a:endParaRPr lang="zh-CN" altLang="zh-CN"/>
            </a:p>
          </p:txBody>
        </p:sp>
        <p:grpSp>
          <p:nvGrpSpPr>
            <p:cNvPr id="4" name="Group 29"/>
            <p:cNvGrpSpPr>
              <a:grpSpLocks/>
            </p:cNvGrpSpPr>
            <p:nvPr/>
          </p:nvGrpSpPr>
          <p:grpSpPr bwMode="auto">
            <a:xfrm>
              <a:off x="4325" y="320"/>
              <a:ext cx="2033" cy="2013"/>
              <a:chOff x="0" y="0"/>
              <a:chExt cx="1252" cy="1252"/>
            </a:xfrm>
          </p:grpSpPr>
          <p:sp>
            <p:nvSpPr>
              <p:cNvPr id="129054" name="Oval 30"/>
              <p:cNvSpPr>
                <a:spLocks noChangeArrowheads="1"/>
              </p:cNvSpPr>
              <p:nvPr/>
            </p:nvSpPr>
            <p:spPr bwMode="auto">
              <a:xfrm>
                <a:off x="0" y="0"/>
                <a:ext cx="1252" cy="1252"/>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endParaRPr lang="zh-CN" altLang="zh-CN"/>
              </a:p>
            </p:txBody>
          </p:sp>
          <p:sp>
            <p:nvSpPr>
              <p:cNvPr id="129055" name="Oval 31"/>
              <p:cNvSpPr>
                <a:spLocks noChangeArrowheads="1"/>
              </p:cNvSpPr>
              <p:nvPr/>
            </p:nvSpPr>
            <p:spPr bwMode="auto">
              <a:xfrm>
                <a:off x="16" y="7"/>
                <a:ext cx="1222" cy="1221"/>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endParaRPr lang="zh-CN" altLang="zh-CN"/>
              </a:p>
            </p:txBody>
          </p:sp>
          <p:sp>
            <p:nvSpPr>
              <p:cNvPr id="129056" name="Oval 32"/>
              <p:cNvSpPr>
                <a:spLocks noChangeArrowheads="1"/>
              </p:cNvSpPr>
              <p:nvPr/>
            </p:nvSpPr>
            <p:spPr bwMode="auto">
              <a:xfrm>
                <a:off x="29" y="19"/>
                <a:ext cx="1162" cy="1141"/>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endParaRPr lang="zh-CN" altLang="zh-CN"/>
              </a:p>
            </p:txBody>
          </p:sp>
          <p:sp>
            <p:nvSpPr>
              <p:cNvPr id="129057" name="Oval 33"/>
              <p:cNvSpPr>
                <a:spLocks noChangeArrowheads="1"/>
              </p:cNvSpPr>
              <p:nvPr/>
            </p:nvSpPr>
            <p:spPr bwMode="auto">
              <a:xfrm>
                <a:off x="97" y="51"/>
                <a:ext cx="1033" cy="926"/>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endParaRPr lang="zh-CN" altLang="zh-CN"/>
              </a:p>
            </p:txBody>
          </p:sp>
        </p:grpSp>
        <p:grpSp>
          <p:nvGrpSpPr>
            <p:cNvPr id="5" name="Group 34"/>
            <p:cNvGrpSpPr>
              <a:grpSpLocks/>
            </p:cNvGrpSpPr>
            <p:nvPr/>
          </p:nvGrpSpPr>
          <p:grpSpPr bwMode="auto">
            <a:xfrm>
              <a:off x="8215" y="320"/>
              <a:ext cx="2035" cy="2013"/>
              <a:chOff x="0" y="0"/>
              <a:chExt cx="1252" cy="1252"/>
            </a:xfrm>
          </p:grpSpPr>
          <p:sp>
            <p:nvSpPr>
              <p:cNvPr id="129059" name="Oval 35"/>
              <p:cNvSpPr>
                <a:spLocks noChangeArrowheads="1"/>
              </p:cNvSpPr>
              <p:nvPr/>
            </p:nvSpPr>
            <p:spPr bwMode="auto">
              <a:xfrm>
                <a:off x="0" y="0"/>
                <a:ext cx="1252" cy="1252"/>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endParaRPr lang="zh-CN" altLang="zh-CN"/>
              </a:p>
            </p:txBody>
          </p:sp>
          <p:sp>
            <p:nvSpPr>
              <p:cNvPr id="129060" name="Oval 36"/>
              <p:cNvSpPr>
                <a:spLocks noChangeArrowheads="1"/>
              </p:cNvSpPr>
              <p:nvPr/>
            </p:nvSpPr>
            <p:spPr bwMode="auto">
              <a:xfrm>
                <a:off x="16" y="7"/>
                <a:ext cx="1222" cy="1221"/>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endParaRPr lang="zh-CN" altLang="zh-CN"/>
              </a:p>
            </p:txBody>
          </p:sp>
          <p:sp>
            <p:nvSpPr>
              <p:cNvPr id="129061" name="Oval 37"/>
              <p:cNvSpPr>
                <a:spLocks noChangeArrowheads="1"/>
              </p:cNvSpPr>
              <p:nvPr/>
            </p:nvSpPr>
            <p:spPr bwMode="auto">
              <a:xfrm>
                <a:off x="29" y="19"/>
                <a:ext cx="1162" cy="1141"/>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endParaRPr lang="zh-CN" altLang="zh-CN"/>
              </a:p>
            </p:txBody>
          </p:sp>
          <p:sp>
            <p:nvSpPr>
              <p:cNvPr id="129062" name="Oval 38"/>
              <p:cNvSpPr>
                <a:spLocks noChangeArrowheads="1"/>
              </p:cNvSpPr>
              <p:nvPr/>
            </p:nvSpPr>
            <p:spPr bwMode="auto">
              <a:xfrm>
                <a:off x="97" y="51"/>
                <a:ext cx="1033" cy="926"/>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endParaRPr lang="zh-CN" altLang="zh-CN"/>
              </a:p>
            </p:txBody>
          </p:sp>
        </p:grpSp>
        <p:sp>
          <p:nvSpPr>
            <p:cNvPr id="129063" name="Text Box 39"/>
            <p:cNvSpPr txBox="1">
              <a:spLocks noChangeArrowheads="1"/>
            </p:cNvSpPr>
            <p:nvPr/>
          </p:nvSpPr>
          <p:spPr bwMode="auto">
            <a:xfrm>
              <a:off x="516" y="1065"/>
              <a:ext cx="1906" cy="630"/>
            </a:xfrm>
            <a:prstGeom prst="rect">
              <a:avLst/>
            </a:prstGeom>
            <a:noFill/>
            <a:ln w="9525">
              <a:noFill/>
              <a:miter lim="800000"/>
              <a:headEnd/>
              <a:tailEnd/>
            </a:ln>
          </p:spPr>
          <p:txBody>
            <a:bodyPr wrap="none">
              <a:spAutoFit/>
            </a:bodyPr>
            <a:lstStyle/>
            <a:p>
              <a:pPr algn="ctr" eaLnBrk="0" hangingPunct="0"/>
              <a:r>
                <a:rPr lang="zh-CN" sz="2000" dirty="0">
                  <a:solidFill>
                    <a:srgbClr val="FF0000"/>
                  </a:solidFill>
                </a:rPr>
                <a:t>渗水控制</a:t>
              </a:r>
            </a:p>
          </p:txBody>
        </p:sp>
        <p:sp>
          <p:nvSpPr>
            <p:cNvPr id="129064" name="Text Box 40"/>
            <p:cNvSpPr txBox="1">
              <a:spLocks noChangeArrowheads="1"/>
            </p:cNvSpPr>
            <p:nvPr/>
          </p:nvSpPr>
          <p:spPr bwMode="auto">
            <a:xfrm>
              <a:off x="4484" y="1065"/>
              <a:ext cx="1745" cy="1018"/>
            </a:xfrm>
            <a:prstGeom prst="rect">
              <a:avLst/>
            </a:prstGeom>
            <a:noFill/>
            <a:ln w="9525">
              <a:noFill/>
              <a:miter lim="800000"/>
              <a:headEnd/>
              <a:tailEnd/>
            </a:ln>
          </p:spPr>
          <p:txBody>
            <a:bodyPr wrap="none">
              <a:spAutoFit/>
            </a:bodyPr>
            <a:lstStyle/>
            <a:p>
              <a:pPr algn="ctr" eaLnBrk="0" hangingPunct="0"/>
              <a:r>
                <a:rPr lang="zh-CN" sz="1800" dirty="0">
                  <a:solidFill>
                    <a:srgbClr val="FF0000"/>
                  </a:solidFill>
                </a:rPr>
                <a:t>坡顶高程</a:t>
              </a:r>
            </a:p>
            <a:p>
              <a:pPr algn="ctr" eaLnBrk="0" hangingPunct="0"/>
              <a:r>
                <a:rPr lang="zh-CN" sz="1800" dirty="0"/>
                <a:t>控制</a:t>
              </a:r>
            </a:p>
          </p:txBody>
        </p:sp>
        <p:sp>
          <p:nvSpPr>
            <p:cNvPr id="129065" name="Text Box 41"/>
            <p:cNvSpPr txBox="1">
              <a:spLocks noChangeArrowheads="1"/>
            </p:cNvSpPr>
            <p:nvPr/>
          </p:nvSpPr>
          <p:spPr bwMode="auto">
            <a:xfrm>
              <a:off x="8369" y="1065"/>
              <a:ext cx="1745" cy="974"/>
            </a:xfrm>
            <a:prstGeom prst="rect">
              <a:avLst/>
            </a:prstGeom>
            <a:noFill/>
            <a:ln w="9525">
              <a:noFill/>
              <a:miter lim="800000"/>
              <a:headEnd/>
              <a:tailEnd/>
            </a:ln>
          </p:spPr>
          <p:txBody>
            <a:bodyPr wrap="none">
              <a:spAutoFit/>
            </a:bodyPr>
            <a:lstStyle/>
            <a:p>
              <a:pPr algn="ctr" eaLnBrk="0" hangingPunct="0">
                <a:lnSpc>
                  <a:spcPct val="90000"/>
                </a:lnSpc>
              </a:pPr>
              <a:r>
                <a:rPr lang="zh-CN" sz="1800" dirty="0">
                  <a:solidFill>
                    <a:srgbClr val="FF0000"/>
                  </a:solidFill>
                </a:rPr>
                <a:t>植物配置</a:t>
              </a:r>
            </a:p>
            <a:p>
              <a:pPr algn="ctr" eaLnBrk="0" hangingPunct="0"/>
              <a:endParaRPr lang="zh-CN" altLang="zh-CN" dirty="0"/>
            </a:p>
          </p:txBody>
        </p:sp>
      </p:grpSp>
      <p:sp>
        <p:nvSpPr>
          <p:cNvPr id="129066" name="Text Box 42"/>
          <p:cNvSpPr txBox="1">
            <a:spLocks noChangeArrowheads="1"/>
          </p:cNvSpPr>
          <p:nvPr/>
        </p:nvSpPr>
        <p:spPr bwMode="auto">
          <a:xfrm>
            <a:off x="2774950" y="1568450"/>
            <a:ext cx="3813175" cy="457200"/>
          </a:xfrm>
          <a:prstGeom prst="rect">
            <a:avLst/>
          </a:prstGeom>
          <a:noFill/>
          <a:ln w="9525">
            <a:noFill/>
            <a:miter lim="800000"/>
            <a:headEnd/>
            <a:tailEnd/>
          </a:ln>
        </p:spPr>
        <p:txBody>
          <a:bodyPr>
            <a:spAutoFit/>
          </a:bodyPr>
          <a:lstStyle/>
          <a:p>
            <a:pPr algn="ctr"/>
            <a:r>
              <a:rPr lang="zh-CN" altLang="zh-CN"/>
              <a:t> </a:t>
            </a:r>
            <a:r>
              <a:rPr lang="zh-CN"/>
              <a:t>防潮护坡</a:t>
            </a: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idx="4294967295"/>
          </p:nvPr>
        </p:nvSpPr>
        <p:spPr/>
        <p:txBody>
          <a:bodyPr/>
          <a:lstStyle/>
          <a:p>
            <a:pPr eaLnBrk="1" hangingPunct="1"/>
            <a:r>
              <a:rPr lang="zh-CN" sz="2800">
                <a:ea typeface="宋体" pitchFamily="2" charset="-122"/>
              </a:rPr>
              <a:t>上海世博园后滩公园湿地景观设计</a:t>
            </a:r>
          </a:p>
        </p:txBody>
      </p:sp>
      <p:grpSp>
        <p:nvGrpSpPr>
          <p:cNvPr id="2" name="Group 3"/>
          <p:cNvGrpSpPr>
            <a:grpSpLocks/>
          </p:cNvGrpSpPr>
          <p:nvPr/>
        </p:nvGrpSpPr>
        <p:grpSpPr bwMode="auto">
          <a:xfrm>
            <a:off x="971550" y="1341438"/>
            <a:ext cx="7056438" cy="4968875"/>
            <a:chOff x="0" y="0"/>
            <a:chExt cx="10560" cy="6915"/>
          </a:xfrm>
        </p:grpSpPr>
        <p:sp>
          <p:nvSpPr>
            <p:cNvPr id="130052" name="AutoShape 4"/>
            <p:cNvSpPr>
              <a:spLocks noChangeArrowheads="1"/>
            </p:cNvSpPr>
            <p:nvPr/>
          </p:nvSpPr>
          <p:spPr bwMode="auto">
            <a:xfrm>
              <a:off x="6960" y="2715"/>
              <a:ext cx="3600" cy="4200"/>
            </a:xfrm>
            <a:prstGeom prst="roundRect">
              <a:avLst>
                <a:gd name="adj" fmla="val 16667"/>
              </a:avLst>
            </a:prstGeom>
            <a:noFill/>
            <a:ln w="38100" cmpd="sng">
              <a:solidFill>
                <a:schemeClr val="tx1"/>
              </a:solidFill>
              <a:round/>
              <a:headEnd/>
              <a:tailEnd/>
            </a:ln>
          </p:spPr>
          <p:txBody>
            <a:bodyPr wrap="none" anchor="ctr"/>
            <a:lstStyle/>
            <a:p>
              <a:pPr algn="ctr" eaLnBrk="0" hangingPunct="0"/>
              <a:endParaRPr lang="zh-CN" altLang="zh-CN">
                <a:latin typeface="Verdana" pitchFamily="34" charset="0"/>
              </a:endParaRPr>
            </a:p>
          </p:txBody>
        </p:sp>
        <p:sp>
          <p:nvSpPr>
            <p:cNvPr id="130053" name="AutoShape 5"/>
            <p:cNvSpPr>
              <a:spLocks noChangeArrowheads="1"/>
            </p:cNvSpPr>
            <p:nvPr/>
          </p:nvSpPr>
          <p:spPr bwMode="auto">
            <a:xfrm>
              <a:off x="0" y="2715"/>
              <a:ext cx="3600" cy="4200"/>
            </a:xfrm>
            <a:prstGeom prst="roundRect">
              <a:avLst>
                <a:gd name="adj" fmla="val 16667"/>
              </a:avLst>
            </a:prstGeom>
            <a:noFill/>
            <a:ln w="38100" cmpd="sng">
              <a:solidFill>
                <a:schemeClr val="tx1"/>
              </a:solidFill>
              <a:round/>
              <a:headEnd/>
              <a:tailEnd/>
            </a:ln>
          </p:spPr>
          <p:txBody>
            <a:bodyPr wrap="none" anchor="ctr"/>
            <a:lstStyle/>
            <a:p>
              <a:pPr algn="ctr" eaLnBrk="0" hangingPunct="0"/>
              <a:endParaRPr lang="zh-CN" altLang="zh-CN">
                <a:latin typeface="Verdana" pitchFamily="34" charset="0"/>
              </a:endParaRPr>
            </a:p>
          </p:txBody>
        </p:sp>
        <p:sp>
          <p:nvSpPr>
            <p:cNvPr id="130054" name="Text Box 6"/>
            <p:cNvSpPr txBox="1">
              <a:spLocks noChangeArrowheads="1"/>
            </p:cNvSpPr>
            <p:nvPr/>
          </p:nvSpPr>
          <p:spPr bwMode="auto">
            <a:xfrm>
              <a:off x="150" y="3030"/>
              <a:ext cx="3210" cy="1965"/>
            </a:xfrm>
            <a:prstGeom prst="rect">
              <a:avLst/>
            </a:prstGeom>
            <a:noFill/>
            <a:ln w="9525">
              <a:noFill/>
              <a:miter lim="800000"/>
              <a:headEnd/>
              <a:tailEnd/>
            </a:ln>
          </p:spPr>
          <p:txBody>
            <a:bodyPr>
              <a:spAutoFit/>
            </a:bodyPr>
            <a:lstStyle/>
            <a:p>
              <a:pPr algn="ctr" eaLnBrk="0" hangingPunct="0">
                <a:lnSpc>
                  <a:spcPct val="90000"/>
                </a:lnSpc>
              </a:pPr>
              <a:r>
                <a:rPr lang="zh-CN" sz="1800">
                  <a:solidFill>
                    <a:schemeClr val="accent1"/>
                  </a:solidFill>
                </a:rPr>
                <a:t>植物综合净化</a:t>
              </a:r>
            </a:p>
            <a:p>
              <a:pPr eaLnBrk="0" hangingPunct="0">
                <a:lnSpc>
                  <a:spcPct val="90000"/>
                </a:lnSpc>
              </a:pPr>
              <a:r>
                <a:rPr lang="zh-CN" sz="1800"/>
                <a:t>科学配置与种植挺水、漂浮、沉水植物，利用水生植物中的抗污染先锋种，通过生物操纵调节食物链网，促进水体自净。</a:t>
              </a:r>
            </a:p>
          </p:txBody>
        </p:sp>
        <p:sp>
          <p:nvSpPr>
            <p:cNvPr id="130055" name="未知"/>
            <p:cNvSpPr>
              <a:spLocks/>
            </p:cNvSpPr>
            <p:nvPr/>
          </p:nvSpPr>
          <p:spPr bwMode="auto">
            <a:xfrm>
              <a:off x="3276" y="2563"/>
              <a:ext cx="1423" cy="1955"/>
            </a:xfrm>
            <a:custGeom>
              <a:avLst/>
              <a:gdLst>
                <a:gd name="T0" fmla="*/ 0 w 580"/>
                <a:gd name="T1" fmla="*/ 0 h 798"/>
                <a:gd name="T2" fmla="*/ 580 w 580"/>
                <a:gd name="T3" fmla="*/ 798 h 798"/>
              </a:gdLst>
              <a:ahLst/>
              <a:cxnLst>
                <a:cxn ang="0">
                  <a:pos x="580" y="0"/>
                </a:cxn>
                <a:cxn ang="0">
                  <a:pos x="578" y="90"/>
                </a:cxn>
                <a:cxn ang="0">
                  <a:pos x="568" y="174"/>
                </a:cxn>
                <a:cxn ang="0">
                  <a:pos x="552" y="252"/>
                </a:cxn>
                <a:cxn ang="0">
                  <a:pos x="526" y="324"/>
                </a:cxn>
                <a:cxn ang="0">
                  <a:pos x="494" y="390"/>
                </a:cxn>
                <a:cxn ang="0">
                  <a:pos x="452" y="450"/>
                </a:cxn>
                <a:cxn ang="0">
                  <a:pos x="402" y="508"/>
                </a:cxn>
                <a:cxn ang="0">
                  <a:pos x="342" y="560"/>
                </a:cxn>
                <a:cxn ang="0">
                  <a:pos x="270" y="610"/>
                </a:cxn>
                <a:cxn ang="0">
                  <a:pos x="188" y="656"/>
                </a:cxn>
                <a:cxn ang="0">
                  <a:pos x="188" y="798"/>
                </a:cxn>
                <a:cxn ang="0">
                  <a:pos x="0" y="514"/>
                </a:cxn>
                <a:cxn ang="0">
                  <a:pos x="188" y="230"/>
                </a:cxn>
                <a:cxn ang="0">
                  <a:pos x="188" y="372"/>
                </a:cxn>
                <a:cxn ang="0">
                  <a:pos x="224" y="368"/>
                </a:cxn>
                <a:cxn ang="0">
                  <a:pos x="264" y="356"/>
                </a:cxn>
                <a:cxn ang="0">
                  <a:pos x="306" y="336"/>
                </a:cxn>
                <a:cxn ang="0">
                  <a:pos x="348" y="310"/>
                </a:cxn>
                <a:cxn ang="0">
                  <a:pos x="392" y="280"/>
                </a:cxn>
                <a:cxn ang="0">
                  <a:pos x="432" y="246"/>
                </a:cxn>
                <a:cxn ang="0">
                  <a:pos x="472" y="208"/>
                </a:cxn>
                <a:cxn ang="0">
                  <a:pos x="506" y="166"/>
                </a:cxn>
                <a:cxn ang="0">
                  <a:pos x="536" y="124"/>
                </a:cxn>
                <a:cxn ang="0">
                  <a:pos x="558" y="82"/>
                </a:cxn>
                <a:cxn ang="0">
                  <a:pos x="574" y="40"/>
                </a:cxn>
                <a:cxn ang="0">
                  <a:pos x="578" y="0"/>
                </a:cxn>
                <a:cxn ang="0">
                  <a:pos x="580" y="0"/>
                </a:cxn>
              </a:cxnLst>
              <a:rect l="T0" t="T1" r="T2" b="T3"/>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accent2"/>
                </a:gs>
                <a:gs pos="100000">
                  <a:srgbClr val="FFD96D"/>
                </a:gs>
              </a:gsLst>
              <a:lin ang="0" scaled="1"/>
            </a:gradFill>
            <a:ln w="9525">
              <a:noFill/>
              <a:round/>
              <a:headEnd/>
              <a:tailEnd/>
            </a:ln>
          </p:spPr>
          <p:txBody>
            <a:bodyPr/>
            <a:lstStyle/>
            <a:p>
              <a:endParaRPr lang="zh-CN" altLang="en-US"/>
            </a:p>
          </p:txBody>
        </p:sp>
        <p:sp>
          <p:nvSpPr>
            <p:cNvPr id="130056" name="AutoShape 8"/>
            <p:cNvSpPr>
              <a:spLocks noChangeAspect="1" noChangeArrowheads="1" noTextEdit="1"/>
            </p:cNvSpPr>
            <p:nvPr/>
          </p:nvSpPr>
          <p:spPr bwMode="auto">
            <a:xfrm flipH="1">
              <a:off x="5868" y="2558"/>
              <a:ext cx="1432" cy="1960"/>
            </a:xfrm>
            <a:prstGeom prst="rect">
              <a:avLst/>
            </a:prstGeom>
            <a:noFill/>
            <a:ln w="9525">
              <a:noFill/>
              <a:miter lim="800000"/>
              <a:headEnd/>
              <a:tailEnd/>
            </a:ln>
          </p:spPr>
          <p:txBody>
            <a:bodyPr/>
            <a:lstStyle/>
            <a:p>
              <a:endParaRPr lang="zh-CN" altLang="en-US"/>
            </a:p>
          </p:txBody>
        </p:sp>
        <p:sp>
          <p:nvSpPr>
            <p:cNvPr id="130057" name="未知"/>
            <p:cNvSpPr>
              <a:spLocks/>
            </p:cNvSpPr>
            <p:nvPr/>
          </p:nvSpPr>
          <p:spPr bwMode="auto">
            <a:xfrm flipH="1">
              <a:off x="5877" y="2563"/>
              <a:ext cx="1423" cy="1955"/>
            </a:xfrm>
            <a:custGeom>
              <a:avLst/>
              <a:gdLst>
                <a:gd name="T0" fmla="*/ 0 w 580"/>
                <a:gd name="T1" fmla="*/ 0 h 798"/>
                <a:gd name="T2" fmla="*/ 580 w 580"/>
                <a:gd name="T3" fmla="*/ 798 h 798"/>
              </a:gdLst>
              <a:ahLst/>
              <a:cxnLst>
                <a:cxn ang="0">
                  <a:pos x="580" y="0"/>
                </a:cxn>
                <a:cxn ang="0">
                  <a:pos x="578" y="90"/>
                </a:cxn>
                <a:cxn ang="0">
                  <a:pos x="568" y="174"/>
                </a:cxn>
                <a:cxn ang="0">
                  <a:pos x="552" y="252"/>
                </a:cxn>
                <a:cxn ang="0">
                  <a:pos x="526" y="324"/>
                </a:cxn>
                <a:cxn ang="0">
                  <a:pos x="494" y="390"/>
                </a:cxn>
                <a:cxn ang="0">
                  <a:pos x="452" y="450"/>
                </a:cxn>
                <a:cxn ang="0">
                  <a:pos x="402" y="508"/>
                </a:cxn>
                <a:cxn ang="0">
                  <a:pos x="342" y="560"/>
                </a:cxn>
                <a:cxn ang="0">
                  <a:pos x="270" y="610"/>
                </a:cxn>
                <a:cxn ang="0">
                  <a:pos x="188" y="656"/>
                </a:cxn>
                <a:cxn ang="0">
                  <a:pos x="188" y="798"/>
                </a:cxn>
                <a:cxn ang="0">
                  <a:pos x="0" y="514"/>
                </a:cxn>
                <a:cxn ang="0">
                  <a:pos x="188" y="230"/>
                </a:cxn>
                <a:cxn ang="0">
                  <a:pos x="188" y="372"/>
                </a:cxn>
                <a:cxn ang="0">
                  <a:pos x="224" y="368"/>
                </a:cxn>
                <a:cxn ang="0">
                  <a:pos x="264" y="356"/>
                </a:cxn>
                <a:cxn ang="0">
                  <a:pos x="306" y="336"/>
                </a:cxn>
                <a:cxn ang="0">
                  <a:pos x="348" y="310"/>
                </a:cxn>
                <a:cxn ang="0">
                  <a:pos x="392" y="280"/>
                </a:cxn>
                <a:cxn ang="0">
                  <a:pos x="432" y="246"/>
                </a:cxn>
                <a:cxn ang="0">
                  <a:pos x="472" y="208"/>
                </a:cxn>
                <a:cxn ang="0">
                  <a:pos x="506" y="166"/>
                </a:cxn>
                <a:cxn ang="0">
                  <a:pos x="536" y="124"/>
                </a:cxn>
                <a:cxn ang="0">
                  <a:pos x="558" y="82"/>
                </a:cxn>
                <a:cxn ang="0">
                  <a:pos x="574" y="40"/>
                </a:cxn>
                <a:cxn ang="0">
                  <a:pos x="578" y="0"/>
                </a:cxn>
                <a:cxn ang="0">
                  <a:pos x="580" y="0"/>
                </a:cxn>
              </a:cxnLst>
              <a:rect l="T0" t="T1" r="T2" b="T3"/>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gs>
                <a:gs pos="100000">
                  <a:srgbClr val="E3F0BB"/>
                </a:gs>
              </a:gsLst>
              <a:lin ang="0" scaled="1"/>
            </a:gradFill>
            <a:ln w="9525">
              <a:noFill/>
              <a:round/>
              <a:headEnd/>
              <a:tailEnd/>
            </a:ln>
          </p:spPr>
          <p:txBody>
            <a:bodyPr/>
            <a:lstStyle/>
            <a:p>
              <a:endParaRPr lang="zh-CN" altLang="en-US"/>
            </a:p>
          </p:txBody>
        </p:sp>
        <p:grpSp>
          <p:nvGrpSpPr>
            <p:cNvPr id="3" name="Group 10"/>
            <p:cNvGrpSpPr>
              <a:grpSpLocks/>
            </p:cNvGrpSpPr>
            <p:nvPr/>
          </p:nvGrpSpPr>
          <p:grpSpPr bwMode="auto">
            <a:xfrm>
              <a:off x="3000" y="0"/>
              <a:ext cx="4723" cy="2523"/>
              <a:chOff x="0" y="0"/>
              <a:chExt cx="1889" cy="1009"/>
            </a:xfrm>
          </p:grpSpPr>
          <p:grpSp>
            <p:nvGrpSpPr>
              <p:cNvPr id="4" name="Group 11"/>
              <p:cNvGrpSpPr>
                <a:grpSpLocks/>
              </p:cNvGrpSpPr>
              <p:nvPr/>
            </p:nvGrpSpPr>
            <p:grpSpPr bwMode="auto">
              <a:xfrm>
                <a:off x="0" y="90"/>
                <a:ext cx="1889" cy="919"/>
                <a:chOff x="0" y="0"/>
                <a:chExt cx="1926" cy="937"/>
              </a:xfrm>
            </p:grpSpPr>
            <p:sp>
              <p:nvSpPr>
                <p:cNvPr id="130060" name="Oval 12"/>
                <p:cNvSpPr>
                  <a:spLocks noChangeArrowheads="1"/>
                </p:cNvSpPr>
                <p:nvPr/>
              </p:nvSpPr>
              <p:spPr bwMode="auto">
                <a:xfrm>
                  <a:off x="22" y="30"/>
                  <a:ext cx="1905" cy="907"/>
                </a:xfrm>
                <a:prstGeom prst="ellipse">
                  <a:avLst/>
                </a:prstGeom>
                <a:gradFill rotWithShape="1">
                  <a:gsLst>
                    <a:gs pos="0">
                      <a:schemeClr val="hlink"/>
                    </a:gs>
                    <a:gs pos="100000">
                      <a:srgbClr val="526514"/>
                    </a:gs>
                  </a:gsLst>
                  <a:lin ang="18900000" scaled="1"/>
                </a:gradFill>
                <a:ln w="9525">
                  <a:noFill/>
                  <a:round/>
                  <a:headEnd/>
                  <a:tailEnd/>
                </a:ln>
              </p:spPr>
              <p:txBody>
                <a:bodyPr wrap="none" anchor="ctr"/>
                <a:lstStyle/>
                <a:p>
                  <a:endParaRPr lang="zh-CN" altLang="zh-CN"/>
                </a:p>
              </p:txBody>
            </p:sp>
            <p:sp>
              <p:nvSpPr>
                <p:cNvPr id="130061" name="Oval 13"/>
                <p:cNvSpPr>
                  <a:spLocks noChangeArrowheads="1"/>
                </p:cNvSpPr>
                <p:nvPr/>
              </p:nvSpPr>
              <p:spPr bwMode="auto">
                <a:xfrm>
                  <a:off x="0" y="0"/>
                  <a:ext cx="1905" cy="907"/>
                </a:xfrm>
                <a:prstGeom prst="ellipse">
                  <a:avLst/>
                </a:prstGeom>
                <a:gradFill rotWithShape="1">
                  <a:gsLst>
                    <a:gs pos="0">
                      <a:srgbClr val="D8EAA1"/>
                    </a:gs>
                    <a:gs pos="100000">
                      <a:schemeClr val="hlink"/>
                    </a:gs>
                  </a:gsLst>
                  <a:lin ang="18900000" scaled="1"/>
                </a:gradFill>
                <a:ln w="9525">
                  <a:noFill/>
                  <a:round/>
                  <a:headEnd/>
                  <a:tailEnd/>
                </a:ln>
              </p:spPr>
              <p:txBody>
                <a:bodyPr wrap="none" anchor="ctr"/>
                <a:lstStyle/>
                <a:p>
                  <a:endParaRPr lang="zh-CN" altLang="zh-CN"/>
                </a:p>
              </p:txBody>
            </p:sp>
          </p:grpSp>
          <p:sp>
            <p:nvSpPr>
              <p:cNvPr id="130062" name="Oval 14"/>
              <p:cNvSpPr>
                <a:spLocks noChangeArrowheads="1"/>
              </p:cNvSpPr>
              <p:nvPr/>
            </p:nvSpPr>
            <p:spPr bwMode="auto">
              <a:xfrm>
                <a:off x="90" y="0"/>
                <a:ext cx="1688" cy="845"/>
              </a:xfrm>
              <a:prstGeom prst="ellipse">
                <a:avLst/>
              </a:prstGeom>
              <a:gradFill rotWithShape="1">
                <a:gsLst>
                  <a:gs pos="0">
                    <a:srgbClr val="762D2D"/>
                  </a:gs>
                  <a:gs pos="100000">
                    <a:schemeClr val="accent1"/>
                  </a:gs>
                </a:gsLst>
                <a:lin ang="18900000" scaled="1"/>
              </a:gradFill>
              <a:ln w="9525">
                <a:noFill/>
                <a:round/>
                <a:headEnd/>
                <a:tailEnd/>
              </a:ln>
            </p:spPr>
            <p:txBody>
              <a:bodyPr vert="eaVert" wrap="none" anchor="ctr"/>
              <a:lstStyle/>
              <a:p>
                <a:endParaRPr lang="zh-CN" altLang="zh-CN"/>
              </a:p>
            </p:txBody>
          </p:sp>
          <p:sp>
            <p:nvSpPr>
              <p:cNvPr id="130063" name="Oval 15"/>
              <p:cNvSpPr>
                <a:spLocks noChangeArrowheads="1"/>
              </p:cNvSpPr>
              <p:nvPr/>
            </p:nvSpPr>
            <p:spPr bwMode="auto">
              <a:xfrm>
                <a:off x="111" y="5"/>
                <a:ext cx="1650" cy="823"/>
              </a:xfrm>
              <a:prstGeom prst="ellipse">
                <a:avLst/>
              </a:prstGeom>
              <a:gradFill rotWithShape="1">
                <a:gsLst>
                  <a:gs pos="0">
                    <a:schemeClr val="accent1">
                      <a:alpha val="0"/>
                    </a:schemeClr>
                  </a:gs>
                  <a:gs pos="100000">
                    <a:srgbClr val="FFC8C8"/>
                  </a:gs>
                </a:gsLst>
                <a:lin ang="18900000" scaled="1"/>
              </a:gradFill>
              <a:ln w="9525">
                <a:noFill/>
                <a:round/>
                <a:headEnd/>
                <a:tailEnd/>
              </a:ln>
            </p:spPr>
            <p:txBody>
              <a:bodyPr vert="eaVert" wrap="none" anchor="ctr"/>
              <a:lstStyle/>
              <a:p>
                <a:endParaRPr lang="zh-CN" altLang="zh-CN"/>
              </a:p>
            </p:txBody>
          </p:sp>
          <p:sp>
            <p:nvSpPr>
              <p:cNvPr id="130064" name="Oval 16"/>
              <p:cNvSpPr>
                <a:spLocks noChangeArrowheads="1"/>
              </p:cNvSpPr>
              <p:nvPr/>
            </p:nvSpPr>
            <p:spPr bwMode="auto">
              <a:xfrm>
                <a:off x="128" y="13"/>
                <a:ext cx="1570" cy="770"/>
              </a:xfrm>
              <a:prstGeom prst="ellipse">
                <a:avLst/>
              </a:prstGeom>
              <a:gradFill rotWithShape="1">
                <a:gsLst>
                  <a:gs pos="0">
                    <a:srgbClr val="CA4D4D"/>
                  </a:gs>
                  <a:gs pos="100000">
                    <a:schemeClr val="accent1">
                      <a:alpha val="48000"/>
                    </a:schemeClr>
                  </a:gs>
                </a:gsLst>
                <a:lin ang="18900000" scaled="1"/>
              </a:gradFill>
              <a:ln w="9525">
                <a:noFill/>
                <a:round/>
                <a:headEnd/>
                <a:tailEnd/>
              </a:ln>
            </p:spPr>
            <p:txBody>
              <a:bodyPr vert="eaVert" wrap="none" anchor="ctr"/>
              <a:lstStyle/>
              <a:p>
                <a:endParaRPr lang="zh-CN" altLang="zh-CN"/>
              </a:p>
            </p:txBody>
          </p:sp>
          <p:sp>
            <p:nvSpPr>
              <p:cNvPr id="130065" name="Oval 17"/>
              <p:cNvSpPr>
                <a:spLocks noChangeArrowheads="1"/>
              </p:cNvSpPr>
              <p:nvPr/>
            </p:nvSpPr>
            <p:spPr bwMode="auto">
              <a:xfrm>
                <a:off x="211" y="30"/>
                <a:ext cx="1382" cy="624"/>
              </a:xfrm>
              <a:prstGeom prst="ellipse">
                <a:avLst/>
              </a:prstGeom>
              <a:gradFill rotWithShape="1">
                <a:gsLst>
                  <a:gs pos="0">
                    <a:srgbClr val="FFFFFF"/>
                  </a:gs>
                  <a:gs pos="100000">
                    <a:schemeClr val="accent1">
                      <a:alpha val="37999"/>
                    </a:schemeClr>
                  </a:gs>
                </a:gsLst>
                <a:lin ang="18900000" scaled="1"/>
              </a:gradFill>
              <a:ln w="9525">
                <a:noFill/>
                <a:round/>
                <a:headEnd/>
                <a:tailEnd/>
              </a:ln>
            </p:spPr>
            <p:txBody>
              <a:bodyPr vert="eaVert" wrap="none" anchor="ctr"/>
              <a:lstStyle/>
              <a:p>
                <a:endParaRPr lang="zh-CN" altLang="zh-CN"/>
              </a:p>
            </p:txBody>
          </p:sp>
        </p:grpSp>
        <p:sp>
          <p:nvSpPr>
            <p:cNvPr id="130066" name="Text Box 18"/>
            <p:cNvSpPr txBox="1">
              <a:spLocks noChangeArrowheads="1"/>
            </p:cNvSpPr>
            <p:nvPr/>
          </p:nvSpPr>
          <p:spPr bwMode="auto">
            <a:xfrm>
              <a:off x="4458" y="315"/>
              <a:ext cx="1658" cy="899"/>
            </a:xfrm>
            <a:prstGeom prst="rect">
              <a:avLst/>
            </a:prstGeom>
            <a:noFill/>
            <a:ln w="9525">
              <a:noFill/>
              <a:miter lim="800000"/>
              <a:headEnd/>
              <a:tailEnd/>
            </a:ln>
          </p:spPr>
          <p:txBody>
            <a:bodyPr wrap="none">
              <a:spAutoFit/>
            </a:bodyPr>
            <a:lstStyle/>
            <a:p>
              <a:pPr algn="ctr" eaLnBrk="0" hangingPunct="0"/>
              <a:r>
                <a:rPr lang="zh-CN" dirty="0">
                  <a:solidFill>
                    <a:srgbClr val="FF0000"/>
                  </a:solidFill>
                </a:rPr>
                <a:t>植物综合</a:t>
              </a:r>
            </a:p>
            <a:p>
              <a:pPr algn="ctr" eaLnBrk="0" hangingPunct="0"/>
              <a:r>
                <a:rPr lang="zh-CN" dirty="0">
                  <a:solidFill>
                    <a:srgbClr val="FF0000"/>
                  </a:solidFill>
                </a:rPr>
                <a:t>净化区</a:t>
              </a:r>
              <a:endParaRPr lang="zh-CN" sz="1400" dirty="0">
                <a:solidFill>
                  <a:srgbClr val="FF0000"/>
                </a:solidFill>
              </a:endParaRPr>
            </a:p>
          </p:txBody>
        </p:sp>
        <p:sp>
          <p:nvSpPr>
            <p:cNvPr id="130067" name="Text Box 19"/>
            <p:cNvSpPr txBox="1">
              <a:spLocks noChangeArrowheads="1"/>
            </p:cNvSpPr>
            <p:nvPr/>
          </p:nvSpPr>
          <p:spPr bwMode="auto">
            <a:xfrm>
              <a:off x="7320" y="3075"/>
              <a:ext cx="3210" cy="1965"/>
            </a:xfrm>
            <a:prstGeom prst="rect">
              <a:avLst/>
            </a:prstGeom>
            <a:noFill/>
            <a:ln w="9525">
              <a:noFill/>
              <a:miter lim="800000"/>
              <a:headEnd/>
              <a:tailEnd/>
            </a:ln>
          </p:spPr>
          <p:txBody>
            <a:bodyPr>
              <a:spAutoFit/>
            </a:bodyPr>
            <a:lstStyle/>
            <a:p>
              <a:pPr algn="ctr" eaLnBrk="0" hangingPunct="0">
                <a:lnSpc>
                  <a:spcPct val="90000"/>
                </a:lnSpc>
              </a:pPr>
              <a:r>
                <a:rPr lang="zh-CN" sz="1800">
                  <a:solidFill>
                    <a:schemeClr val="accent1"/>
                  </a:solidFill>
                  <a:latin typeface="宋体" pitchFamily="2" charset="-122"/>
                </a:rPr>
                <a:t>植物配置原则</a:t>
              </a:r>
            </a:p>
            <a:p>
              <a:pPr eaLnBrk="0" hangingPunct="0">
                <a:lnSpc>
                  <a:spcPct val="90000"/>
                </a:lnSpc>
              </a:pPr>
              <a:r>
                <a:rPr lang="zh-CN" sz="1800">
                  <a:latin typeface="宋体" pitchFamily="2" charset="-122"/>
                </a:rPr>
                <a:t>一般水底深在</a:t>
              </a:r>
              <a:r>
                <a:rPr lang="zh-CN" altLang="zh-CN" sz="1800">
                  <a:latin typeface="宋体" pitchFamily="2" charset="-122"/>
                </a:rPr>
                <a:t>22m</a:t>
              </a:r>
              <a:r>
                <a:rPr lang="zh-CN" sz="1800">
                  <a:latin typeface="宋体" pitchFamily="2" charset="-122"/>
                </a:rPr>
                <a:t>至</a:t>
              </a:r>
              <a:r>
                <a:rPr lang="zh-CN" altLang="zh-CN" sz="1800">
                  <a:latin typeface="宋体" pitchFamily="2" charset="-122"/>
                </a:rPr>
                <a:t>3</a:t>
              </a:r>
              <a:r>
                <a:rPr lang="zh-CN" sz="1800">
                  <a:latin typeface="宋体" pitchFamily="2" charset="-122"/>
                </a:rPr>
                <a:t>．</a:t>
              </a:r>
              <a:r>
                <a:rPr lang="zh-CN" altLang="zh-CN" sz="1800">
                  <a:latin typeface="宋体" pitchFamily="2" charset="-122"/>
                </a:rPr>
                <a:t>29 m</a:t>
              </a:r>
              <a:r>
                <a:rPr lang="zh-CN" sz="1800">
                  <a:latin typeface="宋体" pitchFamily="2" charset="-122"/>
                </a:rPr>
                <a:t>之间，植物耐淹性有永久性和间歇性水淹。选择种植对各种污染物有综合吸收能力的植物，或各种植物交错种植。</a:t>
              </a:r>
            </a:p>
            <a:p>
              <a:pPr eaLnBrk="0" hangingPunct="0"/>
              <a:endParaRPr lang="zh-CN" altLang="zh-CN" sz="1800">
                <a:latin typeface="宋体" pitchFamily="2" charset="-122"/>
              </a:endParaRPr>
            </a:p>
          </p:txBody>
        </p:sp>
      </p:gr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idx="4294967295"/>
          </p:nvPr>
        </p:nvSpPr>
        <p:spPr/>
        <p:txBody>
          <a:bodyPr/>
          <a:lstStyle/>
          <a:p>
            <a:pPr eaLnBrk="1" hangingPunct="1"/>
            <a:r>
              <a:rPr lang="zh-CN" sz="2800">
                <a:ea typeface="宋体" pitchFamily="2" charset="-122"/>
              </a:rPr>
              <a:t>上海世博园后滩公园湿地景观设计</a:t>
            </a:r>
          </a:p>
        </p:txBody>
      </p:sp>
      <p:sp>
        <p:nvSpPr>
          <p:cNvPr id="131075" name="Rectangle 3"/>
          <p:cNvSpPr>
            <a:spLocks noGrp="1" noChangeArrowheads="1"/>
          </p:cNvSpPr>
          <p:nvPr>
            <p:ph idx="4294967295"/>
          </p:nvPr>
        </p:nvSpPr>
        <p:spPr/>
        <p:txBody>
          <a:bodyPr/>
          <a:lstStyle/>
          <a:p>
            <a:pPr algn="ctr" eaLnBrk="1" hangingPunct="1"/>
            <a:r>
              <a:rPr lang="zh-CN" sz="2000">
                <a:latin typeface="宋体" pitchFamily="2" charset="-122"/>
                <a:ea typeface="宋体" pitchFamily="2" charset="-122"/>
              </a:rPr>
              <a:t>重金属净化区</a:t>
            </a:r>
            <a:r>
              <a:rPr lang="zh-CN" altLang="zh-CN" sz="2000">
                <a:latin typeface="宋体" pitchFamily="2" charset="-122"/>
                <a:ea typeface="宋体" pitchFamily="2" charset="-122"/>
              </a:rPr>
              <a:t>(</a:t>
            </a:r>
            <a:r>
              <a:rPr lang="zh-CN" sz="2000">
                <a:latin typeface="宋体" pitchFamily="2" charset="-122"/>
                <a:ea typeface="宋体" pitchFamily="2" charset="-122"/>
              </a:rPr>
              <a:t>长约</a:t>
            </a:r>
            <a:r>
              <a:rPr lang="zh-CN" altLang="zh-CN" sz="2000">
                <a:latin typeface="宋体" pitchFamily="2" charset="-122"/>
                <a:ea typeface="宋体" pitchFamily="2" charset="-122"/>
              </a:rPr>
              <a:t>260m)</a:t>
            </a:r>
          </a:p>
          <a:p>
            <a:pPr eaLnBrk="1" hangingPunct="1"/>
            <a:endParaRPr lang="zh-CN" altLang="zh-CN" sz="2000">
              <a:latin typeface="宋体" pitchFamily="2" charset="-122"/>
              <a:ea typeface="宋体" pitchFamily="2" charset="-122"/>
            </a:endParaRPr>
          </a:p>
          <a:p>
            <a:pPr eaLnBrk="1" hangingPunct="1"/>
            <a:r>
              <a:rPr lang="zh-CN" sz="2000">
                <a:latin typeface="宋体" pitchFamily="2" charset="-122"/>
                <a:ea typeface="宋体" pitchFamily="2" charset="-122"/>
              </a:rPr>
              <a:t>主要通过水生植物吸附、富集一些有毒有害物质，如重金属铅、镉、汞、砷等</a:t>
            </a:r>
          </a:p>
          <a:p>
            <a:pPr eaLnBrk="1" hangingPunct="1"/>
            <a:endParaRPr lang="zh-CN" sz="2000">
              <a:latin typeface="宋体" pitchFamily="2" charset="-122"/>
              <a:ea typeface="宋体" pitchFamily="2" charset="-122"/>
            </a:endParaRPr>
          </a:p>
          <a:p>
            <a:pPr eaLnBrk="1" hangingPunct="1"/>
            <a:r>
              <a:rPr lang="zh-CN" sz="2000">
                <a:latin typeface="宋体" pitchFamily="2" charset="-122"/>
                <a:ea typeface="宋体" pitchFamily="2" charset="-122"/>
              </a:rPr>
              <a:t>吸收积累能力为</a:t>
            </a:r>
            <a:r>
              <a:rPr lang="zh-CN" altLang="zh-CN" sz="2000">
                <a:latin typeface="宋体" pitchFamily="2" charset="-122"/>
                <a:ea typeface="宋体" pitchFamily="2" charset="-122"/>
              </a:rPr>
              <a:t>: </a:t>
            </a:r>
            <a:r>
              <a:rPr lang="zh-CN" sz="2000">
                <a:latin typeface="宋体" pitchFamily="2" charset="-122"/>
                <a:ea typeface="宋体" pitchFamily="2" charset="-122"/>
              </a:rPr>
              <a:t>沉水植物 ＞ 漂浮植物 ＞ 挺水植物</a:t>
            </a:r>
          </a:p>
          <a:p>
            <a:pPr eaLnBrk="1" hangingPunct="1"/>
            <a:endParaRPr lang="zh-CN" sz="2000">
              <a:latin typeface="宋体" pitchFamily="2" charset="-122"/>
              <a:ea typeface="宋体" pitchFamily="2" charset="-122"/>
            </a:endParaRPr>
          </a:p>
          <a:p>
            <a:pPr eaLnBrk="1" hangingPunct="1"/>
            <a:r>
              <a:rPr lang="zh-CN" sz="2000">
                <a:latin typeface="宋体" pitchFamily="2" charset="-122"/>
                <a:ea typeface="宋体" pitchFamily="2" charset="-122"/>
              </a:rPr>
              <a:t>不同部位浓缩作用也不同，一般为</a:t>
            </a:r>
            <a:r>
              <a:rPr lang="zh-CN" altLang="zh-CN" sz="2000">
                <a:latin typeface="宋体" pitchFamily="2" charset="-122"/>
                <a:ea typeface="宋体" pitchFamily="2" charset="-122"/>
              </a:rPr>
              <a:t>: </a:t>
            </a:r>
            <a:r>
              <a:rPr lang="zh-CN" sz="2000">
                <a:latin typeface="宋体" pitchFamily="2" charset="-122"/>
                <a:ea typeface="宋体" pitchFamily="2" charset="-122"/>
              </a:rPr>
              <a:t>根 ＞ 茎＞ 叶</a:t>
            </a:r>
          </a:p>
          <a:p>
            <a:pPr eaLnBrk="1" hangingPunct="1"/>
            <a:endParaRPr lang="zh-CN" sz="2000">
              <a:latin typeface="宋体" pitchFamily="2" charset="-122"/>
              <a:ea typeface="宋体" pitchFamily="2" charset="-122"/>
            </a:endParaRPr>
          </a:p>
          <a:p>
            <a:pPr eaLnBrk="1" hangingPunct="1"/>
            <a:r>
              <a:rPr lang="zh-CN" sz="2000">
                <a:latin typeface="宋体" pitchFamily="2" charset="-122"/>
                <a:ea typeface="宋体" pitchFamily="2" charset="-122"/>
              </a:rPr>
              <a:t>植物配置原则</a:t>
            </a:r>
            <a:r>
              <a:rPr lang="zh-CN" altLang="zh-CN" sz="2000">
                <a:latin typeface="宋体" pitchFamily="2" charset="-122"/>
                <a:ea typeface="宋体" pitchFamily="2" charset="-122"/>
              </a:rPr>
              <a:t>:</a:t>
            </a:r>
            <a:r>
              <a:rPr lang="zh-CN" sz="2000">
                <a:latin typeface="宋体" pitchFamily="2" charset="-122"/>
                <a:ea typeface="宋体" pitchFamily="2" charset="-122"/>
              </a:rPr>
              <a:t>以沉水植物为主，以漂浮和浮叶植物为辅</a:t>
            </a: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idx="4294967295"/>
          </p:nvPr>
        </p:nvSpPr>
        <p:spPr/>
        <p:txBody>
          <a:bodyPr/>
          <a:lstStyle/>
          <a:p>
            <a:pPr eaLnBrk="1" hangingPunct="1"/>
            <a:r>
              <a:rPr lang="zh-CN" sz="2800">
                <a:ea typeface="宋体" pitchFamily="2" charset="-122"/>
              </a:rPr>
              <a:t>上海世博园后滩公园湿地景观设计</a:t>
            </a:r>
          </a:p>
        </p:txBody>
      </p:sp>
      <p:sp>
        <p:nvSpPr>
          <p:cNvPr id="132099" name="Rectangle 3"/>
          <p:cNvSpPr>
            <a:spLocks noGrp="1" noChangeArrowheads="1"/>
          </p:cNvSpPr>
          <p:nvPr>
            <p:ph idx="4294967295"/>
          </p:nvPr>
        </p:nvSpPr>
        <p:spPr/>
        <p:txBody>
          <a:bodyPr/>
          <a:lstStyle/>
          <a:p>
            <a:pPr algn="ctr" eaLnBrk="1" hangingPunct="1">
              <a:lnSpc>
                <a:spcPct val="80000"/>
              </a:lnSpc>
            </a:pPr>
            <a:r>
              <a:rPr lang="zh-CN" sz="2000">
                <a:latin typeface="宋体" pitchFamily="2" charset="-122"/>
                <a:ea typeface="宋体" pitchFamily="2" charset="-122"/>
              </a:rPr>
              <a:t>营养物净化区</a:t>
            </a:r>
          </a:p>
          <a:p>
            <a:pPr eaLnBrk="1" hangingPunct="1">
              <a:lnSpc>
                <a:spcPct val="80000"/>
              </a:lnSpc>
            </a:pPr>
            <a:endParaRPr lang="zh-CN" sz="2000">
              <a:latin typeface="宋体" pitchFamily="2" charset="-122"/>
              <a:ea typeface="宋体" pitchFamily="2" charset="-122"/>
            </a:endParaRPr>
          </a:p>
          <a:p>
            <a:pPr eaLnBrk="1" hangingPunct="1">
              <a:lnSpc>
                <a:spcPct val="80000"/>
              </a:lnSpc>
            </a:pPr>
            <a:r>
              <a:rPr lang="zh-CN" sz="2000">
                <a:latin typeface="宋体" pitchFamily="2" charset="-122"/>
                <a:ea typeface="宋体" pitchFamily="2" charset="-122"/>
              </a:rPr>
              <a:t>原理</a:t>
            </a:r>
            <a:r>
              <a:rPr lang="zh-CN" altLang="zh-CN" sz="2000">
                <a:latin typeface="宋体" pitchFamily="2" charset="-122"/>
                <a:ea typeface="宋体" pitchFamily="2" charset="-122"/>
              </a:rPr>
              <a:t>:</a:t>
            </a:r>
            <a:r>
              <a:rPr lang="zh-CN" sz="2000">
                <a:latin typeface="宋体" pitchFamily="2" charset="-122"/>
                <a:ea typeface="宋体" pitchFamily="2" charset="-122"/>
              </a:rPr>
              <a:t>营养物净化区长约</a:t>
            </a:r>
            <a:r>
              <a:rPr lang="zh-CN" altLang="zh-CN" sz="2000">
                <a:latin typeface="宋体" pitchFamily="2" charset="-122"/>
                <a:ea typeface="宋体" pitchFamily="2" charset="-122"/>
              </a:rPr>
              <a:t>250m</a:t>
            </a:r>
            <a:r>
              <a:rPr lang="zh-CN" sz="2000">
                <a:latin typeface="宋体" pitchFamily="2" charset="-122"/>
                <a:ea typeface="宋体" pitchFamily="2" charset="-122"/>
              </a:rPr>
              <a:t>，植物在受污染江水中吸收大量的无机氮、磷等营养物质，供其生长发育。水中无机磷、氨氮被植物直接摄取，转化为植物的蛋白质、有机氮、</a:t>
            </a:r>
            <a:r>
              <a:rPr lang="zh-CN" altLang="zh-CN" sz="2000">
                <a:latin typeface="宋体" pitchFamily="2" charset="-122"/>
                <a:ea typeface="宋体" pitchFamily="2" charset="-122"/>
              </a:rPr>
              <a:t>ATP</a:t>
            </a:r>
            <a:r>
              <a:rPr lang="zh-CN" sz="2000">
                <a:latin typeface="宋体" pitchFamily="2" charset="-122"/>
                <a:ea typeface="宋体" pitchFamily="2" charset="-122"/>
              </a:rPr>
              <a:t>、</a:t>
            </a:r>
            <a:r>
              <a:rPr lang="zh-CN" altLang="zh-CN" sz="2000">
                <a:latin typeface="宋体" pitchFamily="2" charset="-122"/>
                <a:ea typeface="宋体" pitchFamily="2" charset="-122"/>
              </a:rPr>
              <a:t>PNA</a:t>
            </a:r>
            <a:r>
              <a:rPr lang="zh-CN" sz="2000">
                <a:latin typeface="宋体" pitchFamily="2" charset="-122"/>
                <a:ea typeface="宋体" pitchFamily="2" charset="-122"/>
              </a:rPr>
              <a:t>等有机成分，通过鱼类摄食与收割得以去除。其他不易被植物吸收的大部分氮通过水和土壤中微生物的降解，一部分释放于空气中，一部分被植物吸收。生根植物直接从土壤中去除氮磷等营养物质，而浮水植物则在水中去除营养物质。</a:t>
            </a:r>
          </a:p>
          <a:p>
            <a:pPr eaLnBrk="1" hangingPunct="1">
              <a:lnSpc>
                <a:spcPct val="80000"/>
              </a:lnSpc>
            </a:pPr>
            <a:endParaRPr lang="zh-CN" sz="2000">
              <a:latin typeface="宋体" pitchFamily="2" charset="-122"/>
              <a:ea typeface="宋体" pitchFamily="2" charset="-122"/>
            </a:endParaRPr>
          </a:p>
          <a:p>
            <a:pPr eaLnBrk="1" hangingPunct="1">
              <a:lnSpc>
                <a:spcPct val="80000"/>
              </a:lnSpc>
            </a:pPr>
            <a:endParaRPr lang="zh-CN" sz="2000">
              <a:latin typeface="宋体" pitchFamily="2" charset="-122"/>
              <a:ea typeface="宋体" pitchFamily="2" charset="-122"/>
            </a:endParaRPr>
          </a:p>
          <a:p>
            <a:pPr eaLnBrk="1" hangingPunct="1">
              <a:lnSpc>
                <a:spcPct val="80000"/>
              </a:lnSpc>
            </a:pPr>
            <a:r>
              <a:rPr lang="zh-CN" sz="2000">
                <a:latin typeface="宋体" pitchFamily="2" charset="-122"/>
                <a:ea typeface="宋体" pitchFamily="2" charset="-122"/>
              </a:rPr>
              <a:t>植物配置原则</a:t>
            </a:r>
            <a:r>
              <a:rPr lang="zh-CN" altLang="zh-CN" sz="2000">
                <a:latin typeface="宋体" pitchFamily="2" charset="-122"/>
                <a:ea typeface="宋体" pitchFamily="2" charset="-122"/>
              </a:rPr>
              <a:t>:</a:t>
            </a:r>
            <a:r>
              <a:rPr lang="zh-CN" sz="2000">
                <a:latin typeface="宋体" pitchFamily="2" charset="-122"/>
                <a:ea typeface="宋体" pitchFamily="2" charset="-122"/>
              </a:rPr>
              <a:t>主要以种植</a:t>
            </a:r>
            <a:r>
              <a:rPr lang="zh-CN" sz="2000">
                <a:solidFill>
                  <a:schemeClr val="folHlink"/>
                </a:solidFill>
                <a:latin typeface="宋体" pitchFamily="2" charset="-122"/>
                <a:ea typeface="宋体" pitchFamily="2" charset="-122"/>
              </a:rPr>
              <a:t>挺水植物</a:t>
            </a:r>
            <a:r>
              <a:rPr lang="zh-CN" sz="2000">
                <a:latin typeface="宋体" pitchFamily="2" charset="-122"/>
                <a:ea typeface="宋体" pitchFamily="2" charset="-122"/>
              </a:rPr>
              <a:t>和</a:t>
            </a:r>
            <a:r>
              <a:rPr lang="zh-CN" sz="2000">
                <a:solidFill>
                  <a:schemeClr val="folHlink"/>
                </a:solidFill>
                <a:latin typeface="宋体" pitchFamily="2" charset="-122"/>
                <a:ea typeface="宋体" pitchFamily="2" charset="-122"/>
              </a:rPr>
              <a:t>浮水植物</a:t>
            </a:r>
            <a:r>
              <a:rPr lang="zh-CN" sz="2000">
                <a:latin typeface="宋体" pitchFamily="2" charset="-122"/>
                <a:ea typeface="宋体" pitchFamily="2" charset="-122"/>
              </a:rPr>
              <a:t>为主。</a:t>
            </a: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2"/>
          <p:cNvSpPr>
            <a:spLocks noGrp="1" noChangeArrowheads="1"/>
          </p:cNvSpPr>
          <p:nvPr>
            <p:ph type="title" idx="4294967295"/>
          </p:nvPr>
        </p:nvSpPr>
        <p:spPr>
          <a:xfrm>
            <a:off x="468313" y="117475"/>
            <a:ext cx="8229600" cy="927100"/>
          </a:xfrm>
        </p:spPr>
        <p:txBody>
          <a:bodyPr/>
          <a:lstStyle/>
          <a:p>
            <a:pPr eaLnBrk="1" hangingPunct="1"/>
            <a:r>
              <a:rPr lang="zh-CN" sz="2800">
                <a:ea typeface="宋体" pitchFamily="2" charset="-122"/>
              </a:rPr>
              <a:t>上海世博园后滩公园湿地景观设计</a:t>
            </a:r>
          </a:p>
        </p:txBody>
      </p:sp>
      <p:sp>
        <p:nvSpPr>
          <p:cNvPr id="133123" name="Text Box 3"/>
          <p:cNvSpPr txBox="1">
            <a:spLocks noChangeArrowheads="1"/>
          </p:cNvSpPr>
          <p:nvPr/>
        </p:nvSpPr>
        <p:spPr bwMode="auto">
          <a:xfrm>
            <a:off x="2700338" y="1341438"/>
            <a:ext cx="4240212" cy="457200"/>
          </a:xfrm>
          <a:prstGeom prst="rect">
            <a:avLst/>
          </a:prstGeom>
          <a:noFill/>
          <a:ln w="9525">
            <a:noFill/>
            <a:miter lim="800000"/>
            <a:headEnd/>
            <a:tailEnd/>
          </a:ln>
        </p:spPr>
        <p:txBody>
          <a:bodyPr>
            <a:spAutoFit/>
          </a:bodyPr>
          <a:lstStyle/>
          <a:p>
            <a:pPr algn="ctr"/>
            <a:r>
              <a:rPr lang="zh-CN" dirty="0"/>
              <a:t>群落多样性营造</a:t>
            </a:r>
          </a:p>
        </p:txBody>
      </p:sp>
      <p:grpSp>
        <p:nvGrpSpPr>
          <p:cNvPr id="2" name="Group 4"/>
          <p:cNvGrpSpPr>
            <a:grpSpLocks/>
          </p:cNvGrpSpPr>
          <p:nvPr/>
        </p:nvGrpSpPr>
        <p:grpSpPr bwMode="auto">
          <a:xfrm>
            <a:off x="684213" y="2205038"/>
            <a:ext cx="8066087" cy="4392612"/>
            <a:chOff x="0" y="0"/>
            <a:chExt cx="4671" cy="2177"/>
          </a:xfrm>
        </p:grpSpPr>
        <p:sp>
          <p:nvSpPr>
            <p:cNvPr id="133125" name="Rectangle 3"/>
            <p:cNvSpPr>
              <a:spLocks noChangeArrowheads="1"/>
            </p:cNvSpPr>
            <p:nvPr/>
          </p:nvSpPr>
          <p:spPr bwMode="auto">
            <a:xfrm>
              <a:off x="1789" y="0"/>
              <a:ext cx="97" cy="2177"/>
            </a:xfrm>
            <a:prstGeom prst="rect">
              <a:avLst/>
            </a:prstGeom>
            <a:gradFill rotWithShape="1">
              <a:gsLst>
                <a:gs pos="0">
                  <a:schemeClr val="bg2"/>
                </a:gs>
                <a:gs pos="50000">
                  <a:srgbClr val="CDCDCD"/>
                </a:gs>
                <a:gs pos="100000">
                  <a:schemeClr val="bg2"/>
                </a:gs>
              </a:gsLst>
              <a:lin ang="0" scaled="1"/>
            </a:gradFill>
            <a:ln w="9525">
              <a:noFill/>
              <a:miter lim="800000"/>
              <a:headEnd/>
              <a:tailEnd/>
            </a:ln>
          </p:spPr>
          <p:txBody>
            <a:bodyPr wrap="none" anchor="ctr"/>
            <a:lstStyle/>
            <a:p>
              <a:endParaRPr lang="zh-CN" altLang="zh-CN"/>
            </a:p>
          </p:txBody>
        </p:sp>
        <p:sp>
          <p:nvSpPr>
            <p:cNvPr id="133126" name="Rectangle 4"/>
            <p:cNvSpPr>
              <a:spLocks noChangeArrowheads="1"/>
            </p:cNvSpPr>
            <p:nvPr/>
          </p:nvSpPr>
          <p:spPr bwMode="auto">
            <a:xfrm>
              <a:off x="193" y="0"/>
              <a:ext cx="97" cy="2177"/>
            </a:xfrm>
            <a:prstGeom prst="rect">
              <a:avLst/>
            </a:prstGeom>
            <a:gradFill rotWithShape="1">
              <a:gsLst>
                <a:gs pos="0">
                  <a:schemeClr val="bg2"/>
                </a:gs>
                <a:gs pos="50000">
                  <a:srgbClr val="CDCDCD"/>
                </a:gs>
                <a:gs pos="100000">
                  <a:schemeClr val="bg2"/>
                </a:gs>
              </a:gsLst>
              <a:lin ang="0" scaled="1"/>
            </a:gradFill>
            <a:ln w="9525">
              <a:noFill/>
              <a:miter lim="800000"/>
              <a:headEnd/>
              <a:tailEnd/>
            </a:ln>
          </p:spPr>
          <p:txBody>
            <a:bodyPr wrap="none" anchor="ctr"/>
            <a:lstStyle/>
            <a:p>
              <a:endParaRPr lang="zh-CN" altLang="zh-CN"/>
            </a:p>
          </p:txBody>
        </p:sp>
        <p:sp>
          <p:nvSpPr>
            <p:cNvPr id="133127" name="AutoShape 5"/>
            <p:cNvSpPr>
              <a:spLocks noChangeArrowheads="1"/>
            </p:cNvSpPr>
            <p:nvPr/>
          </p:nvSpPr>
          <p:spPr bwMode="auto">
            <a:xfrm>
              <a:off x="0" y="182"/>
              <a:ext cx="2086" cy="1814"/>
            </a:xfrm>
            <a:prstGeom prst="roundRect">
              <a:avLst>
                <a:gd name="adj" fmla="val 7574"/>
              </a:avLst>
            </a:prstGeom>
            <a:gradFill rotWithShape="1">
              <a:gsLst>
                <a:gs pos="0">
                  <a:srgbClr val="B24444"/>
                </a:gs>
                <a:gs pos="50000">
                  <a:schemeClr val="accent1"/>
                </a:gs>
                <a:gs pos="100000">
                  <a:srgbClr val="B24444"/>
                </a:gs>
              </a:gsLst>
              <a:lin ang="5400000" scaled="1"/>
            </a:gradFill>
            <a:ln w="9525">
              <a:noFill/>
              <a:round/>
              <a:headEnd/>
              <a:tailEnd/>
            </a:ln>
          </p:spPr>
          <p:txBody>
            <a:bodyPr lIns="270000" anchor="ctr"/>
            <a:lstStyle/>
            <a:p>
              <a:endParaRPr lang="zh-CN" altLang="zh-CN" sz="900">
                <a:effectLst>
                  <a:outerShdw blurRad="38100" dist="38100" dir="2700000" algn="tl">
                    <a:srgbClr val="FFFFFF"/>
                  </a:outerShdw>
                </a:effectLst>
                <a:latin typeface="좋은 귀염둥이빼로"/>
                <a:ea typeface="좋은 귀염둥이빼로"/>
                <a:cs typeface="좋은 귀염둥이빼로"/>
              </a:endParaRPr>
            </a:p>
            <a:p>
              <a:endParaRPr lang="zh-CN" altLang="zh-CN" sz="2800">
                <a:solidFill>
                  <a:srgbClr val="FFFFFF"/>
                </a:solidFill>
                <a:effectLst>
                  <a:outerShdw blurRad="38100" dist="38100" dir="2700000" algn="tl">
                    <a:srgbClr val="000000"/>
                  </a:outerShdw>
                </a:effectLst>
                <a:latin typeface="좋은 귀염둥이빼로"/>
                <a:ea typeface="좋은 귀염둥이빼로"/>
                <a:cs typeface="좋은 귀염둥이빼로"/>
              </a:endParaRPr>
            </a:p>
            <a:p>
              <a:pPr algn="ctr">
                <a:buFont typeface="Wingdings" pitchFamily="2" charset="2"/>
                <a:buNone/>
              </a:pPr>
              <a:endParaRPr lang="zh-CN" altLang="zh-CN" sz="2800">
                <a:effectLst>
                  <a:outerShdw blurRad="38100" dist="38100" dir="2700000" algn="tl">
                    <a:srgbClr val="FFFFFF"/>
                  </a:outerShdw>
                </a:effectLst>
                <a:latin typeface="좋은 귀염둥이빼로"/>
                <a:ea typeface="좋은 귀염둥이빼로"/>
                <a:cs typeface="좋은 귀염둥이빼로"/>
              </a:endParaRPr>
            </a:p>
          </p:txBody>
        </p:sp>
        <p:sp>
          <p:nvSpPr>
            <p:cNvPr id="133128" name="Rectangle 9"/>
            <p:cNvSpPr>
              <a:spLocks noChangeArrowheads="1"/>
            </p:cNvSpPr>
            <p:nvPr/>
          </p:nvSpPr>
          <p:spPr bwMode="auto">
            <a:xfrm>
              <a:off x="2732" y="0"/>
              <a:ext cx="97" cy="2177"/>
            </a:xfrm>
            <a:prstGeom prst="rect">
              <a:avLst/>
            </a:prstGeom>
            <a:gradFill rotWithShape="1">
              <a:gsLst>
                <a:gs pos="0">
                  <a:schemeClr val="bg2"/>
                </a:gs>
                <a:gs pos="50000">
                  <a:srgbClr val="CDCDCD"/>
                </a:gs>
                <a:gs pos="100000">
                  <a:schemeClr val="bg2"/>
                </a:gs>
              </a:gsLst>
              <a:lin ang="0" scaled="1"/>
            </a:gradFill>
            <a:ln w="9525">
              <a:noFill/>
              <a:miter lim="800000"/>
              <a:headEnd/>
              <a:tailEnd/>
            </a:ln>
          </p:spPr>
          <p:txBody>
            <a:bodyPr wrap="none" anchor="ctr"/>
            <a:lstStyle/>
            <a:p>
              <a:pPr algn="ctr"/>
              <a:endParaRPr lang="zh-CN" altLang="zh-CN" sz="1800">
                <a:latin typeface="좋은 귀염둥이빼로"/>
                <a:ea typeface="좋은 귀염둥이빼로"/>
                <a:cs typeface="좋은 귀염둥이빼로"/>
              </a:endParaRPr>
            </a:p>
          </p:txBody>
        </p:sp>
        <p:sp>
          <p:nvSpPr>
            <p:cNvPr id="133129" name="Rectangle 10"/>
            <p:cNvSpPr>
              <a:spLocks noChangeArrowheads="1"/>
            </p:cNvSpPr>
            <p:nvPr/>
          </p:nvSpPr>
          <p:spPr bwMode="auto">
            <a:xfrm>
              <a:off x="4368" y="0"/>
              <a:ext cx="97" cy="2177"/>
            </a:xfrm>
            <a:prstGeom prst="rect">
              <a:avLst/>
            </a:prstGeom>
            <a:gradFill rotWithShape="1">
              <a:gsLst>
                <a:gs pos="0">
                  <a:schemeClr val="bg2"/>
                </a:gs>
                <a:gs pos="50000">
                  <a:srgbClr val="CDCDCD"/>
                </a:gs>
                <a:gs pos="100000">
                  <a:schemeClr val="bg2"/>
                </a:gs>
              </a:gsLst>
              <a:lin ang="0" scaled="1"/>
            </a:gradFill>
            <a:ln w="9525">
              <a:noFill/>
              <a:miter lim="800000"/>
              <a:headEnd/>
              <a:tailEnd/>
            </a:ln>
          </p:spPr>
          <p:txBody>
            <a:bodyPr wrap="none" anchor="ctr"/>
            <a:lstStyle/>
            <a:p>
              <a:endParaRPr lang="zh-CN" altLang="zh-CN"/>
            </a:p>
          </p:txBody>
        </p:sp>
        <p:sp>
          <p:nvSpPr>
            <p:cNvPr id="133130" name="AutoShape 11">
              <a:hlinkClick r:id="rId2" action="ppaction://hlinksldjump"/>
            </p:cNvPr>
            <p:cNvSpPr>
              <a:spLocks noChangeArrowheads="1"/>
            </p:cNvSpPr>
            <p:nvPr/>
          </p:nvSpPr>
          <p:spPr bwMode="auto">
            <a:xfrm>
              <a:off x="2539" y="182"/>
              <a:ext cx="2132" cy="1814"/>
            </a:xfrm>
            <a:prstGeom prst="roundRect">
              <a:avLst>
                <a:gd name="adj" fmla="val 7574"/>
              </a:avLst>
            </a:prstGeom>
            <a:gradFill rotWithShape="1">
              <a:gsLst>
                <a:gs pos="0">
                  <a:srgbClr val="75911D"/>
                </a:gs>
                <a:gs pos="50000">
                  <a:schemeClr val="hlink"/>
                </a:gs>
                <a:gs pos="100000">
                  <a:srgbClr val="75911D"/>
                </a:gs>
              </a:gsLst>
              <a:lin ang="5400000" scaled="1"/>
            </a:gradFill>
            <a:ln w="9525">
              <a:noFill/>
              <a:round/>
              <a:headEnd/>
              <a:tailEnd/>
            </a:ln>
          </p:spPr>
          <p:txBody>
            <a:bodyPr lIns="270000" anchor="ctr"/>
            <a:lstStyle/>
            <a:p>
              <a:pPr>
                <a:buFont typeface="Wingdings" pitchFamily="2" charset="2"/>
                <a:buNone/>
              </a:pPr>
              <a:endParaRPr lang="zh-CN" altLang="zh-CN" sz="2800">
                <a:effectLst>
                  <a:outerShdw blurRad="38100" dist="38100" dir="2700000" algn="tl">
                    <a:srgbClr val="FFFFFF"/>
                  </a:outerShdw>
                </a:effectLst>
                <a:latin typeface="좋은 귀염둥이빼로"/>
                <a:ea typeface="좋은 귀염둥이빼로"/>
                <a:cs typeface="좋은 귀염둥이빼로"/>
              </a:endParaRPr>
            </a:p>
          </p:txBody>
        </p:sp>
      </p:grpSp>
      <p:sp>
        <p:nvSpPr>
          <p:cNvPr id="133131" name="Text Box 11"/>
          <p:cNvSpPr txBox="1">
            <a:spLocks noChangeArrowheads="1"/>
          </p:cNvSpPr>
          <p:nvPr/>
        </p:nvSpPr>
        <p:spPr bwMode="auto">
          <a:xfrm>
            <a:off x="971550" y="3141663"/>
            <a:ext cx="3095625" cy="1736725"/>
          </a:xfrm>
          <a:prstGeom prst="rect">
            <a:avLst/>
          </a:prstGeom>
          <a:noFill/>
          <a:ln w="9525">
            <a:noFill/>
            <a:miter lim="800000"/>
            <a:headEnd/>
            <a:tailEnd/>
          </a:ln>
        </p:spPr>
        <p:txBody>
          <a:bodyPr>
            <a:spAutoFit/>
          </a:bodyPr>
          <a:lstStyle/>
          <a:p>
            <a:pPr eaLnBrk="0" fontAlgn="ctr" hangingPunct="0"/>
            <a:r>
              <a:rPr lang="zh-CN" sz="1800"/>
              <a:t>后滩公园湿地主要植物配置</a:t>
            </a:r>
          </a:p>
          <a:p>
            <a:pPr eaLnBrk="0" hangingPunct="0"/>
            <a:endParaRPr lang="zh-CN" sz="1800"/>
          </a:p>
          <a:p>
            <a:pPr eaLnBrk="0" hangingPunct="0"/>
            <a:r>
              <a:rPr lang="zh-CN" sz="1800"/>
              <a:t>公园内植物品种选择原则上宜为黄浦江水系及其湿地的乡土湿生植物，极力回避外来物种和引进物种。</a:t>
            </a:r>
          </a:p>
        </p:txBody>
      </p:sp>
      <p:sp>
        <p:nvSpPr>
          <p:cNvPr id="133132" name="Text Box 12"/>
          <p:cNvSpPr txBox="1">
            <a:spLocks noChangeArrowheads="1"/>
          </p:cNvSpPr>
          <p:nvPr/>
        </p:nvSpPr>
        <p:spPr bwMode="auto">
          <a:xfrm>
            <a:off x="5364163" y="2997200"/>
            <a:ext cx="3097212" cy="2774950"/>
          </a:xfrm>
          <a:prstGeom prst="rect">
            <a:avLst/>
          </a:prstGeom>
          <a:noFill/>
          <a:ln w="9525">
            <a:noFill/>
            <a:miter lim="800000"/>
            <a:headEnd/>
            <a:tailEnd/>
          </a:ln>
        </p:spPr>
        <p:txBody>
          <a:bodyPr>
            <a:spAutoFit/>
          </a:bodyPr>
          <a:lstStyle/>
          <a:p>
            <a:pPr algn="ctr" eaLnBrk="0" hangingPunct="0">
              <a:lnSpc>
                <a:spcPct val="80000"/>
              </a:lnSpc>
            </a:pPr>
            <a:r>
              <a:rPr lang="zh-CN" sz="1800"/>
              <a:t>水生动物配置工艺</a:t>
            </a:r>
          </a:p>
          <a:p>
            <a:pPr eaLnBrk="0" hangingPunct="0">
              <a:lnSpc>
                <a:spcPct val="80000"/>
              </a:lnSpc>
            </a:pPr>
            <a:endParaRPr lang="zh-CN" sz="1800"/>
          </a:p>
          <a:p>
            <a:pPr eaLnBrk="0" hangingPunct="0">
              <a:lnSpc>
                <a:spcPct val="80000"/>
              </a:lnSpc>
            </a:pPr>
            <a:r>
              <a:rPr lang="zh-CN" sz="1800"/>
              <a:t>在保护水生植物生长、存活和发挥净水功能的前提下，完善人工生态系统的食物链和食物网结构，采用长江流域上海地区水域生存的本土种，促进有机质分解，加速自净过程和底质分解，降低内源污染释放，减少水体沉积率</a:t>
            </a:r>
            <a:r>
              <a:rPr lang="zh-CN" altLang="zh-CN" sz="1800"/>
              <a:t>.</a:t>
            </a:r>
          </a:p>
          <a:p>
            <a:endParaRPr lang="zh-CN" altLang="zh-CN" sz="18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7" name="Rectangle 3"/>
          <p:cNvSpPr>
            <a:spLocks noGrp="1" noChangeArrowheads="1"/>
          </p:cNvSpPr>
          <p:nvPr>
            <p:ph type="body" idx="1"/>
          </p:nvPr>
        </p:nvSpPr>
        <p:spPr>
          <a:xfrm>
            <a:off x="1042988" y="2276475"/>
            <a:ext cx="7769225" cy="503238"/>
          </a:xfrm>
        </p:spPr>
        <p:txBody>
          <a:bodyPr>
            <a:normAutofit fontScale="85000" lnSpcReduction="20000"/>
          </a:bodyPr>
          <a:lstStyle/>
          <a:p>
            <a:r>
              <a:rPr lang="zh-CN" altLang="en-US" sz="3600" dirty="0">
                <a:solidFill>
                  <a:srgbClr val="FFFF00"/>
                </a:solidFill>
                <a:effectLst/>
                <a:ea typeface="华文隶书" pitchFamily="2" charset="-122"/>
              </a:rPr>
              <a:t>人工湿地的定义：</a:t>
            </a:r>
            <a:endParaRPr lang="zh-CN" altLang="en-US" sz="3000" dirty="0">
              <a:solidFill>
                <a:srgbClr val="FFFF00"/>
              </a:solidFill>
              <a:effectLst/>
            </a:endParaRPr>
          </a:p>
        </p:txBody>
      </p:sp>
      <p:sp>
        <p:nvSpPr>
          <p:cNvPr id="236548" name="Rectangle 4"/>
          <p:cNvSpPr>
            <a:spLocks noChangeArrowheads="1"/>
          </p:cNvSpPr>
          <p:nvPr/>
        </p:nvSpPr>
        <p:spPr bwMode="auto">
          <a:xfrm>
            <a:off x="1146968" y="2924944"/>
            <a:ext cx="7561263" cy="1871662"/>
          </a:xfrm>
          <a:prstGeom prst="rect">
            <a:avLst/>
          </a:prstGeom>
          <a:noFill/>
          <a:ln w="9525">
            <a:noFill/>
            <a:miter lim="800000"/>
            <a:headEnd/>
            <a:tailEnd/>
          </a:ln>
          <a:effectLst/>
        </p:spPr>
        <p:txBody>
          <a:bodyPr/>
          <a:lstStyle/>
          <a:p>
            <a:pPr algn="l">
              <a:lnSpc>
                <a:spcPct val="150000"/>
              </a:lnSpc>
              <a:buClr>
                <a:schemeClr val="folHlink"/>
              </a:buClr>
              <a:buSzPct val="60000"/>
              <a:buFont typeface="Wingdings" pitchFamily="2" charset="2"/>
              <a:buNone/>
            </a:pPr>
            <a:r>
              <a:rPr kumimoji="0" lang="en-US" altLang="zh-CN" sz="2800" dirty="0">
                <a:solidFill>
                  <a:schemeClr val="tx1"/>
                </a:solidFill>
                <a:latin typeface="Tahoma" pitchFamily="34" charset="0"/>
                <a:ea typeface="华文新魏" pitchFamily="2" charset="-122"/>
              </a:rPr>
              <a:t>--</a:t>
            </a:r>
            <a:r>
              <a:rPr kumimoji="0" lang="zh-CN" altLang="en-US" sz="2800" dirty="0">
                <a:solidFill>
                  <a:schemeClr val="tx1"/>
                </a:solidFill>
                <a:latin typeface="Tahoma" pitchFamily="34" charset="0"/>
                <a:ea typeface="华文新魏" pitchFamily="2" charset="-122"/>
              </a:rPr>
              <a:t>人工湿地是人工建造的、可控制的和工程化的湿地系统，其设计和建造是通过对湿地自然生态系统中的物理、化学和生物作用的优化组合来进行废水处理的。</a:t>
            </a:r>
          </a:p>
        </p:txBody>
      </p:sp>
      <p:sp>
        <p:nvSpPr>
          <p:cNvPr id="4" name="Rectangle 3"/>
          <p:cNvSpPr>
            <a:spLocks noChangeArrowheads="1"/>
          </p:cNvSpPr>
          <p:nvPr/>
        </p:nvSpPr>
        <p:spPr bwMode="auto">
          <a:xfrm>
            <a:off x="2339975" y="549275"/>
            <a:ext cx="4175125" cy="768350"/>
          </a:xfrm>
          <a:prstGeom prst="rect">
            <a:avLst/>
          </a:prstGeom>
          <a:noFill/>
          <a:ln w="9525">
            <a:noFill/>
            <a:miter lim="800000"/>
            <a:headEnd/>
            <a:tailEnd/>
          </a:ln>
        </p:spPr>
        <p:txBody>
          <a:bodyPr>
            <a:spAutoFit/>
          </a:bodyPr>
          <a:lstStyle/>
          <a:p>
            <a:pPr algn="ctr"/>
            <a:r>
              <a:rPr lang="zh-CN" altLang="en-US" sz="4400" b="1" dirty="0">
                <a:solidFill>
                  <a:srgbClr val="FFFF00"/>
                </a:solidFill>
                <a:latin typeface="华文新魏" pitchFamily="2" charset="-122"/>
                <a:ea typeface="华文新魏" pitchFamily="2" charset="-122"/>
              </a:rPr>
              <a:t>人工</a:t>
            </a:r>
            <a:r>
              <a:rPr lang="zh-CN" sz="4400" b="1" dirty="0">
                <a:solidFill>
                  <a:srgbClr val="FFFF00"/>
                </a:solidFill>
                <a:latin typeface="华文新魏" pitchFamily="2" charset="-122"/>
                <a:ea typeface="华文新魏" pitchFamily="2" charset="-122"/>
              </a:rPr>
              <a:t>湿地</a:t>
            </a:r>
          </a:p>
        </p:txBody>
      </p:sp>
    </p:spTree>
  </p:cSld>
  <p:clrMapOvr>
    <a:masterClrMapping/>
  </p:clrMapOvr>
  <p:transition spd="med">
    <p:random/>
  </p:transition>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ChangeArrowheads="1"/>
          </p:cNvSpPr>
          <p:nvPr>
            <p:ph type="title" idx="4294967295"/>
          </p:nvPr>
        </p:nvSpPr>
        <p:spPr/>
        <p:txBody>
          <a:bodyPr/>
          <a:lstStyle/>
          <a:p>
            <a:pPr eaLnBrk="1" hangingPunct="1"/>
            <a:r>
              <a:rPr lang="zh-CN" sz="2800">
                <a:ea typeface="宋体" pitchFamily="2" charset="-122"/>
              </a:rPr>
              <a:t>上海世博园后滩公园湿地景观设计</a:t>
            </a:r>
          </a:p>
        </p:txBody>
      </p:sp>
      <p:pic>
        <p:nvPicPr>
          <p:cNvPr id="134147" name="Picture 3"/>
          <p:cNvPicPr>
            <a:picLocks noGrp="1" noChangeAspect="1" noChangeArrowheads="1"/>
          </p:cNvPicPr>
          <p:nvPr>
            <p:ph idx="4294967295"/>
          </p:nvPr>
        </p:nvPicPr>
        <p:blipFill>
          <a:blip r:embed="rId2" cstate="print"/>
          <a:srcRect/>
          <a:stretch>
            <a:fillRect/>
          </a:stretch>
        </p:blipFill>
        <p:spPr>
          <a:xfrm>
            <a:off x="3635375" y="1773238"/>
            <a:ext cx="4965700" cy="3929062"/>
          </a:xfrm>
          <a:noFill/>
          <a:ln/>
        </p:spPr>
      </p:pic>
      <p:sp>
        <p:nvSpPr>
          <p:cNvPr id="134148" name="Text Box 4"/>
          <p:cNvSpPr txBox="1">
            <a:spLocks noChangeArrowheads="1"/>
          </p:cNvSpPr>
          <p:nvPr/>
        </p:nvSpPr>
        <p:spPr bwMode="auto">
          <a:xfrm>
            <a:off x="468313" y="2420938"/>
            <a:ext cx="2852737" cy="2286000"/>
          </a:xfrm>
          <a:prstGeom prst="rect">
            <a:avLst/>
          </a:prstGeom>
          <a:noFill/>
          <a:ln w="9525">
            <a:noFill/>
            <a:miter lim="800000"/>
            <a:headEnd/>
            <a:tailEnd/>
          </a:ln>
        </p:spPr>
        <p:txBody>
          <a:bodyPr>
            <a:spAutoFit/>
          </a:bodyPr>
          <a:lstStyle/>
          <a:p>
            <a:r>
              <a:rPr lang="zh-CN" altLang="zh-CN"/>
              <a:t>2010 </a:t>
            </a:r>
            <a:r>
              <a:rPr lang="zh-CN"/>
              <a:t>年上海世博会结束时，对清水区水质抽样检测</a:t>
            </a:r>
            <a:r>
              <a:rPr lang="zh-CN" altLang="zh-CN"/>
              <a:t>( </a:t>
            </a:r>
            <a:r>
              <a:rPr lang="zh-CN"/>
              <a:t>取 </a:t>
            </a:r>
            <a:r>
              <a:rPr lang="zh-CN" altLang="zh-CN"/>
              <a:t>4 </a:t>
            </a:r>
            <a:r>
              <a:rPr lang="zh-CN"/>
              <a:t>个点位</a:t>
            </a:r>
            <a:r>
              <a:rPr lang="zh-CN" altLang="zh-CN"/>
              <a:t>) </a:t>
            </a:r>
            <a:r>
              <a:rPr lang="zh-CN"/>
              <a:t>，其主要水质指标仍达到</a:t>
            </a:r>
            <a:r>
              <a:rPr lang="zh-CN" altLang="zh-CN"/>
              <a:t>Ⅱ</a:t>
            </a:r>
            <a:r>
              <a:rPr lang="zh-CN"/>
              <a:t>～</a:t>
            </a:r>
            <a:r>
              <a:rPr lang="zh-CN" altLang="zh-CN"/>
              <a:t>Ⅲ</a:t>
            </a:r>
            <a:r>
              <a:rPr lang="zh-CN"/>
              <a:t>类水标准，见表 </a:t>
            </a: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normAutofit fontScale="90000"/>
          </a:bodyPr>
          <a:lstStyle/>
          <a:p>
            <a:pPr eaLnBrk="1" hangingPunct="1"/>
            <a:r>
              <a:rPr lang="zh-CN" altLang="en-US" sz="3200">
                <a:ea typeface="宋体" pitchFamily="2" charset="-122"/>
              </a:rPr>
              <a:t>成都目前最大的人工湿地</a:t>
            </a:r>
            <a:r>
              <a:rPr lang="en-US" altLang="zh-CN">
                <a:ea typeface="宋体" pitchFamily="2" charset="-122"/>
              </a:rPr>
              <a:t>—      </a:t>
            </a:r>
            <a:br>
              <a:rPr lang="en-US" altLang="zh-CN" sz="3200">
                <a:ea typeface="宋体" pitchFamily="2" charset="-122"/>
              </a:rPr>
            </a:br>
            <a:r>
              <a:rPr lang="en-US" altLang="zh-CN" sz="3200">
                <a:ea typeface="宋体" pitchFamily="2" charset="-122"/>
              </a:rPr>
              <a:t>              </a:t>
            </a:r>
            <a:r>
              <a:rPr lang="zh-CN" altLang="en-US" sz="2800">
                <a:ea typeface="宋体" pitchFamily="2" charset="-122"/>
              </a:rPr>
              <a:t>凤凰河人工湿地</a:t>
            </a:r>
          </a:p>
        </p:txBody>
      </p:sp>
      <p:pic>
        <p:nvPicPr>
          <p:cNvPr id="31747" name="Picture 5" descr="未命名"/>
          <p:cNvPicPr>
            <a:picLocks noChangeAspect="1" noChangeArrowheads="1"/>
          </p:cNvPicPr>
          <p:nvPr/>
        </p:nvPicPr>
        <p:blipFill>
          <a:blip r:embed="rId2" cstate="print"/>
          <a:srcRect/>
          <a:stretch>
            <a:fillRect/>
          </a:stretch>
        </p:blipFill>
        <p:spPr bwMode="auto">
          <a:xfrm>
            <a:off x="838200" y="1295400"/>
            <a:ext cx="7467600" cy="3810000"/>
          </a:xfrm>
          <a:prstGeom prst="rect">
            <a:avLst/>
          </a:prstGeom>
          <a:noFill/>
          <a:ln w="9525">
            <a:noFill/>
            <a:miter lim="800000"/>
            <a:headEnd/>
            <a:tailEnd/>
          </a:ln>
        </p:spPr>
      </p:pic>
      <p:sp>
        <p:nvSpPr>
          <p:cNvPr id="31748" name="Text Box 6"/>
          <p:cNvSpPr txBox="1">
            <a:spLocks noChangeArrowheads="1"/>
          </p:cNvSpPr>
          <p:nvPr/>
        </p:nvSpPr>
        <p:spPr bwMode="auto">
          <a:xfrm>
            <a:off x="762000" y="5334000"/>
            <a:ext cx="7543800" cy="1187450"/>
          </a:xfrm>
          <a:prstGeom prst="rect">
            <a:avLst/>
          </a:prstGeom>
          <a:noFill/>
          <a:ln w="9525">
            <a:noFill/>
            <a:miter lim="800000"/>
            <a:headEnd/>
            <a:tailEnd/>
          </a:ln>
          <a:effectLst/>
        </p:spPr>
        <p:txBody>
          <a:bodyPr>
            <a:spAutoFit/>
          </a:bodyPr>
          <a:lstStyle/>
          <a:p>
            <a:pPr>
              <a:spcBef>
                <a:spcPct val="50000"/>
              </a:spcBef>
            </a:pPr>
            <a:r>
              <a:rPr lang="en-US" altLang="zh-CN" sz="2400" b="1"/>
              <a:t>2006</a:t>
            </a:r>
            <a:r>
              <a:rPr lang="zh-CN" altLang="en-US" sz="2400" b="1"/>
              <a:t>年建成。凤凰河二沟生态治污工程项目日处理污水能力</a:t>
            </a:r>
            <a:r>
              <a:rPr lang="en-US" altLang="zh-CN" sz="2400" b="1"/>
              <a:t>2</a:t>
            </a:r>
            <a:r>
              <a:rPr lang="zh-CN" altLang="en-US" sz="2400" b="1"/>
              <a:t>万吨，每天为沙河注入</a:t>
            </a:r>
            <a:r>
              <a:rPr lang="en-US" altLang="zh-CN" sz="2400" b="1"/>
              <a:t>2</a:t>
            </a:r>
            <a:r>
              <a:rPr lang="zh-CN" altLang="en-US" sz="2400" b="1"/>
              <a:t>万方清洁的水。 </a:t>
            </a:r>
            <a:r>
              <a:rPr lang="en-US" altLang="zh-CN" sz="2400" b="1"/>
              <a:t>5</a:t>
            </a:r>
            <a:r>
              <a:rPr lang="zh-CN" altLang="en-US" sz="2400" b="1"/>
              <a:t>平方公里。</a:t>
            </a: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endParaRPr lang="zh-CN" altLang="en-US">
              <a:ea typeface="宋体" pitchFamily="2" charset="-122"/>
            </a:endParaRPr>
          </a:p>
        </p:txBody>
      </p:sp>
      <p:sp>
        <p:nvSpPr>
          <p:cNvPr id="32771" name="Rectangle 3"/>
          <p:cNvSpPr>
            <a:spLocks noGrp="1" noChangeArrowheads="1"/>
          </p:cNvSpPr>
          <p:nvPr>
            <p:ph type="body" idx="1"/>
          </p:nvPr>
        </p:nvSpPr>
        <p:spPr/>
        <p:txBody>
          <a:bodyPr/>
          <a:lstStyle/>
          <a:p>
            <a:pPr eaLnBrk="1" hangingPunct="1"/>
            <a:endParaRPr lang="zh-CN" altLang="en-US">
              <a:ea typeface="宋体" pitchFamily="2" charset="-122"/>
            </a:endParaRPr>
          </a:p>
        </p:txBody>
      </p:sp>
      <p:pic>
        <p:nvPicPr>
          <p:cNvPr id="32772" name="Picture 4" descr="3"/>
          <p:cNvPicPr>
            <a:picLocks noChangeAspect="1" noChangeArrowheads="1"/>
          </p:cNvPicPr>
          <p:nvPr/>
        </p:nvPicPr>
        <p:blipFill>
          <a:blip r:embed="rId2" cstate="print"/>
          <a:srcRect/>
          <a:stretch>
            <a:fillRect/>
          </a:stretch>
        </p:blipFill>
        <p:spPr bwMode="auto">
          <a:xfrm>
            <a:off x="652463" y="485775"/>
            <a:ext cx="7839075" cy="5886450"/>
          </a:xfrm>
          <a:prstGeom prst="rect">
            <a:avLst/>
          </a:prstGeom>
          <a:noFill/>
          <a:ln w="9525">
            <a:noFill/>
            <a:miter lim="800000"/>
            <a:headEnd/>
            <a:tailEnd/>
          </a:ln>
        </p:spPr>
      </p:pic>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endParaRPr lang="zh-CN" altLang="en-US">
              <a:ea typeface="宋体" pitchFamily="2" charset="-122"/>
            </a:endParaRPr>
          </a:p>
        </p:txBody>
      </p:sp>
      <p:sp>
        <p:nvSpPr>
          <p:cNvPr id="33795" name="Rectangle 3"/>
          <p:cNvSpPr>
            <a:spLocks noGrp="1" noChangeArrowheads="1"/>
          </p:cNvSpPr>
          <p:nvPr>
            <p:ph type="body" idx="1"/>
          </p:nvPr>
        </p:nvSpPr>
        <p:spPr/>
        <p:txBody>
          <a:bodyPr/>
          <a:lstStyle/>
          <a:p>
            <a:pPr eaLnBrk="1" hangingPunct="1"/>
            <a:endParaRPr lang="zh-CN" altLang="en-US">
              <a:ea typeface="宋体" pitchFamily="2" charset="-122"/>
            </a:endParaRPr>
          </a:p>
        </p:txBody>
      </p:sp>
      <p:pic>
        <p:nvPicPr>
          <p:cNvPr id="33796" name="Picture 4" descr="1"/>
          <p:cNvPicPr>
            <a:picLocks noChangeAspect="1" noChangeArrowheads="1"/>
          </p:cNvPicPr>
          <p:nvPr/>
        </p:nvPicPr>
        <p:blipFill>
          <a:blip r:embed="rId2" cstate="print"/>
          <a:srcRect/>
          <a:stretch>
            <a:fillRect/>
          </a:stretch>
        </p:blipFill>
        <p:spPr bwMode="auto">
          <a:xfrm>
            <a:off x="838200" y="990600"/>
            <a:ext cx="7629525" cy="5715000"/>
          </a:xfrm>
          <a:prstGeom prst="rect">
            <a:avLst/>
          </a:prstGeom>
          <a:noFill/>
          <a:ln w="9525">
            <a:noFill/>
            <a:miter lim="800000"/>
            <a:headEnd/>
            <a:tailEnd/>
          </a:ln>
        </p:spPr>
      </p:pic>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4" descr="2"/>
          <p:cNvPicPr>
            <a:picLocks noChangeAspect="1" noChangeArrowheads="1"/>
          </p:cNvPicPr>
          <p:nvPr/>
        </p:nvPicPr>
        <p:blipFill>
          <a:blip r:embed="rId2" cstate="print"/>
          <a:srcRect/>
          <a:stretch>
            <a:fillRect/>
          </a:stretch>
        </p:blipFill>
        <p:spPr bwMode="auto">
          <a:xfrm>
            <a:off x="685800" y="838200"/>
            <a:ext cx="7839075" cy="5867400"/>
          </a:xfrm>
          <a:prstGeom prst="rect">
            <a:avLst/>
          </a:prstGeom>
          <a:noFill/>
          <a:ln w="9525">
            <a:noFill/>
            <a:miter lim="800000"/>
            <a:headEnd/>
            <a:tailEnd/>
          </a:ln>
        </p:spPr>
      </p:pic>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endParaRPr lang="zh-CN" altLang="en-US">
              <a:ea typeface="宋体" pitchFamily="2" charset="-122"/>
            </a:endParaRPr>
          </a:p>
        </p:txBody>
      </p:sp>
      <p:sp>
        <p:nvSpPr>
          <p:cNvPr id="35843" name="Rectangle 3"/>
          <p:cNvSpPr>
            <a:spLocks noGrp="1" noChangeArrowheads="1"/>
          </p:cNvSpPr>
          <p:nvPr>
            <p:ph type="body" idx="1"/>
          </p:nvPr>
        </p:nvSpPr>
        <p:spPr/>
        <p:txBody>
          <a:bodyPr/>
          <a:lstStyle/>
          <a:p>
            <a:pPr eaLnBrk="1" hangingPunct="1"/>
            <a:endParaRPr lang="zh-CN" altLang="en-US">
              <a:ea typeface="宋体" pitchFamily="2" charset="-122"/>
            </a:endParaRPr>
          </a:p>
        </p:txBody>
      </p:sp>
      <p:pic>
        <p:nvPicPr>
          <p:cNvPr id="35844" name="Picture 4" descr="4"/>
          <p:cNvPicPr>
            <a:picLocks noChangeAspect="1" noChangeArrowheads="1"/>
          </p:cNvPicPr>
          <p:nvPr/>
        </p:nvPicPr>
        <p:blipFill>
          <a:blip r:embed="rId2" cstate="print"/>
          <a:srcRect/>
          <a:stretch>
            <a:fillRect/>
          </a:stretch>
        </p:blipFill>
        <p:spPr bwMode="auto">
          <a:xfrm>
            <a:off x="609600" y="762000"/>
            <a:ext cx="7820025" cy="5876925"/>
          </a:xfrm>
          <a:prstGeom prst="rect">
            <a:avLst/>
          </a:prstGeom>
          <a:noFill/>
          <a:ln w="9525">
            <a:noFill/>
            <a:miter lim="800000"/>
            <a:headEnd/>
            <a:tailEnd/>
          </a:ln>
        </p:spPr>
      </p:pic>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endParaRPr lang="zh-CN" altLang="en-US">
              <a:ea typeface="宋体" pitchFamily="2" charset="-122"/>
            </a:endParaRPr>
          </a:p>
        </p:txBody>
      </p:sp>
      <p:sp>
        <p:nvSpPr>
          <p:cNvPr id="36867" name="Rectangle 3"/>
          <p:cNvSpPr>
            <a:spLocks noGrp="1" noChangeArrowheads="1"/>
          </p:cNvSpPr>
          <p:nvPr>
            <p:ph type="body" idx="1"/>
          </p:nvPr>
        </p:nvSpPr>
        <p:spPr/>
        <p:txBody>
          <a:bodyPr/>
          <a:lstStyle/>
          <a:p>
            <a:pPr eaLnBrk="1" hangingPunct="1"/>
            <a:endParaRPr lang="zh-CN" altLang="en-US">
              <a:ea typeface="宋体" pitchFamily="2" charset="-122"/>
            </a:endParaRPr>
          </a:p>
        </p:txBody>
      </p:sp>
      <p:pic>
        <p:nvPicPr>
          <p:cNvPr id="36868" name="Picture 4" descr="5"/>
          <p:cNvPicPr>
            <a:picLocks noChangeAspect="1" noChangeArrowheads="1"/>
          </p:cNvPicPr>
          <p:nvPr/>
        </p:nvPicPr>
        <p:blipFill>
          <a:blip r:embed="rId2" cstate="print"/>
          <a:srcRect/>
          <a:stretch>
            <a:fillRect/>
          </a:stretch>
        </p:blipFill>
        <p:spPr bwMode="auto">
          <a:xfrm>
            <a:off x="609600" y="838200"/>
            <a:ext cx="7858125" cy="5886450"/>
          </a:xfrm>
          <a:prstGeom prst="rect">
            <a:avLst/>
          </a:prstGeom>
          <a:noFill/>
          <a:ln w="9525">
            <a:noFill/>
            <a:miter lim="800000"/>
            <a:headEnd/>
            <a:tailEnd/>
          </a:ln>
        </p:spPr>
      </p:pic>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endParaRPr lang="zh-CN" altLang="en-US">
              <a:ea typeface="宋体" pitchFamily="2" charset="-122"/>
            </a:endParaRPr>
          </a:p>
        </p:txBody>
      </p:sp>
      <p:sp>
        <p:nvSpPr>
          <p:cNvPr id="37891" name="Rectangle 3"/>
          <p:cNvSpPr>
            <a:spLocks noGrp="1" noChangeArrowheads="1"/>
          </p:cNvSpPr>
          <p:nvPr>
            <p:ph type="body" idx="1"/>
          </p:nvPr>
        </p:nvSpPr>
        <p:spPr/>
        <p:txBody>
          <a:bodyPr/>
          <a:lstStyle/>
          <a:p>
            <a:pPr eaLnBrk="1" hangingPunct="1"/>
            <a:endParaRPr lang="zh-CN" altLang="en-US">
              <a:ea typeface="宋体" pitchFamily="2" charset="-122"/>
            </a:endParaRPr>
          </a:p>
        </p:txBody>
      </p:sp>
      <p:pic>
        <p:nvPicPr>
          <p:cNvPr id="37892" name="Picture 4" descr="11"/>
          <p:cNvPicPr>
            <a:picLocks noChangeAspect="1" noChangeArrowheads="1"/>
          </p:cNvPicPr>
          <p:nvPr/>
        </p:nvPicPr>
        <p:blipFill>
          <a:blip r:embed="rId2" cstate="print"/>
          <a:srcRect/>
          <a:stretch>
            <a:fillRect/>
          </a:stretch>
        </p:blipFill>
        <p:spPr bwMode="auto">
          <a:xfrm>
            <a:off x="685800" y="609600"/>
            <a:ext cx="7848600" cy="5876925"/>
          </a:xfrm>
          <a:prstGeom prst="rect">
            <a:avLst/>
          </a:prstGeom>
          <a:noFill/>
          <a:ln w="9525">
            <a:noFill/>
            <a:miter lim="800000"/>
            <a:headEnd/>
            <a:tailEnd/>
          </a:ln>
        </p:spPr>
      </p:pic>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endParaRPr lang="zh-CN" altLang="en-US">
              <a:ea typeface="宋体" pitchFamily="2" charset="-122"/>
            </a:endParaRPr>
          </a:p>
        </p:txBody>
      </p:sp>
      <p:sp>
        <p:nvSpPr>
          <p:cNvPr id="38915" name="Rectangle 3"/>
          <p:cNvSpPr>
            <a:spLocks noGrp="1" noChangeArrowheads="1"/>
          </p:cNvSpPr>
          <p:nvPr>
            <p:ph type="body" idx="1"/>
          </p:nvPr>
        </p:nvSpPr>
        <p:spPr/>
        <p:txBody>
          <a:bodyPr/>
          <a:lstStyle/>
          <a:p>
            <a:pPr eaLnBrk="1" hangingPunct="1"/>
            <a:endParaRPr lang="zh-CN" altLang="en-US">
              <a:ea typeface="宋体" pitchFamily="2" charset="-122"/>
            </a:endParaRPr>
          </a:p>
        </p:txBody>
      </p:sp>
      <p:pic>
        <p:nvPicPr>
          <p:cNvPr id="38916" name="Picture 4" descr="9"/>
          <p:cNvPicPr>
            <a:picLocks noChangeAspect="1" noChangeArrowheads="1"/>
          </p:cNvPicPr>
          <p:nvPr/>
        </p:nvPicPr>
        <p:blipFill>
          <a:blip r:embed="rId2" cstate="print"/>
          <a:srcRect/>
          <a:stretch>
            <a:fillRect/>
          </a:stretch>
        </p:blipFill>
        <p:spPr bwMode="auto">
          <a:xfrm>
            <a:off x="661988" y="495300"/>
            <a:ext cx="7820025" cy="5867400"/>
          </a:xfrm>
          <a:prstGeom prst="rect">
            <a:avLst/>
          </a:prstGeom>
          <a:noFill/>
          <a:ln w="9525">
            <a:noFill/>
            <a:miter lim="800000"/>
            <a:headEnd/>
            <a:tailEnd/>
          </a:ln>
        </p:spPr>
      </p:pic>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endParaRPr lang="zh-CN" altLang="en-US">
              <a:ea typeface="宋体" pitchFamily="2" charset="-122"/>
            </a:endParaRPr>
          </a:p>
        </p:txBody>
      </p:sp>
      <p:sp>
        <p:nvSpPr>
          <p:cNvPr id="39939" name="Rectangle 3"/>
          <p:cNvSpPr>
            <a:spLocks noGrp="1" noChangeArrowheads="1"/>
          </p:cNvSpPr>
          <p:nvPr>
            <p:ph type="body" idx="1"/>
          </p:nvPr>
        </p:nvSpPr>
        <p:spPr/>
        <p:txBody>
          <a:bodyPr/>
          <a:lstStyle/>
          <a:p>
            <a:pPr eaLnBrk="1" hangingPunct="1"/>
            <a:endParaRPr lang="zh-CN" altLang="en-US">
              <a:ea typeface="宋体" pitchFamily="2" charset="-122"/>
            </a:endParaRPr>
          </a:p>
        </p:txBody>
      </p:sp>
      <p:pic>
        <p:nvPicPr>
          <p:cNvPr id="39940" name="Picture 4" descr="10"/>
          <p:cNvPicPr>
            <a:picLocks noChangeAspect="1" noChangeArrowheads="1"/>
          </p:cNvPicPr>
          <p:nvPr/>
        </p:nvPicPr>
        <p:blipFill>
          <a:blip r:embed="rId2" cstate="print"/>
          <a:srcRect/>
          <a:stretch>
            <a:fillRect/>
          </a:stretch>
        </p:blipFill>
        <p:spPr bwMode="auto">
          <a:xfrm>
            <a:off x="685800" y="762000"/>
            <a:ext cx="7829550" cy="5867400"/>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0450" name="Picture 2" descr="wetland(8-28)"/>
          <p:cNvPicPr>
            <a:picLocks noChangeAspect="1" noChangeArrowheads="1"/>
          </p:cNvPicPr>
          <p:nvPr/>
        </p:nvPicPr>
        <p:blipFill>
          <a:blip r:embed="rId2" cstate="print">
            <a:lum bright="-12000" contrast="18000"/>
          </a:blip>
          <a:srcRect/>
          <a:stretch>
            <a:fillRect/>
          </a:stretch>
        </p:blipFill>
        <p:spPr bwMode="auto">
          <a:xfrm>
            <a:off x="1447800" y="1371600"/>
            <a:ext cx="6629400" cy="4972050"/>
          </a:xfrm>
          <a:prstGeom prst="rect">
            <a:avLst/>
          </a:prstGeom>
          <a:noFill/>
        </p:spPr>
      </p:pic>
      <p:sp>
        <p:nvSpPr>
          <p:cNvPr id="360451" name="Rectangle 3"/>
          <p:cNvSpPr>
            <a:spLocks noChangeArrowheads="1"/>
          </p:cNvSpPr>
          <p:nvPr/>
        </p:nvSpPr>
        <p:spPr bwMode="auto">
          <a:xfrm>
            <a:off x="990600" y="650875"/>
            <a:ext cx="4667250" cy="762000"/>
          </a:xfrm>
          <a:prstGeom prst="rect">
            <a:avLst/>
          </a:prstGeom>
          <a:noFill/>
          <a:ln w="25400">
            <a:noFill/>
            <a:miter lim="800000"/>
            <a:headEnd/>
            <a:tailEnd/>
          </a:ln>
          <a:effectLst/>
        </p:spPr>
        <p:txBody>
          <a:bodyPr wrap="none">
            <a:spAutoFit/>
          </a:bodyPr>
          <a:lstStyle/>
          <a:p>
            <a:pPr algn="l" eaLnBrk="0" hangingPunct="0">
              <a:spcBef>
                <a:spcPct val="0"/>
              </a:spcBef>
              <a:buFontTx/>
              <a:buNone/>
            </a:pPr>
            <a:r>
              <a:rPr lang="zh-CN" altLang="en-US" sz="4400" b="1">
                <a:solidFill>
                  <a:srgbClr val="F83E04"/>
                </a:solidFill>
                <a:ea typeface="隶书" pitchFamily="49" charset="-122"/>
              </a:rPr>
              <a:t>滇池边的人工湿地</a:t>
            </a: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eaLnBrk="1" hangingPunct="1"/>
            <a:endParaRPr lang="zh-CN" altLang="en-US">
              <a:ea typeface="宋体" pitchFamily="2" charset="-122"/>
            </a:endParaRPr>
          </a:p>
        </p:txBody>
      </p:sp>
      <p:sp>
        <p:nvSpPr>
          <p:cNvPr id="40963" name="Rectangle 3"/>
          <p:cNvSpPr>
            <a:spLocks noGrp="1" noChangeArrowheads="1"/>
          </p:cNvSpPr>
          <p:nvPr>
            <p:ph type="body" idx="1"/>
          </p:nvPr>
        </p:nvSpPr>
        <p:spPr/>
        <p:txBody>
          <a:bodyPr/>
          <a:lstStyle/>
          <a:p>
            <a:pPr eaLnBrk="1" hangingPunct="1"/>
            <a:endParaRPr lang="zh-CN" altLang="en-US">
              <a:ea typeface="宋体" pitchFamily="2" charset="-122"/>
            </a:endParaRPr>
          </a:p>
        </p:txBody>
      </p:sp>
      <p:pic>
        <p:nvPicPr>
          <p:cNvPr id="40964" name="Picture 4" descr="8"/>
          <p:cNvPicPr>
            <a:picLocks noChangeAspect="1" noChangeArrowheads="1"/>
          </p:cNvPicPr>
          <p:nvPr/>
        </p:nvPicPr>
        <p:blipFill>
          <a:blip r:embed="rId2" cstate="print"/>
          <a:srcRect/>
          <a:stretch>
            <a:fillRect/>
          </a:stretch>
        </p:blipFill>
        <p:spPr bwMode="auto">
          <a:xfrm>
            <a:off x="685800" y="685800"/>
            <a:ext cx="7848600" cy="5876925"/>
          </a:xfrm>
          <a:prstGeom prst="rect">
            <a:avLst/>
          </a:prstGeom>
          <a:noFill/>
          <a:ln w="9525">
            <a:noFill/>
            <a:miter lim="800000"/>
            <a:headEnd/>
            <a:tailEnd/>
          </a:ln>
        </p:spPr>
      </p:pic>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endParaRPr lang="zh-CN" altLang="en-US">
              <a:ea typeface="宋体" pitchFamily="2" charset="-122"/>
            </a:endParaRPr>
          </a:p>
        </p:txBody>
      </p:sp>
      <p:sp>
        <p:nvSpPr>
          <p:cNvPr id="41987" name="Rectangle 3"/>
          <p:cNvSpPr>
            <a:spLocks noGrp="1" noChangeArrowheads="1"/>
          </p:cNvSpPr>
          <p:nvPr>
            <p:ph type="body" idx="1"/>
          </p:nvPr>
        </p:nvSpPr>
        <p:spPr/>
        <p:txBody>
          <a:bodyPr/>
          <a:lstStyle/>
          <a:p>
            <a:pPr eaLnBrk="1" hangingPunct="1"/>
            <a:endParaRPr lang="zh-CN" altLang="en-US">
              <a:ea typeface="宋体" pitchFamily="2" charset="-122"/>
            </a:endParaRPr>
          </a:p>
        </p:txBody>
      </p:sp>
      <p:pic>
        <p:nvPicPr>
          <p:cNvPr id="41988" name="Picture 4" descr="7"/>
          <p:cNvPicPr>
            <a:picLocks noChangeAspect="1" noChangeArrowheads="1"/>
          </p:cNvPicPr>
          <p:nvPr/>
        </p:nvPicPr>
        <p:blipFill>
          <a:blip r:embed="rId2" cstate="print"/>
          <a:srcRect/>
          <a:stretch>
            <a:fillRect/>
          </a:stretch>
        </p:blipFill>
        <p:spPr bwMode="auto">
          <a:xfrm>
            <a:off x="609600" y="685800"/>
            <a:ext cx="7858125" cy="5886450"/>
          </a:xfrm>
          <a:prstGeom prst="rect">
            <a:avLst/>
          </a:prstGeom>
          <a:noFill/>
          <a:ln w="9525">
            <a:noFill/>
            <a:miter lim="800000"/>
            <a:headEnd/>
            <a:tailEnd/>
          </a:ln>
        </p:spPr>
      </p:pic>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endParaRPr lang="zh-CN" altLang="en-US">
              <a:ea typeface="宋体" pitchFamily="2" charset="-122"/>
            </a:endParaRPr>
          </a:p>
        </p:txBody>
      </p:sp>
      <p:pic>
        <p:nvPicPr>
          <p:cNvPr id="43011" name="Picture 4" descr="6"/>
          <p:cNvPicPr>
            <a:picLocks noChangeAspect="1" noChangeArrowheads="1"/>
          </p:cNvPicPr>
          <p:nvPr/>
        </p:nvPicPr>
        <p:blipFill>
          <a:blip r:embed="rId2" cstate="print"/>
          <a:srcRect/>
          <a:stretch>
            <a:fillRect/>
          </a:stretch>
        </p:blipFill>
        <p:spPr bwMode="auto">
          <a:xfrm>
            <a:off x="685800" y="533400"/>
            <a:ext cx="7848600" cy="4981575"/>
          </a:xfrm>
          <a:prstGeom prst="rect">
            <a:avLst/>
          </a:prstGeom>
          <a:noFill/>
          <a:ln w="9525">
            <a:noFill/>
            <a:miter lim="800000"/>
            <a:headEnd/>
            <a:tailEnd/>
          </a:ln>
        </p:spPr>
      </p:pic>
      <p:sp>
        <p:nvSpPr>
          <p:cNvPr id="43012" name="Text Box 5"/>
          <p:cNvSpPr txBox="1">
            <a:spLocks noChangeArrowheads="1"/>
          </p:cNvSpPr>
          <p:nvPr/>
        </p:nvSpPr>
        <p:spPr bwMode="auto">
          <a:xfrm>
            <a:off x="685800" y="5791200"/>
            <a:ext cx="7772400" cy="915988"/>
          </a:xfrm>
          <a:prstGeom prst="rect">
            <a:avLst/>
          </a:prstGeom>
          <a:noFill/>
          <a:ln w="9525">
            <a:noFill/>
            <a:miter lim="800000"/>
            <a:headEnd/>
            <a:tailEnd/>
          </a:ln>
          <a:effectLst/>
        </p:spPr>
        <p:txBody>
          <a:bodyPr>
            <a:spAutoFit/>
          </a:bodyPr>
          <a:lstStyle/>
          <a:p>
            <a:pPr>
              <a:spcBef>
                <a:spcPct val="50000"/>
              </a:spcBef>
            </a:pPr>
            <a:r>
              <a:rPr lang="zh-CN" altLang="en-US"/>
              <a:t>现在水质又变污染，原因：上游污水太多，人工湿地超负荷 。</a:t>
            </a:r>
            <a:r>
              <a:rPr lang="zh-CN" altLang="en-US" b="1"/>
              <a:t>污水直接排入 河水又黑又臭</a:t>
            </a:r>
            <a:r>
              <a:rPr lang="zh-CN" altLang="en-US"/>
              <a:t> ，</a:t>
            </a:r>
            <a:r>
              <a:rPr lang="zh-CN" altLang="en-US" b="1"/>
              <a:t>黉门堰：河岸已成垃圾场</a:t>
            </a:r>
            <a:r>
              <a:rPr lang="zh-CN" altLang="en-US"/>
              <a:t> ，</a:t>
            </a:r>
            <a:r>
              <a:rPr lang="zh-CN" altLang="en-US" b="1"/>
              <a:t>陆家老沟：工业污水直排入河</a:t>
            </a:r>
            <a:r>
              <a:rPr lang="zh-CN" altLang="en-US"/>
              <a:t> 。</a:t>
            </a:r>
            <a:r>
              <a:rPr lang="zh-CN" altLang="en-US" b="1"/>
              <a:t>治理思路</a:t>
            </a:r>
            <a:r>
              <a:rPr lang="zh-CN" altLang="en-US"/>
              <a:t> ：将上游污水收集到下游的污水管网中 。</a:t>
            </a: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2348880"/>
            <a:ext cx="8229600" cy="1143000"/>
          </a:xfrm>
        </p:spPr>
        <p:txBody>
          <a:bodyPr/>
          <a:lstStyle/>
          <a:p>
            <a:r>
              <a:rPr lang="en-US" altLang="zh-CN" dirty="0"/>
              <a:t>                    Thank you!</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2194" name="Picture 2" descr="DSCF0029"/>
          <p:cNvPicPr>
            <a:picLocks noGrp="1" noChangeAspect="1" noChangeArrowheads="1"/>
          </p:cNvPicPr>
          <p:nvPr>
            <p:ph/>
          </p:nvPr>
        </p:nvPicPr>
        <p:blipFill>
          <a:blip r:embed="rId2" cstate="print"/>
          <a:srcRect/>
          <a:stretch>
            <a:fillRect/>
          </a:stretch>
        </p:blipFill>
        <p:spPr>
          <a:xfrm>
            <a:off x="1331913" y="1268413"/>
            <a:ext cx="7170737" cy="5378450"/>
          </a:xfrm>
          <a:noFill/>
          <a:ln/>
        </p:spPr>
      </p:pic>
      <p:sp>
        <p:nvSpPr>
          <p:cNvPr id="392195" name="Rectangle 3"/>
          <p:cNvSpPr>
            <a:spLocks noChangeArrowheads="1"/>
          </p:cNvSpPr>
          <p:nvPr/>
        </p:nvSpPr>
        <p:spPr bwMode="auto">
          <a:xfrm>
            <a:off x="1979712" y="476672"/>
            <a:ext cx="5827557" cy="584775"/>
          </a:xfrm>
          <a:prstGeom prst="rect">
            <a:avLst/>
          </a:prstGeom>
          <a:noFill/>
          <a:ln w="9525">
            <a:noFill/>
            <a:miter lim="800000"/>
            <a:headEnd/>
            <a:tailEnd/>
          </a:ln>
          <a:effectLst/>
        </p:spPr>
        <p:txBody>
          <a:bodyPr wrap="none">
            <a:spAutoFit/>
          </a:bodyPr>
          <a:lstStyle/>
          <a:p>
            <a:pPr algn="l">
              <a:spcBef>
                <a:spcPct val="0"/>
              </a:spcBef>
              <a:buFontTx/>
              <a:buBlip>
                <a:blip r:embed="rId3"/>
              </a:buBlip>
            </a:pPr>
            <a:r>
              <a:rPr lang="zh-CN" altLang="en-US" sz="3200" b="1" dirty="0"/>
              <a:t>垂直流人工湿地表面布水系统</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1474" name="Picture 2" descr="DSCF0013"/>
          <p:cNvPicPr>
            <a:picLocks noChangeAspect="1" noChangeArrowheads="1"/>
          </p:cNvPicPr>
          <p:nvPr/>
        </p:nvPicPr>
        <p:blipFill>
          <a:blip r:embed="rId2" cstate="print"/>
          <a:srcRect/>
          <a:stretch>
            <a:fillRect/>
          </a:stretch>
        </p:blipFill>
        <p:spPr bwMode="auto">
          <a:xfrm>
            <a:off x="900113" y="908050"/>
            <a:ext cx="7416800" cy="5562600"/>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4"/>
          <p:cNvPicPr>
            <a:picLocks noChangeAspect="1" noChangeArrowheads="1"/>
          </p:cNvPicPr>
          <p:nvPr/>
        </p:nvPicPr>
        <p:blipFill>
          <a:blip r:embed="rId2" cstate="print"/>
          <a:srcRect/>
          <a:stretch>
            <a:fillRect/>
          </a:stretch>
        </p:blipFill>
        <p:spPr bwMode="auto">
          <a:xfrm>
            <a:off x="762000" y="1219200"/>
            <a:ext cx="7696200" cy="5240338"/>
          </a:xfrm>
          <a:prstGeom prst="rect">
            <a:avLst/>
          </a:prstGeom>
          <a:noFill/>
          <a:ln w="9525">
            <a:noFill/>
            <a:miter lim="800000"/>
            <a:headEnd/>
            <a:tailEnd/>
          </a:ln>
          <a:effectLst/>
        </p:spPr>
      </p:pic>
      <p:sp>
        <p:nvSpPr>
          <p:cNvPr id="56323" name="Text Box 5"/>
          <p:cNvSpPr txBox="1">
            <a:spLocks noChangeArrowheads="1"/>
          </p:cNvSpPr>
          <p:nvPr/>
        </p:nvSpPr>
        <p:spPr bwMode="auto">
          <a:xfrm>
            <a:off x="2123728" y="404664"/>
            <a:ext cx="5791200" cy="579438"/>
          </a:xfrm>
          <a:prstGeom prst="rect">
            <a:avLst/>
          </a:prstGeom>
          <a:noFill/>
          <a:ln w="9525">
            <a:noFill/>
            <a:miter lim="800000"/>
            <a:headEnd/>
            <a:tailEnd/>
          </a:ln>
          <a:effectLst/>
        </p:spPr>
        <p:txBody>
          <a:bodyPr>
            <a:spAutoFit/>
          </a:bodyPr>
          <a:lstStyle/>
          <a:p>
            <a:pPr>
              <a:spcBef>
                <a:spcPct val="50000"/>
              </a:spcBef>
            </a:pPr>
            <a:r>
              <a:rPr lang="zh-CN" altLang="en-US" sz="3200" b="1" dirty="0">
                <a:solidFill>
                  <a:srgbClr val="FF0000"/>
                </a:solidFill>
              </a:rPr>
              <a:t>小区内的微型湿地生态系统</a:t>
            </a:r>
            <a:r>
              <a:rPr lang="zh-CN" altLang="en-US" sz="3200" dirty="0"/>
              <a:t>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灯片编号占位符 3"/>
          <p:cNvSpPr>
            <a:spLocks noGrp="1"/>
          </p:cNvSpPr>
          <p:nvPr>
            <p:ph type="sldNum" sz="quarter" idx="11"/>
          </p:nvPr>
        </p:nvSpPr>
        <p:spPr>
          <a:noFill/>
        </p:spPr>
        <p:txBody>
          <a:bodyPr/>
          <a:lstStyle/>
          <a:p>
            <a:pPr defTabSz="914354"/>
            <a:fld id="{E3F88D3C-070B-4B40-B565-2B457C4C99CE}" type="slidenum">
              <a:rPr lang="en-US" altLang="zh-CN"/>
              <a:pPr defTabSz="914354"/>
              <a:t>17</a:t>
            </a:fld>
            <a:endParaRPr lang="en-US" altLang="zh-CN" dirty="0"/>
          </a:p>
        </p:txBody>
      </p:sp>
      <p:pic>
        <p:nvPicPr>
          <p:cNvPr id="28675" name="Picture 4" descr="生物膜"/>
          <p:cNvPicPr>
            <a:picLocks noGrp="1" noChangeAspect="1" noChangeArrowheads="1"/>
          </p:cNvPicPr>
          <p:nvPr>
            <p:ph/>
          </p:nvPr>
        </p:nvPicPr>
        <p:blipFill>
          <a:blip r:embed="rId2" cstate="print"/>
          <a:srcRect/>
          <a:stretch>
            <a:fillRect/>
          </a:stretch>
        </p:blipFill>
        <p:spPr>
          <a:xfrm>
            <a:off x="1485900" y="2071008"/>
            <a:ext cx="6418490" cy="4391025"/>
          </a:xfrm>
          <a:noFill/>
        </p:spPr>
      </p:pic>
      <p:sp>
        <p:nvSpPr>
          <p:cNvPr id="28676" name="Text Box 6"/>
          <p:cNvSpPr txBox="1">
            <a:spLocks noChangeArrowheads="1"/>
          </p:cNvSpPr>
          <p:nvPr/>
        </p:nvSpPr>
        <p:spPr bwMode="auto">
          <a:xfrm>
            <a:off x="1670957" y="1145721"/>
            <a:ext cx="6048375" cy="402305"/>
          </a:xfrm>
          <a:prstGeom prst="rect">
            <a:avLst/>
          </a:prstGeom>
          <a:noFill/>
          <a:ln w="9525">
            <a:noFill/>
            <a:miter lim="800000"/>
            <a:headEnd/>
            <a:tailEnd/>
          </a:ln>
        </p:spPr>
        <p:txBody>
          <a:bodyPr lIns="78373" tIns="39187" rIns="78373" bIns="39187">
            <a:spAutoFit/>
          </a:bodyPr>
          <a:lstStyle/>
          <a:p>
            <a:pPr algn="ctr">
              <a:spcBef>
                <a:spcPct val="50000"/>
              </a:spcBef>
            </a:pPr>
            <a:endParaRPr kumimoji="1" lang="zh-CN" altLang="zh-CN" sz="2100" dirty="0">
              <a:latin typeface="Times New Roman" pitchFamily="18" charset="0"/>
            </a:endParaRPr>
          </a:p>
        </p:txBody>
      </p:sp>
      <p:sp>
        <p:nvSpPr>
          <p:cNvPr id="28677" name="Text Box 7"/>
          <p:cNvSpPr txBox="1">
            <a:spLocks noChangeArrowheads="1"/>
          </p:cNvSpPr>
          <p:nvPr/>
        </p:nvSpPr>
        <p:spPr bwMode="auto">
          <a:xfrm>
            <a:off x="498021" y="1145721"/>
            <a:ext cx="8024133" cy="663915"/>
          </a:xfrm>
          <a:prstGeom prst="rect">
            <a:avLst/>
          </a:prstGeom>
          <a:noFill/>
          <a:ln w="9525">
            <a:noFill/>
            <a:miter lim="800000"/>
            <a:headEnd/>
            <a:tailEnd/>
          </a:ln>
        </p:spPr>
        <p:txBody>
          <a:bodyPr lIns="78373" tIns="39187" rIns="78373" bIns="39187">
            <a:spAutoFit/>
          </a:bodyPr>
          <a:lstStyle/>
          <a:p>
            <a:pPr algn="ctr">
              <a:spcBef>
                <a:spcPct val="50000"/>
              </a:spcBef>
            </a:pPr>
            <a:r>
              <a:rPr kumimoji="1" lang="zh-CN" altLang="en-US" sz="3800" b="1" dirty="0">
                <a:solidFill>
                  <a:srgbClr val="1DFA06"/>
                </a:solidFill>
                <a:latin typeface="Times New Roman" pitchFamily="18" charset="0"/>
                <a:ea typeface="华文细黑" pitchFamily="2" charset="-122"/>
              </a:rPr>
              <a:t>在湿地植物根系表面生长的生物膜</a:t>
            </a:r>
            <a:r>
              <a:rPr kumimoji="1" lang="zh-CN" altLang="en-US" sz="3400" dirty="0">
                <a:latin typeface="Times New Roman" pitchFamily="18" charset="0"/>
              </a:rPr>
              <a:t> </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normAutofit/>
          </a:bodyPr>
          <a:lstStyle/>
          <a:p>
            <a:pPr algn="ctr" eaLnBrk="1" hangingPunct="1"/>
            <a:r>
              <a:rPr lang="zh-CN" altLang="en-US" sz="3200" dirty="0">
                <a:ea typeface="宋体" pitchFamily="2" charset="-122"/>
              </a:rPr>
              <a:t>单体微型人工湿地低成本污水生物处理系统</a:t>
            </a:r>
          </a:p>
        </p:txBody>
      </p:sp>
      <p:pic>
        <p:nvPicPr>
          <p:cNvPr id="57347" name="Picture 3"/>
          <p:cNvPicPr>
            <a:picLocks noGrp="1" noChangeAspect="1" noChangeArrowheads="1"/>
          </p:cNvPicPr>
          <p:nvPr>
            <p:ph type="body" idx="1"/>
          </p:nvPr>
        </p:nvPicPr>
        <p:blipFill>
          <a:blip r:embed="rId2" cstate="print"/>
          <a:srcRect/>
          <a:stretch>
            <a:fillRect/>
          </a:stretch>
        </p:blipFill>
        <p:spPr>
          <a:xfrm>
            <a:off x="457200" y="1340768"/>
            <a:ext cx="8229600" cy="4874295"/>
          </a:xfr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539552" y="260648"/>
            <a:ext cx="8071048" cy="1190625"/>
          </a:xfrm>
        </p:spPr>
        <p:txBody>
          <a:bodyPr/>
          <a:lstStyle/>
          <a:p>
            <a:pPr indent="457200" eaLnBrk="1" hangingPunct="1">
              <a:lnSpc>
                <a:spcPct val="150000"/>
              </a:lnSpc>
            </a:pPr>
            <a:r>
              <a:rPr lang="zh-CN" altLang="en-US" sz="2000" dirty="0">
                <a:ea typeface="宋体" pitchFamily="2" charset="-122"/>
              </a:rPr>
              <a:t>配合厌氧消化池（如沼气池）等预处理设施，该系统也可以用于废水排放量较小（</a:t>
            </a:r>
            <a:r>
              <a:rPr lang="en-US" altLang="zh-CN" sz="2000" dirty="0">
                <a:ea typeface="宋体" pitchFamily="2" charset="-122"/>
              </a:rPr>
              <a:t>2</a:t>
            </a:r>
            <a:r>
              <a:rPr lang="zh-CN" altLang="en-US" sz="2000" dirty="0">
                <a:ea typeface="宋体" pitchFamily="2" charset="-122"/>
              </a:rPr>
              <a:t>－</a:t>
            </a:r>
            <a:r>
              <a:rPr lang="en-US" altLang="zh-CN" sz="2000" dirty="0">
                <a:ea typeface="宋体" pitchFamily="2" charset="-122"/>
              </a:rPr>
              <a:t>3m3/</a:t>
            </a:r>
            <a:r>
              <a:rPr lang="zh-CN" altLang="en-US" sz="2000" dirty="0">
                <a:ea typeface="宋体" pitchFamily="2" charset="-122"/>
              </a:rPr>
              <a:t>日左右）的分散居住点等的污水处理。</a:t>
            </a:r>
          </a:p>
        </p:txBody>
      </p:sp>
      <p:pic>
        <p:nvPicPr>
          <p:cNvPr id="58371" name="Picture 3"/>
          <p:cNvPicPr>
            <a:picLocks noGrp="1" noChangeAspect="1" noChangeArrowheads="1"/>
          </p:cNvPicPr>
          <p:nvPr>
            <p:ph type="body" idx="1"/>
          </p:nvPr>
        </p:nvPicPr>
        <p:blipFill>
          <a:blip r:embed="rId2" cstate="print"/>
          <a:srcRect/>
          <a:stretch>
            <a:fillRect/>
          </a:stretch>
        </p:blipFill>
        <p:spPr>
          <a:xfrm>
            <a:off x="1143000" y="1447800"/>
            <a:ext cx="7162800" cy="4572000"/>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3"/>
          <p:cNvGrpSpPr>
            <a:grpSpLocks/>
          </p:cNvGrpSpPr>
          <p:nvPr/>
        </p:nvGrpSpPr>
        <p:grpSpPr bwMode="auto">
          <a:xfrm>
            <a:off x="468313" y="1916113"/>
            <a:ext cx="647700" cy="649287"/>
            <a:chOff x="0" y="0"/>
            <a:chExt cx="1440" cy="448"/>
          </a:xfrm>
        </p:grpSpPr>
        <p:sp>
          <p:nvSpPr>
            <p:cNvPr id="18436" name="Freeform 4"/>
            <p:cNvSpPr>
              <a:spLocks/>
            </p:cNvSpPr>
            <p:nvPr/>
          </p:nvSpPr>
          <p:spPr bwMode="auto">
            <a:xfrm>
              <a:off x="85" y="258"/>
              <a:ext cx="1270" cy="190"/>
            </a:xfrm>
            <a:custGeom>
              <a:avLst/>
              <a:gdLst>
                <a:gd name="T0" fmla="*/ 0 w 1120"/>
                <a:gd name="T1" fmla="*/ 0 h 252"/>
                <a:gd name="T2" fmla="*/ 1120 w 1120"/>
                <a:gd name="T3" fmla="*/ 252 h 252"/>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Lst>
              <a:rect l="T0" t="T1" r="T2" b="T3"/>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969696"/>
            </a:solidFill>
            <a:ln w="9525">
              <a:noFill/>
              <a:round/>
              <a:headEnd/>
              <a:tailEnd/>
            </a:ln>
          </p:spPr>
          <p:txBody>
            <a:bodyPr/>
            <a:lstStyle/>
            <a:p>
              <a:endParaRPr lang="zh-CN" altLang="en-US"/>
            </a:p>
          </p:txBody>
        </p:sp>
        <p:sp>
          <p:nvSpPr>
            <p:cNvPr id="18437" name="Rectangle 5"/>
            <p:cNvSpPr>
              <a:spLocks noChangeArrowheads="1"/>
            </p:cNvSpPr>
            <p:nvPr/>
          </p:nvSpPr>
          <p:spPr bwMode="auto">
            <a:xfrm>
              <a:off x="0" y="0"/>
              <a:ext cx="1440" cy="393"/>
            </a:xfrm>
            <a:prstGeom prst="rect">
              <a:avLst/>
            </a:prstGeom>
            <a:gradFill rotWithShape="1">
              <a:gsLst>
                <a:gs pos="0">
                  <a:srgbClr val="FFB2B2"/>
                </a:gs>
                <a:gs pos="100000">
                  <a:schemeClr val="accent1"/>
                </a:gs>
              </a:gsLst>
              <a:lin ang="2700000" scaled="1"/>
            </a:gradFill>
            <a:ln w="9525">
              <a:noFill/>
              <a:miter lim="800000"/>
              <a:headEnd/>
              <a:tailEnd/>
            </a:ln>
          </p:spPr>
          <p:txBody>
            <a:bodyPr wrap="none" anchor="ctr"/>
            <a:lstStyle/>
            <a:p>
              <a:pPr algn="ctr"/>
              <a:r>
                <a:rPr lang="zh-CN" altLang="zh-CN" sz="1800" b="1">
                  <a:effectLst>
                    <a:outerShdw blurRad="38100" dist="38100" dir="2700000" algn="tl">
                      <a:srgbClr val="FFFFFF"/>
                    </a:outerShdw>
                  </a:effectLst>
                  <a:ea typeface="Gulim" pitchFamily="34" charset="-127"/>
                </a:rPr>
                <a:t>1</a:t>
              </a:r>
            </a:p>
          </p:txBody>
        </p:sp>
      </p:grpSp>
      <p:grpSp>
        <p:nvGrpSpPr>
          <p:cNvPr id="3" name="Group 6"/>
          <p:cNvGrpSpPr>
            <a:grpSpLocks/>
          </p:cNvGrpSpPr>
          <p:nvPr/>
        </p:nvGrpSpPr>
        <p:grpSpPr bwMode="auto">
          <a:xfrm>
            <a:off x="468313" y="3017838"/>
            <a:ext cx="647700" cy="627062"/>
            <a:chOff x="0" y="0"/>
            <a:chExt cx="1440" cy="448"/>
          </a:xfrm>
        </p:grpSpPr>
        <p:sp>
          <p:nvSpPr>
            <p:cNvPr id="18439" name="Freeform 10"/>
            <p:cNvSpPr>
              <a:spLocks/>
            </p:cNvSpPr>
            <p:nvPr/>
          </p:nvSpPr>
          <p:spPr bwMode="auto">
            <a:xfrm>
              <a:off x="85" y="258"/>
              <a:ext cx="1270" cy="190"/>
            </a:xfrm>
            <a:custGeom>
              <a:avLst/>
              <a:gdLst>
                <a:gd name="T0" fmla="*/ 0 w 1120"/>
                <a:gd name="T1" fmla="*/ 0 h 252"/>
                <a:gd name="T2" fmla="*/ 1120 w 1120"/>
                <a:gd name="T3" fmla="*/ 252 h 252"/>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Lst>
              <a:rect l="T0" t="T1" r="T2" b="T3"/>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969696"/>
            </a:solidFill>
            <a:ln w="9525">
              <a:noFill/>
              <a:round/>
              <a:headEnd/>
              <a:tailEnd/>
            </a:ln>
          </p:spPr>
          <p:txBody>
            <a:bodyPr/>
            <a:lstStyle/>
            <a:p>
              <a:endParaRPr lang="zh-CN" altLang="en-US"/>
            </a:p>
          </p:txBody>
        </p:sp>
        <p:sp>
          <p:nvSpPr>
            <p:cNvPr id="18440" name="Rectangle 11"/>
            <p:cNvSpPr>
              <a:spLocks noChangeArrowheads="1"/>
            </p:cNvSpPr>
            <p:nvPr/>
          </p:nvSpPr>
          <p:spPr bwMode="auto">
            <a:xfrm>
              <a:off x="0" y="0"/>
              <a:ext cx="1440" cy="394"/>
            </a:xfrm>
            <a:prstGeom prst="rect">
              <a:avLst/>
            </a:prstGeom>
            <a:gradFill rotWithShape="1">
              <a:gsLst>
                <a:gs pos="0">
                  <a:srgbClr val="DFEEB1"/>
                </a:gs>
                <a:gs pos="100000">
                  <a:schemeClr val="hlink"/>
                </a:gs>
              </a:gsLst>
              <a:lin ang="2700000" scaled="1"/>
            </a:gradFill>
            <a:ln w="9525">
              <a:noFill/>
              <a:miter lim="800000"/>
              <a:headEnd/>
              <a:tailEnd/>
            </a:ln>
          </p:spPr>
          <p:txBody>
            <a:bodyPr wrap="none" anchor="ctr"/>
            <a:lstStyle/>
            <a:p>
              <a:pPr algn="ctr"/>
              <a:r>
                <a:rPr lang="zh-CN" altLang="zh-CN" sz="1800" b="1">
                  <a:effectLst>
                    <a:outerShdw blurRad="38100" dist="38100" dir="2700000" algn="tl">
                      <a:srgbClr val="FFFFFF"/>
                    </a:outerShdw>
                  </a:effectLst>
                  <a:ea typeface="Gulim" pitchFamily="34" charset="-127"/>
                </a:rPr>
                <a:t>2</a:t>
              </a:r>
            </a:p>
          </p:txBody>
        </p:sp>
      </p:grpSp>
      <p:cxnSp>
        <p:nvCxnSpPr>
          <p:cNvPr id="18441" name="AutoShape 15"/>
          <p:cNvCxnSpPr>
            <a:cxnSpLocks noChangeShapeType="1"/>
            <a:stCxn id="18436" idx="11"/>
            <a:endCxn id="18440" idx="0"/>
          </p:cNvCxnSpPr>
          <p:nvPr/>
        </p:nvCxnSpPr>
        <p:spPr bwMode="auto">
          <a:xfrm>
            <a:off x="790575" y="2490788"/>
            <a:ext cx="1588" cy="527050"/>
          </a:xfrm>
          <a:prstGeom prst="straightConnector1">
            <a:avLst/>
          </a:prstGeom>
          <a:noFill/>
          <a:ln w="9525" cmpd="sng">
            <a:solidFill>
              <a:srgbClr val="808080"/>
            </a:solidFill>
            <a:round/>
            <a:headEnd/>
            <a:tailEnd/>
          </a:ln>
        </p:spPr>
      </p:cxnSp>
      <p:cxnSp>
        <p:nvCxnSpPr>
          <p:cNvPr id="18442" name="AutoShape 17"/>
          <p:cNvCxnSpPr>
            <a:cxnSpLocks noChangeShapeType="1"/>
            <a:stCxn id="18439" idx="11"/>
            <a:endCxn id="18446" idx="0"/>
          </p:cNvCxnSpPr>
          <p:nvPr/>
        </p:nvCxnSpPr>
        <p:spPr bwMode="auto">
          <a:xfrm>
            <a:off x="790575" y="3573463"/>
            <a:ext cx="1588" cy="574675"/>
          </a:xfrm>
          <a:prstGeom prst="straightConnector1">
            <a:avLst/>
          </a:prstGeom>
          <a:noFill/>
          <a:ln w="9525" cmpd="sng">
            <a:solidFill>
              <a:srgbClr val="808080"/>
            </a:solidFill>
            <a:round/>
            <a:headEnd/>
            <a:tailEnd/>
          </a:ln>
        </p:spPr>
      </p:cxnSp>
      <p:sp>
        <p:nvSpPr>
          <p:cNvPr id="18443" name="Line 18"/>
          <p:cNvSpPr>
            <a:spLocks noChangeShapeType="1"/>
          </p:cNvSpPr>
          <p:nvPr/>
        </p:nvSpPr>
        <p:spPr bwMode="auto">
          <a:xfrm>
            <a:off x="900113" y="2636838"/>
            <a:ext cx="7704137" cy="0"/>
          </a:xfrm>
          <a:prstGeom prst="line">
            <a:avLst/>
          </a:prstGeom>
          <a:noFill/>
          <a:ln w="38100" cap="rnd" cmpd="sng">
            <a:solidFill>
              <a:srgbClr val="969696"/>
            </a:solidFill>
            <a:prstDash val="sysDot"/>
            <a:round/>
            <a:headEnd/>
            <a:tailEnd type="oval" w="med" len="med"/>
          </a:ln>
        </p:spPr>
        <p:txBody>
          <a:bodyPr/>
          <a:lstStyle/>
          <a:p>
            <a:endParaRPr lang="zh-CN" altLang="en-US"/>
          </a:p>
        </p:txBody>
      </p:sp>
      <p:grpSp>
        <p:nvGrpSpPr>
          <p:cNvPr id="4" name="Group 12"/>
          <p:cNvGrpSpPr>
            <a:grpSpLocks/>
          </p:cNvGrpSpPr>
          <p:nvPr/>
        </p:nvGrpSpPr>
        <p:grpSpPr bwMode="auto">
          <a:xfrm>
            <a:off x="468313" y="4148138"/>
            <a:ext cx="647700" cy="576262"/>
            <a:chOff x="0" y="0"/>
            <a:chExt cx="1440" cy="448"/>
          </a:xfrm>
        </p:grpSpPr>
        <p:sp>
          <p:nvSpPr>
            <p:cNvPr id="18445" name="Freeform 26"/>
            <p:cNvSpPr>
              <a:spLocks/>
            </p:cNvSpPr>
            <p:nvPr/>
          </p:nvSpPr>
          <p:spPr bwMode="auto">
            <a:xfrm>
              <a:off x="85" y="258"/>
              <a:ext cx="1270" cy="190"/>
            </a:xfrm>
            <a:custGeom>
              <a:avLst/>
              <a:gdLst>
                <a:gd name="T0" fmla="*/ 0 w 1120"/>
                <a:gd name="T1" fmla="*/ 0 h 252"/>
                <a:gd name="T2" fmla="*/ 1120 w 1120"/>
                <a:gd name="T3" fmla="*/ 252 h 252"/>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Lst>
              <a:rect l="T0" t="T1" r="T2" b="T3"/>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969696"/>
            </a:solidFill>
            <a:ln w="9525">
              <a:noFill/>
              <a:round/>
              <a:headEnd/>
              <a:tailEnd/>
            </a:ln>
          </p:spPr>
          <p:txBody>
            <a:bodyPr/>
            <a:lstStyle/>
            <a:p>
              <a:endParaRPr lang="zh-CN" altLang="en-US"/>
            </a:p>
          </p:txBody>
        </p:sp>
        <p:sp>
          <p:nvSpPr>
            <p:cNvPr id="18446" name="Rectangle 27"/>
            <p:cNvSpPr>
              <a:spLocks noChangeArrowheads="1"/>
            </p:cNvSpPr>
            <p:nvPr/>
          </p:nvSpPr>
          <p:spPr bwMode="auto">
            <a:xfrm>
              <a:off x="0" y="0"/>
              <a:ext cx="1440" cy="392"/>
            </a:xfrm>
            <a:prstGeom prst="rect">
              <a:avLst/>
            </a:prstGeom>
            <a:solidFill>
              <a:srgbClr val="FF99CC"/>
            </a:solidFill>
            <a:ln w="9525">
              <a:noFill/>
              <a:miter lim="800000"/>
              <a:headEnd/>
              <a:tailEnd/>
            </a:ln>
          </p:spPr>
          <p:txBody>
            <a:bodyPr wrap="none" anchor="ctr"/>
            <a:lstStyle/>
            <a:p>
              <a:pPr algn="ctr"/>
              <a:r>
                <a:rPr lang="zh-CN" altLang="zh-CN" sz="1800" b="1">
                  <a:effectLst>
                    <a:outerShdw blurRad="38100" dist="38100" dir="2700000" algn="tl">
                      <a:srgbClr val="FFFFFF"/>
                    </a:outerShdw>
                  </a:effectLst>
                  <a:ea typeface="Gulim" pitchFamily="34" charset="-127"/>
                </a:rPr>
                <a:t>3</a:t>
              </a:r>
            </a:p>
          </p:txBody>
        </p:sp>
      </p:grpSp>
      <p:grpSp>
        <p:nvGrpSpPr>
          <p:cNvPr id="5" name="Group 15"/>
          <p:cNvGrpSpPr>
            <a:grpSpLocks/>
          </p:cNvGrpSpPr>
          <p:nvPr/>
        </p:nvGrpSpPr>
        <p:grpSpPr bwMode="auto">
          <a:xfrm>
            <a:off x="900113" y="3214688"/>
            <a:ext cx="7704137" cy="579437"/>
            <a:chOff x="0" y="0"/>
            <a:chExt cx="4853" cy="365"/>
          </a:xfrm>
        </p:grpSpPr>
        <p:sp>
          <p:nvSpPr>
            <p:cNvPr id="18448" name="Line 33"/>
            <p:cNvSpPr>
              <a:spLocks noChangeShapeType="1"/>
            </p:cNvSpPr>
            <p:nvPr/>
          </p:nvSpPr>
          <p:spPr bwMode="auto">
            <a:xfrm>
              <a:off x="0" y="332"/>
              <a:ext cx="4853" cy="0"/>
            </a:xfrm>
            <a:prstGeom prst="line">
              <a:avLst/>
            </a:prstGeom>
            <a:noFill/>
            <a:ln w="38100" cap="rnd" cmpd="sng">
              <a:solidFill>
                <a:srgbClr val="969696"/>
              </a:solidFill>
              <a:prstDash val="sysDot"/>
              <a:round/>
              <a:headEnd/>
              <a:tailEnd type="oval" w="med" len="med"/>
            </a:ln>
          </p:spPr>
          <p:txBody>
            <a:bodyPr/>
            <a:lstStyle/>
            <a:p>
              <a:endParaRPr lang="zh-CN" altLang="en-US"/>
            </a:p>
          </p:txBody>
        </p:sp>
        <p:sp>
          <p:nvSpPr>
            <p:cNvPr id="18449" name="Text Box 34"/>
            <p:cNvSpPr txBox="1">
              <a:spLocks noChangeArrowheads="1"/>
            </p:cNvSpPr>
            <p:nvPr/>
          </p:nvSpPr>
          <p:spPr bwMode="auto">
            <a:xfrm>
              <a:off x="109" y="0"/>
              <a:ext cx="116" cy="365"/>
            </a:xfrm>
            <a:prstGeom prst="rect">
              <a:avLst/>
            </a:prstGeom>
            <a:noFill/>
            <a:ln w="9525">
              <a:noFill/>
              <a:miter lim="800000"/>
              <a:headEnd/>
              <a:tailEnd/>
            </a:ln>
          </p:spPr>
          <p:txBody>
            <a:bodyPr wrap="none">
              <a:spAutoFit/>
            </a:bodyPr>
            <a:lstStyle/>
            <a:p>
              <a:endParaRPr lang="zh-CN" altLang="zh-CN" b="1">
                <a:ea typeface="좋은 귀염둥이빼로"/>
                <a:cs typeface="좋은 귀염둥이빼로"/>
              </a:endParaRPr>
            </a:p>
          </p:txBody>
        </p:sp>
      </p:grpSp>
      <p:grpSp>
        <p:nvGrpSpPr>
          <p:cNvPr id="6" name="Group 18"/>
          <p:cNvGrpSpPr>
            <a:grpSpLocks/>
          </p:cNvGrpSpPr>
          <p:nvPr/>
        </p:nvGrpSpPr>
        <p:grpSpPr bwMode="auto">
          <a:xfrm>
            <a:off x="900113" y="4294188"/>
            <a:ext cx="7704137" cy="579437"/>
            <a:chOff x="0" y="0"/>
            <a:chExt cx="4853" cy="365"/>
          </a:xfrm>
        </p:grpSpPr>
        <p:sp>
          <p:nvSpPr>
            <p:cNvPr id="18451" name="Line 36"/>
            <p:cNvSpPr>
              <a:spLocks noChangeShapeType="1"/>
            </p:cNvSpPr>
            <p:nvPr/>
          </p:nvSpPr>
          <p:spPr bwMode="auto">
            <a:xfrm>
              <a:off x="0" y="332"/>
              <a:ext cx="4853" cy="0"/>
            </a:xfrm>
            <a:prstGeom prst="line">
              <a:avLst/>
            </a:prstGeom>
            <a:noFill/>
            <a:ln w="38100" cap="rnd" cmpd="sng">
              <a:solidFill>
                <a:srgbClr val="969696"/>
              </a:solidFill>
              <a:prstDash val="sysDot"/>
              <a:round/>
              <a:headEnd/>
              <a:tailEnd type="oval" w="med" len="med"/>
            </a:ln>
          </p:spPr>
          <p:txBody>
            <a:bodyPr/>
            <a:lstStyle/>
            <a:p>
              <a:endParaRPr lang="zh-CN" altLang="en-US"/>
            </a:p>
          </p:txBody>
        </p:sp>
        <p:sp>
          <p:nvSpPr>
            <p:cNvPr id="18452" name="Text Box 37"/>
            <p:cNvSpPr txBox="1">
              <a:spLocks noChangeArrowheads="1"/>
            </p:cNvSpPr>
            <p:nvPr/>
          </p:nvSpPr>
          <p:spPr bwMode="auto">
            <a:xfrm>
              <a:off x="109" y="0"/>
              <a:ext cx="116" cy="365"/>
            </a:xfrm>
            <a:prstGeom prst="rect">
              <a:avLst/>
            </a:prstGeom>
            <a:noFill/>
            <a:ln w="9525">
              <a:noFill/>
              <a:miter lim="800000"/>
              <a:headEnd/>
              <a:tailEnd/>
            </a:ln>
          </p:spPr>
          <p:txBody>
            <a:bodyPr wrap="none">
              <a:spAutoFit/>
            </a:bodyPr>
            <a:lstStyle/>
            <a:p>
              <a:endParaRPr lang="zh-CN" altLang="zh-CN" b="1">
                <a:ea typeface="좋은 귀염둥이빼로"/>
                <a:cs typeface="좋은 귀염둥이빼로"/>
              </a:endParaRPr>
            </a:p>
          </p:txBody>
        </p:sp>
      </p:grpSp>
      <p:cxnSp>
        <p:nvCxnSpPr>
          <p:cNvPr id="18453" name="AutoShape 41"/>
          <p:cNvCxnSpPr>
            <a:cxnSpLocks noChangeShapeType="1"/>
            <a:endCxn id="18456" idx="0"/>
          </p:cNvCxnSpPr>
          <p:nvPr/>
        </p:nvCxnSpPr>
        <p:spPr bwMode="auto">
          <a:xfrm flipH="1">
            <a:off x="792163" y="4654550"/>
            <a:ext cx="4762" cy="503238"/>
          </a:xfrm>
          <a:prstGeom prst="straightConnector1">
            <a:avLst/>
          </a:prstGeom>
          <a:noFill/>
          <a:ln w="9525" cmpd="sng">
            <a:solidFill>
              <a:srgbClr val="808080"/>
            </a:solidFill>
            <a:round/>
            <a:headEnd/>
            <a:tailEnd/>
          </a:ln>
        </p:spPr>
      </p:cxnSp>
      <p:grpSp>
        <p:nvGrpSpPr>
          <p:cNvPr id="7" name="Group 22"/>
          <p:cNvGrpSpPr>
            <a:grpSpLocks/>
          </p:cNvGrpSpPr>
          <p:nvPr/>
        </p:nvGrpSpPr>
        <p:grpSpPr bwMode="auto">
          <a:xfrm>
            <a:off x="468313" y="5157788"/>
            <a:ext cx="647700" cy="576262"/>
            <a:chOff x="0" y="0"/>
            <a:chExt cx="1440" cy="448"/>
          </a:xfrm>
        </p:grpSpPr>
        <p:sp>
          <p:nvSpPr>
            <p:cNvPr id="18455" name="Freeform 43"/>
            <p:cNvSpPr>
              <a:spLocks/>
            </p:cNvSpPr>
            <p:nvPr/>
          </p:nvSpPr>
          <p:spPr bwMode="auto">
            <a:xfrm>
              <a:off x="85" y="258"/>
              <a:ext cx="1270" cy="190"/>
            </a:xfrm>
            <a:custGeom>
              <a:avLst/>
              <a:gdLst>
                <a:gd name="T0" fmla="*/ 0 w 1120"/>
                <a:gd name="T1" fmla="*/ 0 h 252"/>
                <a:gd name="T2" fmla="*/ 1120 w 1120"/>
                <a:gd name="T3" fmla="*/ 252 h 252"/>
              </a:gdLst>
              <a:ahLst/>
              <a:cxnLst>
                <a:cxn ang="0">
                  <a:pos x="1120" y="252"/>
                </a:cxn>
                <a:cxn ang="0">
                  <a:pos x="1116" y="250"/>
                </a:cxn>
                <a:cxn ang="0">
                  <a:pos x="1100" y="246"/>
                </a:cxn>
                <a:cxn ang="0">
                  <a:pos x="1074" y="240"/>
                </a:cxn>
                <a:cxn ang="0">
                  <a:pos x="1038" y="232"/>
                </a:cxn>
                <a:cxn ang="0">
                  <a:pos x="992" y="222"/>
                </a:cxn>
                <a:cxn ang="0">
                  <a:pos x="938" y="212"/>
                </a:cxn>
                <a:cxn ang="0">
                  <a:pos x="876" y="204"/>
                </a:cxn>
                <a:cxn ang="0">
                  <a:pos x="806" y="196"/>
                </a:cxn>
                <a:cxn ang="0">
                  <a:pos x="730" y="190"/>
                </a:cxn>
                <a:cxn ang="0">
                  <a:pos x="646" y="184"/>
                </a:cxn>
                <a:cxn ang="0">
                  <a:pos x="556" y="184"/>
                </a:cxn>
                <a:cxn ang="0">
                  <a:pos x="466" y="184"/>
                </a:cxn>
                <a:cxn ang="0">
                  <a:pos x="384" y="190"/>
                </a:cxn>
                <a:cxn ang="0">
                  <a:pos x="308" y="196"/>
                </a:cxn>
                <a:cxn ang="0">
                  <a:pos x="238" y="204"/>
                </a:cxn>
                <a:cxn ang="0">
                  <a:pos x="178" y="212"/>
                </a:cxn>
                <a:cxn ang="0">
                  <a:pos x="126" y="222"/>
                </a:cxn>
                <a:cxn ang="0">
                  <a:pos x="82" y="232"/>
                </a:cxn>
                <a:cxn ang="0">
                  <a:pos x="46" y="240"/>
                </a:cxn>
                <a:cxn ang="0">
                  <a:pos x="20" y="246"/>
                </a:cxn>
                <a:cxn ang="0">
                  <a:pos x="6" y="250"/>
                </a:cxn>
                <a:cxn ang="0">
                  <a:pos x="0" y="252"/>
                </a:cxn>
                <a:cxn ang="0">
                  <a:pos x="0" y="62"/>
                </a:cxn>
                <a:cxn ang="0">
                  <a:pos x="560" y="0"/>
                </a:cxn>
                <a:cxn ang="0">
                  <a:pos x="1120" y="62"/>
                </a:cxn>
                <a:cxn ang="0">
                  <a:pos x="1120" y="252"/>
                </a:cxn>
              </a:cxnLst>
              <a:rect l="T0" t="T1" r="T2" b="T3"/>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969696"/>
            </a:solidFill>
            <a:ln w="9525">
              <a:noFill/>
              <a:round/>
              <a:headEnd/>
              <a:tailEnd/>
            </a:ln>
          </p:spPr>
          <p:txBody>
            <a:bodyPr/>
            <a:lstStyle/>
            <a:p>
              <a:endParaRPr lang="zh-CN" altLang="en-US"/>
            </a:p>
          </p:txBody>
        </p:sp>
        <p:sp>
          <p:nvSpPr>
            <p:cNvPr id="18456" name="Rectangle 44"/>
            <p:cNvSpPr>
              <a:spLocks noChangeArrowheads="1"/>
            </p:cNvSpPr>
            <p:nvPr/>
          </p:nvSpPr>
          <p:spPr bwMode="auto">
            <a:xfrm>
              <a:off x="0" y="0"/>
              <a:ext cx="1440" cy="392"/>
            </a:xfrm>
            <a:prstGeom prst="rect">
              <a:avLst/>
            </a:prstGeom>
            <a:solidFill>
              <a:srgbClr val="81F353"/>
            </a:solidFill>
            <a:ln w="9525">
              <a:noFill/>
              <a:miter lim="800000"/>
              <a:headEnd/>
              <a:tailEnd/>
            </a:ln>
          </p:spPr>
          <p:txBody>
            <a:bodyPr wrap="none" anchor="ctr"/>
            <a:lstStyle/>
            <a:p>
              <a:pPr algn="ctr"/>
              <a:r>
                <a:rPr lang="zh-CN" altLang="zh-CN" sz="1800" b="1">
                  <a:effectLst>
                    <a:outerShdw blurRad="38100" dist="38100" dir="2700000" algn="tl">
                      <a:srgbClr val="FFFFFF"/>
                    </a:outerShdw>
                  </a:effectLst>
                  <a:ea typeface="Gulim" pitchFamily="34" charset="-127"/>
                </a:rPr>
                <a:t>4</a:t>
              </a:r>
            </a:p>
          </p:txBody>
        </p:sp>
      </p:grpSp>
      <p:grpSp>
        <p:nvGrpSpPr>
          <p:cNvPr id="8" name="Group 25"/>
          <p:cNvGrpSpPr>
            <a:grpSpLocks/>
          </p:cNvGrpSpPr>
          <p:nvPr/>
        </p:nvGrpSpPr>
        <p:grpSpPr bwMode="auto">
          <a:xfrm>
            <a:off x="828675" y="5297488"/>
            <a:ext cx="7704138" cy="579437"/>
            <a:chOff x="0" y="0"/>
            <a:chExt cx="4853" cy="365"/>
          </a:xfrm>
        </p:grpSpPr>
        <p:sp>
          <p:nvSpPr>
            <p:cNvPr id="18458" name="Line 49"/>
            <p:cNvSpPr>
              <a:spLocks noChangeShapeType="1"/>
            </p:cNvSpPr>
            <p:nvPr/>
          </p:nvSpPr>
          <p:spPr bwMode="auto">
            <a:xfrm>
              <a:off x="0" y="335"/>
              <a:ext cx="4853" cy="0"/>
            </a:xfrm>
            <a:prstGeom prst="line">
              <a:avLst/>
            </a:prstGeom>
            <a:noFill/>
            <a:ln w="38100" cap="rnd" cmpd="sng">
              <a:solidFill>
                <a:srgbClr val="969696"/>
              </a:solidFill>
              <a:prstDash val="sysDot"/>
              <a:round/>
              <a:headEnd/>
              <a:tailEnd type="oval" w="med" len="med"/>
            </a:ln>
          </p:spPr>
          <p:txBody>
            <a:bodyPr/>
            <a:lstStyle/>
            <a:p>
              <a:endParaRPr lang="zh-CN" altLang="en-US"/>
            </a:p>
          </p:txBody>
        </p:sp>
        <p:sp>
          <p:nvSpPr>
            <p:cNvPr id="18459" name="Text Box 50"/>
            <p:cNvSpPr txBox="1">
              <a:spLocks noChangeArrowheads="1"/>
            </p:cNvSpPr>
            <p:nvPr/>
          </p:nvSpPr>
          <p:spPr bwMode="auto">
            <a:xfrm>
              <a:off x="109" y="0"/>
              <a:ext cx="187" cy="365"/>
            </a:xfrm>
            <a:prstGeom prst="rect">
              <a:avLst/>
            </a:prstGeom>
            <a:noFill/>
            <a:ln w="9525">
              <a:noFill/>
              <a:miter lim="800000"/>
              <a:headEnd/>
              <a:tailEnd/>
            </a:ln>
          </p:spPr>
          <p:txBody>
            <a:bodyPr wrap="none">
              <a:spAutoFit/>
            </a:bodyPr>
            <a:lstStyle/>
            <a:p>
              <a:r>
                <a:rPr lang="zh-CN" altLang="zh-CN" b="1">
                  <a:ea typeface="좋은 귀염둥이빼로"/>
                  <a:cs typeface="좋은 귀염둥이빼로"/>
                </a:rPr>
                <a:t> </a:t>
              </a:r>
            </a:p>
          </p:txBody>
        </p:sp>
      </p:grpSp>
      <p:sp>
        <p:nvSpPr>
          <p:cNvPr id="18460" name="TextBox 27"/>
          <p:cNvSpPr txBox="1">
            <a:spLocks noChangeArrowheads="1"/>
          </p:cNvSpPr>
          <p:nvPr/>
        </p:nvSpPr>
        <p:spPr bwMode="auto">
          <a:xfrm>
            <a:off x="1115616" y="1989138"/>
            <a:ext cx="6480175" cy="646112"/>
          </a:xfrm>
          <a:prstGeom prst="rect">
            <a:avLst/>
          </a:prstGeom>
          <a:noFill/>
          <a:ln w="9525">
            <a:noFill/>
            <a:miter lim="800000"/>
            <a:headEnd/>
            <a:tailEnd/>
          </a:ln>
        </p:spPr>
        <p:txBody>
          <a:bodyPr>
            <a:spAutoFit/>
          </a:bodyPr>
          <a:lstStyle/>
          <a:p>
            <a:r>
              <a:rPr lang="zh-CN" altLang="zh-CN" sz="3600" dirty="0">
                <a:solidFill>
                  <a:srgbClr val="FF5050"/>
                </a:solidFill>
                <a:effectLst>
                  <a:outerShdw blurRad="38100" dist="38100" dir="2700000" algn="tl">
                    <a:srgbClr val="C0C0C0"/>
                  </a:outerShdw>
                </a:effectLst>
                <a:latin typeface="华文新魏" pitchFamily="2" charset="-122"/>
                <a:ea typeface="华文新魏" pitchFamily="2" charset="-122"/>
              </a:rPr>
              <a:t>            </a:t>
            </a:r>
            <a:r>
              <a:rPr lang="zh-CN" sz="3600" b="1" dirty="0">
                <a:latin typeface="华文新魏" pitchFamily="2" charset="-122"/>
                <a:ea typeface="华文新魏" pitchFamily="2" charset="-122"/>
              </a:rPr>
              <a:t>人工湿地概述</a:t>
            </a:r>
          </a:p>
        </p:txBody>
      </p:sp>
      <p:sp>
        <p:nvSpPr>
          <p:cNvPr id="18461" name="TextBox 28"/>
          <p:cNvSpPr txBox="1">
            <a:spLocks noChangeArrowheads="1"/>
          </p:cNvSpPr>
          <p:nvPr/>
        </p:nvSpPr>
        <p:spPr bwMode="auto">
          <a:xfrm>
            <a:off x="2339752" y="3043236"/>
            <a:ext cx="6624637" cy="646112"/>
          </a:xfrm>
          <a:prstGeom prst="rect">
            <a:avLst/>
          </a:prstGeom>
          <a:noFill/>
          <a:ln w="9525">
            <a:noFill/>
            <a:miter lim="800000"/>
            <a:headEnd/>
            <a:tailEnd/>
          </a:ln>
        </p:spPr>
        <p:txBody>
          <a:bodyPr>
            <a:spAutoFit/>
          </a:bodyPr>
          <a:lstStyle/>
          <a:p>
            <a:r>
              <a:rPr lang="zh-CN" sz="3600" b="1" dirty="0">
                <a:latin typeface="华文新魏" pitchFamily="2" charset="-122"/>
                <a:ea typeface="华文新魏" pitchFamily="2" charset="-122"/>
              </a:rPr>
              <a:t>人工湿地设计原理</a:t>
            </a:r>
          </a:p>
        </p:txBody>
      </p:sp>
      <p:sp>
        <p:nvSpPr>
          <p:cNvPr id="18462" name="TextBox 29"/>
          <p:cNvSpPr txBox="1">
            <a:spLocks noChangeArrowheads="1"/>
          </p:cNvSpPr>
          <p:nvPr/>
        </p:nvSpPr>
        <p:spPr bwMode="auto">
          <a:xfrm>
            <a:off x="1258888" y="4149725"/>
            <a:ext cx="6985000" cy="646113"/>
          </a:xfrm>
          <a:prstGeom prst="rect">
            <a:avLst/>
          </a:prstGeom>
          <a:noFill/>
          <a:ln w="9525">
            <a:noFill/>
            <a:miter lim="800000"/>
            <a:headEnd/>
            <a:tailEnd/>
          </a:ln>
        </p:spPr>
        <p:txBody>
          <a:bodyPr>
            <a:spAutoFit/>
          </a:bodyPr>
          <a:lstStyle/>
          <a:p>
            <a:r>
              <a:rPr lang="zh-CN" altLang="zh-CN" sz="3600" dirty="0">
                <a:solidFill>
                  <a:srgbClr val="FF5050"/>
                </a:solidFill>
                <a:effectLst>
                  <a:outerShdw blurRad="38100" dist="38100" dir="2700000" algn="tl">
                    <a:srgbClr val="C0C0C0"/>
                  </a:outerShdw>
                </a:effectLst>
                <a:latin typeface="华文新魏" pitchFamily="2" charset="-122"/>
                <a:ea typeface="华文新魏" pitchFamily="2" charset="-122"/>
              </a:rPr>
              <a:t>           </a:t>
            </a:r>
            <a:r>
              <a:rPr lang="zh-CN" sz="3600" b="1" dirty="0">
                <a:latin typeface="华文新魏" pitchFamily="2" charset="-122"/>
                <a:ea typeface="华文新魏" pitchFamily="2" charset="-122"/>
              </a:rPr>
              <a:t>人工湿地工艺设计</a:t>
            </a:r>
          </a:p>
        </p:txBody>
      </p:sp>
      <p:sp>
        <p:nvSpPr>
          <p:cNvPr id="18463" name="TextBox 30"/>
          <p:cNvSpPr txBox="1">
            <a:spLocks noChangeArrowheads="1"/>
          </p:cNvSpPr>
          <p:nvPr/>
        </p:nvSpPr>
        <p:spPr bwMode="auto">
          <a:xfrm>
            <a:off x="1258888" y="5157788"/>
            <a:ext cx="6697662" cy="646112"/>
          </a:xfrm>
          <a:prstGeom prst="rect">
            <a:avLst/>
          </a:prstGeom>
          <a:noFill/>
          <a:ln w="9525">
            <a:noFill/>
            <a:miter lim="800000"/>
            <a:headEnd/>
            <a:tailEnd/>
          </a:ln>
        </p:spPr>
        <p:txBody>
          <a:bodyPr>
            <a:spAutoFit/>
          </a:bodyPr>
          <a:lstStyle/>
          <a:p>
            <a:r>
              <a:rPr lang="zh-CN" altLang="zh-CN" sz="3600" dirty="0">
                <a:solidFill>
                  <a:srgbClr val="FF5050"/>
                </a:solidFill>
                <a:effectLst>
                  <a:outerShdw blurRad="38100" dist="38100" dir="2700000" algn="tl">
                    <a:srgbClr val="C0C0C0"/>
                  </a:outerShdw>
                </a:effectLst>
                <a:latin typeface="华文新魏" pitchFamily="2" charset="-122"/>
                <a:ea typeface="华文新魏" pitchFamily="2" charset="-122"/>
              </a:rPr>
              <a:t>           </a:t>
            </a:r>
            <a:r>
              <a:rPr lang="zh-CN" sz="3600" b="1" dirty="0">
                <a:latin typeface="华文新魏" pitchFamily="2" charset="-122"/>
                <a:ea typeface="华文新魏" pitchFamily="2" charset="-122"/>
              </a:rPr>
              <a:t>人工湿地应用实例</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18443"/>
                                        </p:tgtEl>
                                        <p:attrNameLst>
                                          <p:attrName>style.visibility</p:attrName>
                                        </p:attrNameLst>
                                      </p:cBhvr>
                                      <p:to>
                                        <p:strVal val="visible"/>
                                      </p:to>
                                    </p:set>
                                    <p:animEffect transition="in" filter="box(in)">
                                      <p:cBhvr>
                                        <p:cTn id="10" dur="500"/>
                                        <p:tgtEl>
                                          <p:spTgt spid="18443"/>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18460"/>
                                        </p:tgtEl>
                                        <p:attrNameLst>
                                          <p:attrName>style.visibility</p:attrName>
                                        </p:attrNameLst>
                                      </p:cBhvr>
                                      <p:to>
                                        <p:strVal val="visible"/>
                                      </p:to>
                                    </p:set>
                                    <p:animEffect transition="in" filter="box(in)">
                                      <p:cBhvr>
                                        <p:cTn id="13" dur="500"/>
                                        <p:tgtEl>
                                          <p:spTgt spid="18460"/>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ox(in)">
                                      <p:cBhvr>
                                        <p:cTn id="18" dur="500"/>
                                        <p:tgtEl>
                                          <p:spTgt spid="3"/>
                                        </p:tgtEl>
                                      </p:cBhvr>
                                    </p:animEffect>
                                  </p:childTnLst>
                                </p:cTn>
                              </p:par>
                              <p:par>
                                <p:cTn id="19" presetID="4" presetClass="entr" presetSubtype="16"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ox(in)">
                                      <p:cBhvr>
                                        <p:cTn id="21" dur="500"/>
                                        <p:tgtEl>
                                          <p:spTgt spid="5"/>
                                        </p:tgtEl>
                                      </p:cBhvr>
                                    </p:animEffect>
                                  </p:childTnLst>
                                </p:cTn>
                              </p:par>
                              <p:par>
                                <p:cTn id="22" presetID="4" presetClass="entr" presetSubtype="16" fill="hold" grpId="0" nodeType="withEffect">
                                  <p:stCondLst>
                                    <p:cond delay="0"/>
                                  </p:stCondLst>
                                  <p:childTnLst>
                                    <p:set>
                                      <p:cBhvr>
                                        <p:cTn id="23" dur="1" fill="hold">
                                          <p:stCondLst>
                                            <p:cond delay="0"/>
                                          </p:stCondLst>
                                        </p:cTn>
                                        <p:tgtEl>
                                          <p:spTgt spid="18461"/>
                                        </p:tgtEl>
                                        <p:attrNameLst>
                                          <p:attrName>style.visibility</p:attrName>
                                        </p:attrNameLst>
                                      </p:cBhvr>
                                      <p:to>
                                        <p:strVal val="visible"/>
                                      </p:to>
                                    </p:set>
                                    <p:animEffect transition="in" filter="box(in)">
                                      <p:cBhvr>
                                        <p:cTn id="24" dur="500"/>
                                        <p:tgtEl>
                                          <p:spTgt spid="18461"/>
                                        </p:tgtEl>
                                      </p:cBhvr>
                                    </p:animEffect>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ox(in)">
                                      <p:cBhvr>
                                        <p:cTn id="29" dur="500"/>
                                        <p:tgtEl>
                                          <p:spTgt spid="4"/>
                                        </p:tgtEl>
                                      </p:cBhvr>
                                    </p:animEffect>
                                  </p:childTnLst>
                                </p:cTn>
                              </p:par>
                              <p:par>
                                <p:cTn id="30" presetID="4" presetClass="entr" presetSubtype="16" fill="hold"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ox(in)">
                                      <p:cBhvr>
                                        <p:cTn id="32" dur="500"/>
                                        <p:tgtEl>
                                          <p:spTgt spid="6"/>
                                        </p:tgtEl>
                                      </p:cBhvr>
                                    </p:animEffect>
                                  </p:childTnLst>
                                </p:cTn>
                              </p:par>
                              <p:par>
                                <p:cTn id="33" presetID="4" presetClass="entr" presetSubtype="16" fill="hold" grpId="0" nodeType="withEffect">
                                  <p:stCondLst>
                                    <p:cond delay="0"/>
                                  </p:stCondLst>
                                  <p:childTnLst>
                                    <p:set>
                                      <p:cBhvr>
                                        <p:cTn id="34" dur="1" fill="hold">
                                          <p:stCondLst>
                                            <p:cond delay="0"/>
                                          </p:stCondLst>
                                        </p:cTn>
                                        <p:tgtEl>
                                          <p:spTgt spid="18462"/>
                                        </p:tgtEl>
                                        <p:attrNameLst>
                                          <p:attrName>style.visibility</p:attrName>
                                        </p:attrNameLst>
                                      </p:cBhvr>
                                      <p:to>
                                        <p:strVal val="visible"/>
                                      </p:to>
                                    </p:set>
                                    <p:animEffect transition="in" filter="box(in)">
                                      <p:cBhvr>
                                        <p:cTn id="35" dur="500"/>
                                        <p:tgtEl>
                                          <p:spTgt spid="18462"/>
                                        </p:tgtEl>
                                      </p:cBhvr>
                                    </p:animEffect>
                                  </p:childTnLst>
                                </p:cTn>
                              </p:par>
                            </p:childTnLst>
                          </p:cTn>
                        </p:par>
                      </p:childTnLst>
                    </p:cTn>
                  </p:par>
                  <p:par>
                    <p:cTn id="36" fill="hold">
                      <p:stCondLst>
                        <p:cond delay="indefinite"/>
                      </p:stCondLst>
                      <p:childTnLst>
                        <p:par>
                          <p:cTn id="37" fill="hold">
                            <p:stCondLst>
                              <p:cond delay="0"/>
                            </p:stCondLst>
                            <p:childTnLst>
                              <p:par>
                                <p:cTn id="38" presetID="4" presetClass="entr" presetSubtype="16" fill="hold"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box(in)">
                                      <p:cBhvr>
                                        <p:cTn id="40" dur="500"/>
                                        <p:tgtEl>
                                          <p:spTgt spid="7"/>
                                        </p:tgtEl>
                                      </p:cBhvr>
                                    </p:animEffect>
                                  </p:childTnLst>
                                </p:cTn>
                              </p:par>
                              <p:par>
                                <p:cTn id="41" presetID="4" presetClass="entr" presetSubtype="16" fill="hold" nodeType="with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box(in)">
                                      <p:cBhvr>
                                        <p:cTn id="43" dur="500"/>
                                        <p:tgtEl>
                                          <p:spTgt spid="8"/>
                                        </p:tgtEl>
                                      </p:cBhvr>
                                    </p:animEffect>
                                  </p:childTnLst>
                                </p:cTn>
                              </p:par>
                              <p:par>
                                <p:cTn id="44" presetID="4" presetClass="entr" presetSubtype="16" fill="hold" grpId="0" nodeType="withEffect">
                                  <p:stCondLst>
                                    <p:cond delay="0"/>
                                  </p:stCondLst>
                                  <p:childTnLst>
                                    <p:set>
                                      <p:cBhvr>
                                        <p:cTn id="45" dur="1" fill="hold">
                                          <p:stCondLst>
                                            <p:cond delay="0"/>
                                          </p:stCondLst>
                                        </p:cTn>
                                        <p:tgtEl>
                                          <p:spTgt spid="18463"/>
                                        </p:tgtEl>
                                        <p:attrNameLst>
                                          <p:attrName>style.visibility</p:attrName>
                                        </p:attrNameLst>
                                      </p:cBhvr>
                                      <p:to>
                                        <p:strVal val="visible"/>
                                      </p:to>
                                    </p:set>
                                    <p:animEffect transition="in" filter="box(in)">
                                      <p:cBhvr>
                                        <p:cTn id="46" dur="500"/>
                                        <p:tgtEl>
                                          <p:spTgt spid="184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3" grpId="0" animBg="1"/>
      <p:bldP spid="18460" grpId="0" autoUpdateAnimBg="0"/>
      <p:bldP spid="18461" grpId="0" autoUpdateAnimBg="0"/>
      <p:bldP spid="18462" grpId="0" autoUpdateAnimBg="0"/>
      <p:bldP spid="18463"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5" name="Rectangle 3"/>
          <p:cNvSpPr>
            <a:spLocks noGrp="1" noChangeArrowheads="1"/>
          </p:cNvSpPr>
          <p:nvPr>
            <p:ph type="body" idx="1"/>
          </p:nvPr>
        </p:nvSpPr>
        <p:spPr>
          <a:xfrm>
            <a:off x="1331640" y="1268760"/>
            <a:ext cx="6834188" cy="503237"/>
          </a:xfrm>
        </p:spPr>
        <p:txBody>
          <a:bodyPr>
            <a:normAutofit fontScale="85000" lnSpcReduction="20000"/>
          </a:bodyPr>
          <a:lstStyle/>
          <a:p>
            <a:pPr>
              <a:buFont typeface="Wingdings" pitchFamily="2" charset="2"/>
              <a:buNone/>
            </a:pPr>
            <a:r>
              <a:rPr lang="zh-CN" altLang="en-US" sz="3600" b="1" dirty="0">
                <a:solidFill>
                  <a:srgbClr val="FF0000"/>
                </a:solidFill>
                <a:effectLst/>
                <a:ea typeface="华文隶书" pitchFamily="2" charset="-122"/>
              </a:rPr>
              <a:t>人工湿地发展史</a:t>
            </a:r>
            <a:endParaRPr lang="zh-CN" altLang="en-US" sz="3000" b="1" dirty="0">
              <a:solidFill>
                <a:srgbClr val="FF0000"/>
              </a:solidFill>
              <a:effectLst/>
            </a:endParaRPr>
          </a:p>
        </p:txBody>
      </p:sp>
      <p:sp>
        <p:nvSpPr>
          <p:cNvPr id="172037" name="Text Box 5"/>
          <p:cNvSpPr txBox="1">
            <a:spLocks noChangeArrowheads="1"/>
          </p:cNvSpPr>
          <p:nvPr/>
        </p:nvSpPr>
        <p:spPr bwMode="auto">
          <a:xfrm>
            <a:off x="1330325" y="2347913"/>
            <a:ext cx="5976938" cy="519112"/>
          </a:xfrm>
          <a:prstGeom prst="rect">
            <a:avLst/>
          </a:prstGeom>
          <a:noFill/>
          <a:ln w="9525">
            <a:noFill/>
            <a:miter lim="800000"/>
            <a:headEnd/>
            <a:tailEnd/>
          </a:ln>
          <a:effectLst/>
        </p:spPr>
        <p:txBody>
          <a:bodyPr>
            <a:spAutoFit/>
          </a:bodyPr>
          <a:lstStyle/>
          <a:p>
            <a:pPr algn="l">
              <a:spcBef>
                <a:spcPct val="50000"/>
              </a:spcBef>
              <a:buFont typeface="Wingdings" pitchFamily="2" charset="2"/>
              <a:buChar char="Ø"/>
            </a:pPr>
            <a:r>
              <a:rPr lang="en-US" altLang="zh-CN" sz="2400" b="1">
                <a:solidFill>
                  <a:schemeClr val="hlink"/>
                </a:solidFill>
                <a:ea typeface="华文新魏" pitchFamily="2" charset="-122"/>
              </a:rPr>
              <a:t> 20</a:t>
            </a:r>
            <a:r>
              <a:rPr lang="zh-CN" altLang="en-US" sz="2400" b="1">
                <a:solidFill>
                  <a:schemeClr val="hlink"/>
                </a:solidFill>
                <a:ea typeface="华文新魏" pitchFamily="2" charset="-122"/>
              </a:rPr>
              <a:t>世纪</a:t>
            </a:r>
            <a:r>
              <a:rPr lang="en-US" altLang="zh-CN" sz="2400" b="1">
                <a:solidFill>
                  <a:schemeClr val="hlink"/>
                </a:solidFill>
                <a:ea typeface="华文新魏" pitchFamily="2" charset="-122"/>
              </a:rPr>
              <a:t>70</a:t>
            </a:r>
            <a:r>
              <a:rPr lang="zh-CN" altLang="en-US" sz="2400" b="1">
                <a:solidFill>
                  <a:schemeClr val="hlink"/>
                </a:solidFill>
                <a:ea typeface="华文新魏" pitchFamily="2" charset="-122"/>
              </a:rPr>
              <a:t>年代</a:t>
            </a:r>
            <a:r>
              <a:rPr lang="zh-CN" altLang="en-US" sz="2800" b="1">
                <a:solidFill>
                  <a:schemeClr val="hlink"/>
                </a:solidFill>
                <a:ea typeface="华文新魏" pitchFamily="2" charset="-122"/>
              </a:rPr>
              <a:t>：</a:t>
            </a:r>
          </a:p>
        </p:txBody>
      </p:sp>
      <p:sp>
        <p:nvSpPr>
          <p:cNvPr id="172038" name="Text Box 6"/>
          <p:cNvSpPr txBox="1">
            <a:spLocks noChangeArrowheads="1"/>
          </p:cNvSpPr>
          <p:nvPr/>
        </p:nvSpPr>
        <p:spPr bwMode="auto">
          <a:xfrm>
            <a:off x="1547813" y="2852738"/>
            <a:ext cx="5976937" cy="457200"/>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None/>
            </a:pPr>
            <a:r>
              <a:rPr lang="en-US" altLang="zh-CN" sz="2400" b="1">
                <a:solidFill>
                  <a:schemeClr val="tx1"/>
                </a:solidFill>
                <a:ea typeface="华文新魏" pitchFamily="2" charset="-122"/>
              </a:rPr>
              <a:t>-- </a:t>
            </a:r>
            <a:r>
              <a:rPr lang="zh-CN" altLang="en-US" sz="2400" b="1">
                <a:solidFill>
                  <a:schemeClr val="tx1"/>
                </a:solidFill>
                <a:ea typeface="华文新魏" pitchFamily="2" charset="-122"/>
              </a:rPr>
              <a:t>探索人工湿地的建设与应用</a:t>
            </a:r>
          </a:p>
        </p:txBody>
      </p:sp>
      <p:sp>
        <p:nvSpPr>
          <p:cNvPr id="172039" name="Text Box 7"/>
          <p:cNvSpPr txBox="1">
            <a:spLocks noChangeArrowheads="1"/>
          </p:cNvSpPr>
          <p:nvPr/>
        </p:nvSpPr>
        <p:spPr bwMode="auto">
          <a:xfrm>
            <a:off x="1330325" y="3429000"/>
            <a:ext cx="5976938" cy="457200"/>
          </a:xfrm>
          <a:prstGeom prst="rect">
            <a:avLst/>
          </a:prstGeom>
          <a:noFill/>
          <a:ln w="9525">
            <a:noFill/>
            <a:miter lim="800000"/>
            <a:headEnd/>
            <a:tailEnd/>
          </a:ln>
          <a:effectLst/>
        </p:spPr>
        <p:txBody>
          <a:bodyPr>
            <a:spAutoFit/>
          </a:bodyPr>
          <a:lstStyle/>
          <a:p>
            <a:pPr algn="l">
              <a:spcBef>
                <a:spcPct val="50000"/>
              </a:spcBef>
              <a:buFont typeface="Wingdings" pitchFamily="2" charset="2"/>
              <a:buChar char="Ø"/>
            </a:pPr>
            <a:r>
              <a:rPr lang="en-US" altLang="zh-CN" sz="2400" b="1">
                <a:solidFill>
                  <a:schemeClr val="hlink"/>
                </a:solidFill>
                <a:ea typeface="华文新魏" pitchFamily="2" charset="-122"/>
              </a:rPr>
              <a:t> 80</a:t>
            </a:r>
            <a:r>
              <a:rPr lang="zh-CN" altLang="en-US" sz="2400" b="1">
                <a:solidFill>
                  <a:schemeClr val="hlink"/>
                </a:solidFill>
                <a:ea typeface="华文新魏" pitchFamily="2" charset="-122"/>
              </a:rPr>
              <a:t>年代以后：</a:t>
            </a:r>
          </a:p>
        </p:txBody>
      </p:sp>
      <p:sp>
        <p:nvSpPr>
          <p:cNvPr id="172040" name="Text Box 8"/>
          <p:cNvSpPr txBox="1">
            <a:spLocks noChangeArrowheads="1"/>
          </p:cNvSpPr>
          <p:nvPr/>
        </p:nvSpPr>
        <p:spPr bwMode="auto">
          <a:xfrm>
            <a:off x="1330325" y="4765675"/>
            <a:ext cx="5976938" cy="457200"/>
          </a:xfrm>
          <a:prstGeom prst="rect">
            <a:avLst/>
          </a:prstGeom>
          <a:noFill/>
          <a:ln w="9525">
            <a:noFill/>
            <a:miter lim="800000"/>
            <a:headEnd/>
            <a:tailEnd/>
          </a:ln>
          <a:effectLst/>
        </p:spPr>
        <p:txBody>
          <a:bodyPr>
            <a:spAutoFit/>
          </a:bodyPr>
          <a:lstStyle/>
          <a:p>
            <a:pPr algn="l">
              <a:spcBef>
                <a:spcPct val="50000"/>
              </a:spcBef>
              <a:buFont typeface="Wingdings" pitchFamily="2" charset="2"/>
              <a:buChar char="Ø"/>
            </a:pPr>
            <a:r>
              <a:rPr lang="en-US" altLang="zh-CN" sz="2400" b="1">
                <a:solidFill>
                  <a:schemeClr val="hlink"/>
                </a:solidFill>
                <a:ea typeface="华文新魏" pitchFamily="2" charset="-122"/>
              </a:rPr>
              <a:t> 90</a:t>
            </a:r>
            <a:r>
              <a:rPr lang="zh-CN" altLang="en-US" sz="2400" b="1">
                <a:solidFill>
                  <a:schemeClr val="hlink"/>
                </a:solidFill>
                <a:ea typeface="华文新魏" pitchFamily="2" charset="-122"/>
              </a:rPr>
              <a:t>年代以后：</a:t>
            </a:r>
          </a:p>
        </p:txBody>
      </p:sp>
      <p:sp>
        <p:nvSpPr>
          <p:cNvPr id="172043" name="Text Box 11"/>
          <p:cNvSpPr txBox="1">
            <a:spLocks noChangeArrowheads="1"/>
          </p:cNvSpPr>
          <p:nvPr/>
        </p:nvSpPr>
        <p:spPr bwMode="auto">
          <a:xfrm>
            <a:off x="1547813" y="3860800"/>
            <a:ext cx="6624637" cy="822325"/>
          </a:xfrm>
          <a:prstGeom prst="rect">
            <a:avLst/>
          </a:prstGeom>
          <a:noFill/>
          <a:ln w="9525">
            <a:noFill/>
            <a:miter lim="800000"/>
            <a:headEnd/>
            <a:tailEnd/>
          </a:ln>
          <a:effectLst/>
        </p:spPr>
        <p:txBody>
          <a:bodyPr>
            <a:spAutoFit/>
          </a:bodyPr>
          <a:lstStyle/>
          <a:p>
            <a:pPr marL="360363" indent="-360363" algn="l">
              <a:spcBef>
                <a:spcPct val="50000"/>
              </a:spcBef>
              <a:buSzPct val="70000"/>
              <a:buFont typeface="Wingdings" pitchFamily="2" charset="2"/>
              <a:buNone/>
            </a:pPr>
            <a:r>
              <a:rPr lang="en-US" altLang="zh-CN" sz="2400" b="1">
                <a:solidFill>
                  <a:schemeClr val="tx1"/>
                </a:solidFill>
                <a:ea typeface="华文新魏" pitchFamily="2" charset="-122"/>
              </a:rPr>
              <a:t>-- </a:t>
            </a:r>
            <a:r>
              <a:rPr lang="zh-CN" altLang="en-US" sz="2400" b="1">
                <a:solidFill>
                  <a:schemeClr val="tx1"/>
                </a:solidFill>
                <a:ea typeface="华文新魏" pitchFamily="2" charset="-122"/>
              </a:rPr>
              <a:t>未把人工湿地作为处理主体，常与稳定塘系统及天然土地处理系统联用。</a:t>
            </a:r>
          </a:p>
        </p:txBody>
      </p:sp>
      <p:sp>
        <p:nvSpPr>
          <p:cNvPr id="172044" name="Text Box 12"/>
          <p:cNvSpPr txBox="1">
            <a:spLocks noChangeArrowheads="1"/>
          </p:cNvSpPr>
          <p:nvPr/>
        </p:nvSpPr>
        <p:spPr bwMode="auto">
          <a:xfrm>
            <a:off x="1547813" y="5197475"/>
            <a:ext cx="6696075" cy="822325"/>
          </a:xfrm>
          <a:prstGeom prst="rect">
            <a:avLst/>
          </a:prstGeom>
          <a:noFill/>
          <a:ln w="9525">
            <a:noFill/>
            <a:miter lim="800000"/>
            <a:headEnd/>
            <a:tailEnd/>
          </a:ln>
          <a:effectLst/>
        </p:spPr>
        <p:txBody>
          <a:bodyPr>
            <a:spAutoFit/>
          </a:bodyPr>
          <a:lstStyle/>
          <a:p>
            <a:pPr marL="263525" indent="-263525" algn="l">
              <a:spcBef>
                <a:spcPct val="50000"/>
              </a:spcBef>
              <a:buSzPct val="70000"/>
              <a:buFont typeface="Wingdings" pitchFamily="2" charset="2"/>
              <a:buNone/>
            </a:pPr>
            <a:r>
              <a:rPr lang="en-US" altLang="zh-CN" sz="2400" b="1">
                <a:solidFill>
                  <a:schemeClr val="tx1"/>
                </a:solidFill>
                <a:ea typeface="华文新魏" pitchFamily="2" charset="-122"/>
              </a:rPr>
              <a:t>-- </a:t>
            </a:r>
            <a:r>
              <a:rPr lang="zh-CN" altLang="en-US" sz="2400" b="1">
                <a:solidFill>
                  <a:schemeClr val="tx1"/>
                </a:solidFill>
                <a:ea typeface="华文新魏" pitchFamily="2" charset="-122"/>
              </a:rPr>
              <a:t>将人工湿地作为处理主体，积极探索其工艺参数、运用范围和处理机理。</a:t>
            </a:r>
          </a:p>
        </p:txBody>
      </p:sp>
    </p:spTree>
  </p:cSld>
  <p:clrMapOvr>
    <a:masterClrMapping/>
  </p:clrMapOvr>
  <p:transition spd="med">
    <p:random/>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467544" y="1284686"/>
            <a:ext cx="7993062" cy="5018361"/>
          </a:xfrm>
          <a:prstGeom prst="rect">
            <a:avLst/>
          </a:prstGeom>
          <a:noFill/>
          <a:ln w="9525">
            <a:noFill/>
            <a:miter lim="800000"/>
            <a:headEnd/>
            <a:tailEnd/>
          </a:ln>
        </p:spPr>
        <p:txBody>
          <a:bodyPr>
            <a:spAutoFit/>
          </a:bodyPr>
          <a:lstStyle/>
          <a:p>
            <a:pPr>
              <a:lnSpc>
                <a:spcPct val="150000"/>
              </a:lnSpc>
            </a:pPr>
            <a:r>
              <a:rPr lang="zh-CN" altLang="zh-CN" sz="2400" b="1" dirty="0">
                <a:solidFill>
                  <a:schemeClr val="tx2"/>
                </a:solidFill>
                <a:latin typeface="华文楷体" pitchFamily="2" charset="-122"/>
                <a:ea typeface="华文楷体" pitchFamily="2" charset="-122"/>
              </a:rPr>
              <a:t>  </a:t>
            </a:r>
            <a:r>
              <a:rPr lang="en-US" altLang="zh-CN" sz="2400" b="1" dirty="0">
                <a:solidFill>
                  <a:schemeClr val="tx2"/>
                </a:solidFill>
                <a:latin typeface="华文楷体" pitchFamily="2" charset="-122"/>
                <a:ea typeface="华文楷体" pitchFamily="2" charset="-122"/>
              </a:rPr>
              <a:t>   </a:t>
            </a:r>
            <a:r>
              <a:rPr lang="zh-CN" sz="2400" b="1" dirty="0">
                <a:solidFill>
                  <a:schemeClr val="tx2"/>
                </a:solidFill>
                <a:latin typeface="华文楷体" pitchFamily="2" charset="-122"/>
                <a:ea typeface="华文楷体" pitchFamily="2" charset="-122"/>
              </a:rPr>
              <a:t>人工湿地污水处理系统由</a:t>
            </a:r>
            <a:r>
              <a:rPr lang="zh-CN" sz="2400" b="1" dirty="0">
                <a:solidFill>
                  <a:srgbClr val="C2B403"/>
                </a:solidFill>
                <a:latin typeface="华文楷体" pitchFamily="2" charset="-122"/>
                <a:ea typeface="华文楷体" pitchFamily="2" charset="-122"/>
              </a:rPr>
              <a:t>预处理单元</a:t>
            </a:r>
            <a:r>
              <a:rPr lang="zh-CN" sz="2400" b="1" dirty="0">
                <a:solidFill>
                  <a:schemeClr val="tx2"/>
                </a:solidFill>
                <a:latin typeface="华文楷体" pitchFamily="2" charset="-122"/>
                <a:ea typeface="华文楷体" pitchFamily="2" charset="-122"/>
              </a:rPr>
              <a:t>和</a:t>
            </a:r>
            <a:r>
              <a:rPr lang="zh-CN" sz="2400" b="1" dirty="0">
                <a:solidFill>
                  <a:srgbClr val="C2B403"/>
                </a:solidFill>
                <a:latin typeface="华文楷体" pitchFamily="2" charset="-122"/>
                <a:ea typeface="华文楷体" pitchFamily="2" charset="-122"/>
              </a:rPr>
              <a:t>人工湿地</a:t>
            </a:r>
            <a:r>
              <a:rPr lang="zh-CN" sz="2400" b="1" dirty="0">
                <a:solidFill>
                  <a:schemeClr val="tx2"/>
                </a:solidFill>
                <a:latin typeface="华文楷体" pitchFamily="2" charset="-122"/>
                <a:ea typeface="华文楷体" pitchFamily="2" charset="-122"/>
              </a:rPr>
              <a:t>单元组成。通过合理设计可将</a:t>
            </a:r>
            <a:r>
              <a:rPr lang="zh-CN" altLang="zh-CN" sz="2400" b="1" dirty="0">
                <a:solidFill>
                  <a:schemeClr val="tx2"/>
                </a:solidFill>
                <a:latin typeface="华文楷体" pitchFamily="2" charset="-122"/>
                <a:ea typeface="华文楷体" pitchFamily="2" charset="-122"/>
              </a:rPr>
              <a:t>BOD</a:t>
            </a:r>
            <a:r>
              <a:rPr lang="zh-CN" altLang="zh-CN" sz="2400" b="1" baseline="-25000" dirty="0">
                <a:solidFill>
                  <a:schemeClr val="tx2"/>
                </a:solidFill>
                <a:latin typeface="华文楷体" pitchFamily="2" charset="-122"/>
                <a:ea typeface="华文楷体" pitchFamily="2" charset="-122"/>
              </a:rPr>
              <a:t>5</a:t>
            </a:r>
            <a:r>
              <a:rPr lang="zh-CN" sz="2400" b="1" dirty="0">
                <a:solidFill>
                  <a:schemeClr val="tx2"/>
                </a:solidFill>
                <a:latin typeface="华文楷体" pitchFamily="2" charset="-122"/>
                <a:ea typeface="华文楷体" pitchFamily="2" charset="-122"/>
              </a:rPr>
              <a:t>、</a:t>
            </a:r>
            <a:r>
              <a:rPr lang="zh-CN" altLang="zh-CN" sz="2400" b="1" dirty="0">
                <a:solidFill>
                  <a:schemeClr val="tx2"/>
                </a:solidFill>
                <a:latin typeface="华文楷体" pitchFamily="2" charset="-122"/>
                <a:ea typeface="华文楷体" pitchFamily="2" charset="-122"/>
              </a:rPr>
              <a:t>SS</a:t>
            </a:r>
            <a:r>
              <a:rPr lang="zh-CN" sz="2400" b="1" dirty="0">
                <a:solidFill>
                  <a:schemeClr val="tx2"/>
                </a:solidFill>
                <a:latin typeface="华文楷体" pitchFamily="2" charset="-122"/>
                <a:ea typeface="华文楷体" pitchFamily="2" charset="-122"/>
              </a:rPr>
              <a:t>、营养盐、原生动物、金属离子和其他物质处理达到二级和高级处理水平。</a:t>
            </a:r>
            <a:endParaRPr lang="en-US" altLang="zh-CN" sz="2400" b="1" dirty="0">
              <a:solidFill>
                <a:schemeClr val="tx2"/>
              </a:solidFill>
              <a:latin typeface="华文楷体" pitchFamily="2" charset="-122"/>
              <a:ea typeface="华文楷体" pitchFamily="2" charset="-122"/>
            </a:endParaRPr>
          </a:p>
          <a:p>
            <a:pPr>
              <a:lnSpc>
                <a:spcPct val="150000"/>
              </a:lnSpc>
            </a:pPr>
            <a:endParaRPr lang="zh-CN" sz="2400" b="1" dirty="0">
              <a:solidFill>
                <a:schemeClr val="tx2"/>
              </a:solidFill>
              <a:latin typeface="华文楷体" pitchFamily="2" charset="-122"/>
              <a:ea typeface="华文楷体" pitchFamily="2" charset="-122"/>
            </a:endParaRPr>
          </a:p>
          <a:p>
            <a:pPr>
              <a:lnSpc>
                <a:spcPct val="150000"/>
              </a:lnSpc>
            </a:pPr>
            <a:r>
              <a:rPr lang="zh-CN" sz="2400" b="1" dirty="0">
                <a:solidFill>
                  <a:schemeClr val="tx2"/>
                </a:solidFill>
                <a:latin typeface="华文楷体" pitchFamily="2" charset="-122"/>
                <a:ea typeface="华文楷体" pitchFamily="2" charset="-122"/>
              </a:rPr>
              <a:t>    </a:t>
            </a:r>
            <a:r>
              <a:rPr lang="en-US" altLang="zh-CN" sz="2400" b="1" dirty="0">
                <a:solidFill>
                  <a:schemeClr val="tx2"/>
                </a:solidFill>
                <a:latin typeface="华文楷体" pitchFamily="2" charset="-122"/>
                <a:ea typeface="华文楷体" pitchFamily="2" charset="-122"/>
              </a:rPr>
              <a:t> </a:t>
            </a:r>
            <a:r>
              <a:rPr lang="zh-CN" sz="2400" b="1" dirty="0">
                <a:solidFill>
                  <a:schemeClr val="tx2"/>
                </a:solidFill>
                <a:latin typeface="华文楷体" pitchFamily="2" charset="-122"/>
                <a:ea typeface="华文楷体" pitchFamily="2" charset="-122"/>
              </a:rPr>
              <a:t>预处理主要</a:t>
            </a:r>
            <a:r>
              <a:rPr lang="zh-CN" sz="2400" b="1" dirty="0">
                <a:solidFill>
                  <a:srgbClr val="0BF57A"/>
                </a:solidFill>
                <a:latin typeface="华文楷体" pitchFamily="2" charset="-122"/>
                <a:ea typeface="华文楷体" pitchFamily="2" charset="-122"/>
              </a:rPr>
              <a:t>去除粗颗粒</a:t>
            </a:r>
            <a:r>
              <a:rPr lang="zh-CN" sz="2400" b="1" dirty="0">
                <a:solidFill>
                  <a:schemeClr val="tx2"/>
                </a:solidFill>
                <a:latin typeface="华文楷体" pitchFamily="2" charset="-122"/>
                <a:ea typeface="华文楷体" pitchFamily="2" charset="-122"/>
              </a:rPr>
              <a:t>和</a:t>
            </a:r>
            <a:r>
              <a:rPr lang="zh-CN" sz="2400" b="1" dirty="0">
                <a:solidFill>
                  <a:srgbClr val="0BF57A"/>
                </a:solidFill>
                <a:latin typeface="华文楷体" pitchFamily="2" charset="-122"/>
                <a:ea typeface="华文楷体" pitchFamily="2" charset="-122"/>
              </a:rPr>
              <a:t>降低有机负荷</a:t>
            </a:r>
            <a:r>
              <a:rPr lang="zh-CN" sz="2400" b="1" dirty="0">
                <a:solidFill>
                  <a:schemeClr val="tx2"/>
                </a:solidFill>
                <a:latin typeface="华文楷体" pitchFamily="2" charset="-122"/>
                <a:ea typeface="华文楷体" pitchFamily="2" charset="-122"/>
              </a:rPr>
              <a:t>。构筑物包括</a:t>
            </a:r>
            <a:r>
              <a:rPr lang="zh-CN" sz="2400" b="1" dirty="0">
                <a:solidFill>
                  <a:srgbClr val="0BF57A"/>
                </a:solidFill>
                <a:latin typeface="华文楷体" pitchFamily="2" charset="-122"/>
                <a:ea typeface="华文楷体" pitchFamily="2" charset="-122"/>
              </a:rPr>
              <a:t>双层沉淀池</a:t>
            </a:r>
            <a:r>
              <a:rPr lang="zh-CN" sz="2400" b="1" dirty="0">
                <a:solidFill>
                  <a:schemeClr val="tx2"/>
                </a:solidFill>
                <a:latin typeface="华文楷体" pitchFamily="2" charset="-122"/>
                <a:ea typeface="华文楷体" pitchFamily="2" charset="-122"/>
              </a:rPr>
              <a:t>、</a:t>
            </a:r>
            <a:r>
              <a:rPr lang="zh-CN" sz="2400" b="1" dirty="0">
                <a:solidFill>
                  <a:srgbClr val="0BF57A"/>
                </a:solidFill>
                <a:latin typeface="华文楷体" pitchFamily="2" charset="-122"/>
                <a:ea typeface="华文楷体" pitchFamily="2" charset="-122"/>
              </a:rPr>
              <a:t>化粪池</a:t>
            </a:r>
            <a:r>
              <a:rPr lang="zh-CN" sz="2400" b="1" dirty="0">
                <a:solidFill>
                  <a:schemeClr val="tx2"/>
                </a:solidFill>
                <a:latin typeface="华文楷体" pitchFamily="2" charset="-122"/>
                <a:ea typeface="华文楷体" pitchFamily="2" charset="-122"/>
              </a:rPr>
              <a:t>、</a:t>
            </a:r>
            <a:r>
              <a:rPr lang="zh-CN" sz="2400" b="1" dirty="0">
                <a:solidFill>
                  <a:srgbClr val="0BF57A"/>
                </a:solidFill>
                <a:latin typeface="华文楷体" pitchFamily="2" charset="-122"/>
                <a:ea typeface="华文楷体" pitchFamily="2" charset="-122"/>
              </a:rPr>
              <a:t>稳定塘</a:t>
            </a:r>
            <a:r>
              <a:rPr lang="zh-CN" sz="2400" b="1" dirty="0">
                <a:solidFill>
                  <a:schemeClr val="tx2"/>
                </a:solidFill>
                <a:latin typeface="华文楷体" pitchFamily="2" charset="-122"/>
                <a:ea typeface="华文楷体" pitchFamily="2" charset="-122"/>
              </a:rPr>
              <a:t>或</a:t>
            </a:r>
            <a:r>
              <a:rPr lang="zh-CN" sz="2400" b="1" dirty="0">
                <a:solidFill>
                  <a:srgbClr val="0BF57A"/>
                </a:solidFill>
                <a:latin typeface="华文楷体" pitchFamily="2" charset="-122"/>
                <a:ea typeface="华文楷体" pitchFamily="2" charset="-122"/>
              </a:rPr>
              <a:t>初沉池</a:t>
            </a:r>
            <a:r>
              <a:rPr lang="zh-CN" sz="2400" b="1" dirty="0">
                <a:solidFill>
                  <a:schemeClr val="tx2"/>
                </a:solidFill>
                <a:latin typeface="华文楷体" pitchFamily="2" charset="-122"/>
                <a:ea typeface="华文楷体" pitchFamily="2" charset="-122"/>
              </a:rPr>
              <a:t>。</a:t>
            </a:r>
            <a:endParaRPr lang="en-US" altLang="zh-CN" sz="2400" b="1" dirty="0">
              <a:solidFill>
                <a:schemeClr val="tx2"/>
              </a:solidFill>
              <a:latin typeface="华文楷体" pitchFamily="2" charset="-122"/>
              <a:ea typeface="华文楷体" pitchFamily="2" charset="-122"/>
            </a:endParaRPr>
          </a:p>
          <a:p>
            <a:pPr>
              <a:lnSpc>
                <a:spcPct val="150000"/>
              </a:lnSpc>
            </a:pPr>
            <a:endParaRPr lang="zh-CN" sz="2400" b="1" dirty="0">
              <a:solidFill>
                <a:schemeClr val="tx2"/>
              </a:solidFill>
              <a:latin typeface="华文楷体" pitchFamily="2" charset="-122"/>
              <a:ea typeface="华文楷体" pitchFamily="2" charset="-122"/>
            </a:endParaRPr>
          </a:p>
          <a:p>
            <a:pPr>
              <a:lnSpc>
                <a:spcPct val="150000"/>
              </a:lnSpc>
            </a:pPr>
            <a:r>
              <a:rPr lang="zh-CN" sz="2400" b="1" dirty="0">
                <a:solidFill>
                  <a:schemeClr val="tx2"/>
                </a:solidFill>
                <a:latin typeface="华文楷体" pitchFamily="2" charset="-122"/>
                <a:ea typeface="华文楷体" pitchFamily="2" charset="-122"/>
              </a:rPr>
              <a:t>    </a:t>
            </a:r>
            <a:r>
              <a:rPr lang="en-US" altLang="zh-CN" sz="2400" b="1" dirty="0">
                <a:solidFill>
                  <a:schemeClr val="tx2"/>
                </a:solidFill>
                <a:latin typeface="华文楷体" pitchFamily="2" charset="-122"/>
                <a:ea typeface="华文楷体" pitchFamily="2" charset="-122"/>
              </a:rPr>
              <a:t> </a:t>
            </a:r>
            <a:r>
              <a:rPr lang="zh-CN" sz="2400" b="1" dirty="0">
                <a:solidFill>
                  <a:schemeClr val="tx2"/>
                </a:solidFill>
                <a:latin typeface="华文楷体" pitchFamily="2" charset="-122"/>
                <a:ea typeface="华文楷体" pitchFamily="2" charset="-122"/>
              </a:rPr>
              <a:t>人工湿地中的流态采用</a:t>
            </a:r>
            <a:r>
              <a:rPr lang="zh-CN" sz="2400" b="1" dirty="0">
                <a:solidFill>
                  <a:srgbClr val="C2B403"/>
                </a:solidFill>
                <a:latin typeface="华文楷体" pitchFamily="2" charset="-122"/>
                <a:ea typeface="华文楷体" pitchFamily="2" charset="-122"/>
              </a:rPr>
              <a:t>推流式</a:t>
            </a:r>
            <a:r>
              <a:rPr lang="zh-CN" sz="2400" b="1" dirty="0">
                <a:solidFill>
                  <a:schemeClr val="tx2"/>
                </a:solidFill>
                <a:latin typeface="华文楷体" pitchFamily="2" charset="-122"/>
                <a:ea typeface="华文楷体" pitchFamily="2" charset="-122"/>
              </a:rPr>
              <a:t>、</a:t>
            </a:r>
            <a:r>
              <a:rPr lang="zh-CN" sz="2400" b="1" dirty="0">
                <a:solidFill>
                  <a:srgbClr val="C2B403"/>
                </a:solidFill>
                <a:latin typeface="华文楷体" pitchFamily="2" charset="-122"/>
                <a:ea typeface="华文楷体" pitchFamily="2" charset="-122"/>
              </a:rPr>
              <a:t>回流式</a:t>
            </a:r>
            <a:r>
              <a:rPr lang="zh-CN" sz="2400" b="1" dirty="0">
                <a:solidFill>
                  <a:schemeClr val="tx2"/>
                </a:solidFill>
                <a:latin typeface="华文楷体" pitchFamily="2" charset="-122"/>
                <a:ea typeface="华文楷体" pitchFamily="2" charset="-122"/>
              </a:rPr>
              <a:t>、</a:t>
            </a:r>
            <a:r>
              <a:rPr lang="zh-CN" sz="2400" b="1" dirty="0">
                <a:solidFill>
                  <a:srgbClr val="C2B403"/>
                </a:solidFill>
                <a:latin typeface="华文楷体" pitchFamily="2" charset="-122"/>
                <a:ea typeface="华文楷体" pitchFamily="2" charset="-122"/>
              </a:rPr>
              <a:t>阶梯进水</a:t>
            </a:r>
            <a:r>
              <a:rPr lang="zh-CN" sz="2400" b="1" dirty="0">
                <a:solidFill>
                  <a:schemeClr val="tx2"/>
                </a:solidFill>
                <a:latin typeface="华文楷体" pitchFamily="2" charset="-122"/>
                <a:ea typeface="华文楷体" pitchFamily="2" charset="-122"/>
              </a:rPr>
              <a:t>或</a:t>
            </a:r>
            <a:r>
              <a:rPr lang="zh-CN" sz="2400" b="1" dirty="0">
                <a:solidFill>
                  <a:srgbClr val="C2B403"/>
                </a:solidFill>
                <a:latin typeface="华文楷体" pitchFamily="2" charset="-122"/>
                <a:ea typeface="华文楷体" pitchFamily="2" charset="-122"/>
              </a:rPr>
              <a:t>综合式</a:t>
            </a:r>
            <a:r>
              <a:rPr lang="zh-CN" sz="2400" b="1" dirty="0">
                <a:solidFill>
                  <a:schemeClr val="tx2"/>
                </a:solidFill>
                <a:latin typeface="黑体" pitchFamily="49" charset="-122"/>
                <a:ea typeface="黑体" pitchFamily="49" charset="-122"/>
              </a:rPr>
              <a:t>。</a:t>
            </a:r>
          </a:p>
        </p:txBody>
      </p:sp>
      <p:sp>
        <p:nvSpPr>
          <p:cNvPr id="28675" name="TextBox 5"/>
          <p:cNvSpPr txBox="1">
            <a:spLocks noChangeArrowheads="1"/>
          </p:cNvSpPr>
          <p:nvPr/>
        </p:nvSpPr>
        <p:spPr bwMode="auto">
          <a:xfrm>
            <a:off x="2339975" y="549275"/>
            <a:ext cx="5111750" cy="768350"/>
          </a:xfrm>
          <a:prstGeom prst="rect">
            <a:avLst/>
          </a:prstGeom>
          <a:noFill/>
          <a:ln w="9525">
            <a:noFill/>
            <a:miter lim="800000"/>
            <a:headEnd/>
            <a:tailEnd/>
          </a:ln>
        </p:spPr>
        <p:txBody>
          <a:bodyPr>
            <a:spAutoFit/>
          </a:bodyPr>
          <a:lstStyle/>
          <a:p>
            <a:r>
              <a:rPr lang="zh-CN" sz="4400" b="1" dirty="0">
                <a:solidFill>
                  <a:srgbClr val="FF0000"/>
                </a:solidFill>
                <a:latin typeface="华文新魏" pitchFamily="2" charset="-122"/>
                <a:ea typeface="华文新魏" pitchFamily="2" charset="-122"/>
              </a:rPr>
              <a:t>人工湿地系统</a:t>
            </a:r>
            <a:endParaRPr lang="zh-CN" sz="4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675"/>
                                        </p:tgtEl>
                                        <p:attrNameLst>
                                          <p:attrName>style.visibility</p:attrName>
                                        </p:attrNameLst>
                                      </p:cBhvr>
                                      <p:to>
                                        <p:strVal val="visible"/>
                                      </p:to>
                                    </p:set>
                                    <p:animEffect transition="in" filter="blinds(horizontal)">
                                      <p:cBhvr>
                                        <p:cTn id="7" dur="500"/>
                                        <p:tgtEl>
                                          <p:spTgt spid="2867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8674"/>
                                        </p:tgtEl>
                                        <p:attrNameLst>
                                          <p:attrName>style.visibility</p:attrName>
                                        </p:attrNameLst>
                                      </p:cBhvr>
                                      <p:to>
                                        <p:strVal val="visible"/>
                                      </p:to>
                                    </p:set>
                                    <p:animEffect transition="in" filter="box(in)">
                                      <p:cBhvr>
                                        <p:cTn id="12" dur="500"/>
                                        <p:tgtEl>
                                          <p:spTgt spid="286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autoUpdateAnimBg="0"/>
      <p:bldP spid="28675"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ChangeArrowheads="1"/>
          </p:cNvSpPr>
          <p:nvPr/>
        </p:nvSpPr>
        <p:spPr bwMode="auto">
          <a:xfrm>
            <a:off x="468312" y="1340768"/>
            <a:ext cx="8136135" cy="4573560"/>
          </a:xfrm>
          <a:prstGeom prst="rect">
            <a:avLst/>
          </a:prstGeom>
          <a:noFill/>
          <a:ln w="9525">
            <a:noFill/>
            <a:miter lim="800000"/>
            <a:headEnd/>
            <a:tailEnd/>
          </a:ln>
        </p:spPr>
        <p:txBody>
          <a:bodyPr wrap="square">
            <a:spAutoFit/>
          </a:bodyPr>
          <a:lstStyle/>
          <a:p>
            <a:pPr>
              <a:lnSpc>
                <a:spcPct val="130000"/>
              </a:lnSpc>
              <a:spcBef>
                <a:spcPct val="20000"/>
              </a:spcBef>
              <a:buClr>
                <a:schemeClr val="tx2"/>
              </a:buClr>
            </a:pPr>
            <a:r>
              <a:rPr lang="zh-CN" altLang="zh-CN" sz="2800" b="1" dirty="0">
                <a:latin typeface="华文楷体" pitchFamily="2" charset="-122"/>
                <a:ea typeface="华文楷体" pitchFamily="2" charset="-122"/>
              </a:rPr>
              <a:t>        </a:t>
            </a:r>
            <a:r>
              <a:rPr lang="zh-CN" sz="2800" b="1" dirty="0">
                <a:latin typeface="华文楷体" pitchFamily="2" charset="-122"/>
                <a:ea typeface="华文楷体" pitchFamily="2" charset="-122"/>
              </a:rPr>
              <a:t>人工湿地是由基质、水体、植物、动物和微生物组成的生态系统。</a:t>
            </a:r>
            <a:r>
              <a:rPr lang="zh-CN" sz="2800" b="1" dirty="0">
                <a:solidFill>
                  <a:schemeClr val="tx2"/>
                </a:solidFill>
                <a:latin typeface="华文楷体" pitchFamily="2" charset="-122"/>
                <a:ea typeface="华文楷体" pitchFamily="2" charset="-122"/>
              </a:rPr>
              <a:t>生活在土壤中的</a:t>
            </a:r>
            <a:r>
              <a:rPr lang="zh-CN" sz="2800" b="1" dirty="0">
                <a:solidFill>
                  <a:srgbClr val="E7B016"/>
                </a:solidFill>
                <a:latin typeface="华文楷体" pitchFamily="2" charset="-122"/>
                <a:ea typeface="华文楷体" pitchFamily="2" charset="-122"/>
              </a:rPr>
              <a:t>微生物</a:t>
            </a:r>
            <a:r>
              <a:rPr lang="zh-CN" sz="2800" b="1" dirty="0">
                <a:solidFill>
                  <a:schemeClr val="tx2"/>
                </a:solidFill>
                <a:latin typeface="华文楷体" pitchFamily="2" charset="-122"/>
                <a:ea typeface="华文楷体" pitchFamily="2" charset="-122"/>
              </a:rPr>
              <a:t>（细菌和真菌）在有机物的去除中起主要作用，</a:t>
            </a:r>
            <a:r>
              <a:rPr lang="zh-CN" sz="2800" b="1" dirty="0">
                <a:solidFill>
                  <a:srgbClr val="FFC000"/>
                </a:solidFill>
                <a:latin typeface="华文楷体" pitchFamily="2" charset="-122"/>
                <a:ea typeface="华文楷体" pitchFamily="2" charset="-122"/>
              </a:rPr>
              <a:t>湿地植物</a:t>
            </a:r>
            <a:r>
              <a:rPr lang="zh-CN" sz="2800" b="1" dirty="0">
                <a:solidFill>
                  <a:schemeClr val="tx2"/>
                </a:solidFill>
                <a:latin typeface="华文楷体" pitchFamily="2" charset="-122"/>
                <a:ea typeface="华文楷体" pitchFamily="2" charset="-122"/>
              </a:rPr>
              <a:t>的根系将氧气带入周围的土壤，但远离根部的环境处于厌氧，形成处理环境的变化带，这就加强了人工湿地去除复杂污染物的能力。大部分有机物的去除是靠土壤中的微生物，但某些污染物如重金属、硫、磷等依赖于土壤和植物的作用。</a:t>
            </a:r>
          </a:p>
        </p:txBody>
      </p:sp>
      <p:sp>
        <p:nvSpPr>
          <p:cNvPr id="29699" name="Rectangle 3"/>
          <p:cNvSpPr>
            <a:spLocks noChangeArrowheads="1"/>
          </p:cNvSpPr>
          <p:nvPr/>
        </p:nvSpPr>
        <p:spPr bwMode="auto">
          <a:xfrm>
            <a:off x="827088" y="404813"/>
            <a:ext cx="6192837" cy="769937"/>
          </a:xfrm>
          <a:prstGeom prst="rect">
            <a:avLst/>
          </a:prstGeom>
          <a:noFill/>
          <a:ln w="9525">
            <a:noFill/>
            <a:miter lim="800000"/>
            <a:headEnd/>
            <a:tailEnd/>
          </a:ln>
        </p:spPr>
        <p:txBody>
          <a:bodyPr>
            <a:spAutoFit/>
          </a:bodyPr>
          <a:lstStyle/>
          <a:p>
            <a:pPr algn="ctr"/>
            <a:r>
              <a:rPr lang="zh-CN" sz="4400" b="1" dirty="0">
                <a:solidFill>
                  <a:srgbClr val="0BF57A"/>
                </a:solidFill>
                <a:latin typeface="华文新魏" pitchFamily="2" charset="-122"/>
                <a:ea typeface="华文新魏" pitchFamily="2" charset="-122"/>
              </a:rPr>
              <a:t>人工湿地净化废水机理</a:t>
            </a:r>
          </a:p>
        </p:txBody>
      </p:sp>
      <p:pic>
        <p:nvPicPr>
          <p:cNvPr id="29700" name="Picture 4" descr="u=2024594225,2889111266&amp;fm=0&amp;gp=0"/>
          <p:cNvPicPr>
            <a:picLocks noChangeAspect="1" noChangeArrowheads="1"/>
          </p:cNvPicPr>
          <p:nvPr/>
        </p:nvPicPr>
        <p:blipFill>
          <a:blip r:embed="rId2" cstate="print"/>
          <a:srcRect/>
          <a:stretch>
            <a:fillRect/>
          </a:stretch>
        </p:blipFill>
        <p:spPr bwMode="auto">
          <a:xfrm>
            <a:off x="7235825" y="5589588"/>
            <a:ext cx="1620838" cy="10763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9699"/>
                                        </p:tgtEl>
                                        <p:attrNameLst>
                                          <p:attrName>style.visibility</p:attrName>
                                        </p:attrNameLst>
                                      </p:cBhvr>
                                      <p:to>
                                        <p:strVal val="visible"/>
                                      </p:to>
                                    </p:set>
                                    <p:animEffect transition="in" filter="blinds(horizontal)">
                                      <p:cBhvr>
                                        <p:cTn id="7" dur="500"/>
                                        <p:tgtEl>
                                          <p:spTgt spid="29699"/>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29698"/>
                                        </p:tgtEl>
                                        <p:attrNameLst>
                                          <p:attrName>style.visibility</p:attrName>
                                        </p:attrNameLst>
                                      </p:cBhvr>
                                      <p:to>
                                        <p:strVal val="visible"/>
                                      </p:to>
                                    </p:set>
                                    <p:animEffect transition="in" filter="diamond(in)">
                                      <p:cBhvr>
                                        <p:cTn id="12" dur="2000"/>
                                        <p:tgtEl>
                                          <p:spTgt spid="296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autoUpdateAnimBg="0"/>
      <p:bldP spid="29699"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ChangeArrowheads="1"/>
          </p:cNvSpPr>
          <p:nvPr/>
        </p:nvSpPr>
        <p:spPr bwMode="auto">
          <a:xfrm>
            <a:off x="251520" y="336907"/>
            <a:ext cx="8892480" cy="5396349"/>
          </a:xfrm>
          <a:prstGeom prst="rect">
            <a:avLst/>
          </a:prstGeom>
          <a:noFill/>
          <a:ln w="9525">
            <a:noFill/>
            <a:miter lim="800000"/>
            <a:headEnd/>
            <a:tailEnd/>
          </a:ln>
        </p:spPr>
        <p:txBody>
          <a:bodyPr wrap="square" anchor="ctr">
            <a:spAutoFit/>
          </a:bodyPr>
          <a:lstStyle/>
          <a:p>
            <a:pPr>
              <a:lnSpc>
                <a:spcPct val="150000"/>
              </a:lnSpc>
            </a:pPr>
            <a:r>
              <a:rPr lang="zh-CN" altLang="zh-CN" sz="2800" b="1" dirty="0">
                <a:solidFill>
                  <a:srgbClr val="FF5050"/>
                </a:solidFill>
                <a:latin typeface="华文楷体" pitchFamily="2" charset="-122"/>
                <a:ea typeface="华文楷体" pitchFamily="2" charset="-122"/>
              </a:rPr>
              <a:t>       </a:t>
            </a:r>
            <a:r>
              <a:rPr lang="zh-CN" sz="2400" b="1" dirty="0">
                <a:solidFill>
                  <a:schemeClr val="tx2"/>
                </a:solidFill>
                <a:latin typeface="华文楷体" pitchFamily="2" charset="-122"/>
                <a:ea typeface="华文楷体" pitchFamily="2" charset="-122"/>
              </a:rPr>
              <a:t>通俗地说，人工湿地对废水的处理综合了</a:t>
            </a:r>
            <a:r>
              <a:rPr lang="zh-CN" sz="2400" b="1" dirty="0">
                <a:solidFill>
                  <a:srgbClr val="E7B016"/>
                </a:solidFill>
                <a:latin typeface="华文楷体" pitchFamily="2" charset="-122"/>
                <a:ea typeface="华文楷体" pitchFamily="2" charset="-122"/>
              </a:rPr>
              <a:t>物理、化学、生物</a:t>
            </a:r>
            <a:r>
              <a:rPr lang="zh-CN" sz="2400" b="1" dirty="0">
                <a:solidFill>
                  <a:schemeClr val="tx2"/>
                </a:solidFill>
                <a:latin typeface="华文楷体" pitchFamily="2" charset="-122"/>
                <a:ea typeface="华文楷体" pitchFamily="2" charset="-122"/>
              </a:rPr>
              <a:t>的三种作用。实地系统成熟后，填料表面和植物根系将因大量微生物的生长而形成生物膜。废水流经生物膜时，大量</a:t>
            </a:r>
            <a:r>
              <a:rPr lang="zh-CN" altLang="zh-CN" sz="2400" b="1" dirty="0">
                <a:solidFill>
                  <a:schemeClr val="tx2"/>
                </a:solidFill>
                <a:latin typeface="华文楷体" pitchFamily="2" charset="-122"/>
                <a:ea typeface="华文楷体" pitchFamily="2" charset="-122"/>
              </a:rPr>
              <a:t>SS</a:t>
            </a:r>
            <a:r>
              <a:rPr lang="zh-CN" sz="2400" b="1" dirty="0">
                <a:solidFill>
                  <a:schemeClr val="tx2"/>
                </a:solidFill>
                <a:latin typeface="华文楷体" pitchFamily="2" charset="-122"/>
                <a:ea typeface="华文楷体" pitchFamily="2" charset="-122"/>
              </a:rPr>
              <a:t>被</a:t>
            </a:r>
            <a:r>
              <a:rPr lang="zh-CN" sz="2400" b="1" dirty="0">
                <a:solidFill>
                  <a:srgbClr val="E7B016"/>
                </a:solidFill>
                <a:latin typeface="华文楷体" pitchFamily="2" charset="-122"/>
                <a:ea typeface="华文楷体" pitchFamily="2" charset="-122"/>
              </a:rPr>
              <a:t>填料</a:t>
            </a:r>
            <a:r>
              <a:rPr lang="zh-CN" sz="2400" b="1" dirty="0">
                <a:solidFill>
                  <a:schemeClr val="tx2"/>
                </a:solidFill>
                <a:latin typeface="华文楷体" pitchFamily="2" charset="-122"/>
                <a:ea typeface="华文楷体" pitchFamily="2" charset="-122"/>
              </a:rPr>
              <a:t>和</a:t>
            </a:r>
            <a:r>
              <a:rPr lang="zh-CN" sz="2400" b="1" dirty="0">
                <a:solidFill>
                  <a:srgbClr val="E7B016"/>
                </a:solidFill>
                <a:latin typeface="华文楷体" pitchFamily="2" charset="-122"/>
                <a:ea typeface="华文楷体" pitchFamily="2" charset="-122"/>
              </a:rPr>
              <a:t>植物根系</a:t>
            </a:r>
            <a:r>
              <a:rPr lang="zh-CN" sz="2400" b="1" dirty="0">
                <a:solidFill>
                  <a:schemeClr val="tx2"/>
                </a:solidFill>
                <a:latin typeface="华文楷体" pitchFamily="2" charset="-122"/>
                <a:ea typeface="华文楷体" pitchFamily="2" charset="-122"/>
              </a:rPr>
              <a:t>阻挡截留，有机污染物则通过</a:t>
            </a:r>
            <a:r>
              <a:rPr lang="zh-CN" sz="2400" b="1" dirty="0">
                <a:solidFill>
                  <a:srgbClr val="E7B016"/>
                </a:solidFill>
                <a:latin typeface="华文楷体" pitchFamily="2" charset="-122"/>
                <a:ea typeface="华文楷体" pitchFamily="2" charset="-122"/>
              </a:rPr>
              <a:t>生物膜</a:t>
            </a:r>
            <a:r>
              <a:rPr lang="zh-CN" sz="2400" b="1" dirty="0">
                <a:solidFill>
                  <a:schemeClr val="tx2"/>
                </a:solidFill>
                <a:latin typeface="华文楷体" pitchFamily="2" charset="-122"/>
                <a:ea typeface="华文楷体" pitchFamily="2" charset="-122"/>
              </a:rPr>
              <a:t>的</a:t>
            </a:r>
            <a:r>
              <a:rPr lang="zh-CN" sz="2400" b="1" dirty="0">
                <a:solidFill>
                  <a:srgbClr val="E7B016"/>
                </a:solidFill>
                <a:latin typeface="华文楷体" pitchFamily="2" charset="-122"/>
                <a:ea typeface="华文楷体" pitchFamily="2" charset="-122"/>
              </a:rPr>
              <a:t>吸收</a:t>
            </a:r>
            <a:r>
              <a:rPr lang="zh-CN" sz="2400" b="1" dirty="0">
                <a:solidFill>
                  <a:schemeClr val="tx2"/>
                </a:solidFill>
                <a:latin typeface="华文楷体" pitchFamily="2" charset="-122"/>
                <a:ea typeface="华文楷体" pitchFamily="2" charset="-122"/>
              </a:rPr>
              <a:t>、</a:t>
            </a:r>
            <a:r>
              <a:rPr lang="zh-CN" sz="2400" b="1" dirty="0">
                <a:solidFill>
                  <a:srgbClr val="E7B016"/>
                </a:solidFill>
                <a:latin typeface="华文楷体" pitchFamily="2" charset="-122"/>
                <a:ea typeface="华文楷体" pitchFamily="2" charset="-122"/>
              </a:rPr>
              <a:t>同化</a:t>
            </a:r>
            <a:r>
              <a:rPr lang="zh-CN" sz="2400" b="1" dirty="0">
                <a:solidFill>
                  <a:schemeClr val="tx2"/>
                </a:solidFill>
                <a:latin typeface="华文楷体" pitchFamily="2" charset="-122"/>
                <a:ea typeface="华文楷体" pitchFamily="2" charset="-122"/>
              </a:rPr>
              <a:t>及</a:t>
            </a:r>
            <a:r>
              <a:rPr lang="zh-CN" sz="2400" b="1" dirty="0">
                <a:solidFill>
                  <a:srgbClr val="E7B016"/>
                </a:solidFill>
                <a:latin typeface="华文楷体" pitchFamily="2" charset="-122"/>
                <a:ea typeface="华文楷体" pitchFamily="2" charset="-122"/>
              </a:rPr>
              <a:t>异化</a:t>
            </a:r>
            <a:r>
              <a:rPr lang="zh-CN" sz="2400" b="1" dirty="0">
                <a:solidFill>
                  <a:schemeClr val="tx2"/>
                </a:solidFill>
                <a:latin typeface="华文楷体" pitchFamily="2" charset="-122"/>
                <a:ea typeface="华文楷体" pitchFamily="2" charset="-122"/>
              </a:rPr>
              <a:t>作用而被去除。湿地系统中因</a:t>
            </a:r>
            <a:r>
              <a:rPr lang="zh-CN" sz="2400" b="1" dirty="0">
                <a:solidFill>
                  <a:srgbClr val="E7B016"/>
                </a:solidFill>
                <a:latin typeface="华文楷体" pitchFamily="2" charset="-122"/>
                <a:ea typeface="华文楷体" pitchFamily="2" charset="-122"/>
              </a:rPr>
              <a:t>植物根系对氧的传递释放</a:t>
            </a:r>
            <a:r>
              <a:rPr lang="zh-CN" sz="2400" b="1" dirty="0">
                <a:solidFill>
                  <a:schemeClr val="tx2"/>
                </a:solidFill>
                <a:latin typeface="华文楷体" pitchFamily="2" charset="-122"/>
                <a:ea typeface="华文楷体" pitchFamily="2" charset="-122"/>
              </a:rPr>
              <a:t>，使其周围的环境中依次出现好氧、缺氧、厌氧状态，通过</a:t>
            </a:r>
            <a:r>
              <a:rPr lang="zh-CN" sz="2400" b="1" dirty="0">
                <a:solidFill>
                  <a:srgbClr val="E7B016"/>
                </a:solidFill>
                <a:latin typeface="华文楷体" pitchFamily="2" charset="-122"/>
                <a:ea typeface="华文楷体" pitchFamily="2" charset="-122"/>
              </a:rPr>
              <a:t>硝化</a:t>
            </a:r>
            <a:r>
              <a:rPr lang="zh-CN" sz="2400" b="1" dirty="0">
                <a:solidFill>
                  <a:schemeClr val="tx2"/>
                </a:solidFill>
                <a:latin typeface="华文楷体" pitchFamily="2" charset="-122"/>
                <a:ea typeface="华文楷体" pitchFamily="2" charset="-122"/>
              </a:rPr>
              <a:t>、反</a:t>
            </a:r>
            <a:r>
              <a:rPr lang="zh-CN" sz="2400" b="1" dirty="0">
                <a:solidFill>
                  <a:srgbClr val="E7B016"/>
                </a:solidFill>
                <a:latin typeface="华文楷体" pitchFamily="2" charset="-122"/>
                <a:ea typeface="华文楷体" pitchFamily="2" charset="-122"/>
              </a:rPr>
              <a:t>硝化作用</a:t>
            </a:r>
            <a:r>
              <a:rPr lang="zh-CN" sz="2400" b="1" dirty="0">
                <a:solidFill>
                  <a:schemeClr val="tx2"/>
                </a:solidFill>
                <a:latin typeface="华文楷体" pitchFamily="2" charset="-122"/>
                <a:ea typeface="华文楷体" pitchFamily="2" charset="-122"/>
              </a:rPr>
              <a:t>将其除去，最后湿地系统</a:t>
            </a:r>
            <a:r>
              <a:rPr lang="zh-CN" sz="2400" b="1" dirty="0">
                <a:solidFill>
                  <a:srgbClr val="E7B016"/>
                </a:solidFill>
                <a:latin typeface="华文楷体" pitchFamily="2" charset="-122"/>
                <a:ea typeface="华文楷体" pitchFamily="2" charset="-122"/>
              </a:rPr>
              <a:t>更换填料</a:t>
            </a:r>
            <a:r>
              <a:rPr lang="zh-CN" sz="2400" b="1" dirty="0">
                <a:solidFill>
                  <a:schemeClr val="tx2"/>
                </a:solidFill>
                <a:latin typeface="华文楷体" pitchFamily="2" charset="-122"/>
                <a:ea typeface="华文楷体" pitchFamily="2" charset="-122"/>
              </a:rPr>
              <a:t>或</a:t>
            </a:r>
            <a:r>
              <a:rPr lang="zh-CN" sz="2400" b="1" dirty="0">
                <a:solidFill>
                  <a:srgbClr val="E7B016"/>
                </a:solidFill>
                <a:latin typeface="华文楷体" pitchFamily="2" charset="-122"/>
                <a:ea typeface="华文楷体" pitchFamily="2" charset="-122"/>
              </a:rPr>
              <a:t>收割栽种植物</a:t>
            </a:r>
            <a:r>
              <a:rPr lang="zh-CN" sz="2400" b="1" dirty="0">
                <a:solidFill>
                  <a:schemeClr val="tx2"/>
                </a:solidFill>
                <a:latin typeface="华文楷体" pitchFamily="2" charset="-122"/>
                <a:ea typeface="华文楷体" pitchFamily="2" charset="-122"/>
              </a:rPr>
              <a:t>将污染物最终除去。 </a:t>
            </a:r>
            <a:br>
              <a:rPr lang="zh-CN" sz="2800" b="1" dirty="0">
                <a:solidFill>
                  <a:schemeClr val="tx2"/>
                </a:solidFill>
                <a:latin typeface="华文楷体" pitchFamily="2" charset="-122"/>
                <a:ea typeface="华文楷体" pitchFamily="2" charset="-122"/>
              </a:rPr>
            </a:br>
            <a:br>
              <a:rPr lang="zh-CN" sz="1800" dirty="0">
                <a:ea typeface="PMingLiU" pitchFamily="18" charset="-120"/>
              </a:rPr>
            </a:br>
            <a:endParaRPr lang="zh-CN" sz="1800" dirty="0">
              <a:ea typeface="PMingLiU" pitchFamily="18" charset="-120"/>
            </a:endParaRPr>
          </a:p>
        </p:txBody>
      </p:sp>
      <p:pic>
        <p:nvPicPr>
          <p:cNvPr id="30723" name="Picture 4" descr="1197396021_0_39230500"/>
          <p:cNvPicPr>
            <a:picLocks noChangeAspect="1" noChangeArrowheads="1"/>
          </p:cNvPicPr>
          <p:nvPr/>
        </p:nvPicPr>
        <p:blipFill>
          <a:blip r:embed="rId2" cstate="print"/>
          <a:srcRect/>
          <a:stretch>
            <a:fillRect/>
          </a:stretch>
        </p:blipFill>
        <p:spPr bwMode="auto">
          <a:xfrm>
            <a:off x="3851920" y="4869160"/>
            <a:ext cx="2592388" cy="177323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blinds(horizontal)">
                                      <p:cBhvr>
                                        <p:cTn id="7" dur="50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3" name="Rectangle 3"/>
          <p:cNvSpPr>
            <a:spLocks noChangeArrowheads="1"/>
          </p:cNvSpPr>
          <p:nvPr/>
        </p:nvSpPr>
        <p:spPr bwMode="auto">
          <a:xfrm>
            <a:off x="1258888" y="908050"/>
            <a:ext cx="6048375" cy="503238"/>
          </a:xfrm>
          <a:prstGeom prst="rect">
            <a:avLst/>
          </a:prstGeom>
          <a:noFill/>
          <a:ln w="9525">
            <a:noFill/>
            <a:miter lim="800000"/>
            <a:headEnd/>
            <a:tailEnd/>
          </a:ln>
          <a:effectLst/>
        </p:spPr>
        <p:txBody>
          <a:bodyPr/>
          <a:lstStyle/>
          <a:p>
            <a:pPr algn="ctr">
              <a:buClr>
                <a:schemeClr val="folHlink"/>
              </a:buClr>
              <a:buSzPct val="60000"/>
            </a:pPr>
            <a:r>
              <a:rPr kumimoji="0" lang="zh-CN" altLang="en-US" sz="3200" b="1" dirty="0">
                <a:solidFill>
                  <a:srgbClr val="0BF57A"/>
                </a:solidFill>
                <a:latin typeface="Tahoma" pitchFamily="34" charset="0"/>
                <a:ea typeface="华文隶书" pitchFamily="2" charset="-122"/>
              </a:rPr>
              <a:t>（</a:t>
            </a:r>
            <a:r>
              <a:rPr kumimoji="0" lang="en-US" altLang="zh-CN" sz="3200" b="1" dirty="0">
                <a:solidFill>
                  <a:srgbClr val="0BF57A"/>
                </a:solidFill>
                <a:latin typeface="Tahoma" pitchFamily="34" charset="0"/>
                <a:ea typeface="华文隶书" pitchFamily="2" charset="-122"/>
              </a:rPr>
              <a:t>1</a:t>
            </a:r>
            <a:r>
              <a:rPr kumimoji="0" lang="zh-CN" altLang="en-US" sz="3200" b="1" dirty="0">
                <a:solidFill>
                  <a:srgbClr val="0BF57A"/>
                </a:solidFill>
                <a:latin typeface="Tahoma" pitchFamily="34" charset="0"/>
                <a:ea typeface="华文隶书" pitchFamily="2" charset="-122"/>
              </a:rPr>
              <a:t>）悬浮物（</a:t>
            </a:r>
            <a:r>
              <a:rPr kumimoji="0" lang="en-US" altLang="zh-CN" sz="3200" b="1" dirty="0">
                <a:solidFill>
                  <a:srgbClr val="0BF57A"/>
                </a:solidFill>
                <a:latin typeface="Tahoma" pitchFamily="34" charset="0"/>
                <a:ea typeface="华文隶书" pitchFamily="2" charset="-122"/>
              </a:rPr>
              <a:t>SS</a:t>
            </a:r>
            <a:r>
              <a:rPr kumimoji="0" lang="zh-CN" altLang="en-US" sz="3200" b="1" dirty="0">
                <a:solidFill>
                  <a:srgbClr val="0BF57A"/>
                </a:solidFill>
                <a:latin typeface="Tahoma" pitchFamily="34" charset="0"/>
                <a:ea typeface="华文隶书" pitchFamily="2" charset="-122"/>
              </a:rPr>
              <a:t>）的去除</a:t>
            </a:r>
          </a:p>
        </p:txBody>
      </p:sp>
      <p:sp>
        <p:nvSpPr>
          <p:cNvPr id="394244" name="Text Box 4"/>
          <p:cNvSpPr txBox="1">
            <a:spLocks noChangeArrowheads="1"/>
          </p:cNvSpPr>
          <p:nvPr/>
        </p:nvSpPr>
        <p:spPr bwMode="auto">
          <a:xfrm>
            <a:off x="1042988" y="1907382"/>
            <a:ext cx="5834062" cy="457200"/>
          </a:xfrm>
          <a:prstGeom prst="rect">
            <a:avLst/>
          </a:prstGeom>
          <a:noFill/>
          <a:ln w="9525">
            <a:noFill/>
            <a:miter lim="800000"/>
            <a:headEnd/>
            <a:tailEnd/>
          </a:ln>
          <a:effectLst/>
        </p:spPr>
        <p:txBody>
          <a:bodyPr>
            <a:spAutoFit/>
          </a:bodyPr>
          <a:lstStyle/>
          <a:p>
            <a:pPr algn="l">
              <a:spcBef>
                <a:spcPct val="50000"/>
              </a:spcBef>
              <a:buFont typeface="Wingdings" pitchFamily="2" charset="2"/>
              <a:buChar char="Ø"/>
            </a:pPr>
            <a:r>
              <a:rPr lang="en-US" altLang="zh-CN" sz="2400" b="1" dirty="0">
                <a:ea typeface="华文新魏" pitchFamily="2" charset="-122"/>
              </a:rPr>
              <a:t> </a:t>
            </a:r>
            <a:r>
              <a:rPr lang="zh-CN" altLang="en-US" sz="2400" b="1" dirty="0">
                <a:ea typeface="华文新魏" pitchFamily="2" charset="-122"/>
              </a:rPr>
              <a:t>去除区域：</a:t>
            </a:r>
            <a:r>
              <a:rPr lang="zh-CN" altLang="en-US" sz="2400" b="1" dirty="0">
                <a:solidFill>
                  <a:schemeClr val="hlink"/>
                </a:solidFill>
                <a:ea typeface="华文新魏" pitchFamily="2" charset="-122"/>
              </a:rPr>
              <a:t>进口处</a:t>
            </a:r>
            <a:r>
              <a:rPr lang="en-US" altLang="zh-CN" sz="2400" b="1" dirty="0">
                <a:solidFill>
                  <a:schemeClr val="hlink"/>
                </a:solidFill>
                <a:ea typeface="华文新魏" pitchFamily="2" charset="-122"/>
              </a:rPr>
              <a:t>5</a:t>
            </a:r>
            <a:r>
              <a:rPr lang="zh-CN" altLang="en-US" sz="2400" b="1" dirty="0">
                <a:solidFill>
                  <a:schemeClr val="hlink"/>
                </a:solidFill>
                <a:ea typeface="华文新魏" pitchFamily="2" charset="-122"/>
              </a:rPr>
              <a:t>～</a:t>
            </a:r>
            <a:r>
              <a:rPr lang="en-US" altLang="zh-CN" sz="2400" b="1" dirty="0">
                <a:solidFill>
                  <a:schemeClr val="hlink"/>
                </a:solidFill>
                <a:ea typeface="华文新魏" pitchFamily="2" charset="-122"/>
              </a:rPr>
              <a:t>10cm</a:t>
            </a:r>
            <a:r>
              <a:rPr lang="zh-CN" altLang="en-US" sz="2400" b="1" dirty="0">
                <a:solidFill>
                  <a:schemeClr val="hlink"/>
                </a:solidFill>
                <a:ea typeface="华文新魏" pitchFamily="2" charset="-122"/>
              </a:rPr>
              <a:t>内完成</a:t>
            </a:r>
          </a:p>
        </p:txBody>
      </p:sp>
      <p:sp>
        <p:nvSpPr>
          <p:cNvPr id="394245" name="Text Box 5"/>
          <p:cNvSpPr txBox="1">
            <a:spLocks noChangeArrowheads="1"/>
          </p:cNvSpPr>
          <p:nvPr/>
        </p:nvSpPr>
        <p:spPr bwMode="auto">
          <a:xfrm>
            <a:off x="1042988" y="2661445"/>
            <a:ext cx="6553200" cy="457200"/>
          </a:xfrm>
          <a:prstGeom prst="rect">
            <a:avLst/>
          </a:prstGeom>
          <a:noFill/>
          <a:ln w="9525">
            <a:noFill/>
            <a:miter lim="800000"/>
            <a:headEnd/>
            <a:tailEnd/>
          </a:ln>
          <a:effectLst/>
        </p:spPr>
        <p:txBody>
          <a:bodyPr>
            <a:spAutoFit/>
          </a:bodyPr>
          <a:lstStyle/>
          <a:p>
            <a:pPr algn="l">
              <a:spcBef>
                <a:spcPct val="50000"/>
              </a:spcBef>
              <a:buFont typeface="Wingdings" pitchFamily="2" charset="2"/>
              <a:buChar char="Ø"/>
            </a:pPr>
            <a:r>
              <a:rPr lang="en-US" altLang="zh-CN" sz="2400" b="1">
                <a:ea typeface="华文新魏" pitchFamily="2" charset="-122"/>
              </a:rPr>
              <a:t> </a:t>
            </a:r>
            <a:r>
              <a:rPr lang="zh-CN" altLang="en-US" sz="2400" b="1">
                <a:ea typeface="华文新魏" pitchFamily="2" charset="-122"/>
              </a:rPr>
              <a:t>机理：</a:t>
            </a:r>
            <a:endParaRPr lang="zh-CN" altLang="en-US" sz="2400" b="1">
              <a:latin typeface="华文新魏" pitchFamily="2" charset="-122"/>
              <a:ea typeface="华文新魏" pitchFamily="2" charset="-122"/>
            </a:endParaRPr>
          </a:p>
        </p:txBody>
      </p:sp>
      <p:sp>
        <p:nvSpPr>
          <p:cNvPr id="394246" name="Text Box 6"/>
          <p:cNvSpPr txBox="1">
            <a:spLocks noChangeArrowheads="1"/>
          </p:cNvSpPr>
          <p:nvPr/>
        </p:nvSpPr>
        <p:spPr bwMode="auto">
          <a:xfrm>
            <a:off x="1835150" y="3525670"/>
            <a:ext cx="2665413" cy="457200"/>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l"/>
            </a:pPr>
            <a:r>
              <a:rPr lang="en-US" altLang="zh-CN" sz="2400" b="1" dirty="0">
                <a:solidFill>
                  <a:schemeClr val="hlink"/>
                </a:solidFill>
                <a:ea typeface="华文新魏" pitchFamily="2" charset="-122"/>
              </a:rPr>
              <a:t> </a:t>
            </a:r>
            <a:r>
              <a:rPr lang="zh-CN" altLang="en-US" sz="2400" b="1" dirty="0">
                <a:solidFill>
                  <a:schemeClr val="hlink"/>
                </a:solidFill>
                <a:ea typeface="华文新魏" pitchFamily="2" charset="-122"/>
              </a:rPr>
              <a:t>基质层的填料</a:t>
            </a:r>
          </a:p>
        </p:txBody>
      </p:sp>
      <p:sp>
        <p:nvSpPr>
          <p:cNvPr id="394247" name="Text Box 7"/>
          <p:cNvSpPr txBox="1">
            <a:spLocks noChangeArrowheads="1"/>
          </p:cNvSpPr>
          <p:nvPr/>
        </p:nvSpPr>
        <p:spPr bwMode="auto">
          <a:xfrm>
            <a:off x="1835150" y="4164806"/>
            <a:ext cx="2665413" cy="457200"/>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l"/>
            </a:pPr>
            <a:r>
              <a:rPr lang="en-US" altLang="zh-CN" sz="2400" b="1" dirty="0">
                <a:solidFill>
                  <a:schemeClr val="hlink"/>
                </a:solidFill>
                <a:ea typeface="华文新魏" pitchFamily="2" charset="-122"/>
              </a:rPr>
              <a:t> </a:t>
            </a:r>
            <a:r>
              <a:rPr lang="zh-CN" altLang="en-US" sz="2400" b="1" dirty="0">
                <a:solidFill>
                  <a:schemeClr val="hlink"/>
                </a:solidFill>
                <a:ea typeface="华文新魏" pitchFamily="2" charset="-122"/>
              </a:rPr>
              <a:t>植物的根、茎</a:t>
            </a:r>
          </a:p>
        </p:txBody>
      </p:sp>
      <p:sp>
        <p:nvSpPr>
          <p:cNvPr id="394248" name="Text Box 8"/>
          <p:cNvSpPr txBox="1">
            <a:spLocks noChangeArrowheads="1"/>
          </p:cNvSpPr>
          <p:nvPr/>
        </p:nvSpPr>
        <p:spPr bwMode="auto">
          <a:xfrm>
            <a:off x="5568653" y="4164806"/>
            <a:ext cx="3095625" cy="457200"/>
          </a:xfrm>
          <a:prstGeom prst="rect">
            <a:avLst/>
          </a:prstGeom>
          <a:noFill/>
          <a:ln w="9525">
            <a:noFill/>
            <a:miter lim="800000"/>
            <a:headEnd/>
            <a:tailEnd/>
          </a:ln>
          <a:effectLst/>
        </p:spPr>
        <p:txBody>
          <a:bodyPr anchor="ctr">
            <a:spAutoFit/>
          </a:bodyPr>
          <a:lstStyle/>
          <a:p>
            <a:pPr algn="l">
              <a:spcBef>
                <a:spcPct val="50000"/>
              </a:spcBef>
              <a:buClr>
                <a:srgbClr val="FF0000"/>
              </a:buClr>
              <a:buFont typeface="Wingdings" pitchFamily="2" charset="2"/>
              <a:buNone/>
            </a:pPr>
            <a:r>
              <a:rPr lang="en-US" altLang="zh-CN" sz="2400" b="1" dirty="0">
                <a:solidFill>
                  <a:schemeClr val="hlink"/>
                </a:solidFill>
                <a:ea typeface="华文新魏" pitchFamily="2" charset="-122"/>
              </a:rPr>
              <a:t>“</a:t>
            </a:r>
            <a:r>
              <a:rPr lang="zh-CN" altLang="en-US" sz="2400" b="1" dirty="0">
                <a:solidFill>
                  <a:schemeClr val="hlink"/>
                </a:solidFill>
                <a:ea typeface="华文新魏" pitchFamily="2" charset="-122"/>
              </a:rPr>
              <a:t>过滤、拦截”作用</a:t>
            </a:r>
          </a:p>
        </p:txBody>
      </p:sp>
      <p:sp>
        <p:nvSpPr>
          <p:cNvPr id="394249" name="AutoShape 9"/>
          <p:cNvSpPr>
            <a:spLocks noChangeArrowheads="1"/>
          </p:cNvSpPr>
          <p:nvPr/>
        </p:nvSpPr>
        <p:spPr bwMode="auto">
          <a:xfrm>
            <a:off x="4612862" y="3663483"/>
            <a:ext cx="720725" cy="1512887"/>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headEnd/>
            <a:tailEnd/>
          </a:ln>
          <a:effectLst/>
        </p:spPr>
        <p:txBody>
          <a:bodyPr wrap="none" anchor="ctr"/>
          <a:lstStyle/>
          <a:p>
            <a:endParaRPr lang="zh-CN" altLang="en-US"/>
          </a:p>
        </p:txBody>
      </p:sp>
      <p:sp>
        <p:nvSpPr>
          <p:cNvPr id="394250" name="Text Box 10"/>
          <p:cNvSpPr txBox="1">
            <a:spLocks noChangeArrowheads="1"/>
          </p:cNvSpPr>
          <p:nvPr/>
        </p:nvSpPr>
        <p:spPr bwMode="auto">
          <a:xfrm>
            <a:off x="1835150" y="4719170"/>
            <a:ext cx="2520950" cy="457200"/>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l"/>
            </a:pPr>
            <a:r>
              <a:rPr lang="en-US" altLang="zh-CN" sz="2400" b="1" dirty="0">
                <a:solidFill>
                  <a:schemeClr val="hlink"/>
                </a:solidFill>
                <a:ea typeface="华文新魏" pitchFamily="2" charset="-122"/>
              </a:rPr>
              <a:t> </a:t>
            </a:r>
            <a:r>
              <a:rPr lang="zh-CN" altLang="en-US" sz="2400" b="1" dirty="0">
                <a:solidFill>
                  <a:schemeClr val="hlink"/>
                </a:solidFill>
                <a:ea typeface="华文新魏" pitchFamily="2" charset="-122"/>
              </a:rPr>
              <a:t>腐殖层</a:t>
            </a:r>
          </a:p>
        </p:txBody>
      </p:sp>
      <p:sp>
        <p:nvSpPr>
          <p:cNvPr id="394251" name="Text Box 11"/>
          <p:cNvSpPr txBox="1">
            <a:spLocks noChangeArrowheads="1"/>
          </p:cNvSpPr>
          <p:nvPr/>
        </p:nvSpPr>
        <p:spPr bwMode="auto">
          <a:xfrm>
            <a:off x="1258888" y="5572552"/>
            <a:ext cx="7561262" cy="830997"/>
          </a:xfrm>
          <a:prstGeom prst="rect">
            <a:avLst/>
          </a:prstGeom>
          <a:noFill/>
          <a:ln w="9525">
            <a:noFill/>
            <a:miter lim="800000"/>
            <a:headEnd/>
            <a:tailEnd/>
          </a:ln>
          <a:effectLst/>
        </p:spPr>
        <p:txBody>
          <a:bodyPr anchor="ctr">
            <a:spAutoFit/>
          </a:bodyPr>
          <a:lstStyle/>
          <a:p>
            <a:pPr algn="l">
              <a:spcBef>
                <a:spcPct val="50000"/>
              </a:spcBef>
              <a:buClr>
                <a:srgbClr val="FF0000"/>
              </a:buClr>
              <a:buFont typeface="Wingdings" pitchFamily="2" charset="2"/>
              <a:buNone/>
            </a:pPr>
            <a:r>
              <a:rPr lang="zh-CN" altLang="en-US" sz="2400" b="1" dirty="0">
                <a:ea typeface="华文新魏" pitchFamily="2" charset="-122"/>
              </a:rPr>
              <a:t>结论：</a:t>
            </a:r>
            <a:r>
              <a:rPr lang="en-US" altLang="zh-CN" sz="2400" b="1" dirty="0">
                <a:solidFill>
                  <a:schemeClr val="hlink"/>
                </a:solidFill>
                <a:ea typeface="华文新魏" pitchFamily="2" charset="-122"/>
              </a:rPr>
              <a:t>SS</a:t>
            </a:r>
            <a:r>
              <a:rPr lang="zh-CN" altLang="en-US" sz="2400" b="1" dirty="0">
                <a:solidFill>
                  <a:schemeClr val="hlink"/>
                </a:solidFill>
                <a:ea typeface="华文新魏" pitchFamily="2" charset="-122"/>
              </a:rPr>
              <a:t>去除效率高低，取决于污水同植物与填料的接触程度</a:t>
            </a:r>
          </a:p>
        </p:txBody>
      </p:sp>
    </p:spTree>
  </p:cSld>
  <p:clrMapOvr>
    <a:masterClrMapping/>
  </p:clrMapOvr>
  <p:transition spd="med">
    <p:random/>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7" name="Rectangle 3"/>
          <p:cNvSpPr>
            <a:spLocks noChangeArrowheads="1"/>
          </p:cNvSpPr>
          <p:nvPr/>
        </p:nvSpPr>
        <p:spPr bwMode="auto">
          <a:xfrm>
            <a:off x="971550" y="1844675"/>
            <a:ext cx="6048375" cy="503238"/>
          </a:xfrm>
          <a:prstGeom prst="rect">
            <a:avLst/>
          </a:prstGeom>
          <a:noFill/>
          <a:ln w="9525">
            <a:noFill/>
            <a:miter lim="800000"/>
            <a:headEnd/>
            <a:tailEnd/>
          </a:ln>
          <a:effectLst/>
        </p:spPr>
        <p:txBody>
          <a:bodyPr/>
          <a:lstStyle/>
          <a:p>
            <a:pPr marL="342900" indent="-342900" algn="l">
              <a:buClr>
                <a:schemeClr val="folHlink"/>
              </a:buClr>
              <a:buSzPct val="60000"/>
              <a:buFont typeface="Wingdings" pitchFamily="2" charset="2"/>
              <a:buChar char="n"/>
            </a:pPr>
            <a:r>
              <a:rPr kumimoji="0" lang="zh-CN" altLang="en-US" sz="3600" b="1" dirty="0">
                <a:solidFill>
                  <a:srgbClr val="0BF57A"/>
                </a:solidFill>
                <a:latin typeface="Tahoma" pitchFamily="34" charset="0"/>
                <a:ea typeface="华文隶书" pitchFamily="2" charset="-122"/>
              </a:rPr>
              <a:t>（</a:t>
            </a:r>
            <a:r>
              <a:rPr kumimoji="0" lang="en-US" altLang="zh-CN" sz="3600" b="1" dirty="0">
                <a:solidFill>
                  <a:srgbClr val="0BF57A"/>
                </a:solidFill>
                <a:latin typeface="Tahoma" pitchFamily="34" charset="0"/>
                <a:ea typeface="华文隶书" pitchFamily="2" charset="-122"/>
              </a:rPr>
              <a:t>2</a:t>
            </a:r>
            <a:r>
              <a:rPr kumimoji="0" lang="zh-CN" altLang="en-US" sz="3600" b="1" dirty="0">
                <a:solidFill>
                  <a:srgbClr val="0BF57A"/>
                </a:solidFill>
                <a:latin typeface="Tahoma" pitchFamily="34" charset="0"/>
                <a:ea typeface="华文隶书" pitchFamily="2" charset="-122"/>
              </a:rPr>
              <a:t>）有机物的去除</a:t>
            </a:r>
          </a:p>
        </p:txBody>
      </p:sp>
      <p:sp>
        <p:nvSpPr>
          <p:cNvPr id="395268" name="Text Box 4"/>
          <p:cNvSpPr txBox="1">
            <a:spLocks noChangeArrowheads="1"/>
          </p:cNvSpPr>
          <p:nvPr/>
        </p:nvSpPr>
        <p:spPr bwMode="auto">
          <a:xfrm>
            <a:off x="611188" y="3141663"/>
            <a:ext cx="7632700" cy="1311275"/>
          </a:xfrm>
          <a:prstGeom prst="rect">
            <a:avLst/>
          </a:prstGeom>
          <a:noFill/>
          <a:ln w="9525">
            <a:noFill/>
            <a:miter lim="800000"/>
            <a:headEnd/>
            <a:tailEnd/>
          </a:ln>
          <a:effectLst/>
        </p:spPr>
        <p:txBody>
          <a:bodyPr>
            <a:spAutoFit/>
          </a:bodyPr>
          <a:lstStyle/>
          <a:p>
            <a:pPr algn="l">
              <a:spcBef>
                <a:spcPct val="50000"/>
              </a:spcBef>
              <a:buFont typeface="Wingdings" pitchFamily="2" charset="2"/>
              <a:buChar char="Ø"/>
            </a:pPr>
            <a:r>
              <a:rPr lang="en-US" altLang="zh-CN" sz="2800" b="1" dirty="0">
                <a:ea typeface="华文新魏" pitchFamily="2" charset="-122"/>
              </a:rPr>
              <a:t> </a:t>
            </a:r>
            <a:r>
              <a:rPr lang="zh-CN" altLang="en-US" sz="3200" b="1" dirty="0">
                <a:ea typeface="华文新魏" pitchFamily="2" charset="-122"/>
              </a:rPr>
              <a:t>降解主体：</a:t>
            </a:r>
          </a:p>
          <a:p>
            <a:pPr algn="l">
              <a:spcBef>
                <a:spcPct val="50000"/>
              </a:spcBef>
              <a:buFont typeface="Wingdings" pitchFamily="2" charset="2"/>
              <a:buNone/>
            </a:pPr>
            <a:r>
              <a:rPr lang="zh-CN" altLang="en-US" sz="3200" dirty="0">
                <a:solidFill>
                  <a:schemeClr val="hlink"/>
                </a:solidFill>
                <a:ea typeface="华文新魏" pitchFamily="2" charset="-122"/>
              </a:rPr>
              <a:t>               兼性细菌；厌氧细菌；好氧细菌</a:t>
            </a:r>
          </a:p>
        </p:txBody>
      </p:sp>
    </p:spTree>
  </p:cSld>
  <p:clrMapOvr>
    <a:masterClrMapping/>
  </p:clrMapOvr>
  <p:transition spd="med">
    <p:random/>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91" name="Rectangle 3"/>
          <p:cNvSpPr>
            <a:spLocks noChangeArrowheads="1"/>
          </p:cNvSpPr>
          <p:nvPr/>
        </p:nvSpPr>
        <p:spPr bwMode="auto">
          <a:xfrm>
            <a:off x="1187450" y="1052513"/>
            <a:ext cx="6048375" cy="503237"/>
          </a:xfrm>
          <a:prstGeom prst="rect">
            <a:avLst/>
          </a:prstGeom>
          <a:noFill/>
          <a:ln w="9525">
            <a:noFill/>
            <a:miter lim="800000"/>
            <a:headEnd/>
            <a:tailEnd/>
          </a:ln>
          <a:effectLst/>
        </p:spPr>
        <p:txBody>
          <a:bodyPr/>
          <a:lstStyle/>
          <a:p>
            <a:pPr marL="342900" indent="-342900" algn="l">
              <a:buClr>
                <a:schemeClr val="folHlink"/>
              </a:buClr>
              <a:buSzPct val="60000"/>
              <a:buFont typeface="Wingdings" pitchFamily="2" charset="2"/>
              <a:buChar char="n"/>
            </a:pPr>
            <a:r>
              <a:rPr kumimoji="0" lang="zh-CN" altLang="en-US" sz="3600" b="1" dirty="0">
                <a:solidFill>
                  <a:srgbClr val="0BF57A"/>
                </a:solidFill>
                <a:latin typeface="Tahoma" pitchFamily="34" charset="0"/>
                <a:ea typeface="华文隶书" pitchFamily="2" charset="-122"/>
              </a:rPr>
              <a:t>（</a:t>
            </a:r>
            <a:r>
              <a:rPr kumimoji="0" lang="en-US" altLang="zh-CN" sz="3600" b="1" dirty="0">
                <a:solidFill>
                  <a:srgbClr val="0BF57A"/>
                </a:solidFill>
                <a:latin typeface="Tahoma" pitchFamily="34" charset="0"/>
                <a:ea typeface="华文隶书" pitchFamily="2" charset="-122"/>
              </a:rPr>
              <a:t>3</a:t>
            </a:r>
            <a:r>
              <a:rPr kumimoji="0" lang="zh-CN" altLang="en-US" sz="3600" b="1" dirty="0">
                <a:solidFill>
                  <a:srgbClr val="0BF57A"/>
                </a:solidFill>
                <a:latin typeface="Tahoma" pitchFamily="34" charset="0"/>
                <a:ea typeface="华文隶书" pitchFamily="2" charset="-122"/>
              </a:rPr>
              <a:t>）氮的去除</a:t>
            </a:r>
          </a:p>
        </p:txBody>
      </p:sp>
      <p:sp>
        <p:nvSpPr>
          <p:cNvPr id="396292" name="Text Box 4"/>
          <p:cNvSpPr txBox="1">
            <a:spLocks noChangeArrowheads="1"/>
          </p:cNvSpPr>
          <p:nvPr/>
        </p:nvSpPr>
        <p:spPr bwMode="auto">
          <a:xfrm>
            <a:off x="1258888" y="1916832"/>
            <a:ext cx="6553200" cy="519113"/>
          </a:xfrm>
          <a:prstGeom prst="rect">
            <a:avLst/>
          </a:prstGeom>
          <a:noFill/>
          <a:ln w="9525">
            <a:noFill/>
            <a:miter lim="800000"/>
            <a:headEnd/>
            <a:tailEnd/>
          </a:ln>
          <a:effectLst/>
        </p:spPr>
        <p:txBody>
          <a:bodyPr>
            <a:spAutoFit/>
          </a:bodyPr>
          <a:lstStyle/>
          <a:p>
            <a:pPr algn="l">
              <a:spcBef>
                <a:spcPct val="50000"/>
              </a:spcBef>
              <a:buFont typeface="Wingdings" pitchFamily="2" charset="2"/>
              <a:buChar char="Ø"/>
            </a:pPr>
            <a:r>
              <a:rPr lang="en-US" altLang="zh-CN" sz="2800" b="1">
                <a:ea typeface="华文新魏" pitchFamily="2" charset="-122"/>
              </a:rPr>
              <a:t> </a:t>
            </a:r>
            <a:r>
              <a:rPr lang="zh-CN" altLang="en-US" sz="2800" b="1">
                <a:ea typeface="华文新魏" pitchFamily="2" charset="-122"/>
              </a:rPr>
              <a:t>去除途径：</a:t>
            </a:r>
            <a:endParaRPr lang="zh-CN" altLang="en-US" sz="2800" b="1">
              <a:latin typeface="华文新魏" pitchFamily="2" charset="-122"/>
              <a:ea typeface="华文新魏" pitchFamily="2" charset="-122"/>
            </a:endParaRPr>
          </a:p>
        </p:txBody>
      </p:sp>
      <p:sp>
        <p:nvSpPr>
          <p:cNvPr id="396293" name="Text Box 5"/>
          <p:cNvSpPr txBox="1">
            <a:spLocks noChangeArrowheads="1"/>
          </p:cNvSpPr>
          <p:nvPr/>
        </p:nvSpPr>
        <p:spPr bwMode="auto">
          <a:xfrm>
            <a:off x="1620838" y="2708920"/>
            <a:ext cx="4248150" cy="457200"/>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l"/>
            </a:pPr>
            <a:r>
              <a:rPr lang="en-US" altLang="zh-CN" sz="2400" dirty="0">
                <a:solidFill>
                  <a:schemeClr val="hlink"/>
                </a:solidFill>
                <a:ea typeface="华文新魏" pitchFamily="2" charset="-122"/>
              </a:rPr>
              <a:t> </a:t>
            </a:r>
            <a:r>
              <a:rPr lang="zh-CN" altLang="en-US" sz="2400" dirty="0">
                <a:solidFill>
                  <a:schemeClr val="hlink"/>
                </a:solidFill>
                <a:ea typeface="华文新魏" pitchFamily="2" charset="-122"/>
              </a:rPr>
              <a:t>植物吸收及其收获而去除</a:t>
            </a:r>
          </a:p>
        </p:txBody>
      </p:sp>
      <p:sp>
        <p:nvSpPr>
          <p:cNvPr id="396294" name="Text Box 6"/>
          <p:cNvSpPr txBox="1">
            <a:spLocks noChangeArrowheads="1"/>
          </p:cNvSpPr>
          <p:nvPr/>
        </p:nvSpPr>
        <p:spPr bwMode="auto">
          <a:xfrm>
            <a:off x="1620838" y="3933056"/>
            <a:ext cx="4103687" cy="457200"/>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l"/>
            </a:pPr>
            <a:r>
              <a:rPr lang="en-US" altLang="zh-CN" sz="2400">
                <a:solidFill>
                  <a:schemeClr val="hlink"/>
                </a:solidFill>
                <a:ea typeface="华文新魏" pitchFamily="2" charset="-122"/>
              </a:rPr>
              <a:t> </a:t>
            </a:r>
            <a:r>
              <a:rPr lang="zh-CN" altLang="en-US" sz="2400">
                <a:solidFill>
                  <a:schemeClr val="hlink"/>
                </a:solidFill>
                <a:ea typeface="华文新魏" pitchFamily="2" charset="-122"/>
              </a:rPr>
              <a:t>氨的挥发</a:t>
            </a:r>
          </a:p>
        </p:txBody>
      </p:sp>
      <p:sp>
        <p:nvSpPr>
          <p:cNvPr id="396295" name="Text Box 7"/>
          <p:cNvSpPr txBox="1">
            <a:spLocks noChangeArrowheads="1"/>
          </p:cNvSpPr>
          <p:nvPr/>
        </p:nvSpPr>
        <p:spPr bwMode="auto">
          <a:xfrm>
            <a:off x="1619250" y="4581128"/>
            <a:ext cx="4103688" cy="457200"/>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l"/>
            </a:pPr>
            <a:r>
              <a:rPr lang="en-US" altLang="zh-CN" sz="2400" dirty="0">
                <a:solidFill>
                  <a:schemeClr val="hlink"/>
                </a:solidFill>
                <a:ea typeface="华文新魏" pitchFamily="2" charset="-122"/>
              </a:rPr>
              <a:t> </a:t>
            </a:r>
            <a:r>
              <a:rPr lang="zh-CN" altLang="en-US" sz="2400" dirty="0">
                <a:solidFill>
                  <a:schemeClr val="hlink"/>
                </a:solidFill>
                <a:ea typeface="华文新魏" pitchFamily="2" charset="-122"/>
              </a:rPr>
              <a:t>硝化－反硝化作用</a:t>
            </a:r>
          </a:p>
        </p:txBody>
      </p:sp>
      <p:sp>
        <p:nvSpPr>
          <p:cNvPr id="396296" name="Text Box 8"/>
          <p:cNvSpPr txBox="1">
            <a:spLocks noChangeArrowheads="1"/>
          </p:cNvSpPr>
          <p:nvPr/>
        </p:nvSpPr>
        <p:spPr bwMode="auto">
          <a:xfrm>
            <a:off x="1619250" y="3356992"/>
            <a:ext cx="7345363" cy="457200"/>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l"/>
            </a:pPr>
            <a:r>
              <a:rPr lang="en-US" altLang="zh-CN" sz="2400">
                <a:solidFill>
                  <a:schemeClr val="hlink"/>
                </a:solidFill>
                <a:ea typeface="华文新魏" pitchFamily="2" charset="-122"/>
              </a:rPr>
              <a:t> </a:t>
            </a:r>
            <a:r>
              <a:rPr lang="zh-CN" altLang="en-US" sz="2400">
                <a:solidFill>
                  <a:schemeClr val="hlink"/>
                </a:solidFill>
                <a:ea typeface="华文新魏" pitchFamily="2" charset="-122"/>
              </a:rPr>
              <a:t>有机基质的吸附和阳离子交换作用</a:t>
            </a:r>
          </a:p>
        </p:txBody>
      </p:sp>
      <p:sp>
        <p:nvSpPr>
          <p:cNvPr id="396297" name="Text Box 9"/>
          <p:cNvSpPr txBox="1">
            <a:spLocks noChangeArrowheads="1"/>
          </p:cNvSpPr>
          <p:nvPr/>
        </p:nvSpPr>
        <p:spPr bwMode="auto">
          <a:xfrm>
            <a:off x="1835150" y="5157192"/>
            <a:ext cx="6553200" cy="396875"/>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None/>
            </a:pPr>
            <a:r>
              <a:rPr lang="en-US" altLang="zh-CN" sz="2000" dirty="0">
                <a:solidFill>
                  <a:schemeClr val="hlink"/>
                </a:solidFill>
                <a:ea typeface="华文新魏" pitchFamily="2" charset="-122"/>
              </a:rPr>
              <a:t>--</a:t>
            </a:r>
            <a:r>
              <a:rPr lang="zh-CN" altLang="en-US" sz="2000" dirty="0">
                <a:ea typeface="华文新魏" pitchFamily="2" charset="-122"/>
              </a:rPr>
              <a:t>其中微生物的硝化－反硝化作用是脱氮的主要过程</a:t>
            </a:r>
          </a:p>
        </p:txBody>
      </p:sp>
      <p:sp>
        <p:nvSpPr>
          <p:cNvPr id="396298" name="Text Box 10"/>
          <p:cNvSpPr txBox="1">
            <a:spLocks noChangeArrowheads="1"/>
          </p:cNvSpPr>
          <p:nvPr/>
        </p:nvSpPr>
        <p:spPr bwMode="auto">
          <a:xfrm>
            <a:off x="1835150" y="5589240"/>
            <a:ext cx="6553200" cy="396875"/>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None/>
            </a:pPr>
            <a:r>
              <a:rPr lang="en-US" altLang="zh-CN" sz="2000" dirty="0">
                <a:solidFill>
                  <a:schemeClr val="hlink"/>
                </a:solidFill>
                <a:ea typeface="华文新魏" pitchFamily="2" charset="-122"/>
              </a:rPr>
              <a:t>--</a:t>
            </a:r>
            <a:r>
              <a:rPr lang="zh-CN" altLang="en-US" sz="2000" dirty="0">
                <a:ea typeface="华文新魏" pitchFamily="2" charset="-122"/>
              </a:rPr>
              <a:t>其中氧的供应和碳源数量与质量是限制性因子</a:t>
            </a:r>
          </a:p>
        </p:txBody>
      </p:sp>
    </p:spTree>
  </p:cSld>
  <p:clrMapOvr>
    <a:masterClrMapping/>
  </p:clrMapOvr>
  <p:transition spd="med">
    <p:random/>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15" name="Rectangle 3"/>
          <p:cNvSpPr>
            <a:spLocks noChangeArrowheads="1"/>
          </p:cNvSpPr>
          <p:nvPr/>
        </p:nvSpPr>
        <p:spPr bwMode="auto">
          <a:xfrm>
            <a:off x="1403350" y="908050"/>
            <a:ext cx="6048375" cy="503238"/>
          </a:xfrm>
          <a:prstGeom prst="rect">
            <a:avLst/>
          </a:prstGeom>
          <a:noFill/>
          <a:ln w="9525">
            <a:noFill/>
            <a:miter lim="800000"/>
            <a:headEnd/>
            <a:tailEnd/>
          </a:ln>
          <a:effectLst/>
        </p:spPr>
        <p:txBody>
          <a:bodyPr/>
          <a:lstStyle/>
          <a:p>
            <a:pPr marL="342900" indent="-342900" algn="l">
              <a:buClr>
                <a:schemeClr val="folHlink"/>
              </a:buClr>
              <a:buSzPct val="60000"/>
              <a:buFont typeface="Wingdings" pitchFamily="2" charset="2"/>
              <a:buChar char="n"/>
            </a:pPr>
            <a:r>
              <a:rPr kumimoji="0" lang="zh-CN" altLang="en-US" sz="3600" b="1" dirty="0">
                <a:solidFill>
                  <a:srgbClr val="0BF57A"/>
                </a:solidFill>
                <a:latin typeface="Tahoma" pitchFamily="34" charset="0"/>
                <a:ea typeface="华文隶书" pitchFamily="2" charset="-122"/>
              </a:rPr>
              <a:t>（</a:t>
            </a:r>
            <a:r>
              <a:rPr kumimoji="0" lang="en-US" altLang="zh-CN" sz="3600" b="1" dirty="0">
                <a:solidFill>
                  <a:srgbClr val="0BF57A"/>
                </a:solidFill>
                <a:latin typeface="Tahoma" pitchFamily="34" charset="0"/>
                <a:ea typeface="华文隶书" pitchFamily="2" charset="-122"/>
              </a:rPr>
              <a:t>3</a:t>
            </a:r>
            <a:r>
              <a:rPr kumimoji="0" lang="zh-CN" altLang="en-US" sz="3600" b="1" dirty="0">
                <a:solidFill>
                  <a:srgbClr val="0BF57A"/>
                </a:solidFill>
                <a:latin typeface="Tahoma" pitchFamily="34" charset="0"/>
                <a:ea typeface="华文隶书" pitchFamily="2" charset="-122"/>
              </a:rPr>
              <a:t>）氮的去除</a:t>
            </a:r>
          </a:p>
        </p:txBody>
      </p:sp>
      <p:grpSp>
        <p:nvGrpSpPr>
          <p:cNvPr id="2" name="Group 4"/>
          <p:cNvGrpSpPr>
            <a:grpSpLocks/>
          </p:cNvGrpSpPr>
          <p:nvPr/>
        </p:nvGrpSpPr>
        <p:grpSpPr bwMode="auto">
          <a:xfrm>
            <a:off x="1692275" y="2492375"/>
            <a:ext cx="5719763" cy="3413125"/>
            <a:chOff x="1066" y="1570"/>
            <a:chExt cx="3603" cy="2150"/>
          </a:xfrm>
        </p:grpSpPr>
        <p:grpSp>
          <p:nvGrpSpPr>
            <p:cNvPr id="3" name="Group 5"/>
            <p:cNvGrpSpPr>
              <a:grpSpLocks/>
            </p:cNvGrpSpPr>
            <p:nvPr/>
          </p:nvGrpSpPr>
          <p:grpSpPr bwMode="auto">
            <a:xfrm>
              <a:off x="1536" y="1600"/>
              <a:ext cx="744" cy="1826"/>
              <a:chOff x="3144" y="3758"/>
              <a:chExt cx="390" cy="1350"/>
            </a:xfrm>
          </p:grpSpPr>
          <p:sp>
            <p:nvSpPr>
              <p:cNvPr id="397318" name="Freeform 6"/>
              <p:cNvSpPr>
                <a:spLocks/>
              </p:cNvSpPr>
              <p:nvPr/>
            </p:nvSpPr>
            <p:spPr bwMode="auto">
              <a:xfrm>
                <a:off x="3144" y="4094"/>
                <a:ext cx="390" cy="1014"/>
              </a:xfrm>
              <a:custGeom>
                <a:avLst/>
                <a:gdLst/>
                <a:ahLst/>
                <a:cxnLst>
                  <a:cxn ang="0">
                    <a:pos x="164" y="1014"/>
                  </a:cxn>
                  <a:cxn ang="0">
                    <a:pos x="104" y="271"/>
                  </a:cxn>
                  <a:cxn ang="0">
                    <a:pos x="89" y="181"/>
                  </a:cxn>
                  <a:cxn ang="0">
                    <a:pos x="6" y="9"/>
                  </a:cxn>
                  <a:cxn ang="0">
                    <a:pos x="21" y="39"/>
                  </a:cxn>
                  <a:cxn ang="0">
                    <a:pos x="29" y="61"/>
                  </a:cxn>
                  <a:cxn ang="0">
                    <a:pos x="74" y="361"/>
                  </a:cxn>
                  <a:cxn ang="0">
                    <a:pos x="104" y="459"/>
                  </a:cxn>
                  <a:cxn ang="0">
                    <a:pos x="119" y="504"/>
                  </a:cxn>
                  <a:cxn ang="0">
                    <a:pos x="149" y="661"/>
                  </a:cxn>
                  <a:cxn ang="0">
                    <a:pos x="164" y="789"/>
                  </a:cxn>
                  <a:cxn ang="0">
                    <a:pos x="171" y="766"/>
                  </a:cxn>
                  <a:cxn ang="0">
                    <a:pos x="179" y="736"/>
                  </a:cxn>
                  <a:cxn ang="0">
                    <a:pos x="194" y="661"/>
                  </a:cxn>
                  <a:cxn ang="0">
                    <a:pos x="276" y="226"/>
                  </a:cxn>
                  <a:cxn ang="0">
                    <a:pos x="344" y="106"/>
                  </a:cxn>
                  <a:cxn ang="0">
                    <a:pos x="381" y="54"/>
                  </a:cxn>
                  <a:cxn ang="0">
                    <a:pos x="366" y="76"/>
                  </a:cxn>
                  <a:cxn ang="0">
                    <a:pos x="336" y="144"/>
                  </a:cxn>
                  <a:cxn ang="0">
                    <a:pos x="201" y="616"/>
                  </a:cxn>
                  <a:cxn ang="0">
                    <a:pos x="171" y="729"/>
                  </a:cxn>
                </a:cxnLst>
                <a:rect l="0" t="0" r="r" b="b"/>
                <a:pathLst>
                  <a:path w="390" h="1014">
                    <a:moveTo>
                      <a:pt x="164" y="1014"/>
                    </a:moveTo>
                    <a:cubicBezTo>
                      <a:pt x="162" y="899"/>
                      <a:pt x="189" y="440"/>
                      <a:pt x="104" y="271"/>
                    </a:cubicBezTo>
                    <a:cubicBezTo>
                      <a:pt x="99" y="241"/>
                      <a:pt x="99" y="210"/>
                      <a:pt x="89" y="181"/>
                    </a:cubicBezTo>
                    <a:cubicBezTo>
                      <a:pt x="73" y="135"/>
                      <a:pt x="32" y="49"/>
                      <a:pt x="6" y="9"/>
                    </a:cubicBezTo>
                    <a:cubicBezTo>
                      <a:pt x="0" y="0"/>
                      <a:pt x="16" y="29"/>
                      <a:pt x="21" y="39"/>
                    </a:cubicBezTo>
                    <a:cubicBezTo>
                      <a:pt x="24" y="46"/>
                      <a:pt x="26" y="54"/>
                      <a:pt x="29" y="61"/>
                    </a:cubicBezTo>
                    <a:cubicBezTo>
                      <a:pt x="39" y="161"/>
                      <a:pt x="46" y="265"/>
                      <a:pt x="74" y="361"/>
                    </a:cubicBezTo>
                    <a:cubicBezTo>
                      <a:pt x="83" y="394"/>
                      <a:pt x="93" y="426"/>
                      <a:pt x="104" y="459"/>
                    </a:cubicBezTo>
                    <a:cubicBezTo>
                      <a:pt x="109" y="474"/>
                      <a:pt x="119" y="504"/>
                      <a:pt x="119" y="504"/>
                    </a:cubicBezTo>
                    <a:cubicBezTo>
                      <a:pt x="127" y="557"/>
                      <a:pt x="138" y="609"/>
                      <a:pt x="149" y="661"/>
                    </a:cubicBezTo>
                    <a:cubicBezTo>
                      <a:pt x="149" y="665"/>
                      <a:pt x="161" y="781"/>
                      <a:pt x="164" y="789"/>
                    </a:cubicBezTo>
                    <a:cubicBezTo>
                      <a:pt x="167" y="796"/>
                      <a:pt x="169" y="774"/>
                      <a:pt x="171" y="766"/>
                    </a:cubicBezTo>
                    <a:cubicBezTo>
                      <a:pt x="174" y="756"/>
                      <a:pt x="177" y="746"/>
                      <a:pt x="179" y="736"/>
                    </a:cubicBezTo>
                    <a:cubicBezTo>
                      <a:pt x="193" y="658"/>
                      <a:pt x="177" y="709"/>
                      <a:pt x="194" y="661"/>
                    </a:cubicBezTo>
                    <a:cubicBezTo>
                      <a:pt x="215" y="507"/>
                      <a:pt x="232" y="375"/>
                      <a:pt x="276" y="226"/>
                    </a:cubicBezTo>
                    <a:cubicBezTo>
                      <a:pt x="289" y="181"/>
                      <a:pt x="323" y="147"/>
                      <a:pt x="344" y="106"/>
                    </a:cubicBezTo>
                    <a:cubicBezTo>
                      <a:pt x="348" y="99"/>
                      <a:pt x="366" y="54"/>
                      <a:pt x="381" y="54"/>
                    </a:cubicBezTo>
                    <a:cubicBezTo>
                      <a:pt x="390" y="54"/>
                      <a:pt x="371" y="69"/>
                      <a:pt x="366" y="76"/>
                    </a:cubicBezTo>
                    <a:cubicBezTo>
                      <a:pt x="358" y="102"/>
                      <a:pt x="351" y="121"/>
                      <a:pt x="336" y="144"/>
                    </a:cubicBezTo>
                    <a:cubicBezTo>
                      <a:pt x="286" y="300"/>
                      <a:pt x="233" y="455"/>
                      <a:pt x="201" y="616"/>
                    </a:cubicBezTo>
                    <a:cubicBezTo>
                      <a:pt x="193" y="654"/>
                      <a:pt x="171" y="690"/>
                      <a:pt x="171" y="729"/>
                    </a:cubicBezTo>
                  </a:path>
                </a:pathLst>
              </a:custGeom>
              <a:solidFill>
                <a:srgbClr val="00FF00"/>
              </a:solidFill>
              <a:ln w="9525">
                <a:solidFill>
                  <a:srgbClr val="000000"/>
                </a:solidFill>
                <a:round/>
                <a:headEnd/>
                <a:tailEnd/>
              </a:ln>
            </p:spPr>
            <p:txBody>
              <a:bodyPr/>
              <a:lstStyle/>
              <a:p>
                <a:endParaRPr lang="zh-CN" altLang="en-US"/>
              </a:p>
            </p:txBody>
          </p:sp>
          <p:sp>
            <p:nvSpPr>
              <p:cNvPr id="397319" name="Freeform 7"/>
              <p:cNvSpPr>
                <a:spLocks/>
              </p:cNvSpPr>
              <p:nvPr/>
            </p:nvSpPr>
            <p:spPr bwMode="auto">
              <a:xfrm>
                <a:off x="3300" y="3799"/>
                <a:ext cx="113" cy="1301"/>
              </a:xfrm>
              <a:custGeom>
                <a:avLst/>
                <a:gdLst/>
                <a:ahLst/>
                <a:cxnLst>
                  <a:cxn ang="0">
                    <a:pos x="0" y="1301"/>
                  </a:cxn>
                  <a:cxn ang="0">
                    <a:pos x="30" y="851"/>
                  </a:cxn>
                  <a:cxn ang="0">
                    <a:pos x="23" y="229"/>
                  </a:cxn>
                  <a:cxn ang="0">
                    <a:pos x="75" y="109"/>
                  </a:cxn>
                  <a:cxn ang="0">
                    <a:pos x="113" y="41"/>
                  </a:cxn>
                  <a:cxn ang="0">
                    <a:pos x="60" y="11"/>
                  </a:cxn>
                  <a:cxn ang="0">
                    <a:pos x="30" y="146"/>
                  </a:cxn>
                </a:cxnLst>
                <a:rect l="0" t="0" r="r" b="b"/>
                <a:pathLst>
                  <a:path w="113" h="1301">
                    <a:moveTo>
                      <a:pt x="0" y="1301"/>
                    </a:moveTo>
                    <a:cubicBezTo>
                      <a:pt x="23" y="1154"/>
                      <a:pt x="17" y="1000"/>
                      <a:pt x="30" y="851"/>
                    </a:cubicBezTo>
                    <a:cubicBezTo>
                      <a:pt x="28" y="644"/>
                      <a:pt x="23" y="436"/>
                      <a:pt x="23" y="229"/>
                    </a:cubicBezTo>
                    <a:cubicBezTo>
                      <a:pt x="23" y="184"/>
                      <a:pt x="27" y="124"/>
                      <a:pt x="75" y="109"/>
                    </a:cubicBezTo>
                    <a:cubicBezTo>
                      <a:pt x="110" y="57"/>
                      <a:pt x="99" y="81"/>
                      <a:pt x="113" y="41"/>
                    </a:cubicBezTo>
                    <a:cubicBezTo>
                      <a:pt x="103" y="3"/>
                      <a:pt x="97" y="0"/>
                      <a:pt x="60" y="11"/>
                    </a:cubicBezTo>
                    <a:cubicBezTo>
                      <a:pt x="33" y="53"/>
                      <a:pt x="30" y="96"/>
                      <a:pt x="30" y="146"/>
                    </a:cubicBezTo>
                  </a:path>
                </a:pathLst>
              </a:custGeom>
              <a:solidFill>
                <a:srgbClr val="800000"/>
              </a:solidFill>
              <a:ln w="9525">
                <a:solidFill>
                  <a:srgbClr val="000000"/>
                </a:solidFill>
                <a:round/>
                <a:headEnd/>
                <a:tailEnd/>
              </a:ln>
            </p:spPr>
            <p:txBody>
              <a:bodyPr/>
              <a:lstStyle/>
              <a:p>
                <a:endParaRPr lang="zh-CN" altLang="en-US"/>
              </a:p>
            </p:txBody>
          </p:sp>
          <p:sp>
            <p:nvSpPr>
              <p:cNvPr id="397320" name="Freeform 8"/>
              <p:cNvSpPr>
                <a:spLocks/>
              </p:cNvSpPr>
              <p:nvPr/>
            </p:nvSpPr>
            <p:spPr bwMode="auto">
              <a:xfrm>
                <a:off x="3398" y="3758"/>
                <a:ext cx="22" cy="45"/>
              </a:xfrm>
              <a:custGeom>
                <a:avLst/>
                <a:gdLst/>
                <a:ahLst/>
                <a:cxnLst>
                  <a:cxn ang="0">
                    <a:pos x="0" y="45"/>
                  </a:cxn>
                  <a:cxn ang="0">
                    <a:pos x="7" y="22"/>
                  </a:cxn>
                  <a:cxn ang="0">
                    <a:pos x="22" y="0"/>
                  </a:cxn>
                </a:cxnLst>
                <a:rect l="0" t="0" r="r" b="b"/>
                <a:pathLst>
                  <a:path w="22" h="45">
                    <a:moveTo>
                      <a:pt x="0" y="45"/>
                    </a:moveTo>
                    <a:cubicBezTo>
                      <a:pt x="2" y="37"/>
                      <a:pt x="3" y="29"/>
                      <a:pt x="7" y="22"/>
                    </a:cubicBezTo>
                    <a:cubicBezTo>
                      <a:pt x="11" y="14"/>
                      <a:pt x="22" y="0"/>
                      <a:pt x="22" y="0"/>
                    </a:cubicBezTo>
                  </a:path>
                </a:pathLst>
              </a:custGeom>
              <a:noFill/>
              <a:ln w="9525">
                <a:solidFill>
                  <a:srgbClr val="000000"/>
                </a:solidFill>
                <a:round/>
                <a:headEnd/>
                <a:tailEnd/>
              </a:ln>
            </p:spPr>
            <p:txBody>
              <a:bodyPr/>
              <a:lstStyle/>
              <a:p>
                <a:endParaRPr lang="zh-CN" altLang="en-US"/>
              </a:p>
            </p:txBody>
          </p:sp>
          <p:sp>
            <p:nvSpPr>
              <p:cNvPr id="397321" name="Freeform 9"/>
              <p:cNvSpPr>
                <a:spLocks/>
              </p:cNvSpPr>
              <p:nvPr/>
            </p:nvSpPr>
            <p:spPr bwMode="auto">
              <a:xfrm>
                <a:off x="3315" y="4101"/>
                <a:ext cx="113" cy="744"/>
              </a:xfrm>
              <a:custGeom>
                <a:avLst/>
                <a:gdLst/>
                <a:ahLst/>
                <a:cxnLst>
                  <a:cxn ang="0">
                    <a:pos x="0" y="744"/>
                  </a:cxn>
                  <a:cxn ang="0">
                    <a:pos x="8" y="429"/>
                  </a:cxn>
                  <a:cxn ang="0">
                    <a:pos x="38" y="257"/>
                  </a:cxn>
                  <a:cxn ang="0">
                    <a:pos x="75" y="77"/>
                  </a:cxn>
                  <a:cxn ang="0">
                    <a:pos x="98" y="32"/>
                  </a:cxn>
                  <a:cxn ang="0">
                    <a:pos x="113" y="9"/>
                  </a:cxn>
                  <a:cxn ang="0">
                    <a:pos x="83" y="99"/>
                  </a:cxn>
                  <a:cxn ang="0">
                    <a:pos x="30" y="294"/>
                  </a:cxn>
                  <a:cxn ang="0">
                    <a:pos x="23" y="482"/>
                  </a:cxn>
                </a:cxnLst>
                <a:rect l="0" t="0" r="r" b="b"/>
                <a:pathLst>
                  <a:path w="113" h="744">
                    <a:moveTo>
                      <a:pt x="0" y="744"/>
                    </a:moveTo>
                    <a:cubicBezTo>
                      <a:pt x="3" y="639"/>
                      <a:pt x="4" y="534"/>
                      <a:pt x="8" y="429"/>
                    </a:cubicBezTo>
                    <a:cubicBezTo>
                      <a:pt x="10" y="374"/>
                      <a:pt x="30" y="312"/>
                      <a:pt x="38" y="257"/>
                    </a:cubicBezTo>
                    <a:cubicBezTo>
                      <a:pt x="47" y="200"/>
                      <a:pt x="49" y="130"/>
                      <a:pt x="75" y="77"/>
                    </a:cubicBezTo>
                    <a:cubicBezTo>
                      <a:pt x="82" y="62"/>
                      <a:pt x="90" y="47"/>
                      <a:pt x="98" y="32"/>
                    </a:cubicBezTo>
                    <a:cubicBezTo>
                      <a:pt x="102" y="24"/>
                      <a:pt x="113" y="0"/>
                      <a:pt x="113" y="9"/>
                    </a:cubicBezTo>
                    <a:cubicBezTo>
                      <a:pt x="113" y="31"/>
                      <a:pt x="91" y="75"/>
                      <a:pt x="83" y="99"/>
                    </a:cubicBezTo>
                    <a:cubicBezTo>
                      <a:pt x="62" y="163"/>
                      <a:pt x="53" y="231"/>
                      <a:pt x="30" y="294"/>
                    </a:cubicBezTo>
                    <a:cubicBezTo>
                      <a:pt x="16" y="386"/>
                      <a:pt x="23" y="324"/>
                      <a:pt x="23" y="482"/>
                    </a:cubicBezTo>
                  </a:path>
                </a:pathLst>
              </a:custGeom>
              <a:noFill/>
              <a:ln w="9525">
                <a:solidFill>
                  <a:srgbClr val="000000"/>
                </a:solidFill>
                <a:round/>
                <a:headEnd/>
                <a:tailEnd/>
              </a:ln>
            </p:spPr>
            <p:txBody>
              <a:bodyPr/>
              <a:lstStyle/>
              <a:p>
                <a:endParaRPr lang="zh-CN" altLang="en-US"/>
              </a:p>
            </p:txBody>
          </p:sp>
          <p:sp>
            <p:nvSpPr>
              <p:cNvPr id="397322" name="Freeform 10"/>
              <p:cNvSpPr>
                <a:spLocks/>
              </p:cNvSpPr>
              <p:nvPr/>
            </p:nvSpPr>
            <p:spPr bwMode="auto">
              <a:xfrm>
                <a:off x="3292" y="4950"/>
                <a:ext cx="53" cy="152"/>
              </a:xfrm>
              <a:custGeom>
                <a:avLst/>
                <a:gdLst/>
                <a:ahLst/>
                <a:cxnLst>
                  <a:cxn ang="0">
                    <a:pos x="23" y="0"/>
                  </a:cxn>
                  <a:cxn ang="0">
                    <a:pos x="31" y="113"/>
                  </a:cxn>
                  <a:cxn ang="0">
                    <a:pos x="16" y="128"/>
                  </a:cxn>
                  <a:cxn ang="0">
                    <a:pos x="8" y="150"/>
                  </a:cxn>
                  <a:cxn ang="0">
                    <a:pos x="23" y="128"/>
                  </a:cxn>
                  <a:cxn ang="0">
                    <a:pos x="16" y="98"/>
                  </a:cxn>
                  <a:cxn ang="0">
                    <a:pos x="38" y="90"/>
                  </a:cxn>
                  <a:cxn ang="0">
                    <a:pos x="53" y="143"/>
                  </a:cxn>
                  <a:cxn ang="0">
                    <a:pos x="46" y="150"/>
                  </a:cxn>
                </a:cxnLst>
                <a:rect l="0" t="0" r="r" b="b"/>
                <a:pathLst>
                  <a:path w="53" h="152">
                    <a:moveTo>
                      <a:pt x="23" y="0"/>
                    </a:moveTo>
                    <a:cubicBezTo>
                      <a:pt x="26" y="38"/>
                      <a:pt x="27" y="75"/>
                      <a:pt x="31" y="113"/>
                    </a:cubicBezTo>
                    <a:cubicBezTo>
                      <a:pt x="35" y="148"/>
                      <a:pt x="51" y="152"/>
                      <a:pt x="16" y="128"/>
                    </a:cubicBezTo>
                    <a:cubicBezTo>
                      <a:pt x="16" y="128"/>
                      <a:pt x="0" y="150"/>
                      <a:pt x="8" y="150"/>
                    </a:cubicBezTo>
                    <a:cubicBezTo>
                      <a:pt x="17" y="150"/>
                      <a:pt x="18" y="135"/>
                      <a:pt x="23" y="128"/>
                    </a:cubicBezTo>
                    <a:cubicBezTo>
                      <a:pt x="21" y="118"/>
                      <a:pt x="16" y="108"/>
                      <a:pt x="16" y="98"/>
                    </a:cubicBezTo>
                    <a:cubicBezTo>
                      <a:pt x="16" y="13"/>
                      <a:pt x="25" y="43"/>
                      <a:pt x="38" y="90"/>
                    </a:cubicBezTo>
                    <a:cubicBezTo>
                      <a:pt x="43" y="108"/>
                      <a:pt x="53" y="125"/>
                      <a:pt x="53" y="143"/>
                    </a:cubicBezTo>
                    <a:cubicBezTo>
                      <a:pt x="53" y="146"/>
                      <a:pt x="48" y="148"/>
                      <a:pt x="46" y="150"/>
                    </a:cubicBezTo>
                  </a:path>
                </a:pathLst>
              </a:custGeom>
              <a:noFill/>
              <a:ln w="9525">
                <a:solidFill>
                  <a:srgbClr val="000000"/>
                </a:solidFill>
                <a:round/>
                <a:headEnd/>
                <a:tailEnd/>
              </a:ln>
            </p:spPr>
            <p:txBody>
              <a:bodyPr/>
              <a:lstStyle/>
              <a:p>
                <a:endParaRPr lang="zh-CN" altLang="en-US"/>
              </a:p>
            </p:txBody>
          </p:sp>
        </p:grpSp>
        <p:grpSp>
          <p:nvGrpSpPr>
            <p:cNvPr id="4" name="Group 11"/>
            <p:cNvGrpSpPr>
              <a:grpSpLocks/>
            </p:cNvGrpSpPr>
            <p:nvPr/>
          </p:nvGrpSpPr>
          <p:grpSpPr bwMode="auto">
            <a:xfrm>
              <a:off x="1066" y="1936"/>
              <a:ext cx="723" cy="1496"/>
              <a:chOff x="3888" y="4170"/>
              <a:chExt cx="390" cy="1022"/>
            </a:xfrm>
          </p:grpSpPr>
          <p:sp>
            <p:nvSpPr>
              <p:cNvPr id="397324" name="Freeform 12"/>
              <p:cNvSpPr>
                <a:spLocks/>
              </p:cNvSpPr>
              <p:nvPr/>
            </p:nvSpPr>
            <p:spPr bwMode="auto">
              <a:xfrm>
                <a:off x="3930" y="4176"/>
                <a:ext cx="246" cy="1014"/>
              </a:xfrm>
              <a:custGeom>
                <a:avLst/>
                <a:gdLst/>
                <a:ahLst/>
                <a:cxnLst>
                  <a:cxn ang="0">
                    <a:pos x="164" y="1014"/>
                  </a:cxn>
                  <a:cxn ang="0">
                    <a:pos x="104" y="271"/>
                  </a:cxn>
                  <a:cxn ang="0">
                    <a:pos x="89" y="181"/>
                  </a:cxn>
                  <a:cxn ang="0">
                    <a:pos x="6" y="9"/>
                  </a:cxn>
                  <a:cxn ang="0">
                    <a:pos x="21" y="39"/>
                  </a:cxn>
                  <a:cxn ang="0">
                    <a:pos x="29" y="61"/>
                  </a:cxn>
                  <a:cxn ang="0">
                    <a:pos x="74" y="361"/>
                  </a:cxn>
                  <a:cxn ang="0">
                    <a:pos x="104" y="459"/>
                  </a:cxn>
                  <a:cxn ang="0">
                    <a:pos x="119" y="504"/>
                  </a:cxn>
                  <a:cxn ang="0">
                    <a:pos x="149" y="661"/>
                  </a:cxn>
                  <a:cxn ang="0">
                    <a:pos x="164" y="789"/>
                  </a:cxn>
                  <a:cxn ang="0">
                    <a:pos x="171" y="766"/>
                  </a:cxn>
                  <a:cxn ang="0">
                    <a:pos x="179" y="736"/>
                  </a:cxn>
                  <a:cxn ang="0">
                    <a:pos x="194" y="661"/>
                  </a:cxn>
                  <a:cxn ang="0">
                    <a:pos x="276" y="226"/>
                  </a:cxn>
                  <a:cxn ang="0">
                    <a:pos x="344" y="106"/>
                  </a:cxn>
                  <a:cxn ang="0">
                    <a:pos x="381" y="54"/>
                  </a:cxn>
                  <a:cxn ang="0">
                    <a:pos x="366" y="76"/>
                  </a:cxn>
                  <a:cxn ang="0">
                    <a:pos x="336" y="144"/>
                  </a:cxn>
                  <a:cxn ang="0">
                    <a:pos x="201" y="616"/>
                  </a:cxn>
                  <a:cxn ang="0">
                    <a:pos x="171" y="729"/>
                  </a:cxn>
                </a:cxnLst>
                <a:rect l="0" t="0" r="r" b="b"/>
                <a:pathLst>
                  <a:path w="390" h="1014">
                    <a:moveTo>
                      <a:pt x="164" y="1014"/>
                    </a:moveTo>
                    <a:cubicBezTo>
                      <a:pt x="162" y="899"/>
                      <a:pt x="189" y="440"/>
                      <a:pt x="104" y="271"/>
                    </a:cubicBezTo>
                    <a:cubicBezTo>
                      <a:pt x="99" y="241"/>
                      <a:pt x="99" y="210"/>
                      <a:pt x="89" y="181"/>
                    </a:cubicBezTo>
                    <a:cubicBezTo>
                      <a:pt x="73" y="135"/>
                      <a:pt x="32" y="49"/>
                      <a:pt x="6" y="9"/>
                    </a:cubicBezTo>
                    <a:cubicBezTo>
                      <a:pt x="0" y="0"/>
                      <a:pt x="16" y="29"/>
                      <a:pt x="21" y="39"/>
                    </a:cubicBezTo>
                    <a:cubicBezTo>
                      <a:pt x="24" y="46"/>
                      <a:pt x="26" y="54"/>
                      <a:pt x="29" y="61"/>
                    </a:cubicBezTo>
                    <a:cubicBezTo>
                      <a:pt x="39" y="161"/>
                      <a:pt x="46" y="265"/>
                      <a:pt x="74" y="361"/>
                    </a:cubicBezTo>
                    <a:cubicBezTo>
                      <a:pt x="83" y="394"/>
                      <a:pt x="93" y="426"/>
                      <a:pt x="104" y="459"/>
                    </a:cubicBezTo>
                    <a:cubicBezTo>
                      <a:pt x="109" y="474"/>
                      <a:pt x="119" y="504"/>
                      <a:pt x="119" y="504"/>
                    </a:cubicBezTo>
                    <a:cubicBezTo>
                      <a:pt x="127" y="557"/>
                      <a:pt x="138" y="609"/>
                      <a:pt x="149" y="661"/>
                    </a:cubicBezTo>
                    <a:cubicBezTo>
                      <a:pt x="149" y="665"/>
                      <a:pt x="161" y="781"/>
                      <a:pt x="164" y="789"/>
                    </a:cubicBezTo>
                    <a:cubicBezTo>
                      <a:pt x="167" y="796"/>
                      <a:pt x="169" y="774"/>
                      <a:pt x="171" y="766"/>
                    </a:cubicBezTo>
                    <a:cubicBezTo>
                      <a:pt x="174" y="756"/>
                      <a:pt x="177" y="746"/>
                      <a:pt x="179" y="736"/>
                    </a:cubicBezTo>
                    <a:cubicBezTo>
                      <a:pt x="193" y="658"/>
                      <a:pt x="177" y="709"/>
                      <a:pt x="194" y="661"/>
                    </a:cubicBezTo>
                    <a:cubicBezTo>
                      <a:pt x="215" y="507"/>
                      <a:pt x="232" y="375"/>
                      <a:pt x="276" y="226"/>
                    </a:cubicBezTo>
                    <a:cubicBezTo>
                      <a:pt x="289" y="181"/>
                      <a:pt x="323" y="147"/>
                      <a:pt x="344" y="106"/>
                    </a:cubicBezTo>
                    <a:cubicBezTo>
                      <a:pt x="348" y="99"/>
                      <a:pt x="366" y="54"/>
                      <a:pt x="381" y="54"/>
                    </a:cubicBezTo>
                    <a:cubicBezTo>
                      <a:pt x="390" y="54"/>
                      <a:pt x="371" y="69"/>
                      <a:pt x="366" y="76"/>
                    </a:cubicBezTo>
                    <a:cubicBezTo>
                      <a:pt x="358" y="102"/>
                      <a:pt x="351" y="121"/>
                      <a:pt x="336" y="144"/>
                    </a:cubicBezTo>
                    <a:cubicBezTo>
                      <a:pt x="286" y="300"/>
                      <a:pt x="233" y="455"/>
                      <a:pt x="201" y="616"/>
                    </a:cubicBezTo>
                    <a:cubicBezTo>
                      <a:pt x="193" y="654"/>
                      <a:pt x="171" y="690"/>
                      <a:pt x="171" y="729"/>
                    </a:cubicBezTo>
                  </a:path>
                </a:pathLst>
              </a:custGeom>
              <a:solidFill>
                <a:srgbClr val="008000"/>
              </a:solidFill>
              <a:ln w="9525">
                <a:solidFill>
                  <a:srgbClr val="000000"/>
                </a:solidFill>
                <a:round/>
                <a:headEnd/>
                <a:tailEnd/>
              </a:ln>
            </p:spPr>
            <p:txBody>
              <a:bodyPr/>
              <a:lstStyle/>
              <a:p>
                <a:endParaRPr lang="zh-CN" altLang="en-US"/>
              </a:p>
            </p:txBody>
          </p:sp>
          <p:sp>
            <p:nvSpPr>
              <p:cNvPr id="397325" name="Freeform 13"/>
              <p:cNvSpPr>
                <a:spLocks/>
              </p:cNvSpPr>
              <p:nvPr/>
            </p:nvSpPr>
            <p:spPr bwMode="auto">
              <a:xfrm>
                <a:off x="4032" y="5040"/>
                <a:ext cx="53" cy="152"/>
              </a:xfrm>
              <a:custGeom>
                <a:avLst/>
                <a:gdLst/>
                <a:ahLst/>
                <a:cxnLst>
                  <a:cxn ang="0">
                    <a:pos x="23" y="0"/>
                  </a:cxn>
                  <a:cxn ang="0">
                    <a:pos x="31" y="113"/>
                  </a:cxn>
                  <a:cxn ang="0">
                    <a:pos x="16" y="128"/>
                  </a:cxn>
                  <a:cxn ang="0">
                    <a:pos x="8" y="150"/>
                  </a:cxn>
                  <a:cxn ang="0">
                    <a:pos x="23" y="128"/>
                  </a:cxn>
                  <a:cxn ang="0">
                    <a:pos x="16" y="98"/>
                  </a:cxn>
                  <a:cxn ang="0">
                    <a:pos x="38" y="90"/>
                  </a:cxn>
                  <a:cxn ang="0">
                    <a:pos x="53" y="143"/>
                  </a:cxn>
                  <a:cxn ang="0">
                    <a:pos x="46" y="150"/>
                  </a:cxn>
                </a:cxnLst>
                <a:rect l="0" t="0" r="r" b="b"/>
                <a:pathLst>
                  <a:path w="53" h="152">
                    <a:moveTo>
                      <a:pt x="23" y="0"/>
                    </a:moveTo>
                    <a:cubicBezTo>
                      <a:pt x="26" y="38"/>
                      <a:pt x="27" y="75"/>
                      <a:pt x="31" y="113"/>
                    </a:cubicBezTo>
                    <a:cubicBezTo>
                      <a:pt x="35" y="148"/>
                      <a:pt x="51" y="152"/>
                      <a:pt x="16" y="128"/>
                    </a:cubicBezTo>
                    <a:cubicBezTo>
                      <a:pt x="16" y="128"/>
                      <a:pt x="0" y="150"/>
                      <a:pt x="8" y="150"/>
                    </a:cubicBezTo>
                    <a:cubicBezTo>
                      <a:pt x="17" y="150"/>
                      <a:pt x="18" y="135"/>
                      <a:pt x="23" y="128"/>
                    </a:cubicBezTo>
                    <a:cubicBezTo>
                      <a:pt x="21" y="118"/>
                      <a:pt x="16" y="108"/>
                      <a:pt x="16" y="98"/>
                    </a:cubicBezTo>
                    <a:cubicBezTo>
                      <a:pt x="16" y="13"/>
                      <a:pt x="25" y="43"/>
                      <a:pt x="38" y="90"/>
                    </a:cubicBezTo>
                    <a:cubicBezTo>
                      <a:pt x="43" y="108"/>
                      <a:pt x="53" y="125"/>
                      <a:pt x="53" y="143"/>
                    </a:cubicBezTo>
                    <a:cubicBezTo>
                      <a:pt x="53" y="146"/>
                      <a:pt x="48" y="148"/>
                      <a:pt x="46" y="150"/>
                    </a:cubicBezTo>
                  </a:path>
                </a:pathLst>
              </a:custGeom>
              <a:noFill/>
              <a:ln w="9525">
                <a:solidFill>
                  <a:srgbClr val="000000"/>
                </a:solidFill>
                <a:round/>
                <a:headEnd/>
                <a:tailEnd/>
              </a:ln>
            </p:spPr>
            <p:txBody>
              <a:bodyPr/>
              <a:lstStyle/>
              <a:p>
                <a:endParaRPr lang="zh-CN" altLang="en-US"/>
              </a:p>
            </p:txBody>
          </p:sp>
          <p:sp>
            <p:nvSpPr>
              <p:cNvPr id="397326" name="Freeform 14"/>
              <p:cNvSpPr>
                <a:spLocks/>
              </p:cNvSpPr>
              <p:nvPr/>
            </p:nvSpPr>
            <p:spPr bwMode="auto">
              <a:xfrm rot="569389">
                <a:off x="4032" y="4176"/>
                <a:ext cx="246" cy="1014"/>
              </a:xfrm>
              <a:custGeom>
                <a:avLst/>
                <a:gdLst/>
                <a:ahLst/>
                <a:cxnLst>
                  <a:cxn ang="0">
                    <a:pos x="164" y="1014"/>
                  </a:cxn>
                  <a:cxn ang="0">
                    <a:pos x="104" y="271"/>
                  </a:cxn>
                  <a:cxn ang="0">
                    <a:pos x="89" y="181"/>
                  </a:cxn>
                  <a:cxn ang="0">
                    <a:pos x="6" y="9"/>
                  </a:cxn>
                  <a:cxn ang="0">
                    <a:pos x="21" y="39"/>
                  </a:cxn>
                  <a:cxn ang="0">
                    <a:pos x="29" y="61"/>
                  </a:cxn>
                  <a:cxn ang="0">
                    <a:pos x="74" y="361"/>
                  </a:cxn>
                  <a:cxn ang="0">
                    <a:pos x="104" y="459"/>
                  </a:cxn>
                  <a:cxn ang="0">
                    <a:pos x="119" y="504"/>
                  </a:cxn>
                  <a:cxn ang="0">
                    <a:pos x="149" y="661"/>
                  </a:cxn>
                  <a:cxn ang="0">
                    <a:pos x="164" y="789"/>
                  </a:cxn>
                  <a:cxn ang="0">
                    <a:pos x="171" y="766"/>
                  </a:cxn>
                  <a:cxn ang="0">
                    <a:pos x="179" y="736"/>
                  </a:cxn>
                  <a:cxn ang="0">
                    <a:pos x="194" y="661"/>
                  </a:cxn>
                  <a:cxn ang="0">
                    <a:pos x="276" y="226"/>
                  </a:cxn>
                  <a:cxn ang="0">
                    <a:pos x="344" y="106"/>
                  </a:cxn>
                  <a:cxn ang="0">
                    <a:pos x="381" y="54"/>
                  </a:cxn>
                  <a:cxn ang="0">
                    <a:pos x="366" y="76"/>
                  </a:cxn>
                  <a:cxn ang="0">
                    <a:pos x="336" y="144"/>
                  </a:cxn>
                  <a:cxn ang="0">
                    <a:pos x="201" y="616"/>
                  </a:cxn>
                  <a:cxn ang="0">
                    <a:pos x="171" y="729"/>
                  </a:cxn>
                </a:cxnLst>
                <a:rect l="0" t="0" r="r" b="b"/>
                <a:pathLst>
                  <a:path w="390" h="1014">
                    <a:moveTo>
                      <a:pt x="164" y="1014"/>
                    </a:moveTo>
                    <a:cubicBezTo>
                      <a:pt x="162" y="899"/>
                      <a:pt x="189" y="440"/>
                      <a:pt x="104" y="271"/>
                    </a:cubicBezTo>
                    <a:cubicBezTo>
                      <a:pt x="99" y="241"/>
                      <a:pt x="99" y="210"/>
                      <a:pt x="89" y="181"/>
                    </a:cubicBezTo>
                    <a:cubicBezTo>
                      <a:pt x="73" y="135"/>
                      <a:pt x="32" y="49"/>
                      <a:pt x="6" y="9"/>
                    </a:cubicBezTo>
                    <a:cubicBezTo>
                      <a:pt x="0" y="0"/>
                      <a:pt x="16" y="29"/>
                      <a:pt x="21" y="39"/>
                    </a:cubicBezTo>
                    <a:cubicBezTo>
                      <a:pt x="24" y="46"/>
                      <a:pt x="26" y="54"/>
                      <a:pt x="29" y="61"/>
                    </a:cubicBezTo>
                    <a:cubicBezTo>
                      <a:pt x="39" y="161"/>
                      <a:pt x="46" y="265"/>
                      <a:pt x="74" y="361"/>
                    </a:cubicBezTo>
                    <a:cubicBezTo>
                      <a:pt x="83" y="394"/>
                      <a:pt x="93" y="426"/>
                      <a:pt x="104" y="459"/>
                    </a:cubicBezTo>
                    <a:cubicBezTo>
                      <a:pt x="109" y="474"/>
                      <a:pt x="119" y="504"/>
                      <a:pt x="119" y="504"/>
                    </a:cubicBezTo>
                    <a:cubicBezTo>
                      <a:pt x="127" y="557"/>
                      <a:pt x="138" y="609"/>
                      <a:pt x="149" y="661"/>
                    </a:cubicBezTo>
                    <a:cubicBezTo>
                      <a:pt x="149" y="665"/>
                      <a:pt x="161" y="781"/>
                      <a:pt x="164" y="789"/>
                    </a:cubicBezTo>
                    <a:cubicBezTo>
                      <a:pt x="167" y="796"/>
                      <a:pt x="169" y="774"/>
                      <a:pt x="171" y="766"/>
                    </a:cubicBezTo>
                    <a:cubicBezTo>
                      <a:pt x="174" y="756"/>
                      <a:pt x="177" y="746"/>
                      <a:pt x="179" y="736"/>
                    </a:cubicBezTo>
                    <a:cubicBezTo>
                      <a:pt x="193" y="658"/>
                      <a:pt x="177" y="709"/>
                      <a:pt x="194" y="661"/>
                    </a:cubicBezTo>
                    <a:cubicBezTo>
                      <a:pt x="215" y="507"/>
                      <a:pt x="232" y="375"/>
                      <a:pt x="276" y="226"/>
                    </a:cubicBezTo>
                    <a:cubicBezTo>
                      <a:pt x="289" y="181"/>
                      <a:pt x="323" y="147"/>
                      <a:pt x="344" y="106"/>
                    </a:cubicBezTo>
                    <a:cubicBezTo>
                      <a:pt x="348" y="99"/>
                      <a:pt x="366" y="54"/>
                      <a:pt x="381" y="54"/>
                    </a:cubicBezTo>
                    <a:cubicBezTo>
                      <a:pt x="390" y="54"/>
                      <a:pt x="371" y="69"/>
                      <a:pt x="366" y="76"/>
                    </a:cubicBezTo>
                    <a:cubicBezTo>
                      <a:pt x="358" y="102"/>
                      <a:pt x="351" y="121"/>
                      <a:pt x="336" y="144"/>
                    </a:cubicBezTo>
                    <a:cubicBezTo>
                      <a:pt x="286" y="300"/>
                      <a:pt x="233" y="455"/>
                      <a:pt x="201" y="616"/>
                    </a:cubicBezTo>
                    <a:cubicBezTo>
                      <a:pt x="193" y="654"/>
                      <a:pt x="171" y="690"/>
                      <a:pt x="171" y="729"/>
                    </a:cubicBezTo>
                  </a:path>
                </a:pathLst>
              </a:custGeom>
              <a:solidFill>
                <a:srgbClr val="008000"/>
              </a:solidFill>
              <a:ln w="9525">
                <a:solidFill>
                  <a:srgbClr val="000000"/>
                </a:solidFill>
                <a:round/>
                <a:headEnd/>
                <a:tailEnd/>
              </a:ln>
            </p:spPr>
            <p:txBody>
              <a:bodyPr/>
              <a:lstStyle/>
              <a:p>
                <a:endParaRPr lang="zh-CN" altLang="en-US"/>
              </a:p>
            </p:txBody>
          </p:sp>
          <p:sp>
            <p:nvSpPr>
              <p:cNvPr id="397327" name="Freeform 15"/>
              <p:cNvSpPr>
                <a:spLocks/>
              </p:cNvSpPr>
              <p:nvPr/>
            </p:nvSpPr>
            <p:spPr bwMode="auto">
              <a:xfrm rot="-445936">
                <a:off x="3888" y="4170"/>
                <a:ext cx="246" cy="1014"/>
              </a:xfrm>
              <a:custGeom>
                <a:avLst/>
                <a:gdLst/>
                <a:ahLst/>
                <a:cxnLst>
                  <a:cxn ang="0">
                    <a:pos x="164" y="1014"/>
                  </a:cxn>
                  <a:cxn ang="0">
                    <a:pos x="104" y="271"/>
                  </a:cxn>
                  <a:cxn ang="0">
                    <a:pos x="89" y="181"/>
                  </a:cxn>
                  <a:cxn ang="0">
                    <a:pos x="6" y="9"/>
                  </a:cxn>
                  <a:cxn ang="0">
                    <a:pos x="21" y="39"/>
                  </a:cxn>
                  <a:cxn ang="0">
                    <a:pos x="29" y="61"/>
                  </a:cxn>
                  <a:cxn ang="0">
                    <a:pos x="74" y="361"/>
                  </a:cxn>
                  <a:cxn ang="0">
                    <a:pos x="104" y="459"/>
                  </a:cxn>
                  <a:cxn ang="0">
                    <a:pos x="119" y="504"/>
                  </a:cxn>
                  <a:cxn ang="0">
                    <a:pos x="149" y="661"/>
                  </a:cxn>
                  <a:cxn ang="0">
                    <a:pos x="164" y="789"/>
                  </a:cxn>
                  <a:cxn ang="0">
                    <a:pos x="171" y="766"/>
                  </a:cxn>
                  <a:cxn ang="0">
                    <a:pos x="179" y="736"/>
                  </a:cxn>
                  <a:cxn ang="0">
                    <a:pos x="194" y="661"/>
                  </a:cxn>
                  <a:cxn ang="0">
                    <a:pos x="276" y="226"/>
                  </a:cxn>
                  <a:cxn ang="0">
                    <a:pos x="344" y="106"/>
                  </a:cxn>
                  <a:cxn ang="0">
                    <a:pos x="381" y="54"/>
                  </a:cxn>
                  <a:cxn ang="0">
                    <a:pos x="366" y="76"/>
                  </a:cxn>
                  <a:cxn ang="0">
                    <a:pos x="336" y="144"/>
                  </a:cxn>
                  <a:cxn ang="0">
                    <a:pos x="201" y="616"/>
                  </a:cxn>
                  <a:cxn ang="0">
                    <a:pos x="171" y="729"/>
                  </a:cxn>
                </a:cxnLst>
                <a:rect l="0" t="0" r="r" b="b"/>
                <a:pathLst>
                  <a:path w="390" h="1014">
                    <a:moveTo>
                      <a:pt x="164" y="1014"/>
                    </a:moveTo>
                    <a:cubicBezTo>
                      <a:pt x="162" y="899"/>
                      <a:pt x="189" y="440"/>
                      <a:pt x="104" y="271"/>
                    </a:cubicBezTo>
                    <a:cubicBezTo>
                      <a:pt x="99" y="241"/>
                      <a:pt x="99" y="210"/>
                      <a:pt x="89" y="181"/>
                    </a:cubicBezTo>
                    <a:cubicBezTo>
                      <a:pt x="73" y="135"/>
                      <a:pt x="32" y="49"/>
                      <a:pt x="6" y="9"/>
                    </a:cubicBezTo>
                    <a:cubicBezTo>
                      <a:pt x="0" y="0"/>
                      <a:pt x="16" y="29"/>
                      <a:pt x="21" y="39"/>
                    </a:cubicBezTo>
                    <a:cubicBezTo>
                      <a:pt x="24" y="46"/>
                      <a:pt x="26" y="54"/>
                      <a:pt x="29" y="61"/>
                    </a:cubicBezTo>
                    <a:cubicBezTo>
                      <a:pt x="39" y="161"/>
                      <a:pt x="46" y="265"/>
                      <a:pt x="74" y="361"/>
                    </a:cubicBezTo>
                    <a:cubicBezTo>
                      <a:pt x="83" y="394"/>
                      <a:pt x="93" y="426"/>
                      <a:pt x="104" y="459"/>
                    </a:cubicBezTo>
                    <a:cubicBezTo>
                      <a:pt x="109" y="474"/>
                      <a:pt x="119" y="504"/>
                      <a:pt x="119" y="504"/>
                    </a:cubicBezTo>
                    <a:cubicBezTo>
                      <a:pt x="127" y="557"/>
                      <a:pt x="138" y="609"/>
                      <a:pt x="149" y="661"/>
                    </a:cubicBezTo>
                    <a:cubicBezTo>
                      <a:pt x="149" y="665"/>
                      <a:pt x="161" y="781"/>
                      <a:pt x="164" y="789"/>
                    </a:cubicBezTo>
                    <a:cubicBezTo>
                      <a:pt x="167" y="796"/>
                      <a:pt x="169" y="774"/>
                      <a:pt x="171" y="766"/>
                    </a:cubicBezTo>
                    <a:cubicBezTo>
                      <a:pt x="174" y="756"/>
                      <a:pt x="177" y="746"/>
                      <a:pt x="179" y="736"/>
                    </a:cubicBezTo>
                    <a:cubicBezTo>
                      <a:pt x="193" y="658"/>
                      <a:pt x="177" y="709"/>
                      <a:pt x="194" y="661"/>
                    </a:cubicBezTo>
                    <a:cubicBezTo>
                      <a:pt x="215" y="507"/>
                      <a:pt x="232" y="375"/>
                      <a:pt x="276" y="226"/>
                    </a:cubicBezTo>
                    <a:cubicBezTo>
                      <a:pt x="289" y="181"/>
                      <a:pt x="323" y="147"/>
                      <a:pt x="344" y="106"/>
                    </a:cubicBezTo>
                    <a:cubicBezTo>
                      <a:pt x="348" y="99"/>
                      <a:pt x="366" y="54"/>
                      <a:pt x="381" y="54"/>
                    </a:cubicBezTo>
                    <a:cubicBezTo>
                      <a:pt x="390" y="54"/>
                      <a:pt x="371" y="69"/>
                      <a:pt x="366" y="76"/>
                    </a:cubicBezTo>
                    <a:cubicBezTo>
                      <a:pt x="358" y="102"/>
                      <a:pt x="351" y="121"/>
                      <a:pt x="336" y="144"/>
                    </a:cubicBezTo>
                    <a:cubicBezTo>
                      <a:pt x="286" y="300"/>
                      <a:pt x="233" y="455"/>
                      <a:pt x="201" y="616"/>
                    </a:cubicBezTo>
                    <a:cubicBezTo>
                      <a:pt x="193" y="654"/>
                      <a:pt x="171" y="690"/>
                      <a:pt x="171" y="729"/>
                    </a:cubicBezTo>
                  </a:path>
                </a:pathLst>
              </a:custGeom>
              <a:solidFill>
                <a:srgbClr val="008000"/>
              </a:solidFill>
              <a:ln w="9525">
                <a:solidFill>
                  <a:srgbClr val="000000"/>
                </a:solidFill>
                <a:round/>
                <a:headEnd/>
                <a:tailEnd/>
              </a:ln>
            </p:spPr>
            <p:txBody>
              <a:bodyPr/>
              <a:lstStyle/>
              <a:p>
                <a:endParaRPr lang="zh-CN" altLang="en-US"/>
              </a:p>
            </p:txBody>
          </p:sp>
          <p:sp>
            <p:nvSpPr>
              <p:cNvPr id="397328" name="Freeform 16"/>
              <p:cNvSpPr>
                <a:spLocks/>
              </p:cNvSpPr>
              <p:nvPr/>
            </p:nvSpPr>
            <p:spPr bwMode="auto">
              <a:xfrm>
                <a:off x="4035" y="4789"/>
                <a:ext cx="58" cy="396"/>
              </a:xfrm>
              <a:custGeom>
                <a:avLst/>
                <a:gdLst/>
                <a:ahLst/>
                <a:cxnLst>
                  <a:cxn ang="0">
                    <a:pos x="15" y="169"/>
                  </a:cxn>
                  <a:cxn ang="0">
                    <a:pos x="15" y="251"/>
                  </a:cxn>
                  <a:cxn ang="0">
                    <a:pos x="8" y="229"/>
                  </a:cxn>
                  <a:cxn ang="0">
                    <a:pos x="23" y="251"/>
                  </a:cxn>
                  <a:cxn ang="0">
                    <a:pos x="45" y="139"/>
                  </a:cxn>
                  <a:cxn ang="0">
                    <a:pos x="23" y="139"/>
                  </a:cxn>
                  <a:cxn ang="0">
                    <a:pos x="45" y="56"/>
                  </a:cxn>
                  <a:cxn ang="0">
                    <a:pos x="53" y="19"/>
                  </a:cxn>
                  <a:cxn ang="0">
                    <a:pos x="38" y="41"/>
                  </a:cxn>
                  <a:cxn ang="0">
                    <a:pos x="30" y="64"/>
                  </a:cxn>
                  <a:cxn ang="0">
                    <a:pos x="15" y="184"/>
                  </a:cxn>
                  <a:cxn ang="0">
                    <a:pos x="0" y="229"/>
                  </a:cxn>
                  <a:cxn ang="0">
                    <a:pos x="30" y="296"/>
                  </a:cxn>
                  <a:cxn ang="0">
                    <a:pos x="38" y="319"/>
                  </a:cxn>
                  <a:cxn ang="0">
                    <a:pos x="0" y="386"/>
                  </a:cxn>
                  <a:cxn ang="0">
                    <a:pos x="38" y="394"/>
                  </a:cxn>
                </a:cxnLst>
                <a:rect l="0" t="0" r="r" b="b"/>
                <a:pathLst>
                  <a:path w="58" h="396">
                    <a:moveTo>
                      <a:pt x="15" y="169"/>
                    </a:moveTo>
                    <a:cubicBezTo>
                      <a:pt x="21" y="195"/>
                      <a:pt x="32" y="225"/>
                      <a:pt x="15" y="251"/>
                    </a:cubicBezTo>
                    <a:cubicBezTo>
                      <a:pt x="11" y="257"/>
                      <a:pt x="0" y="229"/>
                      <a:pt x="8" y="229"/>
                    </a:cubicBezTo>
                    <a:cubicBezTo>
                      <a:pt x="17" y="229"/>
                      <a:pt x="18" y="244"/>
                      <a:pt x="23" y="251"/>
                    </a:cubicBezTo>
                    <a:cubicBezTo>
                      <a:pt x="29" y="213"/>
                      <a:pt x="33" y="176"/>
                      <a:pt x="45" y="139"/>
                    </a:cubicBezTo>
                    <a:cubicBezTo>
                      <a:pt x="32" y="0"/>
                      <a:pt x="33" y="86"/>
                      <a:pt x="23" y="139"/>
                    </a:cubicBezTo>
                    <a:cubicBezTo>
                      <a:pt x="23" y="110"/>
                      <a:pt x="38" y="84"/>
                      <a:pt x="45" y="56"/>
                    </a:cubicBezTo>
                    <a:cubicBezTo>
                      <a:pt x="48" y="44"/>
                      <a:pt x="58" y="30"/>
                      <a:pt x="53" y="19"/>
                    </a:cubicBezTo>
                    <a:cubicBezTo>
                      <a:pt x="49" y="11"/>
                      <a:pt x="42" y="33"/>
                      <a:pt x="38" y="41"/>
                    </a:cubicBezTo>
                    <a:cubicBezTo>
                      <a:pt x="34" y="48"/>
                      <a:pt x="32" y="56"/>
                      <a:pt x="30" y="64"/>
                    </a:cubicBezTo>
                    <a:cubicBezTo>
                      <a:pt x="15" y="124"/>
                      <a:pt x="30" y="99"/>
                      <a:pt x="15" y="184"/>
                    </a:cubicBezTo>
                    <a:cubicBezTo>
                      <a:pt x="12" y="200"/>
                      <a:pt x="0" y="229"/>
                      <a:pt x="0" y="229"/>
                    </a:cubicBezTo>
                    <a:cubicBezTo>
                      <a:pt x="24" y="264"/>
                      <a:pt x="12" y="242"/>
                      <a:pt x="30" y="296"/>
                    </a:cubicBezTo>
                    <a:cubicBezTo>
                      <a:pt x="33" y="304"/>
                      <a:pt x="38" y="319"/>
                      <a:pt x="38" y="319"/>
                    </a:cubicBezTo>
                    <a:cubicBezTo>
                      <a:pt x="29" y="343"/>
                      <a:pt x="0" y="386"/>
                      <a:pt x="0" y="386"/>
                    </a:cubicBezTo>
                    <a:cubicBezTo>
                      <a:pt x="28" y="396"/>
                      <a:pt x="15" y="394"/>
                      <a:pt x="38" y="394"/>
                    </a:cubicBezTo>
                  </a:path>
                </a:pathLst>
              </a:custGeom>
              <a:noFill/>
              <a:ln w="9525">
                <a:solidFill>
                  <a:srgbClr val="000000"/>
                </a:solidFill>
                <a:round/>
                <a:headEnd/>
                <a:tailEnd/>
              </a:ln>
            </p:spPr>
            <p:txBody>
              <a:bodyPr/>
              <a:lstStyle/>
              <a:p>
                <a:endParaRPr lang="zh-CN" altLang="en-US"/>
              </a:p>
            </p:txBody>
          </p:sp>
        </p:grpSp>
        <p:sp>
          <p:nvSpPr>
            <p:cNvPr id="397329" name="Line 17"/>
            <p:cNvSpPr>
              <a:spLocks noChangeShapeType="1"/>
            </p:cNvSpPr>
            <p:nvPr/>
          </p:nvSpPr>
          <p:spPr bwMode="auto">
            <a:xfrm>
              <a:off x="1223" y="2392"/>
              <a:ext cx="3367" cy="0"/>
            </a:xfrm>
            <a:prstGeom prst="line">
              <a:avLst/>
            </a:prstGeom>
            <a:noFill/>
            <a:ln w="38100">
              <a:solidFill>
                <a:srgbClr val="000000"/>
              </a:solidFill>
              <a:miter lim="800000"/>
              <a:headEnd/>
              <a:tailEnd/>
            </a:ln>
            <a:effectLst/>
          </p:spPr>
          <p:txBody>
            <a:bodyPr wrap="none"/>
            <a:lstStyle/>
            <a:p>
              <a:endParaRPr lang="zh-CN" altLang="en-US"/>
            </a:p>
          </p:txBody>
        </p:sp>
        <p:sp>
          <p:nvSpPr>
            <p:cNvPr id="397330" name="Line 18"/>
            <p:cNvSpPr>
              <a:spLocks noChangeShapeType="1"/>
            </p:cNvSpPr>
            <p:nvPr/>
          </p:nvSpPr>
          <p:spPr bwMode="auto">
            <a:xfrm>
              <a:off x="1301" y="3306"/>
              <a:ext cx="3368" cy="0"/>
            </a:xfrm>
            <a:prstGeom prst="line">
              <a:avLst/>
            </a:prstGeom>
            <a:noFill/>
            <a:ln w="38100">
              <a:solidFill>
                <a:srgbClr val="000000"/>
              </a:solidFill>
              <a:miter lim="800000"/>
              <a:headEnd/>
              <a:tailEnd/>
            </a:ln>
            <a:effectLst/>
          </p:spPr>
          <p:txBody>
            <a:bodyPr wrap="none"/>
            <a:lstStyle/>
            <a:p>
              <a:endParaRPr lang="zh-CN" altLang="en-US"/>
            </a:p>
          </p:txBody>
        </p:sp>
        <p:sp>
          <p:nvSpPr>
            <p:cNvPr id="397331" name="Text Box 19"/>
            <p:cNvSpPr txBox="1">
              <a:spLocks noChangeArrowheads="1"/>
            </p:cNvSpPr>
            <p:nvPr/>
          </p:nvSpPr>
          <p:spPr bwMode="auto">
            <a:xfrm>
              <a:off x="3338" y="1783"/>
              <a:ext cx="782" cy="231"/>
            </a:xfrm>
            <a:prstGeom prst="rect">
              <a:avLst/>
            </a:prstGeom>
            <a:noFill/>
            <a:ln w="9525">
              <a:noFill/>
              <a:miter lim="800000"/>
              <a:headEnd/>
              <a:tailEnd/>
            </a:ln>
            <a:effectLst/>
          </p:spPr>
          <p:txBody>
            <a:bodyPr>
              <a:spAutoFit/>
            </a:bodyPr>
            <a:lstStyle/>
            <a:p>
              <a:pPr algn="l">
                <a:spcBef>
                  <a:spcPct val="50000"/>
                </a:spcBef>
                <a:buFontTx/>
                <a:buNone/>
              </a:pPr>
              <a:r>
                <a:rPr lang="en-US" altLang="zh-CN" sz="1800" b="1" dirty="0">
                  <a:solidFill>
                    <a:srgbClr val="FFFF00"/>
                  </a:solidFill>
                </a:rPr>
                <a:t>N</a:t>
              </a:r>
              <a:r>
                <a:rPr lang="en-US" altLang="zh-CN" sz="1800" b="1" baseline="-25000" dirty="0">
                  <a:solidFill>
                    <a:srgbClr val="FFFF00"/>
                  </a:solidFill>
                </a:rPr>
                <a:t>2</a:t>
              </a:r>
              <a:r>
                <a:rPr lang="en-US" altLang="zh-CN" sz="1800" b="1" dirty="0">
                  <a:solidFill>
                    <a:srgbClr val="FFFF00"/>
                  </a:solidFill>
                </a:rPr>
                <a:t>+N</a:t>
              </a:r>
              <a:r>
                <a:rPr lang="en-US" altLang="zh-CN" sz="1800" b="1" baseline="-25000" dirty="0">
                  <a:solidFill>
                    <a:srgbClr val="FFFF00"/>
                  </a:solidFill>
                </a:rPr>
                <a:t>2</a:t>
              </a:r>
              <a:r>
                <a:rPr lang="en-US" altLang="zh-CN" sz="1800" b="1" dirty="0">
                  <a:solidFill>
                    <a:srgbClr val="FFFF00"/>
                  </a:solidFill>
                </a:rPr>
                <a:t>O</a:t>
              </a:r>
            </a:p>
          </p:txBody>
        </p:sp>
        <p:sp>
          <p:nvSpPr>
            <p:cNvPr id="397332" name="Text Box 20"/>
            <p:cNvSpPr txBox="1">
              <a:spLocks noChangeArrowheads="1"/>
            </p:cNvSpPr>
            <p:nvPr/>
          </p:nvSpPr>
          <p:spPr bwMode="auto">
            <a:xfrm>
              <a:off x="2397" y="1570"/>
              <a:ext cx="627" cy="231"/>
            </a:xfrm>
            <a:prstGeom prst="rect">
              <a:avLst/>
            </a:prstGeom>
            <a:noFill/>
            <a:ln w="9525">
              <a:noFill/>
              <a:miter lim="800000"/>
              <a:headEnd/>
              <a:tailEnd/>
            </a:ln>
            <a:effectLst/>
          </p:spPr>
          <p:txBody>
            <a:bodyPr>
              <a:spAutoFit/>
            </a:bodyPr>
            <a:lstStyle/>
            <a:p>
              <a:pPr algn="l">
                <a:spcBef>
                  <a:spcPct val="50000"/>
                </a:spcBef>
                <a:buFontTx/>
                <a:buNone/>
              </a:pPr>
              <a:r>
                <a:rPr lang="en-US" altLang="zh-CN" sz="1800" b="1" dirty="0">
                  <a:solidFill>
                    <a:srgbClr val="FFFF00"/>
                  </a:solidFill>
                </a:rPr>
                <a:t>NH</a:t>
              </a:r>
              <a:r>
                <a:rPr lang="en-US" altLang="zh-CN" sz="1800" b="1" baseline="-25000" dirty="0">
                  <a:solidFill>
                    <a:srgbClr val="FFFF00"/>
                  </a:solidFill>
                </a:rPr>
                <a:t>3</a:t>
              </a:r>
            </a:p>
          </p:txBody>
        </p:sp>
        <p:sp>
          <p:nvSpPr>
            <p:cNvPr id="397333" name="Text Box 21"/>
            <p:cNvSpPr txBox="1">
              <a:spLocks noChangeArrowheads="1"/>
            </p:cNvSpPr>
            <p:nvPr/>
          </p:nvSpPr>
          <p:spPr bwMode="auto">
            <a:xfrm>
              <a:off x="2109" y="2544"/>
              <a:ext cx="626" cy="231"/>
            </a:xfrm>
            <a:prstGeom prst="rect">
              <a:avLst/>
            </a:prstGeom>
            <a:noFill/>
            <a:ln w="9525">
              <a:noFill/>
              <a:miter lim="800000"/>
              <a:headEnd/>
              <a:tailEnd/>
            </a:ln>
            <a:effectLst/>
          </p:spPr>
          <p:txBody>
            <a:bodyPr>
              <a:spAutoFit/>
            </a:bodyPr>
            <a:lstStyle/>
            <a:p>
              <a:pPr algn="l">
                <a:spcBef>
                  <a:spcPct val="50000"/>
                </a:spcBef>
                <a:buFontTx/>
                <a:buNone/>
              </a:pPr>
              <a:r>
                <a:rPr lang="en-US" altLang="zh-CN" sz="1800" b="1" dirty="0">
                  <a:solidFill>
                    <a:srgbClr val="FFFF00"/>
                  </a:solidFill>
                </a:rPr>
                <a:t>Org-N</a:t>
              </a:r>
            </a:p>
          </p:txBody>
        </p:sp>
        <p:sp>
          <p:nvSpPr>
            <p:cNvPr id="397334" name="Text Box 22"/>
            <p:cNvSpPr txBox="1">
              <a:spLocks noChangeArrowheads="1"/>
            </p:cNvSpPr>
            <p:nvPr/>
          </p:nvSpPr>
          <p:spPr bwMode="auto">
            <a:xfrm>
              <a:off x="3181" y="2544"/>
              <a:ext cx="626" cy="231"/>
            </a:xfrm>
            <a:prstGeom prst="rect">
              <a:avLst/>
            </a:prstGeom>
            <a:noFill/>
            <a:ln w="9525">
              <a:noFill/>
              <a:miter lim="800000"/>
              <a:headEnd/>
              <a:tailEnd/>
            </a:ln>
            <a:effectLst/>
          </p:spPr>
          <p:txBody>
            <a:bodyPr>
              <a:spAutoFit/>
            </a:bodyPr>
            <a:lstStyle/>
            <a:p>
              <a:pPr algn="l">
                <a:spcBef>
                  <a:spcPct val="50000"/>
                </a:spcBef>
                <a:buFontTx/>
                <a:buNone/>
              </a:pPr>
              <a:r>
                <a:rPr lang="en-US" altLang="zh-CN" sz="1800" b="1" dirty="0">
                  <a:solidFill>
                    <a:srgbClr val="FFFF00"/>
                  </a:solidFill>
                </a:rPr>
                <a:t>NH</a:t>
              </a:r>
              <a:r>
                <a:rPr lang="en-US" altLang="zh-CN" sz="1800" b="1" baseline="-25000" dirty="0">
                  <a:solidFill>
                    <a:srgbClr val="FFFF00"/>
                  </a:solidFill>
                </a:rPr>
                <a:t>4</a:t>
              </a:r>
              <a:r>
                <a:rPr lang="zh-CN" altLang="en-US" sz="1800" b="1" baseline="50000" dirty="0">
                  <a:solidFill>
                    <a:srgbClr val="FFFF00"/>
                  </a:solidFill>
                </a:rPr>
                <a:t>＋</a:t>
              </a:r>
            </a:p>
          </p:txBody>
        </p:sp>
        <p:sp>
          <p:nvSpPr>
            <p:cNvPr id="397335" name="Text Box 23"/>
            <p:cNvSpPr txBox="1">
              <a:spLocks noChangeArrowheads="1"/>
            </p:cNvSpPr>
            <p:nvPr/>
          </p:nvSpPr>
          <p:spPr bwMode="auto">
            <a:xfrm>
              <a:off x="3494" y="2880"/>
              <a:ext cx="1175" cy="231"/>
            </a:xfrm>
            <a:prstGeom prst="rect">
              <a:avLst/>
            </a:prstGeom>
            <a:noFill/>
            <a:ln w="9525">
              <a:noFill/>
              <a:miter lim="800000"/>
              <a:headEnd/>
              <a:tailEnd/>
            </a:ln>
            <a:effectLst/>
          </p:spPr>
          <p:txBody>
            <a:bodyPr>
              <a:spAutoFit/>
            </a:bodyPr>
            <a:lstStyle/>
            <a:p>
              <a:pPr algn="l">
                <a:spcBef>
                  <a:spcPct val="50000"/>
                </a:spcBef>
                <a:buFontTx/>
                <a:buNone/>
              </a:pPr>
              <a:r>
                <a:rPr lang="en-US" altLang="zh-CN" sz="1800" b="1" dirty="0">
                  <a:solidFill>
                    <a:srgbClr val="FFFF00"/>
                  </a:solidFill>
                </a:rPr>
                <a:t>NO</a:t>
              </a:r>
              <a:r>
                <a:rPr lang="en-US" altLang="zh-CN" sz="1800" b="1" baseline="-25000" dirty="0">
                  <a:solidFill>
                    <a:srgbClr val="FFFF00"/>
                  </a:solidFill>
                </a:rPr>
                <a:t>2 </a:t>
              </a:r>
              <a:r>
                <a:rPr lang="en-US" altLang="zh-CN" sz="1800" b="1" baseline="50000" dirty="0">
                  <a:solidFill>
                    <a:srgbClr val="FFFF00"/>
                  </a:solidFill>
                </a:rPr>
                <a:t>- </a:t>
              </a:r>
              <a:r>
                <a:rPr lang="en-US" altLang="zh-CN" sz="1800" b="1" baseline="-25000" dirty="0">
                  <a:solidFill>
                    <a:srgbClr val="FFFF00"/>
                  </a:solidFill>
                </a:rPr>
                <a:t>             </a:t>
              </a:r>
              <a:r>
                <a:rPr lang="en-US" altLang="zh-CN" sz="1800" b="1" dirty="0">
                  <a:solidFill>
                    <a:srgbClr val="FFFF00"/>
                  </a:solidFill>
                </a:rPr>
                <a:t>NO</a:t>
              </a:r>
              <a:r>
                <a:rPr lang="en-US" altLang="zh-CN" sz="1800" b="1" baseline="-25000" dirty="0">
                  <a:solidFill>
                    <a:srgbClr val="FFFF00"/>
                  </a:solidFill>
                </a:rPr>
                <a:t>3</a:t>
              </a:r>
              <a:r>
                <a:rPr lang="en-US" altLang="zh-CN" sz="1800" b="1" baseline="50000" dirty="0">
                  <a:solidFill>
                    <a:srgbClr val="FFFF00"/>
                  </a:solidFill>
                </a:rPr>
                <a:t>-</a:t>
              </a:r>
            </a:p>
          </p:txBody>
        </p:sp>
        <p:sp>
          <p:nvSpPr>
            <p:cNvPr id="397336" name="Text Box 24"/>
            <p:cNvSpPr txBox="1">
              <a:spLocks noChangeArrowheads="1"/>
            </p:cNvSpPr>
            <p:nvPr/>
          </p:nvSpPr>
          <p:spPr bwMode="auto">
            <a:xfrm>
              <a:off x="2653" y="3475"/>
              <a:ext cx="627" cy="231"/>
            </a:xfrm>
            <a:prstGeom prst="rect">
              <a:avLst/>
            </a:prstGeom>
            <a:noFill/>
            <a:ln w="9525">
              <a:noFill/>
              <a:miter lim="800000"/>
              <a:headEnd/>
              <a:tailEnd/>
            </a:ln>
            <a:effectLst/>
          </p:spPr>
          <p:txBody>
            <a:bodyPr>
              <a:spAutoFit/>
            </a:bodyPr>
            <a:lstStyle/>
            <a:p>
              <a:pPr algn="l">
                <a:spcBef>
                  <a:spcPct val="50000"/>
                </a:spcBef>
                <a:buFontTx/>
                <a:buNone/>
              </a:pPr>
              <a:r>
                <a:rPr lang="en-US" altLang="zh-CN" sz="1800" b="1" dirty="0">
                  <a:solidFill>
                    <a:srgbClr val="FFFF00"/>
                  </a:solidFill>
                </a:rPr>
                <a:t>NH</a:t>
              </a:r>
              <a:r>
                <a:rPr lang="en-US" altLang="zh-CN" sz="1800" b="1" baseline="-25000" dirty="0">
                  <a:solidFill>
                    <a:srgbClr val="FFFF00"/>
                  </a:solidFill>
                </a:rPr>
                <a:t>4</a:t>
              </a:r>
              <a:r>
                <a:rPr lang="zh-CN" altLang="en-US" sz="1800" b="1" baseline="50000" dirty="0">
                  <a:solidFill>
                    <a:srgbClr val="FFFF00"/>
                  </a:solidFill>
                </a:rPr>
                <a:t>＋</a:t>
              </a:r>
            </a:p>
          </p:txBody>
        </p:sp>
        <p:sp>
          <p:nvSpPr>
            <p:cNvPr id="397337" name="Text Box 25"/>
            <p:cNvSpPr txBox="1">
              <a:spLocks noChangeArrowheads="1"/>
            </p:cNvSpPr>
            <p:nvPr/>
          </p:nvSpPr>
          <p:spPr bwMode="auto">
            <a:xfrm>
              <a:off x="3964" y="3489"/>
              <a:ext cx="665" cy="231"/>
            </a:xfrm>
            <a:prstGeom prst="rect">
              <a:avLst/>
            </a:prstGeom>
            <a:noFill/>
            <a:ln w="9525">
              <a:noFill/>
              <a:miter lim="800000"/>
              <a:headEnd/>
              <a:tailEnd/>
            </a:ln>
            <a:effectLst/>
          </p:spPr>
          <p:txBody>
            <a:bodyPr>
              <a:spAutoFit/>
            </a:bodyPr>
            <a:lstStyle/>
            <a:p>
              <a:pPr algn="l">
                <a:spcBef>
                  <a:spcPct val="50000"/>
                </a:spcBef>
                <a:buFontTx/>
                <a:buNone/>
              </a:pPr>
              <a:r>
                <a:rPr lang="en-US" altLang="zh-CN" sz="1800" b="1" dirty="0">
                  <a:solidFill>
                    <a:srgbClr val="FFFF00"/>
                  </a:solidFill>
                </a:rPr>
                <a:t>NO</a:t>
              </a:r>
              <a:r>
                <a:rPr lang="en-US" altLang="zh-CN" sz="1800" b="1" baseline="-25000" dirty="0">
                  <a:solidFill>
                    <a:srgbClr val="FFFF00"/>
                  </a:solidFill>
                </a:rPr>
                <a:t>3</a:t>
              </a:r>
              <a:r>
                <a:rPr lang="en-US" altLang="zh-CN" sz="1800" b="1" baseline="50000" dirty="0">
                  <a:solidFill>
                    <a:srgbClr val="FFFF00"/>
                  </a:solidFill>
                </a:rPr>
                <a:t>-</a:t>
              </a:r>
              <a:r>
                <a:rPr lang="en-US" altLang="zh-CN" sz="1800" baseline="50000" dirty="0">
                  <a:solidFill>
                    <a:srgbClr val="FFFF00"/>
                  </a:solidFill>
                </a:rPr>
                <a:t> </a:t>
              </a:r>
            </a:p>
          </p:txBody>
        </p:sp>
        <p:sp>
          <p:nvSpPr>
            <p:cNvPr id="397338" name="Line 26"/>
            <p:cNvSpPr>
              <a:spLocks noChangeShapeType="1"/>
            </p:cNvSpPr>
            <p:nvPr/>
          </p:nvSpPr>
          <p:spPr bwMode="auto">
            <a:xfrm>
              <a:off x="3650" y="2666"/>
              <a:ext cx="588" cy="213"/>
            </a:xfrm>
            <a:prstGeom prst="line">
              <a:avLst/>
            </a:prstGeom>
            <a:noFill/>
            <a:ln w="25400">
              <a:solidFill>
                <a:srgbClr val="F83E04"/>
              </a:solidFill>
              <a:miter lim="800000"/>
              <a:headEnd/>
              <a:tailEnd type="triangle" w="med" len="med"/>
            </a:ln>
            <a:effectLst/>
          </p:spPr>
          <p:txBody>
            <a:bodyPr wrap="none"/>
            <a:lstStyle/>
            <a:p>
              <a:endParaRPr lang="zh-CN" altLang="en-US"/>
            </a:p>
          </p:txBody>
        </p:sp>
        <p:sp>
          <p:nvSpPr>
            <p:cNvPr id="397339" name="Line 27"/>
            <p:cNvSpPr>
              <a:spLocks noChangeShapeType="1"/>
            </p:cNvSpPr>
            <p:nvPr/>
          </p:nvSpPr>
          <p:spPr bwMode="auto">
            <a:xfrm>
              <a:off x="3610" y="2696"/>
              <a:ext cx="119" cy="183"/>
            </a:xfrm>
            <a:prstGeom prst="line">
              <a:avLst/>
            </a:prstGeom>
            <a:noFill/>
            <a:ln w="25400">
              <a:solidFill>
                <a:srgbClr val="FF0000"/>
              </a:solidFill>
              <a:miter lim="800000"/>
              <a:headEnd/>
              <a:tailEnd type="triangle" w="med" len="med"/>
            </a:ln>
            <a:effectLst/>
          </p:spPr>
          <p:txBody>
            <a:bodyPr wrap="none"/>
            <a:lstStyle/>
            <a:p>
              <a:endParaRPr lang="zh-CN" altLang="en-US"/>
            </a:p>
          </p:txBody>
        </p:sp>
        <p:sp>
          <p:nvSpPr>
            <p:cNvPr id="397340" name="Line 28"/>
            <p:cNvSpPr>
              <a:spLocks noChangeShapeType="1"/>
            </p:cNvSpPr>
            <p:nvPr/>
          </p:nvSpPr>
          <p:spPr bwMode="auto">
            <a:xfrm>
              <a:off x="2653" y="2659"/>
              <a:ext cx="528" cy="0"/>
            </a:xfrm>
            <a:prstGeom prst="line">
              <a:avLst/>
            </a:prstGeom>
            <a:noFill/>
            <a:ln w="25400">
              <a:solidFill>
                <a:srgbClr val="F83E04"/>
              </a:solidFill>
              <a:miter lim="800000"/>
              <a:headEnd/>
              <a:tailEnd type="triangle" w="med" len="med"/>
            </a:ln>
            <a:effectLst/>
          </p:spPr>
          <p:txBody>
            <a:bodyPr wrap="none"/>
            <a:lstStyle/>
            <a:p>
              <a:endParaRPr lang="zh-CN" altLang="en-US"/>
            </a:p>
          </p:txBody>
        </p:sp>
        <p:sp>
          <p:nvSpPr>
            <p:cNvPr id="397341" name="Line 29"/>
            <p:cNvSpPr>
              <a:spLocks noChangeShapeType="1"/>
            </p:cNvSpPr>
            <p:nvPr/>
          </p:nvSpPr>
          <p:spPr bwMode="auto">
            <a:xfrm flipH="1" flipV="1">
              <a:off x="2476" y="2758"/>
              <a:ext cx="352" cy="579"/>
            </a:xfrm>
            <a:prstGeom prst="line">
              <a:avLst/>
            </a:prstGeom>
            <a:noFill/>
            <a:ln w="25400">
              <a:solidFill>
                <a:srgbClr val="F83E04"/>
              </a:solidFill>
              <a:miter lim="800000"/>
              <a:headEnd/>
              <a:tailEnd type="triangle" w="med" len="med"/>
            </a:ln>
            <a:effectLst/>
          </p:spPr>
          <p:txBody>
            <a:bodyPr wrap="none"/>
            <a:lstStyle/>
            <a:p>
              <a:endParaRPr lang="zh-CN" altLang="en-US"/>
            </a:p>
          </p:txBody>
        </p:sp>
        <p:sp>
          <p:nvSpPr>
            <p:cNvPr id="397342" name="Line 30"/>
            <p:cNvSpPr>
              <a:spLocks noChangeShapeType="1"/>
            </p:cNvSpPr>
            <p:nvPr/>
          </p:nvSpPr>
          <p:spPr bwMode="auto">
            <a:xfrm flipH="1" flipV="1">
              <a:off x="2593" y="2758"/>
              <a:ext cx="1371" cy="822"/>
            </a:xfrm>
            <a:prstGeom prst="line">
              <a:avLst/>
            </a:prstGeom>
            <a:noFill/>
            <a:ln w="25400">
              <a:solidFill>
                <a:srgbClr val="F83E04"/>
              </a:solidFill>
              <a:miter lim="800000"/>
              <a:headEnd/>
              <a:tailEnd type="triangle" w="med" len="med"/>
            </a:ln>
            <a:effectLst/>
          </p:spPr>
          <p:txBody>
            <a:bodyPr wrap="none"/>
            <a:lstStyle/>
            <a:p>
              <a:endParaRPr lang="zh-CN" altLang="en-US"/>
            </a:p>
          </p:txBody>
        </p:sp>
        <p:sp>
          <p:nvSpPr>
            <p:cNvPr id="397343" name="Line 31"/>
            <p:cNvSpPr>
              <a:spLocks noChangeShapeType="1"/>
            </p:cNvSpPr>
            <p:nvPr/>
          </p:nvSpPr>
          <p:spPr bwMode="auto">
            <a:xfrm flipH="1">
              <a:off x="4159" y="3113"/>
              <a:ext cx="127" cy="346"/>
            </a:xfrm>
            <a:prstGeom prst="line">
              <a:avLst/>
            </a:prstGeom>
            <a:noFill/>
            <a:ln w="25400">
              <a:solidFill>
                <a:srgbClr val="F83E04"/>
              </a:solidFill>
              <a:miter lim="800000"/>
              <a:headEnd/>
              <a:tailEnd type="triangle" w="med" len="med"/>
            </a:ln>
            <a:effectLst/>
          </p:spPr>
          <p:txBody>
            <a:bodyPr wrap="none"/>
            <a:lstStyle/>
            <a:p>
              <a:endParaRPr lang="zh-CN" altLang="en-US"/>
            </a:p>
          </p:txBody>
        </p:sp>
        <p:sp>
          <p:nvSpPr>
            <p:cNvPr id="397344" name="Line 32"/>
            <p:cNvSpPr>
              <a:spLocks noChangeShapeType="1"/>
            </p:cNvSpPr>
            <p:nvPr/>
          </p:nvSpPr>
          <p:spPr bwMode="auto">
            <a:xfrm>
              <a:off x="3925" y="2971"/>
              <a:ext cx="274" cy="0"/>
            </a:xfrm>
            <a:prstGeom prst="line">
              <a:avLst/>
            </a:prstGeom>
            <a:noFill/>
            <a:ln w="25400">
              <a:solidFill>
                <a:srgbClr val="F83E04"/>
              </a:solidFill>
              <a:miter lim="800000"/>
              <a:headEnd/>
              <a:tailEnd type="triangle" w="med" len="med"/>
            </a:ln>
            <a:effectLst/>
          </p:spPr>
          <p:txBody>
            <a:bodyPr wrap="none"/>
            <a:lstStyle/>
            <a:p>
              <a:endParaRPr lang="zh-CN" altLang="en-US"/>
            </a:p>
          </p:txBody>
        </p:sp>
        <p:sp>
          <p:nvSpPr>
            <p:cNvPr id="397345" name="Line 33"/>
            <p:cNvSpPr>
              <a:spLocks noChangeShapeType="1"/>
            </p:cNvSpPr>
            <p:nvPr/>
          </p:nvSpPr>
          <p:spPr bwMode="auto">
            <a:xfrm flipH="1" flipV="1">
              <a:off x="2671" y="1783"/>
              <a:ext cx="627" cy="731"/>
            </a:xfrm>
            <a:prstGeom prst="line">
              <a:avLst/>
            </a:prstGeom>
            <a:noFill/>
            <a:ln w="25400">
              <a:solidFill>
                <a:srgbClr val="F83E04"/>
              </a:solidFill>
              <a:miter lim="800000"/>
              <a:headEnd/>
              <a:tailEnd type="triangle" w="med" len="med"/>
            </a:ln>
            <a:effectLst/>
          </p:spPr>
          <p:txBody>
            <a:bodyPr wrap="none"/>
            <a:lstStyle/>
            <a:p>
              <a:endParaRPr lang="zh-CN" altLang="en-US"/>
            </a:p>
          </p:txBody>
        </p:sp>
        <p:sp>
          <p:nvSpPr>
            <p:cNvPr id="397346" name="Line 34"/>
            <p:cNvSpPr>
              <a:spLocks noChangeShapeType="1"/>
            </p:cNvSpPr>
            <p:nvPr/>
          </p:nvSpPr>
          <p:spPr bwMode="auto">
            <a:xfrm flipH="1">
              <a:off x="2437" y="1905"/>
              <a:ext cx="822" cy="640"/>
            </a:xfrm>
            <a:prstGeom prst="line">
              <a:avLst/>
            </a:prstGeom>
            <a:noFill/>
            <a:ln w="25400">
              <a:solidFill>
                <a:srgbClr val="F83E04"/>
              </a:solidFill>
              <a:miter lim="800000"/>
              <a:headEnd/>
              <a:tailEnd type="triangle" w="med" len="med"/>
            </a:ln>
            <a:effectLst/>
          </p:spPr>
          <p:txBody>
            <a:bodyPr wrap="none"/>
            <a:lstStyle/>
            <a:p>
              <a:endParaRPr lang="zh-CN" altLang="en-US"/>
            </a:p>
          </p:txBody>
        </p:sp>
        <p:sp>
          <p:nvSpPr>
            <p:cNvPr id="397347" name="Line 35"/>
            <p:cNvSpPr>
              <a:spLocks noChangeShapeType="1"/>
            </p:cNvSpPr>
            <p:nvPr/>
          </p:nvSpPr>
          <p:spPr bwMode="auto">
            <a:xfrm flipH="1">
              <a:off x="2906" y="2758"/>
              <a:ext cx="431" cy="609"/>
            </a:xfrm>
            <a:prstGeom prst="line">
              <a:avLst/>
            </a:prstGeom>
            <a:noFill/>
            <a:ln w="25400">
              <a:solidFill>
                <a:srgbClr val="F83E04"/>
              </a:solidFill>
              <a:miter lim="800000"/>
              <a:headEnd/>
              <a:tailEnd type="triangle" w="med" len="med"/>
            </a:ln>
            <a:effectLst/>
          </p:spPr>
          <p:txBody>
            <a:bodyPr wrap="none"/>
            <a:lstStyle/>
            <a:p>
              <a:endParaRPr lang="zh-CN" altLang="en-US"/>
            </a:p>
          </p:txBody>
        </p:sp>
        <p:sp>
          <p:nvSpPr>
            <p:cNvPr id="397348" name="Line 36"/>
            <p:cNvSpPr>
              <a:spLocks noChangeShapeType="1"/>
            </p:cNvSpPr>
            <p:nvPr/>
          </p:nvSpPr>
          <p:spPr bwMode="auto">
            <a:xfrm flipV="1">
              <a:off x="4277" y="2523"/>
              <a:ext cx="327" cy="966"/>
            </a:xfrm>
            <a:prstGeom prst="line">
              <a:avLst/>
            </a:prstGeom>
            <a:noFill/>
            <a:ln w="25400">
              <a:solidFill>
                <a:srgbClr val="F83E04"/>
              </a:solidFill>
              <a:miter lim="800000"/>
              <a:headEnd/>
              <a:tailEnd/>
            </a:ln>
            <a:effectLst/>
          </p:spPr>
          <p:txBody>
            <a:bodyPr wrap="none"/>
            <a:lstStyle/>
            <a:p>
              <a:endParaRPr lang="zh-CN" altLang="en-US"/>
            </a:p>
          </p:txBody>
        </p:sp>
        <p:sp>
          <p:nvSpPr>
            <p:cNvPr id="397349" name="Line 37"/>
            <p:cNvSpPr>
              <a:spLocks noChangeShapeType="1"/>
            </p:cNvSpPr>
            <p:nvPr/>
          </p:nvSpPr>
          <p:spPr bwMode="auto">
            <a:xfrm flipH="1" flipV="1">
              <a:off x="3925" y="1966"/>
              <a:ext cx="679" cy="557"/>
            </a:xfrm>
            <a:prstGeom prst="line">
              <a:avLst/>
            </a:prstGeom>
            <a:noFill/>
            <a:ln w="25400">
              <a:solidFill>
                <a:srgbClr val="F83E04"/>
              </a:solidFill>
              <a:miter lim="800000"/>
              <a:headEnd/>
              <a:tailEnd type="triangle" w="med" len="med"/>
            </a:ln>
            <a:effectLst/>
          </p:spPr>
          <p:txBody>
            <a:bodyPr wrap="none"/>
            <a:lstStyle/>
            <a:p>
              <a:endParaRPr lang="zh-CN" altLang="en-US"/>
            </a:p>
          </p:txBody>
        </p:sp>
      </p:grpSp>
      <p:sp>
        <p:nvSpPr>
          <p:cNvPr id="397350" name="Text Box 38"/>
          <p:cNvSpPr txBox="1">
            <a:spLocks noChangeArrowheads="1"/>
          </p:cNvSpPr>
          <p:nvPr/>
        </p:nvSpPr>
        <p:spPr bwMode="auto">
          <a:xfrm>
            <a:off x="2339975" y="6021388"/>
            <a:ext cx="5111750" cy="457200"/>
          </a:xfrm>
          <a:prstGeom prst="rect">
            <a:avLst/>
          </a:prstGeom>
          <a:noFill/>
          <a:ln w="9525">
            <a:noFill/>
            <a:miter lim="800000"/>
            <a:headEnd/>
            <a:tailEnd/>
          </a:ln>
          <a:effectLst/>
        </p:spPr>
        <p:txBody>
          <a:bodyPr anchor="ctr">
            <a:spAutoFit/>
          </a:bodyPr>
          <a:lstStyle/>
          <a:p>
            <a:pPr>
              <a:spcBef>
                <a:spcPct val="50000"/>
              </a:spcBef>
              <a:buClr>
                <a:srgbClr val="FF0000"/>
              </a:buClr>
              <a:buFont typeface="Wingdings" pitchFamily="2" charset="2"/>
              <a:buNone/>
            </a:pPr>
            <a:r>
              <a:rPr lang="zh-CN" altLang="en-US" sz="2400">
                <a:ea typeface="华文新魏" pitchFamily="2" charset="-122"/>
              </a:rPr>
              <a:t>图 人工湿地氮循环示意图</a:t>
            </a:r>
          </a:p>
        </p:txBody>
      </p:sp>
      <p:sp>
        <p:nvSpPr>
          <p:cNvPr id="397351" name="Text Box 39"/>
          <p:cNvSpPr txBox="1">
            <a:spLocks noChangeArrowheads="1"/>
          </p:cNvSpPr>
          <p:nvPr/>
        </p:nvSpPr>
        <p:spPr bwMode="auto">
          <a:xfrm>
            <a:off x="7380288" y="2852738"/>
            <a:ext cx="1223962" cy="457200"/>
          </a:xfrm>
          <a:prstGeom prst="rect">
            <a:avLst/>
          </a:prstGeom>
          <a:noFill/>
          <a:ln w="9525">
            <a:noFill/>
            <a:miter lim="800000"/>
            <a:headEnd/>
            <a:tailEnd/>
          </a:ln>
          <a:effectLst/>
        </p:spPr>
        <p:txBody>
          <a:bodyPr anchor="ctr">
            <a:spAutoFit/>
          </a:bodyPr>
          <a:lstStyle/>
          <a:p>
            <a:pPr>
              <a:spcBef>
                <a:spcPct val="50000"/>
              </a:spcBef>
              <a:buClr>
                <a:srgbClr val="FF0000"/>
              </a:buClr>
              <a:buFont typeface="Wingdings" pitchFamily="2" charset="2"/>
              <a:buNone/>
            </a:pPr>
            <a:r>
              <a:rPr lang="en-US" altLang="zh-CN" sz="2400">
                <a:solidFill>
                  <a:schemeClr val="hlink"/>
                </a:solidFill>
                <a:ea typeface="华文新魏" pitchFamily="2" charset="-122"/>
              </a:rPr>
              <a:t>[</a:t>
            </a:r>
            <a:r>
              <a:rPr lang="zh-CN" altLang="en-US" sz="2400">
                <a:solidFill>
                  <a:schemeClr val="hlink"/>
                </a:solidFill>
                <a:ea typeface="华文新魏" pitchFamily="2" charset="-122"/>
              </a:rPr>
              <a:t>空气</a:t>
            </a:r>
            <a:r>
              <a:rPr lang="en-US" altLang="zh-CN" sz="2400">
                <a:solidFill>
                  <a:schemeClr val="hlink"/>
                </a:solidFill>
                <a:ea typeface="华文新魏" pitchFamily="2" charset="-122"/>
              </a:rPr>
              <a:t>]</a:t>
            </a:r>
          </a:p>
        </p:txBody>
      </p:sp>
      <p:sp>
        <p:nvSpPr>
          <p:cNvPr id="397352" name="Text Box 40"/>
          <p:cNvSpPr txBox="1">
            <a:spLocks noChangeArrowheads="1"/>
          </p:cNvSpPr>
          <p:nvPr/>
        </p:nvSpPr>
        <p:spPr bwMode="auto">
          <a:xfrm>
            <a:off x="7380288" y="4195763"/>
            <a:ext cx="1223962" cy="457200"/>
          </a:xfrm>
          <a:prstGeom prst="rect">
            <a:avLst/>
          </a:prstGeom>
          <a:noFill/>
          <a:ln w="9525">
            <a:noFill/>
            <a:miter lim="800000"/>
            <a:headEnd/>
            <a:tailEnd/>
          </a:ln>
          <a:effectLst/>
        </p:spPr>
        <p:txBody>
          <a:bodyPr anchor="ctr">
            <a:spAutoFit/>
          </a:bodyPr>
          <a:lstStyle/>
          <a:p>
            <a:pPr>
              <a:spcBef>
                <a:spcPct val="50000"/>
              </a:spcBef>
              <a:buClr>
                <a:srgbClr val="FF0000"/>
              </a:buClr>
              <a:buFont typeface="Wingdings" pitchFamily="2" charset="2"/>
              <a:buNone/>
            </a:pPr>
            <a:r>
              <a:rPr lang="en-US" altLang="zh-CN" sz="2400">
                <a:solidFill>
                  <a:schemeClr val="hlink"/>
                </a:solidFill>
                <a:ea typeface="华文新魏" pitchFamily="2" charset="-122"/>
              </a:rPr>
              <a:t>[</a:t>
            </a:r>
            <a:r>
              <a:rPr lang="zh-CN" altLang="en-US" sz="2400">
                <a:solidFill>
                  <a:schemeClr val="hlink"/>
                </a:solidFill>
                <a:ea typeface="华文新魏" pitchFamily="2" charset="-122"/>
              </a:rPr>
              <a:t>水体</a:t>
            </a:r>
            <a:r>
              <a:rPr lang="en-US" altLang="zh-CN" sz="2400">
                <a:solidFill>
                  <a:schemeClr val="hlink"/>
                </a:solidFill>
                <a:ea typeface="华文新魏" pitchFamily="2" charset="-122"/>
              </a:rPr>
              <a:t>]</a:t>
            </a:r>
          </a:p>
        </p:txBody>
      </p:sp>
      <p:sp>
        <p:nvSpPr>
          <p:cNvPr id="397353" name="Text Box 41"/>
          <p:cNvSpPr txBox="1">
            <a:spLocks noChangeArrowheads="1"/>
          </p:cNvSpPr>
          <p:nvPr/>
        </p:nvSpPr>
        <p:spPr bwMode="auto">
          <a:xfrm>
            <a:off x="7381875" y="5373688"/>
            <a:ext cx="1223963" cy="457200"/>
          </a:xfrm>
          <a:prstGeom prst="rect">
            <a:avLst/>
          </a:prstGeom>
          <a:noFill/>
          <a:ln w="9525">
            <a:noFill/>
            <a:miter lim="800000"/>
            <a:headEnd/>
            <a:tailEnd/>
          </a:ln>
          <a:effectLst/>
        </p:spPr>
        <p:txBody>
          <a:bodyPr anchor="ctr">
            <a:spAutoFit/>
          </a:bodyPr>
          <a:lstStyle/>
          <a:p>
            <a:pPr>
              <a:spcBef>
                <a:spcPct val="50000"/>
              </a:spcBef>
              <a:buClr>
                <a:srgbClr val="FF0000"/>
              </a:buClr>
              <a:buFont typeface="Wingdings" pitchFamily="2" charset="2"/>
              <a:buNone/>
            </a:pPr>
            <a:r>
              <a:rPr lang="en-US" altLang="zh-CN" sz="2400">
                <a:solidFill>
                  <a:schemeClr val="hlink"/>
                </a:solidFill>
                <a:ea typeface="华文新魏" pitchFamily="2" charset="-122"/>
              </a:rPr>
              <a:t>[</a:t>
            </a:r>
            <a:r>
              <a:rPr lang="zh-CN" altLang="en-US" sz="2400">
                <a:solidFill>
                  <a:schemeClr val="hlink"/>
                </a:solidFill>
                <a:ea typeface="华文新魏" pitchFamily="2" charset="-122"/>
              </a:rPr>
              <a:t>土壤</a:t>
            </a:r>
            <a:r>
              <a:rPr lang="en-US" altLang="zh-CN" sz="2400">
                <a:solidFill>
                  <a:schemeClr val="hlink"/>
                </a:solidFill>
                <a:ea typeface="华文新魏" pitchFamily="2" charset="-122"/>
              </a:rPr>
              <a:t>]</a:t>
            </a:r>
          </a:p>
        </p:txBody>
      </p:sp>
      <p:cxnSp>
        <p:nvCxnSpPr>
          <p:cNvPr id="6" name="直接连接符 5">
            <a:extLst>
              <a:ext uri="{FF2B5EF4-FFF2-40B4-BE49-F238E27FC236}">
                <a16:creationId xmlns:a16="http://schemas.microsoft.com/office/drawing/2014/main" id="{89AD6165-6B12-45AB-8477-93A3EBE3894B}"/>
              </a:ext>
            </a:extLst>
          </p:cNvPr>
          <p:cNvCxnSpPr/>
          <p:nvPr/>
        </p:nvCxnSpPr>
        <p:spPr>
          <a:xfrm>
            <a:off x="3563888" y="3573016"/>
            <a:ext cx="4824536"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EFD3DD3F-D621-4718-8D99-42A9C6B779E2}"/>
              </a:ext>
            </a:extLst>
          </p:cNvPr>
          <p:cNvCxnSpPr/>
          <p:nvPr/>
        </p:nvCxnSpPr>
        <p:spPr>
          <a:xfrm>
            <a:off x="3491880" y="5157192"/>
            <a:ext cx="4824536" cy="0"/>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random/>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9" name="Rectangle 3"/>
          <p:cNvSpPr>
            <a:spLocks noChangeArrowheads="1"/>
          </p:cNvSpPr>
          <p:nvPr/>
        </p:nvSpPr>
        <p:spPr bwMode="auto">
          <a:xfrm>
            <a:off x="1258888" y="981075"/>
            <a:ext cx="6048375" cy="503238"/>
          </a:xfrm>
          <a:prstGeom prst="rect">
            <a:avLst/>
          </a:prstGeom>
          <a:noFill/>
          <a:ln w="9525">
            <a:noFill/>
            <a:miter lim="800000"/>
            <a:headEnd/>
            <a:tailEnd/>
          </a:ln>
          <a:effectLst/>
        </p:spPr>
        <p:txBody>
          <a:bodyPr/>
          <a:lstStyle/>
          <a:p>
            <a:pPr marL="342900" indent="-342900" algn="l">
              <a:buClr>
                <a:schemeClr val="folHlink"/>
              </a:buClr>
              <a:buSzPct val="60000"/>
              <a:buFont typeface="Wingdings" pitchFamily="2" charset="2"/>
              <a:buChar char="n"/>
            </a:pPr>
            <a:r>
              <a:rPr kumimoji="0" lang="zh-CN" altLang="en-US" sz="3600" b="1" dirty="0">
                <a:solidFill>
                  <a:srgbClr val="0BF57A"/>
                </a:solidFill>
                <a:latin typeface="Tahoma" pitchFamily="34" charset="0"/>
                <a:ea typeface="华文隶书" pitchFamily="2" charset="-122"/>
              </a:rPr>
              <a:t>（</a:t>
            </a:r>
            <a:r>
              <a:rPr kumimoji="0" lang="en-US" altLang="zh-CN" sz="3600" b="1" dirty="0">
                <a:solidFill>
                  <a:srgbClr val="0BF57A"/>
                </a:solidFill>
                <a:latin typeface="Tahoma" pitchFamily="34" charset="0"/>
                <a:ea typeface="华文隶书" pitchFamily="2" charset="-122"/>
              </a:rPr>
              <a:t>4</a:t>
            </a:r>
            <a:r>
              <a:rPr kumimoji="0" lang="zh-CN" altLang="en-US" sz="3600" b="1" dirty="0">
                <a:solidFill>
                  <a:srgbClr val="0BF57A"/>
                </a:solidFill>
                <a:latin typeface="Tahoma" pitchFamily="34" charset="0"/>
                <a:ea typeface="华文隶书" pitchFamily="2" charset="-122"/>
              </a:rPr>
              <a:t>）磷的去除</a:t>
            </a:r>
          </a:p>
        </p:txBody>
      </p:sp>
      <p:graphicFrame>
        <p:nvGraphicFramePr>
          <p:cNvPr id="398340" name="Group 4"/>
          <p:cNvGraphicFramePr>
            <a:graphicFrameLocks noGrp="1"/>
          </p:cNvGraphicFramePr>
          <p:nvPr>
            <p:extLst>
              <p:ext uri="{D42A27DB-BD31-4B8C-83A1-F6EECF244321}">
                <p14:modId xmlns:p14="http://schemas.microsoft.com/office/powerpoint/2010/main" val="102697796"/>
              </p:ext>
            </p:extLst>
          </p:nvPr>
        </p:nvGraphicFramePr>
        <p:xfrm>
          <a:off x="1908175" y="2708920"/>
          <a:ext cx="6096000" cy="1586230"/>
        </p:xfrm>
        <a:graphic>
          <a:graphicData uri="http://schemas.openxmlformats.org/drawingml/2006/table">
            <a:tbl>
              <a:tblPr/>
              <a:tblGrid>
                <a:gridCol w="2447925">
                  <a:extLst>
                    <a:ext uri="{9D8B030D-6E8A-4147-A177-3AD203B41FA5}">
                      <a16:colId xmlns:a16="http://schemas.microsoft.com/office/drawing/2014/main" val="20000"/>
                    </a:ext>
                  </a:extLst>
                </a:gridCol>
                <a:gridCol w="3648075">
                  <a:extLst>
                    <a:ext uri="{9D8B030D-6E8A-4147-A177-3AD203B41FA5}">
                      <a16:colId xmlns:a16="http://schemas.microsoft.com/office/drawing/2014/main" val="20001"/>
                    </a:ext>
                  </a:extLst>
                </a:gridCol>
              </a:tblGrid>
              <a:tr h="396875">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zh-CN" altLang="en-US" sz="2000" b="0" i="0" u="none" strike="noStrike" cap="none" normalizeH="0" baseline="0" dirty="0">
                          <a:ln>
                            <a:noFill/>
                          </a:ln>
                          <a:solidFill>
                            <a:schemeClr val="tx1"/>
                          </a:solidFill>
                          <a:effectLst/>
                          <a:latin typeface="Tahoma" pitchFamily="34" charset="0"/>
                          <a:ea typeface="华文新魏" pitchFamily="2" charset="-122"/>
                        </a:rPr>
                        <a:t>存  在  形  式</a:t>
                      </a:r>
                    </a:p>
                  </a:txBody>
                  <a:tcPr horzOverflow="overflow">
                    <a:lnL cap="flat">
                      <a:noFill/>
                    </a:lnL>
                    <a:lnR w="12700" cap="flat" cmpd="sng" algn="ctr">
                      <a:solidFill>
                        <a:schemeClr val="tx2"/>
                      </a:solidFill>
                      <a:prstDash val="solid"/>
                      <a:round/>
                      <a:headEnd type="none" w="med" len="med"/>
                      <a:tailEnd type="none" w="med" len="med"/>
                    </a:lnR>
                    <a:lnT w="28575"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zh-CN" altLang="en-US" sz="2000" b="0" i="0" u="none" strike="noStrike" cap="none" normalizeH="0" baseline="0" dirty="0">
                          <a:ln>
                            <a:noFill/>
                          </a:ln>
                          <a:solidFill>
                            <a:schemeClr val="tx1"/>
                          </a:solidFill>
                          <a:effectLst/>
                          <a:latin typeface="Tahoma" pitchFamily="34" charset="0"/>
                          <a:ea typeface="华文新魏" pitchFamily="2" charset="-122"/>
                        </a:rPr>
                        <a:t>说  明</a:t>
                      </a:r>
                    </a:p>
                  </a:txBody>
                  <a:tcPr horzOverflow="overflow">
                    <a:lnL w="12700" cap="flat" cmpd="sng" algn="ctr">
                      <a:solidFill>
                        <a:schemeClr val="tx2"/>
                      </a:solidFill>
                      <a:prstDash val="solid"/>
                      <a:round/>
                      <a:headEnd type="none" w="med" len="med"/>
                      <a:tailEnd type="none" w="med" len="med"/>
                    </a:lnL>
                    <a:lnR cap="flat">
                      <a:noFill/>
                    </a:lnR>
                    <a:lnT w="28575"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95288">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zh-CN" altLang="en-US" sz="2000" b="0" i="0" u="none" strike="noStrike" cap="none" normalizeH="0" baseline="0">
                          <a:ln>
                            <a:noFill/>
                          </a:ln>
                          <a:solidFill>
                            <a:schemeClr val="hlink"/>
                          </a:solidFill>
                          <a:effectLst/>
                          <a:latin typeface="Tahoma" pitchFamily="34" charset="0"/>
                          <a:ea typeface="华文新魏" pitchFamily="2" charset="-122"/>
                        </a:rPr>
                        <a:t>有机磷化物</a:t>
                      </a:r>
                    </a:p>
                  </a:txBody>
                  <a:tcPr horzOverflow="overflow">
                    <a:lnL cap="flat">
                      <a:noFill/>
                    </a:lnL>
                    <a:lnR w="12700" cap="flat" cmpd="sng" algn="ctr">
                      <a:solidFill>
                        <a:schemeClr val="tx2"/>
                      </a:solidFill>
                      <a:prstDash val="solid"/>
                      <a:round/>
                      <a:headEnd type="none" w="med" len="med"/>
                      <a:tailEnd type="none" w="med" len="med"/>
                    </a:lnR>
                    <a:lnT w="12700" cap="flat" cmpd="sng" algn="ctr">
                      <a:solidFill>
                        <a:schemeClr val="tx2"/>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zh-CN" altLang="en-US" sz="2000" b="0" i="0" u="none" strike="noStrike" cap="none" normalizeH="0" baseline="0">
                          <a:ln>
                            <a:noFill/>
                          </a:ln>
                          <a:solidFill>
                            <a:schemeClr val="hlink"/>
                          </a:solidFill>
                          <a:effectLst/>
                          <a:latin typeface="Tahoma" pitchFamily="34" charset="0"/>
                          <a:ea typeface="华文新魏" pitchFamily="2" charset="-122"/>
                        </a:rPr>
                        <a:t>微生物和植物体内</a:t>
                      </a:r>
                    </a:p>
                  </a:txBody>
                  <a:tcPr horzOverflow="overflow">
                    <a:lnL w="12700" cap="flat" cmpd="sng" algn="ctr">
                      <a:solidFill>
                        <a:schemeClr val="tx2"/>
                      </a:solidFill>
                      <a:prstDash val="solid"/>
                      <a:round/>
                      <a:headEnd type="none" w="med" len="med"/>
                      <a:tailEnd type="none" w="med" len="med"/>
                    </a:lnL>
                    <a:lnR cap="flat">
                      <a:noFill/>
                    </a:lnR>
                    <a:lnT w="12700" cap="flat" cmpd="sng" algn="ctr">
                      <a:solidFill>
                        <a:schemeClr val="tx2"/>
                      </a:solidFill>
                      <a:prstDash val="solid"/>
                      <a:round/>
                      <a:headEnd type="none" w="med" len="med"/>
                      <a:tailEnd type="none" w="med" len="med"/>
                    </a:lnT>
                    <a:lnB cap="flat">
                      <a:noFill/>
                    </a:lnB>
                    <a:lnTlToBr>
                      <a:noFill/>
                    </a:lnTlToBr>
                    <a:lnBlToTr>
                      <a:noFill/>
                    </a:lnBlToTr>
                    <a:noFill/>
                  </a:tcPr>
                </a:tc>
                <a:extLst>
                  <a:ext uri="{0D108BD9-81ED-4DB2-BD59-A6C34878D82A}">
                    <a16:rowId xmlns:a16="http://schemas.microsoft.com/office/drawing/2014/main" val="10001"/>
                  </a:ext>
                </a:extLst>
              </a:tr>
              <a:tr h="396875">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zh-CN" altLang="en-US" sz="2000" b="0" i="0" u="none" strike="noStrike" cap="none" normalizeH="0" baseline="0">
                          <a:ln>
                            <a:noFill/>
                          </a:ln>
                          <a:solidFill>
                            <a:schemeClr val="hlink"/>
                          </a:solidFill>
                          <a:effectLst/>
                          <a:latin typeface="Tahoma" pitchFamily="34" charset="0"/>
                          <a:ea typeface="华文新魏" pitchFamily="2" charset="-122"/>
                        </a:rPr>
                        <a:t>不溶性磷酸盐</a:t>
                      </a:r>
                    </a:p>
                  </a:txBody>
                  <a:tcPr horzOverflow="overflow">
                    <a:lnL cap="flat">
                      <a:noFill/>
                    </a:lnL>
                    <a:lnR w="12700" cap="flat" cmpd="sng" algn="ctr">
                      <a:solidFill>
                        <a:schemeClr val="tx2"/>
                      </a:solidFill>
                      <a:prstDash val="solid"/>
                      <a:round/>
                      <a:headEnd type="none" w="med" len="med"/>
                      <a:tailEnd type="none" w="med" len="med"/>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zh-CN" altLang="en-US" sz="2000" b="0" i="0" u="none" strike="noStrike" cap="none" normalizeH="0" baseline="0">
                          <a:ln>
                            <a:noFill/>
                          </a:ln>
                          <a:solidFill>
                            <a:schemeClr val="hlink"/>
                          </a:solidFill>
                          <a:effectLst/>
                          <a:latin typeface="Tahoma" pitchFamily="34" charset="0"/>
                          <a:ea typeface="华文新魏" pitchFamily="2" charset="-122"/>
                        </a:rPr>
                        <a:t>主要存在形式</a:t>
                      </a:r>
                    </a:p>
                  </a:txBody>
                  <a:tcPr horzOverflow="overflow">
                    <a:lnL w="12700" cap="flat" cmpd="sng" algn="ctr">
                      <a:solidFill>
                        <a:schemeClr val="tx2"/>
                      </a:solidFill>
                      <a:prstDash val="solid"/>
                      <a:round/>
                      <a:headEnd type="none" w="med" len="med"/>
                      <a:tailEnd type="none" w="med" len="med"/>
                    </a:lnL>
                    <a:lnR cap="flat">
                      <a:noFill/>
                    </a:lnR>
                    <a:lnT cap="flat">
                      <a:noFill/>
                    </a:lnT>
                    <a:lnB cap="flat">
                      <a:noFill/>
                    </a:lnB>
                    <a:lnTlToBr>
                      <a:noFill/>
                    </a:lnTlToBr>
                    <a:lnBlToTr>
                      <a:noFill/>
                    </a:lnBlToTr>
                    <a:noFill/>
                  </a:tcPr>
                </a:tc>
                <a:extLst>
                  <a:ext uri="{0D108BD9-81ED-4DB2-BD59-A6C34878D82A}">
                    <a16:rowId xmlns:a16="http://schemas.microsoft.com/office/drawing/2014/main" val="10002"/>
                  </a:ext>
                </a:extLst>
              </a:tr>
              <a:tr h="180975">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zh-CN" altLang="en-US" sz="2000" b="0" i="0" u="none" strike="noStrike" cap="none" normalizeH="0" baseline="0">
                          <a:ln>
                            <a:noFill/>
                          </a:ln>
                          <a:solidFill>
                            <a:schemeClr val="hlink"/>
                          </a:solidFill>
                          <a:effectLst/>
                          <a:latin typeface="Tahoma" pitchFamily="34" charset="0"/>
                          <a:ea typeface="华文新魏" pitchFamily="2" charset="-122"/>
                        </a:rPr>
                        <a:t>可溶性磷酸盐</a:t>
                      </a:r>
                    </a:p>
                  </a:txBody>
                  <a:tcPr horzOverflow="overflow">
                    <a:lnL cap="flat">
                      <a:noFill/>
                    </a:lnL>
                    <a:lnR w="12700" cap="flat" cmpd="sng" algn="ctr">
                      <a:solidFill>
                        <a:schemeClr val="tx2"/>
                      </a:solidFill>
                      <a:prstDash val="solid"/>
                      <a:round/>
                      <a:headEnd type="none" w="med" len="med"/>
                      <a:tailEnd type="none" w="med" len="med"/>
                    </a:lnR>
                    <a:lnT cap="flat">
                      <a:noFill/>
                    </a:lnT>
                    <a:lnB w="28575"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zh-CN" altLang="en-US" sz="2000" b="0" i="0" u="none" strike="noStrike" cap="none" normalizeH="0" baseline="0" dirty="0">
                          <a:ln>
                            <a:noFill/>
                          </a:ln>
                          <a:solidFill>
                            <a:schemeClr val="hlink"/>
                          </a:solidFill>
                          <a:effectLst/>
                          <a:latin typeface="Tahoma" pitchFamily="34" charset="0"/>
                          <a:ea typeface="华文新魏" pitchFamily="2" charset="-122"/>
                        </a:rPr>
                        <a:t>唯一可被微生物和利用</a:t>
                      </a:r>
                    </a:p>
                  </a:txBody>
                  <a:tcPr horzOverflow="overflow">
                    <a:lnL w="12700" cap="flat" cmpd="sng" algn="ctr">
                      <a:solidFill>
                        <a:schemeClr val="tx2"/>
                      </a:solidFill>
                      <a:prstDash val="solid"/>
                      <a:round/>
                      <a:headEnd type="none" w="med" len="med"/>
                      <a:tailEnd type="none" w="med" len="med"/>
                    </a:lnL>
                    <a:lnR cap="flat">
                      <a:noFill/>
                    </a:lnR>
                    <a:lnT cap="flat">
                      <a:noFill/>
                    </a:lnT>
                    <a:lnB w="28575"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98357" name="Text Box 21"/>
          <p:cNvSpPr txBox="1">
            <a:spLocks noChangeArrowheads="1"/>
          </p:cNvSpPr>
          <p:nvPr/>
        </p:nvSpPr>
        <p:spPr bwMode="auto">
          <a:xfrm>
            <a:off x="1476375" y="2060848"/>
            <a:ext cx="5834063" cy="457200"/>
          </a:xfrm>
          <a:prstGeom prst="rect">
            <a:avLst/>
          </a:prstGeom>
          <a:noFill/>
          <a:ln w="9525">
            <a:noFill/>
            <a:miter lim="800000"/>
            <a:headEnd/>
            <a:tailEnd/>
          </a:ln>
          <a:effectLst/>
        </p:spPr>
        <p:txBody>
          <a:bodyPr>
            <a:spAutoFit/>
          </a:bodyPr>
          <a:lstStyle/>
          <a:p>
            <a:pPr algn="l">
              <a:spcBef>
                <a:spcPct val="50000"/>
              </a:spcBef>
              <a:buFont typeface="Wingdings" pitchFamily="2" charset="2"/>
              <a:buChar char="Ø"/>
            </a:pPr>
            <a:r>
              <a:rPr lang="en-US" altLang="zh-CN" sz="2400" dirty="0">
                <a:ea typeface="华文新魏" pitchFamily="2" charset="-122"/>
              </a:rPr>
              <a:t> </a:t>
            </a:r>
            <a:r>
              <a:rPr lang="zh-CN" altLang="en-US" sz="2400" dirty="0">
                <a:ea typeface="华文新魏" pitchFamily="2" charset="-122"/>
              </a:rPr>
              <a:t>人工湿地中磷的存在形式</a:t>
            </a:r>
            <a:endParaRPr lang="zh-CN" altLang="en-US" sz="2400" dirty="0">
              <a:latin typeface="华文新魏" pitchFamily="2" charset="-122"/>
              <a:ea typeface="华文新魏" pitchFamily="2" charset="-122"/>
            </a:endParaRPr>
          </a:p>
        </p:txBody>
      </p:sp>
      <p:sp>
        <p:nvSpPr>
          <p:cNvPr id="398358" name="Text Box 22"/>
          <p:cNvSpPr txBox="1">
            <a:spLocks noChangeArrowheads="1"/>
          </p:cNvSpPr>
          <p:nvPr/>
        </p:nvSpPr>
        <p:spPr bwMode="auto">
          <a:xfrm>
            <a:off x="1476375" y="4653136"/>
            <a:ext cx="5834063" cy="457200"/>
          </a:xfrm>
          <a:prstGeom prst="rect">
            <a:avLst/>
          </a:prstGeom>
          <a:noFill/>
          <a:ln w="9525">
            <a:noFill/>
            <a:miter lim="800000"/>
            <a:headEnd/>
            <a:tailEnd/>
          </a:ln>
          <a:effectLst/>
        </p:spPr>
        <p:txBody>
          <a:bodyPr>
            <a:spAutoFit/>
          </a:bodyPr>
          <a:lstStyle/>
          <a:p>
            <a:pPr algn="l">
              <a:spcBef>
                <a:spcPct val="50000"/>
              </a:spcBef>
              <a:buFont typeface="Wingdings" pitchFamily="2" charset="2"/>
              <a:buChar char="Ø"/>
            </a:pPr>
            <a:r>
              <a:rPr lang="en-US" altLang="zh-CN" sz="2400" dirty="0">
                <a:ea typeface="华文新魏" pitchFamily="2" charset="-122"/>
              </a:rPr>
              <a:t> </a:t>
            </a:r>
            <a:r>
              <a:rPr lang="zh-CN" altLang="en-US" sz="2400" dirty="0">
                <a:ea typeface="华文新魏" pitchFamily="2" charset="-122"/>
              </a:rPr>
              <a:t>人工湿地中磷质量平衡方程</a:t>
            </a:r>
            <a:endParaRPr lang="zh-CN" altLang="en-US" sz="2400" dirty="0">
              <a:latin typeface="华文新魏" pitchFamily="2" charset="-122"/>
              <a:ea typeface="华文新魏" pitchFamily="2" charset="-122"/>
            </a:endParaRPr>
          </a:p>
        </p:txBody>
      </p:sp>
      <p:sp>
        <p:nvSpPr>
          <p:cNvPr id="398359" name="Text Box 23"/>
          <p:cNvSpPr txBox="1">
            <a:spLocks noChangeArrowheads="1"/>
          </p:cNvSpPr>
          <p:nvPr/>
        </p:nvSpPr>
        <p:spPr bwMode="auto">
          <a:xfrm>
            <a:off x="1763713" y="5229225"/>
            <a:ext cx="6624637" cy="701675"/>
          </a:xfrm>
          <a:prstGeom prst="rect">
            <a:avLst/>
          </a:prstGeom>
          <a:noFill/>
          <a:ln w="9525">
            <a:noFill/>
            <a:miter lim="800000"/>
            <a:headEnd/>
            <a:tailEnd/>
          </a:ln>
          <a:effectLst/>
        </p:spPr>
        <p:txBody>
          <a:bodyPr>
            <a:spAutoFit/>
          </a:bodyPr>
          <a:lstStyle/>
          <a:p>
            <a:pPr algn="l">
              <a:spcBef>
                <a:spcPct val="50000"/>
              </a:spcBef>
              <a:buFont typeface="Wingdings" pitchFamily="2" charset="2"/>
              <a:buNone/>
            </a:pPr>
            <a:r>
              <a:rPr lang="zh-CN" altLang="en-US" sz="2000">
                <a:solidFill>
                  <a:schemeClr val="hlink"/>
                </a:solidFill>
                <a:latin typeface="华文新魏" pitchFamily="2" charset="-122"/>
                <a:ea typeface="华文新魏" pitchFamily="2" charset="-122"/>
              </a:rPr>
              <a:t>进水输入磷的总量</a:t>
            </a:r>
            <a:r>
              <a:rPr lang="en-US" altLang="zh-CN" sz="2000">
                <a:solidFill>
                  <a:schemeClr val="hlink"/>
                </a:solidFill>
                <a:ea typeface="华文新魏" pitchFamily="2" charset="-122"/>
              </a:rPr>
              <a:t>(I) </a:t>
            </a:r>
            <a:r>
              <a:rPr lang="en-US" altLang="zh-CN" sz="2000">
                <a:solidFill>
                  <a:schemeClr val="hlink"/>
                </a:solidFill>
                <a:latin typeface="华文新魏" pitchFamily="2" charset="-122"/>
                <a:ea typeface="华文新魏" pitchFamily="2" charset="-122"/>
              </a:rPr>
              <a:t>= </a:t>
            </a:r>
            <a:r>
              <a:rPr lang="zh-CN" altLang="en-US" sz="2000">
                <a:solidFill>
                  <a:schemeClr val="hlink"/>
                </a:solidFill>
                <a:latin typeface="华文新魏" pitchFamily="2" charset="-122"/>
                <a:ea typeface="华文新魏" pitchFamily="2" charset="-122"/>
              </a:rPr>
              <a:t>出水输出磷的量</a:t>
            </a:r>
            <a:r>
              <a:rPr lang="en-US" altLang="zh-CN" sz="2000">
                <a:solidFill>
                  <a:schemeClr val="hlink"/>
                </a:solidFill>
                <a:ea typeface="华文新魏" pitchFamily="2" charset="-122"/>
              </a:rPr>
              <a:t>(E) + </a:t>
            </a:r>
            <a:r>
              <a:rPr lang="zh-CN" altLang="en-US" sz="2000">
                <a:solidFill>
                  <a:schemeClr val="hlink"/>
                </a:solidFill>
                <a:latin typeface="华文新魏" pitchFamily="2" charset="-122"/>
                <a:ea typeface="华文新魏" pitchFamily="2" charset="-122"/>
              </a:rPr>
              <a:t>作物吸收磷的量</a:t>
            </a:r>
            <a:r>
              <a:rPr lang="en-US" altLang="zh-CN" sz="2000">
                <a:solidFill>
                  <a:schemeClr val="hlink"/>
                </a:solidFill>
                <a:ea typeface="华文新魏" pitchFamily="2" charset="-122"/>
              </a:rPr>
              <a:t>(T)</a:t>
            </a:r>
            <a:r>
              <a:rPr lang="zh-CN" altLang="en-US" sz="2000">
                <a:solidFill>
                  <a:schemeClr val="hlink"/>
                </a:solidFill>
                <a:ea typeface="华文新魏" pitchFamily="2" charset="-122"/>
              </a:rPr>
              <a:t>＋</a:t>
            </a:r>
            <a:r>
              <a:rPr lang="zh-CN" altLang="en-US" sz="2000">
                <a:solidFill>
                  <a:schemeClr val="hlink"/>
                </a:solidFill>
                <a:latin typeface="华文新魏" pitchFamily="2" charset="-122"/>
                <a:ea typeface="华文新魏" pitchFamily="2" charset="-122"/>
              </a:rPr>
              <a:t>土壤截留磷的量</a:t>
            </a:r>
            <a:r>
              <a:rPr lang="en-US" altLang="zh-CN" sz="2000">
                <a:solidFill>
                  <a:schemeClr val="hlink"/>
                </a:solidFill>
                <a:ea typeface="华文新魏" pitchFamily="2" charset="-122"/>
              </a:rPr>
              <a:t>(A)</a:t>
            </a:r>
          </a:p>
        </p:txBody>
      </p:sp>
    </p:spTree>
  </p:cSld>
  <p:clrMapOvr>
    <a:masterClrMapping/>
  </p:clrMapOvr>
  <p:transition spd="med">
    <p:random/>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62" name="Line 2"/>
          <p:cNvSpPr>
            <a:spLocks noChangeShapeType="1"/>
          </p:cNvSpPr>
          <p:nvPr/>
        </p:nvSpPr>
        <p:spPr bwMode="auto">
          <a:xfrm flipV="1">
            <a:off x="1106488" y="1133475"/>
            <a:ext cx="7651750" cy="0"/>
          </a:xfrm>
          <a:prstGeom prst="line">
            <a:avLst/>
          </a:prstGeom>
          <a:noFill/>
          <a:ln w="38100" cmpd="dbl">
            <a:solidFill>
              <a:srgbClr val="00FF00"/>
            </a:solidFill>
            <a:round/>
            <a:headEnd/>
            <a:tailEnd/>
          </a:ln>
          <a:effectLst/>
        </p:spPr>
        <p:txBody>
          <a:bodyPr/>
          <a:lstStyle/>
          <a:p>
            <a:endParaRPr lang="zh-CN" altLang="en-US"/>
          </a:p>
        </p:txBody>
      </p:sp>
      <p:sp>
        <p:nvSpPr>
          <p:cNvPr id="399363" name="Text Box 3"/>
          <p:cNvSpPr txBox="1">
            <a:spLocks noChangeArrowheads="1"/>
          </p:cNvSpPr>
          <p:nvPr/>
        </p:nvSpPr>
        <p:spPr bwMode="auto">
          <a:xfrm>
            <a:off x="1060450" y="585788"/>
            <a:ext cx="6481763" cy="519112"/>
          </a:xfrm>
          <a:prstGeom prst="rect">
            <a:avLst/>
          </a:prstGeom>
          <a:noFill/>
          <a:ln w="9525">
            <a:noFill/>
            <a:miter lim="800000"/>
            <a:headEnd/>
            <a:tailEnd/>
          </a:ln>
          <a:effectLst/>
        </p:spPr>
        <p:txBody>
          <a:bodyPr>
            <a:spAutoFit/>
          </a:bodyPr>
          <a:lstStyle/>
          <a:p>
            <a:pPr algn="l">
              <a:spcBef>
                <a:spcPct val="0"/>
              </a:spcBef>
              <a:buFontTx/>
              <a:buNone/>
            </a:pPr>
            <a:r>
              <a:rPr kumimoji="0" lang="zh-CN" altLang="en-US" sz="2800" b="1">
                <a:solidFill>
                  <a:schemeClr val="hlink"/>
                </a:solidFill>
                <a:latin typeface="黑体" pitchFamily="2" charset="-122"/>
                <a:ea typeface="黑体" pitchFamily="2" charset="-122"/>
              </a:rPr>
              <a:t>湿地除磷特性</a:t>
            </a:r>
          </a:p>
        </p:txBody>
      </p:sp>
      <p:sp>
        <p:nvSpPr>
          <p:cNvPr id="399364" name="Text Box 4"/>
          <p:cNvSpPr txBox="1">
            <a:spLocks noChangeArrowheads="1"/>
          </p:cNvSpPr>
          <p:nvPr/>
        </p:nvSpPr>
        <p:spPr bwMode="auto">
          <a:xfrm>
            <a:off x="3779838" y="4724400"/>
            <a:ext cx="4232275" cy="1260475"/>
          </a:xfrm>
          <a:prstGeom prst="rect">
            <a:avLst/>
          </a:prstGeom>
          <a:noFill/>
          <a:ln w="9525">
            <a:noFill/>
            <a:miter lim="800000"/>
            <a:headEnd/>
            <a:tailEnd/>
          </a:ln>
        </p:spPr>
        <p:txBody>
          <a:bodyPr lIns="0" tIns="0" rIns="0" bIns="0"/>
          <a:lstStyle/>
          <a:p>
            <a:pPr>
              <a:lnSpc>
                <a:spcPct val="120000"/>
              </a:lnSpc>
              <a:spcBef>
                <a:spcPct val="0"/>
              </a:spcBef>
              <a:buFontTx/>
              <a:buNone/>
            </a:pPr>
            <a:r>
              <a:rPr kumimoji="0" lang="zh-CN" altLang="en-US" sz="2800" b="1">
                <a:solidFill>
                  <a:srgbClr val="000000"/>
                </a:solidFill>
                <a:latin typeface="黑体" pitchFamily="2" charset="-122"/>
                <a:ea typeface="黑体" pitchFamily="2" charset="-122"/>
              </a:rPr>
              <a:t>物化吸附、共沉淀</a:t>
            </a:r>
          </a:p>
          <a:p>
            <a:pPr>
              <a:lnSpc>
                <a:spcPct val="120000"/>
              </a:lnSpc>
              <a:spcBef>
                <a:spcPct val="0"/>
              </a:spcBef>
              <a:buFontTx/>
              <a:buNone/>
            </a:pPr>
            <a:r>
              <a:rPr kumimoji="0" lang="zh-CN" altLang="en-US" sz="2800" b="1">
                <a:solidFill>
                  <a:schemeClr val="tx1"/>
                </a:solidFill>
                <a:latin typeface="黑体" pitchFamily="2" charset="-122"/>
                <a:ea typeface="黑体" pitchFamily="2" charset="-122"/>
              </a:rPr>
              <a:t>生物吸收、直接截留 </a:t>
            </a:r>
            <a:endParaRPr kumimoji="0" lang="zh-CN" altLang="en-US" sz="2800" b="1">
              <a:solidFill>
                <a:srgbClr val="FFCC66"/>
              </a:solidFill>
              <a:latin typeface="黑体" pitchFamily="2" charset="-122"/>
              <a:ea typeface="黑体" pitchFamily="2" charset="-122"/>
            </a:endParaRPr>
          </a:p>
        </p:txBody>
      </p:sp>
      <p:sp>
        <p:nvSpPr>
          <p:cNvPr id="399365" name="Line 5"/>
          <p:cNvSpPr>
            <a:spLocks noChangeShapeType="1"/>
          </p:cNvSpPr>
          <p:nvPr/>
        </p:nvSpPr>
        <p:spPr bwMode="auto">
          <a:xfrm flipV="1">
            <a:off x="2195513" y="2270125"/>
            <a:ext cx="2565400" cy="0"/>
          </a:xfrm>
          <a:prstGeom prst="line">
            <a:avLst/>
          </a:prstGeom>
          <a:noFill/>
          <a:ln w="50800">
            <a:solidFill>
              <a:srgbClr val="66FF33"/>
            </a:solidFill>
            <a:round/>
            <a:headEnd/>
            <a:tailEnd type="triangle" w="med" len="med"/>
          </a:ln>
        </p:spPr>
        <p:txBody>
          <a:bodyPr/>
          <a:lstStyle/>
          <a:p>
            <a:endParaRPr lang="zh-CN" altLang="en-US"/>
          </a:p>
        </p:txBody>
      </p:sp>
      <p:sp>
        <p:nvSpPr>
          <p:cNvPr id="399366" name="Line 6"/>
          <p:cNvSpPr>
            <a:spLocks noChangeShapeType="1"/>
          </p:cNvSpPr>
          <p:nvPr/>
        </p:nvSpPr>
        <p:spPr bwMode="auto">
          <a:xfrm>
            <a:off x="2195513" y="2790825"/>
            <a:ext cx="1484312" cy="0"/>
          </a:xfrm>
          <a:prstGeom prst="line">
            <a:avLst/>
          </a:prstGeom>
          <a:noFill/>
          <a:ln w="50800">
            <a:solidFill>
              <a:srgbClr val="66FF33"/>
            </a:solidFill>
            <a:round/>
            <a:headEnd/>
            <a:tailEnd type="triangle" w="med" len="med"/>
          </a:ln>
        </p:spPr>
        <p:txBody>
          <a:bodyPr/>
          <a:lstStyle/>
          <a:p>
            <a:endParaRPr lang="zh-CN" altLang="en-US"/>
          </a:p>
        </p:txBody>
      </p:sp>
      <p:sp>
        <p:nvSpPr>
          <p:cNvPr id="399367" name="Text Box 7"/>
          <p:cNvSpPr txBox="1">
            <a:spLocks noChangeArrowheads="1"/>
          </p:cNvSpPr>
          <p:nvPr/>
        </p:nvSpPr>
        <p:spPr bwMode="auto">
          <a:xfrm>
            <a:off x="4824413" y="2044700"/>
            <a:ext cx="3760787" cy="360363"/>
          </a:xfrm>
          <a:prstGeom prst="rect">
            <a:avLst/>
          </a:prstGeom>
          <a:noFill/>
          <a:ln w="9525">
            <a:noFill/>
            <a:miter lim="800000"/>
            <a:headEnd/>
            <a:tailEnd/>
          </a:ln>
        </p:spPr>
        <p:txBody>
          <a:bodyPr lIns="0" tIns="0" rIns="0" bIns="0"/>
          <a:lstStyle/>
          <a:p>
            <a:pPr algn="just">
              <a:spcBef>
                <a:spcPct val="0"/>
              </a:spcBef>
              <a:buFontTx/>
              <a:buNone/>
            </a:pPr>
            <a:r>
              <a:rPr kumimoji="0" lang="en-US" altLang="zh-CN" sz="1600" b="1">
                <a:solidFill>
                  <a:schemeClr val="tx1"/>
                </a:solidFill>
              </a:rPr>
              <a:t>Ca</a:t>
            </a:r>
            <a:r>
              <a:rPr kumimoji="0" lang="zh-CN" altLang="en-US" sz="1600" b="1">
                <a:solidFill>
                  <a:schemeClr val="tx1"/>
                </a:solidFill>
              </a:rPr>
              <a:t>、</a:t>
            </a:r>
            <a:r>
              <a:rPr kumimoji="0" lang="en-US" altLang="zh-CN" sz="1600" b="1">
                <a:solidFill>
                  <a:schemeClr val="tx1"/>
                </a:solidFill>
              </a:rPr>
              <a:t>Fe</a:t>
            </a:r>
            <a:r>
              <a:rPr kumimoji="0" lang="zh-CN" altLang="en-US" sz="1600" b="1">
                <a:solidFill>
                  <a:schemeClr val="tx1"/>
                </a:solidFill>
              </a:rPr>
              <a:t>、</a:t>
            </a:r>
            <a:r>
              <a:rPr kumimoji="0" lang="en-US" altLang="zh-CN" sz="1600" b="1">
                <a:solidFill>
                  <a:schemeClr val="tx1"/>
                </a:solidFill>
              </a:rPr>
              <a:t>Al</a:t>
            </a:r>
            <a:r>
              <a:rPr kumimoji="0" lang="zh-CN" altLang="en-US" sz="1600" b="1">
                <a:solidFill>
                  <a:schemeClr val="tx1"/>
                </a:solidFill>
              </a:rPr>
              <a:t>、</a:t>
            </a:r>
            <a:r>
              <a:rPr kumimoji="0" lang="en-US" altLang="zh-CN" sz="1600" b="1">
                <a:solidFill>
                  <a:schemeClr val="tx1"/>
                </a:solidFill>
              </a:rPr>
              <a:t>Mg</a:t>
            </a:r>
            <a:r>
              <a:rPr kumimoji="0" lang="zh-CN" altLang="en-US" sz="1600" b="1">
                <a:solidFill>
                  <a:schemeClr val="tx1"/>
                </a:solidFill>
              </a:rPr>
              <a:t>的氧化物或氢氧化物</a:t>
            </a:r>
            <a:endParaRPr kumimoji="0" lang="zh-CN" altLang="en-US" sz="1600" b="1">
              <a:solidFill>
                <a:schemeClr val="tx1"/>
              </a:solidFill>
              <a:latin typeface="黑体" pitchFamily="2" charset="-122"/>
              <a:ea typeface="黑体" pitchFamily="2" charset="-122"/>
            </a:endParaRPr>
          </a:p>
        </p:txBody>
      </p:sp>
      <p:sp>
        <p:nvSpPr>
          <p:cNvPr id="399368" name="Text Box 8"/>
          <p:cNvSpPr txBox="1">
            <a:spLocks noChangeArrowheads="1"/>
          </p:cNvSpPr>
          <p:nvPr/>
        </p:nvSpPr>
        <p:spPr bwMode="auto">
          <a:xfrm>
            <a:off x="863600" y="3889375"/>
            <a:ext cx="855663" cy="269875"/>
          </a:xfrm>
          <a:prstGeom prst="rect">
            <a:avLst/>
          </a:prstGeom>
          <a:noFill/>
          <a:ln w="9525">
            <a:noFill/>
            <a:miter lim="800000"/>
            <a:headEnd/>
            <a:tailEnd/>
          </a:ln>
        </p:spPr>
        <p:txBody>
          <a:bodyPr lIns="0" tIns="0" rIns="0" bIns="0"/>
          <a:lstStyle/>
          <a:p>
            <a:pPr>
              <a:spcBef>
                <a:spcPct val="0"/>
              </a:spcBef>
              <a:buFontTx/>
              <a:buNone/>
            </a:pPr>
            <a:r>
              <a:rPr kumimoji="0" lang="zh-CN" altLang="en-US" sz="1600" b="1">
                <a:solidFill>
                  <a:srgbClr val="FF3300"/>
                </a:solidFill>
              </a:rPr>
              <a:t>有机磷</a:t>
            </a:r>
            <a:endParaRPr kumimoji="0" lang="zh-CN" altLang="en-US" sz="1600" b="1">
              <a:solidFill>
                <a:srgbClr val="FF3300"/>
              </a:solidFill>
              <a:latin typeface="黑体" pitchFamily="2" charset="-122"/>
              <a:ea typeface="黑体" pitchFamily="2" charset="-122"/>
            </a:endParaRPr>
          </a:p>
        </p:txBody>
      </p:sp>
      <p:sp>
        <p:nvSpPr>
          <p:cNvPr id="399369" name="Line 9"/>
          <p:cNvSpPr>
            <a:spLocks noChangeShapeType="1"/>
          </p:cNvSpPr>
          <p:nvPr/>
        </p:nvSpPr>
        <p:spPr bwMode="auto">
          <a:xfrm>
            <a:off x="1655763" y="4114800"/>
            <a:ext cx="1954212" cy="0"/>
          </a:xfrm>
          <a:prstGeom prst="line">
            <a:avLst/>
          </a:prstGeom>
          <a:noFill/>
          <a:ln w="50800">
            <a:solidFill>
              <a:srgbClr val="66FF33"/>
            </a:solidFill>
            <a:round/>
            <a:headEnd/>
            <a:tailEnd type="triangle" w="med" len="med"/>
          </a:ln>
        </p:spPr>
        <p:txBody>
          <a:bodyPr/>
          <a:lstStyle/>
          <a:p>
            <a:endParaRPr lang="zh-CN" altLang="en-US"/>
          </a:p>
        </p:txBody>
      </p:sp>
      <p:sp>
        <p:nvSpPr>
          <p:cNvPr id="399370" name="Text Box 10"/>
          <p:cNvSpPr txBox="1">
            <a:spLocks noChangeArrowheads="1"/>
          </p:cNvSpPr>
          <p:nvPr/>
        </p:nvSpPr>
        <p:spPr bwMode="auto">
          <a:xfrm>
            <a:off x="1790700" y="4260850"/>
            <a:ext cx="1755775" cy="404813"/>
          </a:xfrm>
          <a:prstGeom prst="rect">
            <a:avLst/>
          </a:prstGeom>
          <a:noFill/>
          <a:ln w="9525">
            <a:noFill/>
            <a:miter lim="800000"/>
            <a:headEnd/>
            <a:tailEnd/>
          </a:ln>
        </p:spPr>
        <p:txBody>
          <a:bodyPr lIns="0" tIns="0" rIns="0" bIns="0"/>
          <a:lstStyle/>
          <a:p>
            <a:pPr>
              <a:lnSpc>
                <a:spcPct val="80000"/>
              </a:lnSpc>
              <a:spcBef>
                <a:spcPct val="0"/>
              </a:spcBef>
              <a:buFontTx/>
              <a:buNone/>
            </a:pPr>
            <a:r>
              <a:rPr kumimoji="0" lang="zh-CN" altLang="en-US" sz="1600" b="1">
                <a:ea typeface="黑体" pitchFamily="2" charset="-122"/>
              </a:rPr>
              <a:t>沉积</a:t>
            </a:r>
            <a:r>
              <a:rPr kumimoji="0" lang="en-US" altLang="zh-CN" sz="1600" b="1">
                <a:ea typeface="黑体" pitchFamily="2" charset="-122"/>
              </a:rPr>
              <a:t>/</a:t>
            </a:r>
            <a:r>
              <a:rPr kumimoji="0" lang="zh-CN" altLang="en-US" sz="1600" b="1">
                <a:ea typeface="黑体" pitchFamily="2" charset="-122"/>
              </a:rPr>
              <a:t>直接截留</a:t>
            </a:r>
            <a:endParaRPr kumimoji="0" lang="zh-CN" altLang="en-US" sz="1600" b="1">
              <a:latin typeface="黑体" pitchFamily="2" charset="-122"/>
              <a:ea typeface="黑体" pitchFamily="2" charset="-122"/>
            </a:endParaRPr>
          </a:p>
        </p:txBody>
      </p:sp>
      <p:sp>
        <p:nvSpPr>
          <p:cNvPr id="399371" name="Text Box 11"/>
          <p:cNvSpPr txBox="1">
            <a:spLocks noChangeArrowheads="1"/>
          </p:cNvSpPr>
          <p:nvPr/>
        </p:nvSpPr>
        <p:spPr bwMode="auto">
          <a:xfrm>
            <a:off x="844550" y="2359025"/>
            <a:ext cx="1100138" cy="223838"/>
          </a:xfrm>
          <a:prstGeom prst="rect">
            <a:avLst/>
          </a:prstGeom>
          <a:noFill/>
          <a:ln w="9525">
            <a:noFill/>
            <a:miter lim="800000"/>
            <a:headEnd/>
            <a:tailEnd/>
          </a:ln>
        </p:spPr>
        <p:txBody>
          <a:bodyPr lIns="0" tIns="0" rIns="0" bIns="0"/>
          <a:lstStyle/>
          <a:p>
            <a:pPr>
              <a:spcBef>
                <a:spcPct val="0"/>
              </a:spcBef>
              <a:buFontTx/>
              <a:buNone/>
            </a:pPr>
            <a:r>
              <a:rPr kumimoji="0" lang="zh-CN" altLang="en-US" sz="1600" b="1">
                <a:solidFill>
                  <a:srgbClr val="FF3300"/>
                </a:solidFill>
              </a:rPr>
              <a:t>无机磷</a:t>
            </a:r>
            <a:endParaRPr kumimoji="0" lang="zh-CN" altLang="en-US" sz="1600" b="1">
              <a:solidFill>
                <a:srgbClr val="FF3300"/>
              </a:solidFill>
              <a:ea typeface="黑体" pitchFamily="2" charset="-122"/>
            </a:endParaRPr>
          </a:p>
        </p:txBody>
      </p:sp>
      <p:sp>
        <p:nvSpPr>
          <p:cNvPr id="399372" name="Text Box 12"/>
          <p:cNvSpPr txBox="1">
            <a:spLocks noChangeArrowheads="1"/>
          </p:cNvSpPr>
          <p:nvPr/>
        </p:nvSpPr>
        <p:spPr bwMode="auto">
          <a:xfrm>
            <a:off x="844550" y="2801938"/>
            <a:ext cx="317500" cy="858837"/>
          </a:xfrm>
          <a:prstGeom prst="rect">
            <a:avLst/>
          </a:prstGeom>
          <a:noFill/>
          <a:ln w="9525">
            <a:noFill/>
            <a:miter lim="800000"/>
            <a:headEnd/>
            <a:tailEnd/>
          </a:ln>
        </p:spPr>
        <p:txBody>
          <a:bodyPr vert="eaVert" lIns="0" tIns="0" rIns="0" bIns="0"/>
          <a:lstStyle/>
          <a:p>
            <a:pPr>
              <a:lnSpc>
                <a:spcPct val="80000"/>
              </a:lnSpc>
              <a:spcBef>
                <a:spcPct val="0"/>
              </a:spcBef>
              <a:buFontTx/>
              <a:buNone/>
            </a:pPr>
            <a:r>
              <a:rPr kumimoji="0" lang="zh-CN" altLang="en-US" sz="1600" b="1">
                <a:solidFill>
                  <a:schemeClr val="tx1"/>
                </a:solidFill>
                <a:ea typeface="黑体" pitchFamily="2" charset="-122"/>
              </a:rPr>
              <a:t>生物吸收</a:t>
            </a:r>
          </a:p>
        </p:txBody>
      </p:sp>
      <p:sp>
        <p:nvSpPr>
          <p:cNvPr id="399373" name="Text Box 13"/>
          <p:cNvSpPr txBox="1">
            <a:spLocks noChangeArrowheads="1"/>
          </p:cNvSpPr>
          <p:nvPr/>
        </p:nvSpPr>
        <p:spPr bwMode="auto">
          <a:xfrm>
            <a:off x="1628775" y="2695575"/>
            <a:ext cx="127000" cy="1123950"/>
          </a:xfrm>
          <a:prstGeom prst="rect">
            <a:avLst/>
          </a:prstGeom>
          <a:noFill/>
          <a:ln w="9525">
            <a:noFill/>
            <a:miter lim="800000"/>
            <a:headEnd/>
            <a:tailEnd/>
          </a:ln>
        </p:spPr>
        <p:txBody>
          <a:bodyPr vert="eaVert" lIns="0" tIns="0" rIns="0" bIns="0"/>
          <a:lstStyle/>
          <a:p>
            <a:pPr>
              <a:lnSpc>
                <a:spcPct val="80000"/>
              </a:lnSpc>
              <a:spcBef>
                <a:spcPct val="0"/>
              </a:spcBef>
              <a:buFontTx/>
              <a:buNone/>
            </a:pPr>
            <a:r>
              <a:rPr kumimoji="0" lang="zh-CN" altLang="en-US" sz="1600" b="1">
                <a:solidFill>
                  <a:schemeClr val="tx1"/>
                </a:solidFill>
                <a:ea typeface="黑体" pitchFamily="2" charset="-122"/>
              </a:rPr>
              <a:t>异养降解</a:t>
            </a:r>
            <a:endParaRPr kumimoji="0" lang="zh-CN" altLang="en-US" sz="1600" b="1">
              <a:solidFill>
                <a:schemeClr val="tx1"/>
              </a:solidFill>
              <a:latin typeface="黑体" pitchFamily="2" charset="-122"/>
              <a:ea typeface="黑体" pitchFamily="2" charset="-122"/>
            </a:endParaRPr>
          </a:p>
        </p:txBody>
      </p:sp>
      <p:sp>
        <p:nvSpPr>
          <p:cNvPr id="399374" name="Line 14"/>
          <p:cNvSpPr>
            <a:spLocks noChangeShapeType="1"/>
          </p:cNvSpPr>
          <p:nvPr/>
        </p:nvSpPr>
        <p:spPr bwMode="auto">
          <a:xfrm flipH="1">
            <a:off x="1449388" y="2630488"/>
            <a:ext cx="0" cy="1214437"/>
          </a:xfrm>
          <a:prstGeom prst="line">
            <a:avLst/>
          </a:prstGeom>
          <a:noFill/>
          <a:ln w="50800">
            <a:solidFill>
              <a:srgbClr val="66FF33"/>
            </a:solidFill>
            <a:round/>
            <a:headEnd type="triangle" w="med" len="med"/>
            <a:tailEnd/>
          </a:ln>
        </p:spPr>
        <p:txBody>
          <a:bodyPr/>
          <a:lstStyle/>
          <a:p>
            <a:endParaRPr lang="zh-CN" altLang="en-US"/>
          </a:p>
        </p:txBody>
      </p:sp>
      <p:sp>
        <p:nvSpPr>
          <p:cNvPr id="399375" name="Line 15"/>
          <p:cNvSpPr>
            <a:spLocks noChangeShapeType="1"/>
          </p:cNvSpPr>
          <p:nvPr/>
        </p:nvSpPr>
        <p:spPr bwMode="auto">
          <a:xfrm>
            <a:off x="2214563" y="2255838"/>
            <a:ext cx="0" cy="539750"/>
          </a:xfrm>
          <a:prstGeom prst="line">
            <a:avLst/>
          </a:prstGeom>
          <a:noFill/>
          <a:ln w="50800">
            <a:solidFill>
              <a:srgbClr val="66FF33"/>
            </a:solidFill>
            <a:round/>
            <a:headEnd/>
            <a:tailEnd/>
          </a:ln>
        </p:spPr>
        <p:txBody>
          <a:bodyPr/>
          <a:lstStyle/>
          <a:p>
            <a:endParaRPr lang="zh-CN" altLang="en-US"/>
          </a:p>
        </p:txBody>
      </p:sp>
      <p:sp>
        <p:nvSpPr>
          <p:cNvPr id="399376" name="Line 16"/>
          <p:cNvSpPr>
            <a:spLocks noChangeShapeType="1"/>
          </p:cNvSpPr>
          <p:nvPr/>
        </p:nvSpPr>
        <p:spPr bwMode="auto">
          <a:xfrm flipV="1">
            <a:off x="1808163" y="2540000"/>
            <a:ext cx="406400" cy="0"/>
          </a:xfrm>
          <a:prstGeom prst="line">
            <a:avLst/>
          </a:prstGeom>
          <a:noFill/>
          <a:ln w="50800">
            <a:solidFill>
              <a:srgbClr val="66FF33"/>
            </a:solidFill>
            <a:round/>
            <a:headEnd/>
            <a:tailEnd/>
          </a:ln>
        </p:spPr>
        <p:txBody>
          <a:bodyPr/>
          <a:lstStyle/>
          <a:p>
            <a:endParaRPr lang="zh-CN" altLang="en-US"/>
          </a:p>
        </p:txBody>
      </p:sp>
      <p:sp>
        <p:nvSpPr>
          <p:cNvPr id="399377" name="Text Box 17"/>
          <p:cNvSpPr txBox="1">
            <a:spLocks noChangeArrowheads="1"/>
          </p:cNvSpPr>
          <p:nvPr/>
        </p:nvSpPr>
        <p:spPr bwMode="auto">
          <a:xfrm>
            <a:off x="2170113" y="1909763"/>
            <a:ext cx="2611437" cy="269875"/>
          </a:xfrm>
          <a:prstGeom prst="rect">
            <a:avLst/>
          </a:prstGeom>
          <a:noFill/>
          <a:ln w="9525">
            <a:noFill/>
            <a:miter lim="800000"/>
            <a:headEnd/>
            <a:tailEnd/>
          </a:ln>
        </p:spPr>
        <p:txBody>
          <a:bodyPr lIns="0" tIns="0" rIns="0" bIns="0"/>
          <a:lstStyle/>
          <a:p>
            <a:pPr algn="l">
              <a:spcBef>
                <a:spcPct val="0"/>
              </a:spcBef>
              <a:buFontTx/>
              <a:buNone/>
            </a:pPr>
            <a:r>
              <a:rPr kumimoji="0" lang="en-US" altLang="zh-CN" sz="1600" b="1">
                <a:solidFill>
                  <a:srgbClr val="FFFFCC"/>
                </a:solidFill>
                <a:ea typeface="黑体" pitchFamily="2" charset="-122"/>
              </a:rPr>
              <a:t>         </a:t>
            </a:r>
            <a:r>
              <a:rPr kumimoji="0" lang="zh-CN" altLang="en-US" sz="1600" b="1">
                <a:solidFill>
                  <a:srgbClr val="000000"/>
                </a:solidFill>
                <a:ea typeface="黑体" pitchFamily="2" charset="-122"/>
              </a:rPr>
              <a:t>物化吸附</a:t>
            </a:r>
          </a:p>
        </p:txBody>
      </p:sp>
      <p:sp>
        <p:nvSpPr>
          <p:cNvPr id="399378" name="Text Box 18"/>
          <p:cNvSpPr txBox="1">
            <a:spLocks noChangeArrowheads="1"/>
          </p:cNvSpPr>
          <p:nvPr/>
        </p:nvSpPr>
        <p:spPr bwMode="auto">
          <a:xfrm>
            <a:off x="2478088" y="2459038"/>
            <a:ext cx="989012" cy="271462"/>
          </a:xfrm>
          <a:prstGeom prst="rect">
            <a:avLst/>
          </a:prstGeom>
          <a:noFill/>
          <a:ln w="9525">
            <a:noFill/>
            <a:miter lim="800000"/>
            <a:headEnd/>
            <a:tailEnd/>
          </a:ln>
        </p:spPr>
        <p:txBody>
          <a:bodyPr lIns="0" tIns="0" rIns="0" bIns="0"/>
          <a:lstStyle/>
          <a:p>
            <a:pPr>
              <a:spcBef>
                <a:spcPct val="0"/>
              </a:spcBef>
              <a:buFontTx/>
              <a:buNone/>
            </a:pPr>
            <a:r>
              <a:rPr kumimoji="0" lang="zh-CN" altLang="en-US" sz="1600" b="1">
                <a:solidFill>
                  <a:srgbClr val="000000"/>
                </a:solidFill>
                <a:ea typeface="黑体" pitchFamily="2" charset="-122"/>
              </a:rPr>
              <a:t>共沉淀</a:t>
            </a:r>
          </a:p>
        </p:txBody>
      </p:sp>
      <p:sp>
        <p:nvSpPr>
          <p:cNvPr id="399379" name="Text Box 19"/>
          <p:cNvSpPr txBox="1">
            <a:spLocks noChangeArrowheads="1"/>
          </p:cNvSpPr>
          <p:nvPr/>
        </p:nvSpPr>
        <p:spPr bwMode="auto">
          <a:xfrm>
            <a:off x="3679825" y="2628900"/>
            <a:ext cx="1439863" cy="225425"/>
          </a:xfrm>
          <a:prstGeom prst="rect">
            <a:avLst/>
          </a:prstGeom>
          <a:noFill/>
          <a:ln w="9525">
            <a:noFill/>
            <a:miter lim="800000"/>
            <a:headEnd/>
            <a:tailEnd/>
          </a:ln>
        </p:spPr>
        <p:txBody>
          <a:bodyPr lIns="0" tIns="0" rIns="0" bIns="0"/>
          <a:lstStyle/>
          <a:p>
            <a:pPr algn="just">
              <a:spcBef>
                <a:spcPct val="0"/>
              </a:spcBef>
              <a:buFontTx/>
              <a:buNone/>
            </a:pPr>
            <a:r>
              <a:rPr kumimoji="0" lang="zh-CN" altLang="en-US" sz="1600" b="1">
                <a:solidFill>
                  <a:schemeClr val="tx1"/>
                </a:solidFill>
              </a:rPr>
              <a:t>过饱和</a:t>
            </a:r>
            <a:r>
              <a:rPr kumimoji="0" lang="en-US" altLang="zh-CN" sz="1600" b="1">
                <a:solidFill>
                  <a:schemeClr val="tx1"/>
                </a:solidFill>
              </a:rPr>
              <a:t>CaCO</a:t>
            </a:r>
            <a:r>
              <a:rPr kumimoji="0" lang="en-US" altLang="zh-CN" sz="1600" b="1" baseline="-25000">
                <a:solidFill>
                  <a:schemeClr val="tx1"/>
                </a:solidFill>
              </a:rPr>
              <a:t>3</a:t>
            </a:r>
            <a:endParaRPr kumimoji="0" lang="en-US" altLang="zh-CN" sz="1600" b="1">
              <a:solidFill>
                <a:schemeClr val="tx1"/>
              </a:solidFill>
              <a:ea typeface="黑体" pitchFamily="2" charset="-122"/>
            </a:endParaRPr>
          </a:p>
        </p:txBody>
      </p:sp>
      <p:sp>
        <p:nvSpPr>
          <p:cNvPr id="399380" name="Line 20"/>
          <p:cNvSpPr>
            <a:spLocks noChangeShapeType="1"/>
          </p:cNvSpPr>
          <p:nvPr/>
        </p:nvSpPr>
        <p:spPr bwMode="auto">
          <a:xfrm flipH="1">
            <a:off x="1266825" y="2674938"/>
            <a:ext cx="0" cy="1214437"/>
          </a:xfrm>
          <a:prstGeom prst="line">
            <a:avLst/>
          </a:prstGeom>
          <a:noFill/>
          <a:ln w="50800">
            <a:solidFill>
              <a:srgbClr val="66FF33"/>
            </a:solidFill>
            <a:round/>
            <a:headEnd/>
            <a:tailEnd type="triangle" w="med" len="med"/>
          </a:ln>
        </p:spPr>
        <p:txBody>
          <a:bodyPr/>
          <a:lstStyle/>
          <a:p>
            <a:endParaRPr lang="zh-CN" altLang="en-US"/>
          </a:p>
        </p:txBody>
      </p:sp>
      <p:sp>
        <p:nvSpPr>
          <p:cNvPr id="399381" name="Text Box 21"/>
          <p:cNvSpPr txBox="1">
            <a:spLocks noChangeArrowheads="1"/>
          </p:cNvSpPr>
          <p:nvPr/>
        </p:nvSpPr>
        <p:spPr bwMode="auto">
          <a:xfrm>
            <a:off x="3635375" y="3933825"/>
            <a:ext cx="1482725" cy="558800"/>
          </a:xfrm>
          <a:prstGeom prst="rect">
            <a:avLst/>
          </a:prstGeom>
          <a:noFill/>
          <a:ln w="9525">
            <a:noFill/>
            <a:miter lim="800000"/>
            <a:headEnd/>
            <a:tailEnd/>
          </a:ln>
        </p:spPr>
        <p:txBody>
          <a:bodyPr lIns="0" tIns="0" rIns="0" bIns="0"/>
          <a:lstStyle/>
          <a:p>
            <a:pPr algn="l">
              <a:spcBef>
                <a:spcPct val="0"/>
              </a:spcBef>
              <a:buFontTx/>
              <a:buNone/>
            </a:pPr>
            <a:r>
              <a:rPr kumimoji="0" lang="zh-CN" altLang="en-US" sz="1600" b="1">
                <a:solidFill>
                  <a:schemeClr val="tx1"/>
                </a:solidFill>
              </a:rPr>
              <a:t>土壤、根系层、填料床</a:t>
            </a:r>
            <a:endParaRPr kumimoji="0" lang="zh-CN" altLang="en-US" sz="1600" b="1">
              <a:solidFill>
                <a:schemeClr val="tx1"/>
              </a:solidFill>
              <a:ea typeface="黑体" pitchFamily="2" charset="-122"/>
            </a:endParaRPr>
          </a:p>
        </p:txBody>
      </p:sp>
      <p:sp>
        <p:nvSpPr>
          <p:cNvPr id="399382" name="Line 22"/>
          <p:cNvSpPr>
            <a:spLocks noChangeShapeType="1"/>
          </p:cNvSpPr>
          <p:nvPr/>
        </p:nvSpPr>
        <p:spPr bwMode="auto">
          <a:xfrm>
            <a:off x="1970088" y="3349625"/>
            <a:ext cx="1081087" cy="0"/>
          </a:xfrm>
          <a:prstGeom prst="line">
            <a:avLst/>
          </a:prstGeom>
          <a:noFill/>
          <a:ln w="50800">
            <a:solidFill>
              <a:srgbClr val="66FF33"/>
            </a:solidFill>
            <a:miter lim="800000"/>
            <a:headEnd/>
            <a:tailEnd type="triangle" w="med" len="med"/>
          </a:ln>
          <a:effectLst/>
        </p:spPr>
        <p:txBody>
          <a:bodyPr wrap="none"/>
          <a:lstStyle/>
          <a:p>
            <a:endParaRPr lang="zh-CN" altLang="en-US"/>
          </a:p>
        </p:txBody>
      </p:sp>
      <p:sp>
        <p:nvSpPr>
          <p:cNvPr id="399383" name="Line 23"/>
          <p:cNvSpPr>
            <a:spLocks noChangeShapeType="1"/>
          </p:cNvSpPr>
          <p:nvPr/>
        </p:nvSpPr>
        <p:spPr bwMode="auto">
          <a:xfrm>
            <a:off x="1970088" y="2540000"/>
            <a:ext cx="0" cy="1574800"/>
          </a:xfrm>
          <a:prstGeom prst="line">
            <a:avLst/>
          </a:prstGeom>
          <a:noFill/>
          <a:ln w="50800">
            <a:solidFill>
              <a:srgbClr val="66FF33"/>
            </a:solidFill>
            <a:miter lim="800000"/>
            <a:headEnd/>
            <a:tailEnd/>
          </a:ln>
          <a:effectLst/>
        </p:spPr>
        <p:txBody>
          <a:bodyPr wrap="none"/>
          <a:lstStyle/>
          <a:p>
            <a:endParaRPr lang="zh-CN" altLang="en-US"/>
          </a:p>
        </p:txBody>
      </p:sp>
      <p:sp>
        <p:nvSpPr>
          <p:cNvPr id="399384" name="Text Box 24"/>
          <p:cNvSpPr txBox="1">
            <a:spLocks noChangeArrowheads="1"/>
          </p:cNvSpPr>
          <p:nvPr/>
        </p:nvSpPr>
        <p:spPr bwMode="auto">
          <a:xfrm>
            <a:off x="1982788" y="3409950"/>
            <a:ext cx="990600" cy="223838"/>
          </a:xfrm>
          <a:prstGeom prst="rect">
            <a:avLst/>
          </a:prstGeom>
          <a:noFill/>
          <a:ln w="9525">
            <a:noFill/>
            <a:miter lim="800000"/>
            <a:headEnd/>
            <a:tailEnd/>
          </a:ln>
        </p:spPr>
        <p:txBody>
          <a:bodyPr lIns="0" tIns="0" rIns="0" bIns="0"/>
          <a:lstStyle/>
          <a:p>
            <a:pPr>
              <a:lnSpc>
                <a:spcPct val="80000"/>
              </a:lnSpc>
              <a:spcBef>
                <a:spcPct val="0"/>
              </a:spcBef>
              <a:buFontTx/>
              <a:buNone/>
            </a:pPr>
            <a:r>
              <a:rPr kumimoji="0" lang="zh-CN" altLang="en-US" sz="1600" b="1">
                <a:ea typeface="黑体" pitchFamily="2" charset="-122"/>
              </a:rPr>
              <a:t>吸收</a:t>
            </a:r>
            <a:endParaRPr kumimoji="0" lang="zh-CN" altLang="en-US" sz="1600" b="1">
              <a:latin typeface="黑体" pitchFamily="2" charset="-122"/>
              <a:ea typeface="黑体" pitchFamily="2" charset="-122"/>
            </a:endParaRPr>
          </a:p>
        </p:txBody>
      </p:sp>
      <p:sp>
        <p:nvSpPr>
          <p:cNvPr id="399385" name="Text Box 25"/>
          <p:cNvSpPr txBox="1">
            <a:spLocks noChangeArrowheads="1"/>
          </p:cNvSpPr>
          <p:nvPr/>
        </p:nvSpPr>
        <p:spPr bwMode="auto">
          <a:xfrm>
            <a:off x="3049588" y="3168650"/>
            <a:ext cx="1754187" cy="450850"/>
          </a:xfrm>
          <a:prstGeom prst="rect">
            <a:avLst/>
          </a:prstGeom>
          <a:noFill/>
          <a:ln w="9525">
            <a:noFill/>
            <a:miter lim="800000"/>
            <a:headEnd/>
            <a:tailEnd/>
          </a:ln>
        </p:spPr>
        <p:txBody>
          <a:bodyPr lIns="0" tIns="0" rIns="0" bIns="0"/>
          <a:lstStyle/>
          <a:p>
            <a:pPr>
              <a:lnSpc>
                <a:spcPct val="50000"/>
              </a:lnSpc>
              <a:spcBef>
                <a:spcPct val="30000"/>
              </a:spcBef>
              <a:buFontTx/>
              <a:buNone/>
            </a:pPr>
            <a:r>
              <a:rPr kumimoji="0" lang="zh-CN" altLang="en-US" sz="1600" b="1">
                <a:solidFill>
                  <a:schemeClr val="tx1"/>
                </a:solidFill>
              </a:rPr>
              <a:t>湿地植物</a:t>
            </a:r>
            <a:r>
              <a:rPr kumimoji="0" lang="en-US" altLang="zh-CN" sz="1600" b="1">
                <a:solidFill>
                  <a:schemeClr val="tx1"/>
                </a:solidFill>
              </a:rPr>
              <a:t>/</a:t>
            </a:r>
            <a:r>
              <a:rPr kumimoji="0" lang="zh-CN" altLang="en-US" sz="1600" b="1">
                <a:solidFill>
                  <a:schemeClr val="tx1"/>
                </a:solidFill>
              </a:rPr>
              <a:t>漂浮生物</a:t>
            </a:r>
            <a:r>
              <a:rPr kumimoji="0" lang="en-US" altLang="zh-CN" sz="1600" b="1">
                <a:solidFill>
                  <a:schemeClr val="tx1"/>
                </a:solidFill>
              </a:rPr>
              <a:t>/</a:t>
            </a:r>
            <a:r>
              <a:rPr kumimoji="0" lang="zh-CN" altLang="en-US" sz="1600" b="1">
                <a:solidFill>
                  <a:schemeClr val="tx1"/>
                </a:solidFill>
              </a:rPr>
              <a:t>微生态结构吸收</a:t>
            </a:r>
            <a:r>
              <a:rPr kumimoji="0" lang="zh-CN" altLang="en-US" sz="3600" b="1">
                <a:solidFill>
                  <a:schemeClr val="tx1"/>
                </a:solidFill>
                <a:latin typeface="黑体" pitchFamily="2" charset="-122"/>
                <a:ea typeface="黑体" pitchFamily="2" charset="-122"/>
              </a:rPr>
              <a:t>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文本框 1">
            <a:extLst>
              <a:ext uri="{FF2B5EF4-FFF2-40B4-BE49-F238E27FC236}">
                <a16:creationId xmlns:a16="http://schemas.microsoft.com/office/drawing/2014/main" id="{9C90399C-BC48-45CD-9CDA-2EB82FE05259}"/>
              </a:ext>
            </a:extLst>
          </p:cNvPr>
          <p:cNvSpPr txBox="1"/>
          <p:nvPr/>
        </p:nvSpPr>
        <p:spPr>
          <a:xfrm>
            <a:off x="6516216" y="3152001"/>
            <a:ext cx="1800200" cy="276999"/>
          </a:xfrm>
          <a:prstGeom prst="rect">
            <a:avLst/>
          </a:prstGeom>
          <a:noFill/>
        </p:spPr>
        <p:txBody>
          <a:bodyPr wrap="square" rtlCol="0">
            <a:spAutoFit/>
          </a:bodyPr>
          <a:lstStyle/>
          <a:p>
            <a:r>
              <a:rPr lang="zh-CN" altLang="en-US" sz="1200" b="1" dirty="0">
                <a:solidFill>
                  <a:srgbClr val="FF0000"/>
                </a:solidFill>
                <a:latin typeface="Times New Roman" panose="02020603050405020304" pitchFamily="18" charset="0"/>
                <a:cs typeface="Times New Roman" panose="02020603050405020304" pitchFamily="18" charset="0"/>
              </a:rPr>
              <a:t>黄河三角洲自然保护区</a:t>
            </a:r>
          </a:p>
        </p:txBody>
      </p:sp>
    </p:spTree>
  </p:cSld>
  <p:clrMapOvr>
    <a:masterClrMapping/>
  </p:clrMapOvr>
  <p:transition>
    <p:wipe dir="d"/>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11" name="Text Box 3"/>
          <p:cNvSpPr txBox="1">
            <a:spLocks noChangeArrowheads="1"/>
          </p:cNvSpPr>
          <p:nvPr/>
        </p:nvSpPr>
        <p:spPr bwMode="auto">
          <a:xfrm>
            <a:off x="971550" y="1484784"/>
            <a:ext cx="6553200" cy="457200"/>
          </a:xfrm>
          <a:prstGeom prst="rect">
            <a:avLst/>
          </a:prstGeom>
          <a:noFill/>
          <a:ln w="9525">
            <a:noFill/>
            <a:miter lim="800000"/>
            <a:headEnd/>
            <a:tailEnd/>
          </a:ln>
          <a:effectLst/>
        </p:spPr>
        <p:txBody>
          <a:bodyPr>
            <a:spAutoFit/>
          </a:bodyPr>
          <a:lstStyle/>
          <a:p>
            <a:pPr algn="l">
              <a:spcBef>
                <a:spcPct val="50000"/>
              </a:spcBef>
              <a:buFont typeface="Wingdings" pitchFamily="2" charset="2"/>
              <a:buChar char="Ø"/>
            </a:pPr>
            <a:r>
              <a:rPr lang="en-US" altLang="zh-CN" sz="2400" b="1" dirty="0">
                <a:ea typeface="华文新魏" pitchFamily="2" charset="-122"/>
              </a:rPr>
              <a:t> </a:t>
            </a:r>
            <a:r>
              <a:rPr lang="zh-CN" altLang="en-US" sz="2400" b="1" dirty="0">
                <a:ea typeface="华文新魏" pitchFamily="2" charset="-122"/>
              </a:rPr>
              <a:t>除磷填料最近研究进展：</a:t>
            </a:r>
            <a:endParaRPr lang="zh-CN" altLang="en-US" sz="2400" b="1" dirty="0">
              <a:latin typeface="华文新魏" pitchFamily="2" charset="-122"/>
              <a:ea typeface="华文新魏" pitchFamily="2" charset="-122"/>
            </a:endParaRPr>
          </a:p>
        </p:txBody>
      </p:sp>
      <p:sp>
        <p:nvSpPr>
          <p:cNvPr id="401412" name="Text Box 4"/>
          <p:cNvSpPr txBox="1">
            <a:spLocks noChangeArrowheads="1"/>
          </p:cNvSpPr>
          <p:nvPr/>
        </p:nvSpPr>
        <p:spPr bwMode="auto">
          <a:xfrm>
            <a:off x="1331640" y="2204864"/>
            <a:ext cx="2952750" cy="457200"/>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l"/>
            </a:pPr>
            <a:r>
              <a:rPr lang="en-US" altLang="zh-CN" sz="2400" b="1" dirty="0">
                <a:ea typeface="华文新魏" pitchFamily="2" charset="-122"/>
              </a:rPr>
              <a:t> </a:t>
            </a:r>
            <a:r>
              <a:rPr lang="zh-CN" altLang="en-US" sz="2400" b="1" dirty="0">
                <a:ea typeface="华文新魏" pitchFamily="2" charset="-122"/>
              </a:rPr>
              <a:t>矿物填料：</a:t>
            </a:r>
          </a:p>
        </p:txBody>
      </p:sp>
      <p:sp>
        <p:nvSpPr>
          <p:cNvPr id="401413" name="Text Box 5"/>
          <p:cNvSpPr txBox="1">
            <a:spLocks noChangeArrowheads="1"/>
          </p:cNvSpPr>
          <p:nvPr/>
        </p:nvSpPr>
        <p:spPr bwMode="auto">
          <a:xfrm>
            <a:off x="1475656" y="2924944"/>
            <a:ext cx="5976937" cy="457200"/>
          </a:xfrm>
          <a:prstGeom prst="rect">
            <a:avLst/>
          </a:prstGeom>
          <a:noFill/>
          <a:ln w="9525">
            <a:noFill/>
            <a:miter lim="800000"/>
            <a:headEnd/>
            <a:tailEnd/>
          </a:ln>
          <a:effectLst/>
        </p:spPr>
        <p:txBody>
          <a:bodyPr>
            <a:spAutoFit/>
          </a:bodyPr>
          <a:lstStyle/>
          <a:p>
            <a:pPr>
              <a:spcBef>
                <a:spcPct val="50000"/>
              </a:spcBef>
            </a:pPr>
            <a:r>
              <a:rPr lang="zh-CN" altLang="en-US" sz="2400" b="1" dirty="0">
                <a:solidFill>
                  <a:schemeClr val="hlink"/>
                </a:solidFill>
                <a:latin typeface="华文楷体" panose="02010600040101010101" pitchFamily="2" charset="-122"/>
                <a:ea typeface="华文楷体" panose="02010600040101010101" pitchFamily="2" charset="-122"/>
              </a:rPr>
              <a:t>方解石；页岩；赭</a:t>
            </a:r>
            <a:r>
              <a:rPr lang="en-US" altLang="zh-CN" sz="2400" b="1" dirty="0">
                <a:solidFill>
                  <a:schemeClr val="hlink"/>
                </a:solidFill>
                <a:latin typeface="华文楷体" panose="02010600040101010101" pitchFamily="2" charset="-122"/>
                <a:ea typeface="华文楷体" panose="02010600040101010101" pitchFamily="2" charset="-122"/>
              </a:rPr>
              <a:t>(</a:t>
            </a:r>
            <a:r>
              <a:rPr lang="en-US" altLang="zh-CN" sz="2400" b="1" dirty="0" err="1">
                <a:solidFill>
                  <a:schemeClr val="hlink"/>
                </a:solidFill>
                <a:latin typeface="华文楷体" panose="02010600040101010101" pitchFamily="2" charset="-122"/>
                <a:ea typeface="华文楷体" panose="02010600040101010101" pitchFamily="2" charset="-122"/>
              </a:rPr>
              <a:t>zhě</a:t>
            </a:r>
            <a:r>
              <a:rPr lang="en-US" altLang="zh-CN" sz="2400" b="1" dirty="0">
                <a:solidFill>
                  <a:schemeClr val="hlink"/>
                </a:solidFill>
                <a:latin typeface="华文楷体" panose="02010600040101010101" pitchFamily="2" charset="-122"/>
                <a:ea typeface="华文楷体" panose="02010600040101010101" pitchFamily="2" charset="-122"/>
              </a:rPr>
              <a:t>)</a:t>
            </a:r>
            <a:r>
              <a:rPr lang="zh-CN" altLang="en-US" sz="2400" b="1" dirty="0">
                <a:solidFill>
                  <a:schemeClr val="hlink"/>
                </a:solidFill>
                <a:latin typeface="华文楷体" panose="02010600040101010101" pitchFamily="2" charset="-122"/>
                <a:ea typeface="华文楷体" panose="02010600040101010101" pitchFamily="2" charset="-122"/>
              </a:rPr>
              <a:t>石；风钢渣等</a:t>
            </a:r>
          </a:p>
        </p:txBody>
      </p:sp>
      <p:sp>
        <p:nvSpPr>
          <p:cNvPr id="401414" name="Text Box 6"/>
          <p:cNvSpPr txBox="1">
            <a:spLocks noChangeArrowheads="1"/>
          </p:cNvSpPr>
          <p:nvPr/>
        </p:nvSpPr>
        <p:spPr bwMode="auto">
          <a:xfrm>
            <a:off x="1187450" y="4745038"/>
            <a:ext cx="4103688" cy="457200"/>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l"/>
            </a:pPr>
            <a:r>
              <a:rPr lang="en-US" altLang="zh-CN" sz="2400" b="1">
                <a:ea typeface="华文新魏" pitchFamily="2" charset="-122"/>
              </a:rPr>
              <a:t> </a:t>
            </a:r>
            <a:r>
              <a:rPr lang="zh-CN" altLang="en-US" sz="2400" b="1">
                <a:ea typeface="华文新魏" pitchFamily="2" charset="-122"/>
              </a:rPr>
              <a:t>饮用水处理剩余物：</a:t>
            </a:r>
          </a:p>
        </p:txBody>
      </p:sp>
      <p:sp>
        <p:nvSpPr>
          <p:cNvPr id="401415" name="AutoShape 7"/>
          <p:cNvSpPr>
            <a:spLocks noChangeArrowheads="1"/>
          </p:cNvSpPr>
          <p:nvPr/>
        </p:nvSpPr>
        <p:spPr bwMode="auto">
          <a:xfrm>
            <a:off x="1763688" y="3645024"/>
            <a:ext cx="431800" cy="577850"/>
          </a:xfrm>
          <a:prstGeom prst="rightArrow">
            <a:avLst>
              <a:gd name="adj1" fmla="val 50000"/>
              <a:gd name="adj2" fmla="val 25000"/>
            </a:avLst>
          </a:prstGeom>
          <a:solidFill>
            <a:schemeClr val="accent1"/>
          </a:solidFill>
          <a:ln w="9525">
            <a:solidFill>
              <a:schemeClr val="tx1"/>
            </a:solidFill>
            <a:miter lim="800000"/>
            <a:headEnd/>
            <a:tailEnd/>
          </a:ln>
          <a:effectLst/>
        </p:spPr>
        <p:txBody>
          <a:bodyPr wrap="none" anchor="ctr"/>
          <a:lstStyle/>
          <a:p>
            <a:endParaRPr lang="zh-CN" altLang="en-US"/>
          </a:p>
        </p:txBody>
      </p:sp>
      <p:sp>
        <p:nvSpPr>
          <p:cNvPr id="401416" name="Text Box 8"/>
          <p:cNvSpPr txBox="1">
            <a:spLocks noChangeArrowheads="1"/>
          </p:cNvSpPr>
          <p:nvPr/>
        </p:nvSpPr>
        <p:spPr bwMode="auto">
          <a:xfrm>
            <a:off x="2195736" y="3717032"/>
            <a:ext cx="6553200" cy="457200"/>
          </a:xfrm>
          <a:prstGeom prst="rect">
            <a:avLst/>
          </a:prstGeom>
          <a:noFill/>
          <a:ln w="9525">
            <a:noFill/>
            <a:miter lim="800000"/>
            <a:headEnd/>
            <a:tailEnd/>
          </a:ln>
          <a:effectLst/>
        </p:spPr>
        <p:txBody>
          <a:bodyPr>
            <a:spAutoFit/>
          </a:bodyPr>
          <a:lstStyle/>
          <a:p>
            <a:pPr algn="l">
              <a:spcBef>
                <a:spcPct val="50000"/>
              </a:spcBef>
              <a:buFont typeface="Wingdings" pitchFamily="2" charset="2"/>
              <a:buNone/>
            </a:pPr>
            <a:r>
              <a:rPr lang="zh-CN" altLang="en-US" sz="2400" b="1" dirty="0">
                <a:ea typeface="华文新魏" pitchFamily="2" charset="-122"/>
              </a:rPr>
              <a:t>新问题：</a:t>
            </a:r>
            <a:r>
              <a:rPr lang="zh-CN" altLang="en-US" sz="2400" b="1" dirty="0">
                <a:solidFill>
                  <a:schemeClr val="hlink"/>
                </a:solidFill>
                <a:latin typeface="华文楷体" panose="02010600040101010101" pitchFamily="2" charset="-122"/>
                <a:ea typeface="华文楷体" panose="02010600040101010101" pitchFamily="2" charset="-122"/>
              </a:rPr>
              <a:t>出水</a:t>
            </a:r>
            <a:r>
              <a:rPr lang="en-US" altLang="zh-CN" sz="2400" b="1" dirty="0">
                <a:solidFill>
                  <a:schemeClr val="hlink"/>
                </a:solidFill>
                <a:latin typeface="华文楷体" panose="02010600040101010101" pitchFamily="2" charset="-122"/>
                <a:ea typeface="华文楷体" panose="02010600040101010101" pitchFamily="2" charset="-122"/>
              </a:rPr>
              <a:t>pH</a:t>
            </a:r>
            <a:r>
              <a:rPr lang="zh-CN" altLang="en-US" sz="2400" b="1" dirty="0">
                <a:solidFill>
                  <a:schemeClr val="hlink"/>
                </a:solidFill>
                <a:latin typeface="华文楷体" panose="02010600040101010101" pitchFamily="2" charset="-122"/>
                <a:ea typeface="华文楷体" panose="02010600040101010101" pitchFamily="2" charset="-122"/>
              </a:rPr>
              <a:t>上升；有其它物质溶出</a:t>
            </a:r>
          </a:p>
        </p:txBody>
      </p:sp>
      <p:sp>
        <p:nvSpPr>
          <p:cNvPr id="401417" name="Text Box 9"/>
          <p:cNvSpPr txBox="1">
            <a:spLocks noChangeArrowheads="1"/>
          </p:cNvSpPr>
          <p:nvPr/>
        </p:nvSpPr>
        <p:spPr bwMode="auto">
          <a:xfrm>
            <a:off x="1763713" y="5645150"/>
            <a:ext cx="4103687" cy="457200"/>
          </a:xfrm>
          <a:prstGeom prst="rect">
            <a:avLst/>
          </a:prstGeom>
          <a:noFill/>
          <a:ln w="9525">
            <a:noFill/>
            <a:miter lim="800000"/>
            <a:headEnd/>
            <a:tailEnd/>
          </a:ln>
          <a:effectLst/>
        </p:spPr>
        <p:txBody>
          <a:bodyPr>
            <a:spAutoFit/>
          </a:bodyPr>
          <a:lstStyle/>
          <a:p>
            <a:pPr algn="l">
              <a:spcBef>
                <a:spcPct val="50000"/>
              </a:spcBef>
              <a:buFont typeface="Wingdings" pitchFamily="2" charset="2"/>
              <a:buNone/>
            </a:pPr>
            <a:endParaRPr lang="zh-CN" altLang="zh-CN" sz="2400" b="1">
              <a:ea typeface="华文新魏" pitchFamily="2" charset="-122"/>
            </a:endParaRPr>
          </a:p>
        </p:txBody>
      </p:sp>
      <p:sp>
        <p:nvSpPr>
          <p:cNvPr id="401418" name="Text Box 10"/>
          <p:cNvSpPr txBox="1">
            <a:spLocks noChangeArrowheads="1"/>
          </p:cNvSpPr>
          <p:nvPr/>
        </p:nvSpPr>
        <p:spPr bwMode="auto">
          <a:xfrm>
            <a:off x="1547813" y="5319713"/>
            <a:ext cx="6913562" cy="830997"/>
          </a:xfrm>
          <a:prstGeom prst="rect">
            <a:avLst/>
          </a:prstGeom>
          <a:noFill/>
          <a:ln w="9525">
            <a:noFill/>
            <a:miter lim="800000"/>
            <a:headEnd/>
            <a:tailEnd/>
          </a:ln>
          <a:effectLst/>
        </p:spPr>
        <p:txBody>
          <a:bodyPr>
            <a:spAutoFit/>
          </a:bodyPr>
          <a:lstStyle/>
          <a:p>
            <a:pPr algn="l">
              <a:spcBef>
                <a:spcPct val="50000"/>
              </a:spcBef>
              <a:buFont typeface="Wingdings" pitchFamily="2" charset="2"/>
              <a:buNone/>
            </a:pPr>
            <a:r>
              <a:rPr lang="en-US" altLang="zh-CN" sz="2400" b="1" dirty="0">
                <a:solidFill>
                  <a:schemeClr val="hlink"/>
                </a:solidFill>
                <a:latin typeface="华文楷体" panose="02010600040101010101" pitchFamily="2" charset="-122"/>
                <a:ea typeface="华文楷体" panose="02010600040101010101" pitchFamily="2" charset="-122"/>
              </a:rPr>
              <a:t>--</a:t>
            </a:r>
            <a:r>
              <a:rPr lang="zh-CN" altLang="en-US" sz="2400" b="1" dirty="0">
                <a:solidFill>
                  <a:schemeClr val="hlink"/>
                </a:solidFill>
                <a:latin typeface="华文楷体" panose="02010600040101010101" pitchFamily="2" charset="-122"/>
                <a:ea typeface="华文楷体" panose="02010600040101010101" pitchFamily="2" charset="-122"/>
              </a:rPr>
              <a:t>出水</a:t>
            </a:r>
            <a:r>
              <a:rPr lang="en-US" altLang="zh-CN" sz="2400" b="1" dirty="0">
                <a:solidFill>
                  <a:schemeClr val="hlink"/>
                </a:solidFill>
                <a:latin typeface="华文楷体" panose="02010600040101010101" pitchFamily="2" charset="-122"/>
                <a:ea typeface="华文楷体" panose="02010600040101010101" pitchFamily="2" charset="-122"/>
              </a:rPr>
              <a:t>pH</a:t>
            </a:r>
            <a:r>
              <a:rPr lang="zh-CN" altLang="en-US" sz="2400" b="1" dirty="0">
                <a:solidFill>
                  <a:schemeClr val="hlink"/>
                </a:solidFill>
                <a:latin typeface="华文楷体" panose="02010600040101010101" pitchFamily="2" charset="-122"/>
                <a:ea typeface="华文楷体" panose="02010600040101010101" pitchFamily="2" charset="-122"/>
              </a:rPr>
              <a:t>稳定；无其它物质溶出；符合循环经济的观点</a:t>
            </a:r>
          </a:p>
        </p:txBody>
      </p:sp>
    </p:spTree>
  </p:cSld>
  <p:clrMapOvr>
    <a:masterClrMapping/>
  </p:clrMapOvr>
  <p:transition spd="med">
    <p:random/>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19" descr="j0301252"/>
          <p:cNvPicPr>
            <a:picLocks noChangeAspect="1" noChangeArrowheads="1"/>
          </p:cNvPicPr>
          <p:nvPr/>
        </p:nvPicPr>
        <p:blipFill>
          <a:blip r:embed="rId2" cstate="print"/>
          <a:srcRect/>
          <a:stretch>
            <a:fillRect/>
          </a:stretch>
        </p:blipFill>
        <p:spPr bwMode="auto">
          <a:xfrm>
            <a:off x="5867400" y="4365625"/>
            <a:ext cx="1692275" cy="1447800"/>
          </a:xfrm>
          <a:prstGeom prst="rect">
            <a:avLst/>
          </a:prstGeom>
          <a:noFill/>
          <a:ln w="9525">
            <a:noFill/>
            <a:miter lim="800000"/>
            <a:headEnd/>
            <a:tailEnd/>
          </a:ln>
        </p:spPr>
      </p:pic>
      <p:sp>
        <p:nvSpPr>
          <p:cNvPr id="31747" name="Rectangle 2"/>
          <p:cNvSpPr>
            <a:spLocks noGrp="1" noChangeArrowheads="1"/>
          </p:cNvSpPr>
          <p:nvPr>
            <p:ph type="ctrTitle" idx="4294967295"/>
          </p:nvPr>
        </p:nvSpPr>
        <p:spPr>
          <a:xfrm>
            <a:off x="-468560" y="2348880"/>
            <a:ext cx="10260013" cy="1470025"/>
          </a:xfrm>
        </p:spPr>
        <p:txBody>
          <a:bodyPr>
            <a:normAutofit/>
          </a:bodyPr>
          <a:lstStyle/>
          <a:p>
            <a:pPr algn="ctr" eaLnBrk="1" hangingPunct="1"/>
            <a:r>
              <a:rPr lang="zh-CN" sz="4800" b="0" dirty="0">
                <a:solidFill>
                  <a:schemeClr val="tx1"/>
                </a:solidFill>
                <a:effectLst/>
                <a:latin typeface="华文行楷" pitchFamily="2" charset="-122"/>
                <a:ea typeface="华文行楷" pitchFamily="2" charset="-122"/>
              </a:rPr>
              <a:t>人工湿地设计原理</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idx="4294967295"/>
          </p:nvPr>
        </p:nvSpPr>
        <p:spPr/>
        <p:txBody>
          <a:bodyPr/>
          <a:lstStyle/>
          <a:p>
            <a:pPr eaLnBrk="1" hangingPunct="1"/>
            <a:r>
              <a:rPr lang="zh-CN" altLang="zh-CN" dirty="0">
                <a:solidFill>
                  <a:srgbClr val="0BF57A"/>
                </a:solidFill>
                <a:effectLst/>
                <a:latin typeface="华文新魏" pitchFamily="2" charset="-122"/>
                <a:ea typeface="华文新魏" pitchFamily="2" charset="-122"/>
                <a:sym typeface="Arial" pitchFamily="34" charset="0"/>
              </a:rPr>
              <a:t>1.</a:t>
            </a:r>
            <a:r>
              <a:rPr lang="zh-CN" dirty="0">
                <a:solidFill>
                  <a:srgbClr val="0BF57A"/>
                </a:solidFill>
                <a:effectLst/>
                <a:latin typeface="华文新魏" pitchFamily="2" charset="-122"/>
                <a:ea typeface="华文新魏" pitchFamily="2" charset="-122"/>
                <a:sym typeface="Arial" pitchFamily="34" charset="0"/>
              </a:rPr>
              <a:t>湿地基质的过滤吸附作用</a:t>
            </a:r>
          </a:p>
        </p:txBody>
      </p:sp>
      <p:sp>
        <p:nvSpPr>
          <p:cNvPr id="33795" name="Rectangle 3"/>
          <p:cNvSpPr>
            <a:spLocks noGrp="1" noChangeArrowheads="1"/>
          </p:cNvSpPr>
          <p:nvPr>
            <p:ph idx="4294967295"/>
          </p:nvPr>
        </p:nvSpPr>
        <p:spPr/>
        <p:txBody>
          <a:bodyPr>
            <a:normAutofit fontScale="92500" lnSpcReduction="20000"/>
          </a:bodyPr>
          <a:lstStyle/>
          <a:p>
            <a:pPr eaLnBrk="1" hangingPunct="1">
              <a:lnSpc>
                <a:spcPct val="150000"/>
              </a:lnSpc>
              <a:spcBef>
                <a:spcPts val="0"/>
              </a:spcBef>
              <a:buClr>
                <a:srgbClr val="FF0000"/>
              </a:buClr>
              <a:buFont typeface="Wingdings" panose="05000000000000000000" pitchFamily="2" charset="2"/>
              <a:buChar char="p"/>
            </a:pPr>
            <a:r>
              <a:rPr lang="zh-CN" sz="2400" b="1" dirty="0">
                <a:solidFill>
                  <a:schemeClr val="tx2"/>
                </a:solidFill>
                <a:effectLst/>
                <a:latin typeface="华文楷体" pitchFamily="2" charset="-122"/>
                <a:ea typeface="华文楷体" pitchFamily="2" charset="-122"/>
                <a:sym typeface="Arial" pitchFamily="34" charset="0"/>
              </a:rPr>
              <a:t>污水进入湿地系统，污水中的固体颗粒与基质颗粒之间会发生作用，水流中的固体颗粒直接碰到基质颗粒表面被</a:t>
            </a:r>
            <a:r>
              <a:rPr lang="zh-CN" sz="2400" b="1" dirty="0">
                <a:solidFill>
                  <a:srgbClr val="E7B016"/>
                </a:solidFill>
                <a:effectLst/>
                <a:latin typeface="华文楷体" pitchFamily="2" charset="-122"/>
                <a:ea typeface="华文楷体" pitchFamily="2" charset="-122"/>
                <a:sym typeface="Arial" pitchFamily="34" charset="0"/>
              </a:rPr>
              <a:t>拦截</a:t>
            </a:r>
            <a:r>
              <a:rPr lang="zh-CN" sz="2400" b="1" dirty="0">
                <a:solidFill>
                  <a:schemeClr val="tx2"/>
                </a:solidFill>
                <a:effectLst/>
                <a:latin typeface="华文楷体" pitchFamily="2" charset="-122"/>
                <a:ea typeface="华文楷体" pitchFamily="2" charset="-122"/>
                <a:sym typeface="Arial" pitchFamily="34" charset="0"/>
              </a:rPr>
              <a:t>。水中颗粒迁移到基质颗粒表面时，在</a:t>
            </a:r>
            <a:r>
              <a:rPr lang="zh-CN" sz="2400" b="1" dirty="0">
                <a:solidFill>
                  <a:srgbClr val="E7B016"/>
                </a:solidFill>
                <a:effectLst/>
                <a:latin typeface="华文楷体" pitchFamily="2" charset="-122"/>
                <a:ea typeface="华文楷体" pitchFamily="2" charset="-122"/>
                <a:sym typeface="Arial" pitchFamily="34" charset="0"/>
              </a:rPr>
              <a:t>范德华力</a:t>
            </a:r>
            <a:r>
              <a:rPr lang="zh-CN" sz="2400" b="1" dirty="0">
                <a:solidFill>
                  <a:schemeClr val="tx2"/>
                </a:solidFill>
                <a:effectLst/>
                <a:latin typeface="华文楷体" pitchFamily="2" charset="-122"/>
                <a:ea typeface="华文楷体" pitchFamily="2" charset="-122"/>
                <a:sym typeface="Arial" pitchFamily="34" charset="0"/>
              </a:rPr>
              <a:t>和</a:t>
            </a:r>
            <a:r>
              <a:rPr lang="zh-CN" sz="2400" b="1" dirty="0">
                <a:solidFill>
                  <a:srgbClr val="E7B016"/>
                </a:solidFill>
                <a:effectLst/>
                <a:latin typeface="华文楷体" pitchFamily="2" charset="-122"/>
                <a:ea typeface="华文楷体" pitchFamily="2" charset="-122"/>
                <a:sym typeface="Arial" pitchFamily="34" charset="0"/>
              </a:rPr>
              <a:t>静电力</a:t>
            </a:r>
            <a:r>
              <a:rPr lang="zh-CN" sz="2400" b="1" dirty="0">
                <a:solidFill>
                  <a:schemeClr val="tx2"/>
                </a:solidFill>
                <a:effectLst/>
                <a:latin typeface="华文楷体" pitchFamily="2" charset="-122"/>
                <a:ea typeface="华文楷体" pitchFamily="2" charset="-122"/>
                <a:sym typeface="Arial" pitchFamily="34" charset="0"/>
              </a:rPr>
              <a:t>作用下以及某些化学键和某些特殊的</a:t>
            </a:r>
            <a:r>
              <a:rPr lang="zh-CN" sz="2400" b="1" dirty="0">
                <a:solidFill>
                  <a:srgbClr val="E7B016"/>
                </a:solidFill>
                <a:effectLst/>
                <a:latin typeface="华文楷体" pitchFamily="2" charset="-122"/>
                <a:ea typeface="华文楷体" pitchFamily="2" charset="-122"/>
                <a:sym typeface="Arial" pitchFamily="34" charset="0"/>
              </a:rPr>
              <a:t>化学吸附力作用</a:t>
            </a:r>
            <a:r>
              <a:rPr lang="zh-CN" sz="2400" b="1" dirty="0">
                <a:solidFill>
                  <a:schemeClr val="tx2"/>
                </a:solidFill>
                <a:effectLst/>
                <a:latin typeface="华文楷体" pitchFamily="2" charset="-122"/>
                <a:ea typeface="华文楷体" pitchFamily="2" charset="-122"/>
                <a:sym typeface="Arial" pitchFamily="34" charset="0"/>
              </a:rPr>
              <a:t>下，被粘附与基质颗粒上，也可能因为存在絮凝颗粒的</a:t>
            </a:r>
            <a:r>
              <a:rPr lang="zh-CN" sz="2400" b="1" dirty="0">
                <a:solidFill>
                  <a:srgbClr val="E7B016"/>
                </a:solidFill>
                <a:effectLst/>
                <a:latin typeface="华文楷体" pitchFamily="2" charset="-122"/>
                <a:ea typeface="华文楷体" pitchFamily="2" charset="-122"/>
                <a:sym typeface="Arial" pitchFamily="34" charset="0"/>
              </a:rPr>
              <a:t>架桥作用</a:t>
            </a:r>
            <a:r>
              <a:rPr lang="zh-CN" sz="2400" b="1" dirty="0">
                <a:solidFill>
                  <a:schemeClr val="tx2"/>
                </a:solidFill>
                <a:effectLst/>
                <a:latin typeface="华文楷体" pitchFamily="2" charset="-122"/>
                <a:ea typeface="华文楷体" pitchFamily="2" charset="-122"/>
                <a:sym typeface="Arial" pitchFamily="34" charset="0"/>
              </a:rPr>
              <a:t>而被吸附。　　</a:t>
            </a:r>
          </a:p>
          <a:p>
            <a:pPr eaLnBrk="1" hangingPunct="1">
              <a:lnSpc>
                <a:spcPct val="150000"/>
              </a:lnSpc>
              <a:spcBef>
                <a:spcPts val="0"/>
              </a:spcBef>
              <a:buClr>
                <a:srgbClr val="FF0000"/>
              </a:buClr>
              <a:buFont typeface="Wingdings" panose="05000000000000000000" pitchFamily="2" charset="2"/>
              <a:buChar char="p"/>
            </a:pPr>
            <a:r>
              <a:rPr lang="zh-CN" sz="2400" b="1" dirty="0">
                <a:solidFill>
                  <a:schemeClr val="tx2"/>
                </a:solidFill>
                <a:effectLst/>
                <a:latin typeface="华文楷体" pitchFamily="2" charset="-122"/>
                <a:ea typeface="华文楷体" pitchFamily="2" charset="-122"/>
                <a:sym typeface="Arial" pitchFamily="34" charset="0"/>
              </a:rPr>
              <a:t>此外，由于湿地床体长时间处于浸水状态，床体很多区域内基质形成</a:t>
            </a:r>
            <a:r>
              <a:rPr lang="zh-CN" sz="2400" b="1" dirty="0">
                <a:solidFill>
                  <a:srgbClr val="E7B016"/>
                </a:solidFill>
                <a:effectLst/>
                <a:latin typeface="华文楷体" pitchFamily="2" charset="-122"/>
                <a:ea typeface="华文楷体" pitchFamily="2" charset="-122"/>
                <a:sym typeface="Arial" pitchFamily="34" charset="0"/>
              </a:rPr>
              <a:t>土壤胶体</a:t>
            </a:r>
            <a:r>
              <a:rPr lang="zh-CN" sz="2400" b="1" dirty="0">
                <a:solidFill>
                  <a:schemeClr val="tx2"/>
                </a:solidFill>
                <a:effectLst/>
                <a:latin typeface="华文楷体" pitchFamily="2" charset="-122"/>
                <a:ea typeface="华文楷体" pitchFamily="2" charset="-122"/>
                <a:sym typeface="Arial" pitchFamily="34" charset="0"/>
              </a:rPr>
              <a:t>，土壤胶体本身具有极大的吸附性能，也能够截留和吸附进水中的悬浮颗粒。 　　</a:t>
            </a:r>
          </a:p>
          <a:p>
            <a:pPr eaLnBrk="1" hangingPunct="1">
              <a:lnSpc>
                <a:spcPct val="150000"/>
              </a:lnSpc>
              <a:spcBef>
                <a:spcPts val="0"/>
              </a:spcBef>
              <a:buClr>
                <a:srgbClr val="FF0000"/>
              </a:buClr>
              <a:buFont typeface="Wingdings" panose="05000000000000000000" pitchFamily="2" charset="2"/>
              <a:buChar char="p"/>
            </a:pPr>
            <a:r>
              <a:rPr lang="zh-CN" sz="2400" b="1" u="sng" dirty="0">
                <a:solidFill>
                  <a:srgbClr val="E7B016"/>
                </a:solidFill>
                <a:effectLst/>
                <a:latin typeface="华文楷体" pitchFamily="2" charset="-122"/>
                <a:ea typeface="华文楷体" pitchFamily="2" charset="-122"/>
                <a:sym typeface="Arial" pitchFamily="34" charset="0"/>
              </a:rPr>
              <a:t>物理过滤</a:t>
            </a:r>
            <a:r>
              <a:rPr lang="zh-CN" sz="2400" b="1" u="sng" dirty="0">
                <a:solidFill>
                  <a:schemeClr val="tx2"/>
                </a:solidFill>
                <a:effectLst/>
                <a:latin typeface="华文楷体" pitchFamily="2" charset="-122"/>
                <a:ea typeface="华文楷体" pitchFamily="2" charset="-122"/>
                <a:sym typeface="Arial" pitchFamily="34" charset="0"/>
              </a:rPr>
              <a:t>和</a:t>
            </a:r>
            <a:r>
              <a:rPr lang="zh-CN" sz="2400" b="1" u="sng" dirty="0">
                <a:solidFill>
                  <a:srgbClr val="E7B016"/>
                </a:solidFill>
                <a:effectLst/>
                <a:latin typeface="华文楷体" pitchFamily="2" charset="-122"/>
                <a:ea typeface="华文楷体" pitchFamily="2" charset="-122"/>
                <a:sym typeface="Arial" pitchFamily="34" charset="0"/>
              </a:rPr>
              <a:t>吸附作用</a:t>
            </a:r>
            <a:r>
              <a:rPr lang="zh-CN" sz="2400" b="1" u="sng" dirty="0">
                <a:solidFill>
                  <a:schemeClr val="tx2"/>
                </a:solidFill>
                <a:effectLst/>
                <a:latin typeface="华文楷体" pitchFamily="2" charset="-122"/>
                <a:ea typeface="华文楷体" pitchFamily="2" charset="-122"/>
                <a:sym typeface="Arial" pitchFamily="34" charset="0"/>
              </a:rPr>
              <a:t>是湿地系统对污水中的污染物进行拦截从而达到净化污水的目的的重要途径之一。</a:t>
            </a:r>
          </a:p>
          <a:p>
            <a:pPr marL="0" indent="0" eaLnBrk="1" hangingPunct="1">
              <a:lnSpc>
                <a:spcPct val="80000"/>
              </a:lnSpc>
            </a:pPr>
            <a:endParaRPr lang="zh-CN" sz="2400" dirty="0">
              <a:ea typeface="宋体" pitchFamily="2" charset="-122"/>
            </a:endParaRPr>
          </a:p>
          <a:p>
            <a:pPr marL="0" indent="0" eaLnBrk="1" hangingPunct="1">
              <a:lnSpc>
                <a:spcPct val="80000"/>
              </a:lnSpc>
            </a:pPr>
            <a:endParaRPr lang="zh-CN" altLang="zh-CN" sz="2400" dirty="0">
              <a:ea typeface="宋体" pitchFamily="2"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idx="4294967295"/>
          </p:nvPr>
        </p:nvSpPr>
        <p:spPr/>
        <p:txBody>
          <a:bodyPr/>
          <a:lstStyle/>
          <a:p>
            <a:pPr eaLnBrk="1" hangingPunct="1"/>
            <a:r>
              <a:rPr lang="zh-CN" altLang="zh-CN" dirty="0">
                <a:solidFill>
                  <a:srgbClr val="0BF57A"/>
                </a:solidFill>
                <a:effectLst/>
                <a:latin typeface="华文新魏" pitchFamily="2" charset="-122"/>
                <a:ea typeface="华文新魏" pitchFamily="2" charset="-122"/>
                <a:sym typeface="Arial" pitchFamily="34" charset="0"/>
              </a:rPr>
              <a:t>2. </a:t>
            </a:r>
            <a:r>
              <a:rPr lang="zh-CN" dirty="0">
                <a:solidFill>
                  <a:srgbClr val="0BF57A"/>
                </a:solidFill>
                <a:effectLst/>
                <a:latin typeface="华文新魏" pitchFamily="2" charset="-122"/>
                <a:ea typeface="华文新魏" pitchFamily="2" charset="-122"/>
                <a:sym typeface="Arial" pitchFamily="34" charset="0"/>
              </a:rPr>
              <a:t>湿地植物的作用</a:t>
            </a:r>
          </a:p>
        </p:txBody>
      </p:sp>
      <p:sp>
        <p:nvSpPr>
          <p:cNvPr id="34819" name="Rectangle 3"/>
          <p:cNvSpPr>
            <a:spLocks noGrp="1" noChangeArrowheads="1"/>
          </p:cNvSpPr>
          <p:nvPr>
            <p:ph idx="4294967295"/>
          </p:nvPr>
        </p:nvSpPr>
        <p:spPr/>
        <p:txBody>
          <a:bodyPr/>
          <a:lstStyle/>
          <a:p>
            <a:pPr marL="0" indent="457200" eaLnBrk="1" hangingPunct="1"/>
            <a:r>
              <a:rPr lang="zh-CN" sz="2400" b="1" dirty="0">
                <a:solidFill>
                  <a:schemeClr val="tx2"/>
                </a:solidFill>
                <a:latin typeface="华文楷体" pitchFamily="2" charset="-122"/>
                <a:ea typeface="华文楷体" pitchFamily="2" charset="-122"/>
                <a:sym typeface="Arial" pitchFamily="34" charset="0"/>
              </a:rPr>
              <a:t>植物是人工湿地的重要组成部分。人工湿地根据主要植物优势种的不同，被分为浮水植物人工湿地，浮叶植物人工湿地，挺水植物人工湿地，沉水植物人工湿地等不同类型。湿地中的植物对于湿地净化污水的作用能起到极重要的影响。 　　</a:t>
            </a:r>
          </a:p>
          <a:p>
            <a:pPr marL="0" indent="457200" eaLnBrk="1" hangingPunct="1">
              <a:lnSpc>
                <a:spcPct val="110000"/>
              </a:lnSpc>
            </a:pPr>
            <a:endParaRPr lang="en-US" altLang="zh-CN" sz="2400" b="1" dirty="0">
              <a:solidFill>
                <a:schemeClr val="tx2"/>
              </a:solidFill>
              <a:latin typeface="华文楷体" pitchFamily="2" charset="-122"/>
              <a:ea typeface="华文楷体" pitchFamily="2" charset="-122"/>
              <a:sym typeface="Arial" pitchFamily="34" charset="0"/>
            </a:endParaRPr>
          </a:p>
          <a:p>
            <a:pPr marL="0" indent="457200" eaLnBrk="1" hangingPunct="1">
              <a:lnSpc>
                <a:spcPct val="110000"/>
              </a:lnSpc>
            </a:pPr>
            <a:r>
              <a:rPr lang="zh-CN" sz="2400" b="1" dirty="0">
                <a:solidFill>
                  <a:schemeClr val="tx2"/>
                </a:solidFill>
                <a:latin typeface="华文楷体" pitchFamily="2" charset="-122"/>
                <a:ea typeface="华文楷体" pitchFamily="2" charset="-122"/>
                <a:sym typeface="Arial" pitchFamily="34" charset="0"/>
              </a:rPr>
              <a:t>首先，湿地植物和所有进行</a:t>
            </a:r>
            <a:r>
              <a:rPr lang="zh-CN" sz="2400" b="1" dirty="0">
                <a:solidFill>
                  <a:srgbClr val="E7B016"/>
                </a:solidFill>
                <a:latin typeface="华文楷体" pitchFamily="2" charset="-122"/>
                <a:ea typeface="华文楷体" pitchFamily="2" charset="-122"/>
                <a:sym typeface="Arial" pitchFamily="34" charset="0"/>
              </a:rPr>
              <a:t>光合自养</a:t>
            </a:r>
            <a:r>
              <a:rPr lang="zh-CN" sz="2400" b="1" dirty="0">
                <a:solidFill>
                  <a:schemeClr val="tx2"/>
                </a:solidFill>
                <a:latin typeface="华文楷体" pitchFamily="2" charset="-122"/>
                <a:ea typeface="华文楷体" pitchFamily="2" charset="-122"/>
                <a:sym typeface="Arial" pitchFamily="34" charset="0"/>
              </a:rPr>
              <a:t>的有机体一样，具有分解和转化有机物和其他物质的能力。植物通过</a:t>
            </a:r>
            <a:r>
              <a:rPr lang="zh-CN" sz="2400" b="1" dirty="0">
                <a:solidFill>
                  <a:srgbClr val="E7B016"/>
                </a:solidFill>
                <a:latin typeface="华文楷体" pitchFamily="2" charset="-122"/>
                <a:ea typeface="华文楷体" pitchFamily="2" charset="-122"/>
                <a:sym typeface="Arial" pitchFamily="34" charset="0"/>
              </a:rPr>
              <a:t>吸收同化</a:t>
            </a:r>
            <a:r>
              <a:rPr lang="zh-CN" sz="2400" b="1" dirty="0">
                <a:solidFill>
                  <a:schemeClr val="tx2"/>
                </a:solidFill>
                <a:latin typeface="华文楷体" pitchFamily="2" charset="-122"/>
                <a:ea typeface="华文楷体" pitchFamily="2" charset="-122"/>
                <a:sym typeface="Arial" pitchFamily="34" charset="0"/>
              </a:rPr>
              <a:t>作用，能直接从污水中吸收可利用的营养物质，如水体中的氮和磷等。水中的铵盐、硝酸盐以及磷酸盐都能通过这种作用被植物体吸收，最后通过被收割而离开水体。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idx="4294967295"/>
          </p:nvPr>
        </p:nvSpPr>
        <p:spPr/>
        <p:txBody>
          <a:bodyPr/>
          <a:lstStyle/>
          <a:p>
            <a:pPr eaLnBrk="1" hangingPunct="1"/>
            <a:r>
              <a:rPr lang="zh-CN" altLang="zh-CN" dirty="0">
                <a:solidFill>
                  <a:srgbClr val="0BF57A"/>
                </a:solidFill>
                <a:effectLst/>
                <a:latin typeface="华文新魏" pitchFamily="2" charset="-122"/>
                <a:ea typeface="华文新魏" pitchFamily="2" charset="-122"/>
                <a:sym typeface="Arial" pitchFamily="34" charset="0"/>
              </a:rPr>
              <a:t>2. </a:t>
            </a:r>
            <a:r>
              <a:rPr lang="zh-CN" dirty="0">
                <a:solidFill>
                  <a:srgbClr val="0BF57A"/>
                </a:solidFill>
                <a:effectLst/>
                <a:latin typeface="华文新魏" pitchFamily="2" charset="-122"/>
                <a:ea typeface="华文新魏" pitchFamily="2" charset="-122"/>
                <a:sym typeface="Arial" pitchFamily="34" charset="0"/>
              </a:rPr>
              <a:t>湿地植物的作用</a:t>
            </a:r>
          </a:p>
        </p:txBody>
      </p:sp>
      <p:sp>
        <p:nvSpPr>
          <p:cNvPr id="35843" name="Rectangle 3"/>
          <p:cNvSpPr>
            <a:spLocks noGrp="1" noChangeArrowheads="1"/>
          </p:cNvSpPr>
          <p:nvPr>
            <p:ph idx="4294967295"/>
          </p:nvPr>
        </p:nvSpPr>
        <p:spPr/>
        <p:txBody>
          <a:bodyPr/>
          <a:lstStyle/>
          <a:p>
            <a:pPr eaLnBrk="1" hangingPunct="1">
              <a:lnSpc>
                <a:spcPct val="90000"/>
              </a:lnSpc>
            </a:pPr>
            <a:r>
              <a:rPr lang="zh-CN" sz="2400" b="1">
                <a:solidFill>
                  <a:schemeClr val="tx2"/>
                </a:solidFill>
                <a:latin typeface="华文楷体" pitchFamily="2" charset="-122"/>
                <a:ea typeface="华文楷体" pitchFamily="2" charset="-122"/>
                <a:sym typeface="Arial" pitchFamily="34" charset="0"/>
              </a:rPr>
              <a:t>其次，植物的根系能</a:t>
            </a:r>
            <a:r>
              <a:rPr lang="zh-CN" sz="2400" b="1">
                <a:solidFill>
                  <a:srgbClr val="E7B016"/>
                </a:solidFill>
                <a:latin typeface="华文楷体" pitchFamily="2" charset="-122"/>
                <a:ea typeface="华文楷体" pitchFamily="2" charset="-122"/>
                <a:sym typeface="Arial" pitchFamily="34" charset="0"/>
              </a:rPr>
              <a:t>吸附和富集</a:t>
            </a:r>
            <a:r>
              <a:rPr lang="zh-CN" sz="2400" b="1">
                <a:solidFill>
                  <a:schemeClr val="tx2"/>
                </a:solidFill>
                <a:latin typeface="华文楷体" pitchFamily="2" charset="-122"/>
                <a:ea typeface="华文楷体" pitchFamily="2" charset="-122"/>
                <a:sym typeface="Arial" pitchFamily="34" charset="0"/>
              </a:rPr>
              <a:t>重金属和有毒有害物质。植物的根茎叶都有吸收富集重金属的作用，其中根部的吸收能力最强。在不同的植物种类中，沉水植物的吸附能力较强。根系密集发达交织在一起的植物亦能对固体颗粒起到拦截吸附作用。 　　</a:t>
            </a:r>
          </a:p>
          <a:p>
            <a:pPr eaLnBrk="1" hangingPunct="1"/>
            <a:r>
              <a:rPr lang="zh-CN" sz="2400" b="1">
                <a:solidFill>
                  <a:schemeClr val="tx2"/>
                </a:solidFill>
                <a:latin typeface="华文楷体" pitchFamily="2" charset="-122"/>
                <a:ea typeface="华文楷体" pitchFamily="2" charset="-122"/>
                <a:sym typeface="Arial" pitchFamily="34" charset="0"/>
              </a:rPr>
              <a:t>再次，植物为微生物的吸附生长提供了更大的</a:t>
            </a:r>
            <a:r>
              <a:rPr lang="zh-CN" sz="2400" b="1">
                <a:solidFill>
                  <a:srgbClr val="E7B016"/>
                </a:solidFill>
                <a:latin typeface="华文楷体" pitchFamily="2" charset="-122"/>
                <a:ea typeface="华文楷体" pitchFamily="2" charset="-122"/>
                <a:sym typeface="Arial" pitchFamily="34" charset="0"/>
              </a:rPr>
              <a:t>表面积</a:t>
            </a:r>
            <a:r>
              <a:rPr lang="zh-CN" sz="2400" b="1">
                <a:solidFill>
                  <a:schemeClr val="tx2"/>
                </a:solidFill>
                <a:latin typeface="华文楷体" pitchFamily="2" charset="-122"/>
                <a:ea typeface="华文楷体" pitchFamily="2" charset="-122"/>
                <a:sym typeface="Arial" pitchFamily="34" charset="0"/>
              </a:rPr>
              <a:t>。植物的根系是微生物重要的栖息、附着和繁殖的场所。相关文献表明，植物根际的微生物数量比非根际微生物数量多得多，而微生物能起到重要的降解水中污染物的作用。 　　最后，植物还能够为水体输送氧气，增加水体的活性。 　　</a:t>
            </a:r>
          </a:p>
          <a:p>
            <a:pPr eaLnBrk="1" hangingPunct="1"/>
            <a:r>
              <a:rPr lang="zh-CN" sz="2400" b="1">
                <a:solidFill>
                  <a:schemeClr val="tx2"/>
                </a:solidFill>
                <a:latin typeface="华文楷体" pitchFamily="2" charset="-122"/>
                <a:ea typeface="华文楷体" pitchFamily="2" charset="-122"/>
                <a:sym typeface="Arial" pitchFamily="34" charset="0"/>
              </a:rPr>
              <a:t>由此可见，湿地植物在控制水质污染，降解有害物质上也起到了重要的作用。</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idx="4294967295"/>
          </p:nvPr>
        </p:nvSpPr>
        <p:spPr/>
        <p:txBody>
          <a:bodyPr/>
          <a:lstStyle/>
          <a:p>
            <a:pPr eaLnBrk="1" hangingPunct="1"/>
            <a:r>
              <a:rPr lang="zh-CN" altLang="zh-CN" dirty="0">
                <a:solidFill>
                  <a:srgbClr val="0BF57A"/>
                </a:solidFill>
                <a:effectLst/>
                <a:latin typeface="华文新魏" pitchFamily="2" charset="-122"/>
                <a:ea typeface="华文新魏" pitchFamily="2" charset="-122"/>
                <a:sym typeface="Arial" pitchFamily="34" charset="0"/>
              </a:rPr>
              <a:t>3. </a:t>
            </a:r>
            <a:r>
              <a:rPr lang="zh-CN" dirty="0">
                <a:solidFill>
                  <a:srgbClr val="0BF57A"/>
                </a:solidFill>
                <a:effectLst/>
                <a:latin typeface="华文新魏" pitchFamily="2" charset="-122"/>
                <a:ea typeface="华文新魏" pitchFamily="2" charset="-122"/>
                <a:sym typeface="Arial" pitchFamily="34" charset="0"/>
              </a:rPr>
              <a:t>微生物的消解作用</a:t>
            </a:r>
          </a:p>
        </p:txBody>
      </p:sp>
      <p:sp>
        <p:nvSpPr>
          <p:cNvPr id="36867" name="Rectangle 3"/>
          <p:cNvSpPr>
            <a:spLocks noGrp="1" noChangeArrowheads="1"/>
          </p:cNvSpPr>
          <p:nvPr>
            <p:ph type="body" sz="half" idx="4294967295"/>
          </p:nvPr>
        </p:nvSpPr>
        <p:spPr>
          <a:xfrm>
            <a:off x="457200" y="1600200"/>
            <a:ext cx="8435975" cy="4525963"/>
          </a:xfrm>
        </p:spPr>
        <p:txBody>
          <a:bodyPr/>
          <a:lstStyle/>
          <a:p>
            <a:pPr marL="0" indent="0" eaLnBrk="1" hangingPunct="1"/>
            <a:r>
              <a:rPr lang="zh-CN" sz="2400" b="1" dirty="0">
                <a:solidFill>
                  <a:schemeClr val="tx2"/>
                </a:solidFill>
                <a:latin typeface="华文楷体" pitchFamily="2" charset="-122"/>
                <a:ea typeface="华文楷体" pitchFamily="2" charset="-122"/>
                <a:sym typeface="Arial" pitchFamily="34" charset="0"/>
              </a:rPr>
              <a:t>湿地系统中的微生物是降解水体中污染物的主力军。好氧微生物通过呼吸作用，将废水中的大部分有机物分解成为二氧化碳和水，厌氧细菌将有机物质分解成二氧化碳和甲烷，硝化细菌将铵盐硝化，反硝化细菌将硝态氮还原成氮气，等等。通过这一系列的作用，污水中的主要有机污染物都能得到降解同化，成为微生物细胞的一部分，其余的变成对环境无害的无机物质回归到自然界中。 　　</a:t>
            </a:r>
          </a:p>
          <a:p>
            <a:pPr marL="0" indent="0" eaLnBrk="1" hangingPunct="1"/>
            <a:endParaRPr lang="zh-CN" altLang="zh-CN" sz="2400" dirty="0">
              <a:ea typeface="宋体" pitchFamily="2" charset="-122"/>
            </a:endParaRPr>
          </a:p>
        </p:txBody>
      </p:sp>
      <p:pic>
        <p:nvPicPr>
          <p:cNvPr id="36868" name="Picture 4"/>
          <p:cNvPicPr>
            <a:picLocks noGrp="1" noChangeAspect="1" noChangeArrowheads="1"/>
          </p:cNvPicPr>
          <p:nvPr>
            <p:ph sz="half" idx="4294967295"/>
          </p:nvPr>
        </p:nvPicPr>
        <p:blipFill>
          <a:blip r:embed="rId2" cstate="print"/>
          <a:srcRect/>
          <a:stretch>
            <a:fillRect/>
          </a:stretch>
        </p:blipFill>
        <p:spPr>
          <a:xfrm>
            <a:off x="0" y="4293096"/>
            <a:ext cx="9144000" cy="2564904"/>
          </a:xfrm>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idx="4294967295"/>
          </p:nvPr>
        </p:nvSpPr>
        <p:spPr/>
        <p:txBody>
          <a:bodyPr/>
          <a:lstStyle/>
          <a:p>
            <a:pPr eaLnBrk="1" hangingPunct="1"/>
            <a:r>
              <a:rPr lang="zh-CN" altLang="zh-CN" dirty="0">
                <a:solidFill>
                  <a:srgbClr val="0BF57A"/>
                </a:solidFill>
                <a:effectLst/>
                <a:latin typeface="华文新魏" pitchFamily="2" charset="-122"/>
                <a:ea typeface="华文新魏" pitchFamily="2" charset="-122"/>
                <a:sym typeface="Arial" pitchFamily="34" charset="0"/>
              </a:rPr>
              <a:t>4.</a:t>
            </a:r>
            <a:r>
              <a:rPr lang="zh-CN" dirty="0">
                <a:solidFill>
                  <a:srgbClr val="0BF57A"/>
                </a:solidFill>
                <a:effectLst/>
                <a:latin typeface="华文新魏" pitchFamily="2" charset="-122"/>
                <a:ea typeface="华文新魏" pitchFamily="2" charset="-122"/>
                <a:sym typeface="Arial" pitchFamily="34" charset="0"/>
              </a:rPr>
              <a:t>其他生物作用</a:t>
            </a:r>
          </a:p>
        </p:txBody>
      </p:sp>
      <p:sp>
        <p:nvSpPr>
          <p:cNvPr id="37891" name="Rectangle 3"/>
          <p:cNvSpPr>
            <a:spLocks noGrp="1" noChangeArrowheads="1"/>
          </p:cNvSpPr>
          <p:nvPr>
            <p:ph type="body" sz="half" idx="4294967295"/>
          </p:nvPr>
        </p:nvSpPr>
        <p:spPr>
          <a:xfrm>
            <a:off x="457200" y="1600200"/>
            <a:ext cx="8435975" cy="4525963"/>
          </a:xfrm>
        </p:spPr>
        <p:txBody>
          <a:bodyPr/>
          <a:lstStyle/>
          <a:p>
            <a:pPr eaLnBrk="1" hangingPunct="1"/>
            <a:r>
              <a:rPr lang="zh-CN" sz="2400" b="1">
                <a:solidFill>
                  <a:schemeClr val="tx2"/>
                </a:solidFill>
                <a:latin typeface="华文楷体" pitchFamily="2" charset="-122"/>
                <a:ea typeface="华文楷体" pitchFamily="2" charset="-122"/>
                <a:sym typeface="Arial" pitchFamily="34" charset="0"/>
              </a:rPr>
              <a:t>此外，湿地生态系统中还存在某些原生动物及后生动物，甚至一些湿地昆虫和鸟类也能参与吞食湿地系统中沉积的有机颗粒，然后进行同化作用，将有机颗粒作为营养物质吸收，从而在某种程度上去除污水中的颗粒物。</a:t>
            </a:r>
          </a:p>
          <a:p>
            <a:pPr eaLnBrk="1" hangingPunct="1"/>
            <a:endParaRPr lang="zh-CN" altLang="zh-CN" sz="2400" b="1">
              <a:solidFill>
                <a:schemeClr val="tx2"/>
              </a:solidFill>
              <a:latin typeface="华文楷体" pitchFamily="2" charset="-122"/>
              <a:ea typeface="华文楷体" pitchFamily="2" charset="-122"/>
              <a:sym typeface="Arial" pitchFamily="34" charset="0"/>
            </a:endParaRPr>
          </a:p>
        </p:txBody>
      </p:sp>
      <p:pic>
        <p:nvPicPr>
          <p:cNvPr id="37892" name="Picture 4"/>
          <p:cNvPicPr>
            <a:picLocks noGrp="1" noChangeAspect="1" noChangeArrowheads="1"/>
          </p:cNvPicPr>
          <p:nvPr>
            <p:ph sz="half" idx="4294967295"/>
          </p:nvPr>
        </p:nvPicPr>
        <p:blipFill>
          <a:blip r:embed="rId2" cstate="print"/>
          <a:srcRect/>
          <a:stretch>
            <a:fillRect/>
          </a:stretch>
        </p:blipFill>
        <p:spPr>
          <a:xfrm>
            <a:off x="5724525" y="3429000"/>
            <a:ext cx="2857500" cy="2152650"/>
          </a:xfrm>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914" name="Rectangle 2"/>
          <p:cNvSpPr>
            <a:spLocks noGrp="1" noChangeArrowheads="1"/>
          </p:cNvSpPr>
          <p:nvPr>
            <p:ph type="title" idx="4294967295"/>
          </p:nvPr>
        </p:nvSpPr>
        <p:spPr/>
        <p:txBody>
          <a:bodyPr>
            <a:normAutofit/>
          </a:bodyPr>
          <a:lstStyle/>
          <a:p>
            <a:pPr algn="ctr" eaLnBrk="1" hangingPunct="1"/>
            <a:r>
              <a:rPr lang="zh-CN" sz="3200" dirty="0">
                <a:solidFill>
                  <a:srgbClr val="0BF57A"/>
                </a:solidFill>
                <a:effectLst/>
                <a:latin typeface="华文新魏" pitchFamily="2" charset="-122"/>
                <a:ea typeface="华文新魏" pitchFamily="2" charset="-122"/>
                <a:sym typeface="Arial" pitchFamily="34" charset="0"/>
              </a:rPr>
              <a:t>人工湿地对</a:t>
            </a:r>
            <a:r>
              <a:rPr lang="zh-CN" altLang="zh-CN" sz="3200" dirty="0">
                <a:solidFill>
                  <a:srgbClr val="0BF57A"/>
                </a:solidFill>
                <a:effectLst/>
                <a:latin typeface="华文新魏" pitchFamily="2" charset="-122"/>
                <a:ea typeface="华文新魏" pitchFamily="2" charset="-122"/>
                <a:sym typeface="Arial" pitchFamily="34" charset="0"/>
              </a:rPr>
              <a:t>N</a:t>
            </a:r>
            <a:r>
              <a:rPr lang="zh-CN" sz="3200" dirty="0">
                <a:solidFill>
                  <a:srgbClr val="0BF57A"/>
                </a:solidFill>
                <a:effectLst/>
                <a:latin typeface="华文新魏" pitchFamily="2" charset="-122"/>
                <a:ea typeface="华文新魏" pitchFamily="2" charset="-122"/>
                <a:sym typeface="Arial" pitchFamily="34" charset="0"/>
              </a:rPr>
              <a:t>、</a:t>
            </a:r>
            <a:r>
              <a:rPr lang="zh-CN" altLang="zh-CN" sz="3200" dirty="0">
                <a:solidFill>
                  <a:srgbClr val="0BF57A"/>
                </a:solidFill>
                <a:effectLst/>
                <a:latin typeface="华文新魏" pitchFamily="2" charset="-122"/>
                <a:ea typeface="华文新魏" pitchFamily="2" charset="-122"/>
                <a:sym typeface="Arial" pitchFamily="34" charset="0"/>
              </a:rPr>
              <a:t>P</a:t>
            </a:r>
            <a:r>
              <a:rPr lang="zh-CN" sz="3200" dirty="0">
                <a:solidFill>
                  <a:srgbClr val="0BF57A"/>
                </a:solidFill>
                <a:effectLst/>
                <a:latin typeface="华文新魏" pitchFamily="2" charset="-122"/>
                <a:ea typeface="华文新魏" pitchFamily="2" charset="-122"/>
                <a:sym typeface="Arial" pitchFamily="34" charset="0"/>
              </a:rPr>
              <a:t>去除</a:t>
            </a:r>
            <a:r>
              <a:rPr lang="zh-CN" altLang="zh-CN" sz="3200" dirty="0">
                <a:solidFill>
                  <a:srgbClr val="0BF57A"/>
                </a:solidFill>
                <a:effectLst/>
                <a:latin typeface="华文新魏" pitchFamily="2" charset="-122"/>
                <a:ea typeface="华文新魏" pitchFamily="2" charset="-122"/>
                <a:sym typeface="Arial" pitchFamily="34" charset="0"/>
              </a:rPr>
              <a:t>-</a:t>
            </a:r>
            <a:r>
              <a:rPr lang="zh-CN" sz="3200" dirty="0">
                <a:solidFill>
                  <a:srgbClr val="0BF57A"/>
                </a:solidFill>
                <a:effectLst/>
                <a:latin typeface="华文新魏" pitchFamily="2" charset="-122"/>
                <a:ea typeface="华文新魏" pitchFamily="2" charset="-122"/>
                <a:sym typeface="Arial" pitchFamily="34" charset="0"/>
              </a:rPr>
              <a:t>利用生物脱氮及植物吸收方法</a:t>
            </a:r>
          </a:p>
        </p:txBody>
      </p:sp>
      <p:sp>
        <p:nvSpPr>
          <p:cNvPr id="38915" name="Rectangle 3"/>
          <p:cNvSpPr>
            <a:spLocks noGrp="1" noChangeArrowheads="1"/>
          </p:cNvSpPr>
          <p:nvPr>
            <p:ph idx="4294967295"/>
          </p:nvPr>
        </p:nvSpPr>
        <p:spPr/>
        <p:txBody>
          <a:bodyPr>
            <a:normAutofit fontScale="92500" lnSpcReduction="10000"/>
          </a:bodyPr>
          <a:lstStyle/>
          <a:p>
            <a:pPr marL="0" indent="0" eaLnBrk="1" hangingPunct="1">
              <a:lnSpc>
                <a:spcPct val="150000"/>
              </a:lnSpc>
            </a:pPr>
            <a:r>
              <a:rPr lang="zh-CN" sz="2000" b="1" dirty="0">
                <a:solidFill>
                  <a:srgbClr val="E7B016"/>
                </a:solidFill>
                <a:latin typeface="华文楷体" pitchFamily="2" charset="-122"/>
                <a:ea typeface="华文楷体" pitchFamily="2" charset="-122"/>
                <a:sym typeface="Arial" pitchFamily="34" charset="0"/>
              </a:rPr>
              <a:t>物理沉淀</a:t>
            </a:r>
            <a:r>
              <a:rPr lang="zh-CN" sz="2000" b="1" dirty="0">
                <a:solidFill>
                  <a:schemeClr val="tx2"/>
                </a:solidFill>
                <a:latin typeface="华文楷体" pitchFamily="2" charset="-122"/>
                <a:ea typeface="华文楷体" pitchFamily="2" charset="-122"/>
                <a:sym typeface="Arial" pitchFamily="34" charset="0"/>
              </a:rPr>
              <a:t>：</a:t>
            </a:r>
            <a:r>
              <a:rPr lang="zh-CN" altLang="zh-CN" sz="2000" b="1" dirty="0">
                <a:solidFill>
                  <a:schemeClr val="tx2"/>
                </a:solidFill>
                <a:latin typeface="华文楷体" pitchFamily="2" charset="-122"/>
                <a:ea typeface="华文楷体" pitchFamily="2" charset="-122"/>
                <a:sym typeface="Arial" pitchFamily="34" charset="0"/>
              </a:rPr>
              <a:t>1</a:t>
            </a:r>
            <a:r>
              <a:rPr lang="zh-CN" sz="2000" b="1" dirty="0">
                <a:solidFill>
                  <a:schemeClr val="tx2"/>
                </a:solidFill>
                <a:latin typeface="华文楷体" pitchFamily="2" charset="-122"/>
                <a:ea typeface="华文楷体" pitchFamily="2" charset="-122"/>
                <a:sym typeface="Arial" pitchFamily="34" charset="0"/>
              </a:rPr>
              <a:t>、固体在湿地中重力沉降去除；</a:t>
            </a:r>
            <a:r>
              <a:rPr lang="zh-CN" altLang="zh-CN" sz="2000" b="1" dirty="0">
                <a:solidFill>
                  <a:schemeClr val="tx2"/>
                </a:solidFill>
                <a:latin typeface="华文楷体" pitchFamily="2" charset="-122"/>
                <a:ea typeface="华文楷体" pitchFamily="2" charset="-122"/>
                <a:sym typeface="Arial" pitchFamily="34" charset="0"/>
              </a:rPr>
              <a:t>2</a:t>
            </a:r>
            <a:r>
              <a:rPr lang="zh-CN" sz="2000" b="1" dirty="0">
                <a:solidFill>
                  <a:schemeClr val="tx2"/>
                </a:solidFill>
                <a:latin typeface="华文楷体" pitchFamily="2" charset="-122"/>
                <a:ea typeface="华文楷体" pitchFamily="2" charset="-122"/>
                <a:sym typeface="Arial" pitchFamily="34" charset="0"/>
              </a:rPr>
              <a:t>、过滤，通过颗粒间相互引力作用及植物根系的阻截作用使可沉降及可絮凝固体被阻截而去除；</a:t>
            </a:r>
          </a:p>
          <a:p>
            <a:pPr marL="0" indent="0" eaLnBrk="1" hangingPunct="1">
              <a:lnSpc>
                <a:spcPct val="150000"/>
              </a:lnSpc>
            </a:pPr>
            <a:r>
              <a:rPr lang="zh-CN" sz="2000" b="1" dirty="0">
                <a:latin typeface="华文楷体" pitchFamily="2" charset="-122"/>
                <a:ea typeface="华文楷体" pitchFamily="2" charset="-122"/>
                <a:sym typeface="Arial" pitchFamily="34" charset="0"/>
              </a:rPr>
              <a:t>化学微生物代谢</a:t>
            </a:r>
            <a:r>
              <a:rPr lang="zh-CN" sz="2000" b="1" dirty="0">
                <a:solidFill>
                  <a:schemeClr val="tx2"/>
                </a:solidFill>
                <a:latin typeface="华文楷体" pitchFamily="2" charset="-122"/>
                <a:ea typeface="华文楷体" pitchFamily="2" charset="-122"/>
                <a:sym typeface="Arial" pitchFamily="34" charset="0"/>
              </a:rPr>
              <a:t>：利用悬浮的底泥和寄生于植物上的细菌的代谢作用将悬浮物、胶体、可溶性固体分解成无机物；通过生物硝化</a:t>
            </a:r>
            <a:r>
              <a:rPr lang="zh-CN" altLang="zh-CN" sz="2000" b="1" dirty="0">
                <a:solidFill>
                  <a:schemeClr val="tx2"/>
                </a:solidFill>
                <a:latin typeface="华文楷体" pitchFamily="2" charset="-122"/>
                <a:ea typeface="华文楷体" pitchFamily="2" charset="-122"/>
                <a:sym typeface="Arial" pitchFamily="34" charset="0"/>
              </a:rPr>
              <a:t>-</a:t>
            </a:r>
            <a:r>
              <a:rPr lang="zh-CN" sz="2000" b="1" dirty="0">
                <a:solidFill>
                  <a:schemeClr val="tx2"/>
                </a:solidFill>
                <a:latin typeface="华文楷体" pitchFamily="2" charset="-122"/>
                <a:ea typeface="华文楷体" pitchFamily="2" charset="-122"/>
                <a:sym typeface="Arial" pitchFamily="34" charset="0"/>
              </a:rPr>
              <a:t>反硝化作用去除氮；部分微量元素被微生物、植物利用氧化并经阻截或结合而被去除。自然死亡：细菌和病毒处于不适宜环境中会引起自然衰败及死亡，植物植物代谢利用植物对有机物的吸收而去除，植物根系分泌物对大肠杆菌和病原体有灭活作用植物吸收相当数量的氮和磷能被植物吸收而去除；</a:t>
            </a:r>
          </a:p>
          <a:p>
            <a:pPr marL="0" indent="0" eaLnBrk="1" hangingPunct="1">
              <a:lnSpc>
                <a:spcPct val="150000"/>
              </a:lnSpc>
            </a:pPr>
            <a:r>
              <a:rPr lang="zh-CN" sz="2000" b="1" dirty="0">
                <a:latin typeface="华文楷体" pitchFamily="2" charset="-122"/>
                <a:ea typeface="华文楷体" pitchFamily="2" charset="-122"/>
                <a:sym typeface="Arial" pitchFamily="34" charset="0"/>
              </a:rPr>
              <a:t>多年生沼泽生植物</a:t>
            </a:r>
            <a:r>
              <a:rPr lang="zh-CN" sz="2000" b="1" dirty="0">
                <a:solidFill>
                  <a:schemeClr val="tx2"/>
                </a:solidFill>
                <a:latin typeface="华文楷体" pitchFamily="2" charset="-122"/>
                <a:ea typeface="华文楷体" pitchFamily="2" charset="-122"/>
                <a:sym typeface="Arial" pitchFamily="34" charset="0"/>
              </a:rPr>
              <a:t>，每年收割一次，可将氮、磷吸收、合成后分移出人工湿地系统。</a:t>
            </a:r>
          </a:p>
          <a:p>
            <a:pPr marL="0" indent="0" eaLnBrk="1" hangingPunct="1">
              <a:lnSpc>
                <a:spcPct val="80000"/>
              </a:lnSpc>
            </a:pPr>
            <a:endParaRPr lang="zh-CN" altLang="zh-CN" sz="2400" b="1" dirty="0">
              <a:solidFill>
                <a:schemeClr val="tx2"/>
              </a:solidFill>
              <a:latin typeface="华文楷体" pitchFamily="2" charset="-122"/>
              <a:ea typeface="华文楷体" pitchFamily="2" charset="-122"/>
              <a:sym typeface="Arial" pitchFamily="34"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4274" name="Rectangle 2"/>
          <p:cNvSpPr>
            <a:spLocks noGrp="1" noChangeArrowheads="1"/>
          </p:cNvSpPr>
          <p:nvPr>
            <p:ph type="title" idx="4294967295"/>
          </p:nvPr>
        </p:nvSpPr>
        <p:spPr/>
        <p:txBody>
          <a:bodyPr/>
          <a:lstStyle/>
          <a:p>
            <a:pPr algn="ctr" eaLnBrk="1" hangingPunct="1"/>
            <a:r>
              <a:rPr lang="zh-CN" dirty="0">
                <a:latin typeface="华文楷体" pitchFamily="2" charset="-122"/>
                <a:ea typeface="华文楷体" pitchFamily="2" charset="-122"/>
              </a:rPr>
              <a:t>人工湿地与稳定塘的区别</a:t>
            </a:r>
          </a:p>
        </p:txBody>
      </p:sp>
      <p:grpSp>
        <p:nvGrpSpPr>
          <p:cNvPr id="2" name="Group 3"/>
          <p:cNvGrpSpPr>
            <a:grpSpLocks/>
          </p:cNvGrpSpPr>
          <p:nvPr/>
        </p:nvGrpSpPr>
        <p:grpSpPr bwMode="auto">
          <a:xfrm>
            <a:off x="611188" y="1628775"/>
            <a:ext cx="7850187" cy="4321175"/>
            <a:chOff x="0" y="0"/>
            <a:chExt cx="4671" cy="2177"/>
          </a:xfrm>
        </p:grpSpPr>
        <p:sp>
          <p:nvSpPr>
            <p:cNvPr id="54276" name="Rectangle 3"/>
            <p:cNvSpPr>
              <a:spLocks noChangeArrowheads="1"/>
            </p:cNvSpPr>
            <p:nvPr/>
          </p:nvSpPr>
          <p:spPr bwMode="auto">
            <a:xfrm>
              <a:off x="1789" y="0"/>
              <a:ext cx="97" cy="2177"/>
            </a:xfrm>
            <a:prstGeom prst="rect">
              <a:avLst/>
            </a:prstGeom>
            <a:gradFill rotWithShape="1">
              <a:gsLst>
                <a:gs pos="0">
                  <a:schemeClr val="bg2"/>
                </a:gs>
                <a:gs pos="50000">
                  <a:srgbClr val="CDCDCD"/>
                </a:gs>
                <a:gs pos="100000">
                  <a:schemeClr val="bg2"/>
                </a:gs>
              </a:gsLst>
              <a:lin ang="0" scaled="1"/>
            </a:gradFill>
            <a:ln w="9525">
              <a:noFill/>
              <a:miter lim="800000"/>
              <a:headEnd/>
              <a:tailEnd/>
            </a:ln>
          </p:spPr>
          <p:txBody>
            <a:bodyPr wrap="none" anchor="ctr"/>
            <a:lstStyle/>
            <a:p>
              <a:endParaRPr lang="zh-CN" altLang="zh-CN">
                <a:latin typeface="华文楷体" pitchFamily="2" charset="-122"/>
                <a:ea typeface="华文楷体" pitchFamily="2" charset="-122"/>
              </a:endParaRPr>
            </a:p>
          </p:txBody>
        </p:sp>
        <p:sp>
          <p:nvSpPr>
            <p:cNvPr id="54277" name="Rectangle 4"/>
            <p:cNvSpPr>
              <a:spLocks noChangeArrowheads="1"/>
            </p:cNvSpPr>
            <p:nvPr/>
          </p:nvSpPr>
          <p:spPr bwMode="auto">
            <a:xfrm>
              <a:off x="193" y="0"/>
              <a:ext cx="97" cy="2177"/>
            </a:xfrm>
            <a:prstGeom prst="rect">
              <a:avLst/>
            </a:prstGeom>
            <a:gradFill rotWithShape="1">
              <a:gsLst>
                <a:gs pos="0">
                  <a:schemeClr val="bg2"/>
                </a:gs>
                <a:gs pos="50000">
                  <a:srgbClr val="CDCDCD"/>
                </a:gs>
                <a:gs pos="100000">
                  <a:schemeClr val="bg2"/>
                </a:gs>
              </a:gsLst>
              <a:lin ang="0" scaled="1"/>
            </a:gradFill>
            <a:ln w="9525">
              <a:noFill/>
              <a:miter lim="800000"/>
              <a:headEnd/>
              <a:tailEnd/>
            </a:ln>
          </p:spPr>
          <p:txBody>
            <a:bodyPr wrap="none" anchor="ctr"/>
            <a:lstStyle/>
            <a:p>
              <a:endParaRPr lang="zh-CN" altLang="zh-CN">
                <a:latin typeface="华文楷体" pitchFamily="2" charset="-122"/>
                <a:ea typeface="华文楷体" pitchFamily="2" charset="-122"/>
              </a:endParaRPr>
            </a:p>
          </p:txBody>
        </p:sp>
        <p:sp>
          <p:nvSpPr>
            <p:cNvPr id="54278" name="AutoShape 5"/>
            <p:cNvSpPr>
              <a:spLocks noChangeArrowheads="1"/>
            </p:cNvSpPr>
            <p:nvPr/>
          </p:nvSpPr>
          <p:spPr bwMode="auto">
            <a:xfrm>
              <a:off x="0" y="182"/>
              <a:ext cx="2086" cy="1814"/>
            </a:xfrm>
            <a:prstGeom prst="roundRect">
              <a:avLst>
                <a:gd name="adj" fmla="val 7574"/>
              </a:avLst>
            </a:prstGeom>
            <a:gradFill rotWithShape="1">
              <a:gsLst>
                <a:gs pos="0">
                  <a:srgbClr val="B24444"/>
                </a:gs>
                <a:gs pos="50000">
                  <a:schemeClr val="accent1"/>
                </a:gs>
                <a:gs pos="100000">
                  <a:srgbClr val="B24444"/>
                </a:gs>
              </a:gsLst>
              <a:lin ang="5400000" scaled="1"/>
            </a:gradFill>
            <a:ln w="9525">
              <a:noFill/>
              <a:round/>
              <a:headEnd/>
              <a:tailEnd/>
            </a:ln>
          </p:spPr>
          <p:txBody>
            <a:bodyPr lIns="270000" anchor="ctr"/>
            <a:lstStyle/>
            <a:p>
              <a:endParaRPr lang="zh-CN" altLang="zh-CN" sz="2000" dirty="0">
                <a:effectLst>
                  <a:outerShdw blurRad="38100" dist="38100" dir="2700000" algn="tl">
                    <a:srgbClr val="FFFFFF"/>
                  </a:outerShdw>
                </a:effectLst>
                <a:latin typeface="华文楷体" pitchFamily="2" charset="-122"/>
                <a:ea typeface="좋은 귀염둥이빼로"/>
                <a:cs typeface="좋은 귀염둥이빼로"/>
              </a:endParaRPr>
            </a:p>
            <a:p>
              <a:r>
                <a:rPr lang="zh-CN" sz="2000" b="1" dirty="0">
                  <a:solidFill>
                    <a:schemeClr val="bg1"/>
                  </a:solidFill>
                  <a:latin typeface="华文楷体" panose="02010600040101010101" pitchFamily="2" charset="-122"/>
                  <a:ea typeface="华文楷体" panose="02010600040101010101" pitchFamily="2" charset="-122"/>
                  <a:cs typeface="좋은 귀염둥이빼로"/>
                </a:rPr>
                <a:t>人工湿地是由人工建造和控制运行的与沼泽地类似的地面，将污水、污泥有控制的投配到经人工建造的湿地上，污水与污泥在沿一定方向流动的过程中，主要利用土壤、人工介质、植物、微生物的物理、化学、生物三重协同作用，对污水、污泥进行处理的一种技术。</a:t>
              </a:r>
            </a:p>
            <a:p>
              <a:pPr algn="ctr">
                <a:buFont typeface="Wingdings" pitchFamily="2" charset="2"/>
                <a:buNone/>
              </a:pPr>
              <a:endParaRPr lang="zh-CN" altLang="zh-CN" sz="2000" dirty="0">
                <a:effectLst>
                  <a:outerShdw blurRad="38100" dist="38100" dir="2700000" algn="tl">
                    <a:srgbClr val="FFFFFF"/>
                  </a:outerShdw>
                </a:effectLst>
                <a:latin typeface="华文楷体" pitchFamily="2" charset="-122"/>
                <a:ea typeface="좋은 귀염둥이빼로"/>
                <a:cs typeface="좋은 귀염둥이빼로"/>
              </a:endParaRPr>
            </a:p>
          </p:txBody>
        </p:sp>
        <p:sp>
          <p:nvSpPr>
            <p:cNvPr id="54279" name="Rectangle 9"/>
            <p:cNvSpPr>
              <a:spLocks noChangeArrowheads="1"/>
            </p:cNvSpPr>
            <p:nvPr/>
          </p:nvSpPr>
          <p:spPr bwMode="auto">
            <a:xfrm>
              <a:off x="2732" y="0"/>
              <a:ext cx="97" cy="2177"/>
            </a:xfrm>
            <a:prstGeom prst="rect">
              <a:avLst/>
            </a:prstGeom>
            <a:gradFill rotWithShape="1">
              <a:gsLst>
                <a:gs pos="0">
                  <a:schemeClr val="bg2"/>
                </a:gs>
                <a:gs pos="50000">
                  <a:srgbClr val="CDCDCD"/>
                </a:gs>
                <a:gs pos="100000">
                  <a:schemeClr val="bg2"/>
                </a:gs>
              </a:gsLst>
              <a:lin ang="0" scaled="1"/>
            </a:gradFill>
            <a:ln w="9525">
              <a:noFill/>
              <a:miter lim="800000"/>
              <a:headEnd/>
              <a:tailEnd/>
            </a:ln>
          </p:spPr>
          <p:txBody>
            <a:bodyPr wrap="none" anchor="ctr"/>
            <a:lstStyle/>
            <a:p>
              <a:pPr algn="ctr"/>
              <a:endParaRPr lang="zh-CN" altLang="zh-CN" sz="1800">
                <a:latin typeface="华文楷体" pitchFamily="2" charset="-122"/>
                <a:ea typeface="좋은 귀염둥이빼로"/>
                <a:cs typeface="좋은 귀염둥이빼로"/>
              </a:endParaRPr>
            </a:p>
          </p:txBody>
        </p:sp>
        <p:sp>
          <p:nvSpPr>
            <p:cNvPr id="54280" name="Rectangle 10"/>
            <p:cNvSpPr>
              <a:spLocks noChangeArrowheads="1"/>
            </p:cNvSpPr>
            <p:nvPr/>
          </p:nvSpPr>
          <p:spPr bwMode="auto">
            <a:xfrm>
              <a:off x="4368" y="0"/>
              <a:ext cx="96" cy="2177"/>
            </a:xfrm>
            <a:prstGeom prst="rect">
              <a:avLst/>
            </a:prstGeom>
            <a:gradFill rotWithShape="1">
              <a:gsLst>
                <a:gs pos="0">
                  <a:schemeClr val="bg2"/>
                </a:gs>
                <a:gs pos="50000">
                  <a:srgbClr val="CDCDCD"/>
                </a:gs>
                <a:gs pos="100000">
                  <a:schemeClr val="bg2"/>
                </a:gs>
              </a:gsLst>
              <a:lin ang="0" scaled="1"/>
            </a:gradFill>
            <a:ln w="9525">
              <a:noFill/>
              <a:miter lim="800000"/>
              <a:headEnd/>
              <a:tailEnd/>
            </a:ln>
          </p:spPr>
          <p:txBody>
            <a:bodyPr wrap="none" anchor="ctr"/>
            <a:lstStyle/>
            <a:p>
              <a:endParaRPr lang="zh-CN" altLang="zh-CN">
                <a:latin typeface="华文楷体" pitchFamily="2" charset="-122"/>
                <a:ea typeface="华文楷体" pitchFamily="2" charset="-122"/>
              </a:endParaRPr>
            </a:p>
          </p:txBody>
        </p:sp>
        <p:sp>
          <p:nvSpPr>
            <p:cNvPr id="54281" name="AutoShape 11">
              <a:hlinkClick r:id="rId2" action="ppaction://hlinksldjump"/>
            </p:cNvPr>
            <p:cNvSpPr>
              <a:spLocks noChangeArrowheads="1"/>
            </p:cNvSpPr>
            <p:nvPr/>
          </p:nvSpPr>
          <p:spPr bwMode="auto">
            <a:xfrm>
              <a:off x="2539" y="182"/>
              <a:ext cx="2132" cy="1814"/>
            </a:xfrm>
            <a:prstGeom prst="roundRect">
              <a:avLst>
                <a:gd name="adj" fmla="val 7574"/>
              </a:avLst>
            </a:prstGeom>
            <a:gradFill rotWithShape="1">
              <a:gsLst>
                <a:gs pos="0">
                  <a:srgbClr val="75911D"/>
                </a:gs>
                <a:gs pos="50000">
                  <a:schemeClr val="hlink"/>
                </a:gs>
                <a:gs pos="100000">
                  <a:srgbClr val="75911D"/>
                </a:gs>
              </a:gsLst>
              <a:lin ang="5400000" scaled="1"/>
            </a:gradFill>
            <a:ln w="9525">
              <a:noFill/>
              <a:round/>
              <a:headEnd/>
              <a:tailEnd/>
            </a:ln>
          </p:spPr>
          <p:txBody>
            <a:bodyPr lIns="270000" anchor="ctr"/>
            <a:lstStyle/>
            <a:p>
              <a:pPr>
                <a:buFont typeface="Wingdings" pitchFamily="2" charset="2"/>
                <a:buNone/>
              </a:pPr>
              <a:endParaRPr lang="zh-CN" altLang="zh-CN" sz="2800">
                <a:effectLst>
                  <a:outerShdw blurRad="38100" dist="38100" dir="2700000" algn="tl">
                    <a:srgbClr val="FFFFFF"/>
                  </a:outerShdw>
                </a:effectLst>
                <a:latin typeface="华文楷体" pitchFamily="2" charset="-122"/>
                <a:ea typeface="华文楷体" pitchFamily="2" charset="-122"/>
              </a:endParaRPr>
            </a:p>
          </p:txBody>
        </p:sp>
      </p:grpSp>
      <p:sp>
        <p:nvSpPr>
          <p:cNvPr id="54282" name="Rectangle 16"/>
          <p:cNvSpPr>
            <a:spLocks noChangeArrowheads="1"/>
          </p:cNvSpPr>
          <p:nvPr/>
        </p:nvSpPr>
        <p:spPr bwMode="auto">
          <a:xfrm>
            <a:off x="714375" y="2133600"/>
            <a:ext cx="1409700" cy="519113"/>
          </a:xfrm>
          <a:prstGeom prst="rect">
            <a:avLst/>
          </a:prstGeom>
          <a:noFill/>
          <a:ln w="9525">
            <a:noFill/>
            <a:miter lim="800000"/>
            <a:headEnd/>
            <a:tailEnd/>
          </a:ln>
          <a:effectLst>
            <a:outerShdw dist="17961" dir="2700000" algn="ctr" rotWithShape="0">
              <a:schemeClr val="tx1"/>
            </a:outerShdw>
          </a:effectLst>
        </p:spPr>
        <p:txBody>
          <a:bodyPr>
            <a:spAutoFit/>
          </a:bodyPr>
          <a:lstStyle/>
          <a:p>
            <a:pPr algn="ctr"/>
            <a:endParaRPr lang="zh-CN" altLang="zh-CN" sz="2800" b="1">
              <a:solidFill>
                <a:schemeClr val="tx2"/>
              </a:solidFill>
              <a:latin typeface="华文楷体" pitchFamily="2" charset="-122"/>
              <a:ea typeface="좋은 귀염둥이빼로"/>
              <a:cs typeface="좋은 귀염둥이빼로"/>
            </a:endParaRPr>
          </a:p>
        </p:txBody>
      </p:sp>
      <p:sp>
        <p:nvSpPr>
          <p:cNvPr id="54283" name="Rectangle 19"/>
          <p:cNvSpPr>
            <a:spLocks noChangeArrowheads="1"/>
          </p:cNvSpPr>
          <p:nvPr/>
        </p:nvSpPr>
        <p:spPr bwMode="auto">
          <a:xfrm>
            <a:off x="4787900" y="2133600"/>
            <a:ext cx="1335088" cy="519113"/>
          </a:xfrm>
          <a:prstGeom prst="rect">
            <a:avLst/>
          </a:prstGeom>
          <a:noFill/>
          <a:ln w="9525">
            <a:noFill/>
            <a:miter lim="800000"/>
            <a:headEnd/>
            <a:tailEnd/>
          </a:ln>
          <a:effectLst>
            <a:outerShdw dist="17961" dir="2700000" algn="ctr" rotWithShape="0">
              <a:schemeClr val="tx1"/>
            </a:outerShdw>
          </a:effectLst>
        </p:spPr>
        <p:txBody>
          <a:bodyPr>
            <a:spAutoFit/>
          </a:bodyPr>
          <a:lstStyle/>
          <a:p>
            <a:pPr algn="ctr"/>
            <a:endParaRPr lang="zh-CN" altLang="zh-CN" sz="2800" b="1">
              <a:solidFill>
                <a:schemeClr val="tx2"/>
              </a:solidFill>
              <a:latin typeface="华文楷体" pitchFamily="2" charset="-122"/>
              <a:ea typeface="좋은 귀염둥이빼로"/>
              <a:cs typeface="좋은 귀염둥이빼로"/>
            </a:endParaRPr>
          </a:p>
        </p:txBody>
      </p:sp>
      <p:sp>
        <p:nvSpPr>
          <p:cNvPr id="54284" name="Rectangle 20"/>
          <p:cNvSpPr>
            <a:spLocks noChangeArrowheads="1"/>
          </p:cNvSpPr>
          <p:nvPr/>
        </p:nvSpPr>
        <p:spPr bwMode="auto">
          <a:xfrm>
            <a:off x="611188" y="630238"/>
            <a:ext cx="8208962" cy="927100"/>
          </a:xfrm>
          <a:prstGeom prst="rect">
            <a:avLst/>
          </a:prstGeom>
          <a:noFill/>
          <a:ln w="9525">
            <a:noFill/>
            <a:miter lim="800000"/>
            <a:headEnd/>
            <a:tailEnd/>
          </a:ln>
          <a:effectLst>
            <a:outerShdw dist="35921" dir="2700000" algn="ctr" rotWithShape="0">
              <a:srgbClr val="FFFFFF"/>
            </a:outerShdw>
          </a:effectLst>
        </p:spPr>
        <p:txBody>
          <a:bodyPr anchor="ctr"/>
          <a:lstStyle/>
          <a:p>
            <a:endParaRPr lang="zh-CN" altLang="zh-CN" sz="5400" b="1">
              <a:solidFill>
                <a:schemeClr val="tx2"/>
              </a:solidFill>
              <a:latin typeface="华文楷体" pitchFamily="2" charset="-122"/>
              <a:ea typeface="华文楷体" pitchFamily="2" charset="-122"/>
            </a:endParaRPr>
          </a:p>
        </p:txBody>
      </p:sp>
      <p:sp>
        <p:nvSpPr>
          <p:cNvPr id="54285" name="Text Box 13"/>
          <p:cNvSpPr txBox="1">
            <a:spLocks noChangeArrowheads="1"/>
          </p:cNvSpPr>
          <p:nvPr/>
        </p:nvSpPr>
        <p:spPr bwMode="auto">
          <a:xfrm>
            <a:off x="5148263" y="2205038"/>
            <a:ext cx="3241675" cy="2554545"/>
          </a:xfrm>
          <a:prstGeom prst="rect">
            <a:avLst/>
          </a:prstGeom>
          <a:noFill/>
          <a:ln w="9525">
            <a:noFill/>
            <a:miter lim="800000"/>
            <a:headEnd/>
            <a:tailEnd/>
          </a:ln>
        </p:spPr>
        <p:txBody>
          <a:bodyPr>
            <a:spAutoFit/>
          </a:bodyPr>
          <a:lstStyle/>
          <a:p>
            <a:r>
              <a:rPr lang="zh-CN" altLang="en-US" sz="2000" b="1" dirty="0">
                <a:solidFill>
                  <a:srgbClr val="0000FF"/>
                </a:solidFill>
                <a:latin typeface="华文楷体" pitchFamily="2" charset="-122"/>
                <a:ea typeface="华文楷体" pitchFamily="2" charset="-122"/>
              </a:rPr>
              <a:t>稳定塘</a:t>
            </a:r>
            <a:r>
              <a:rPr lang="zh-CN" sz="2000" b="1" dirty="0">
                <a:solidFill>
                  <a:srgbClr val="0000FF"/>
                </a:solidFill>
                <a:latin typeface="华文楷体" pitchFamily="2" charset="-122"/>
                <a:ea typeface="华文楷体" pitchFamily="2" charset="-122"/>
              </a:rPr>
              <a:t>是一种利用天然净化能力对污水进行处理的构筑物的总称。其净化过程与自然水体的自净过程过程相似。通常是将土地进行适当的人工修整，建成池塘，并设置围堤和防渗层，依靠塘内生长的微生物来处理污水。</a:t>
            </a:r>
            <a:endParaRPr lang="zh-CN" b="1" dirty="0">
              <a:solidFill>
                <a:srgbClr val="0000FF"/>
              </a:solidFill>
              <a:latin typeface="华文楷体" pitchFamily="2" charset="-122"/>
              <a:ea typeface="华文楷体" pitchFamily="2" charset="-122"/>
            </a:endParaRPr>
          </a:p>
        </p:txBody>
      </p:sp>
      <p:sp>
        <p:nvSpPr>
          <p:cNvPr id="54286" name="Text Box 14"/>
          <p:cNvSpPr txBox="1">
            <a:spLocks noChangeArrowheads="1"/>
          </p:cNvSpPr>
          <p:nvPr/>
        </p:nvSpPr>
        <p:spPr bwMode="auto">
          <a:xfrm>
            <a:off x="1835150" y="6165850"/>
            <a:ext cx="6121400" cy="457200"/>
          </a:xfrm>
          <a:prstGeom prst="rect">
            <a:avLst/>
          </a:prstGeom>
          <a:noFill/>
          <a:ln w="9525">
            <a:noFill/>
            <a:miter lim="800000"/>
            <a:headEnd/>
            <a:tailEnd/>
          </a:ln>
        </p:spPr>
        <p:txBody>
          <a:bodyPr>
            <a:spAutoFit/>
          </a:bodyPr>
          <a:lstStyle/>
          <a:p>
            <a:r>
              <a:rPr lang="zh-CN">
                <a:latin typeface="华文楷体" pitchFamily="2" charset="-122"/>
                <a:ea typeface="华文楷体" pitchFamily="2" charset="-122"/>
              </a:rPr>
              <a:t>稳定塘是菌藻为主，湿地则水生植物多</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4274"/>
                                        </p:tgtEl>
                                        <p:attrNameLst>
                                          <p:attrName>style.visibility</p:attrName>
                                        </p:attrNameLst>
                                      </p:cBhvr>
                                      <p:to>
                                        <p:strVal val="visible"/>
                                      </p:to>
                                    </p:set>
                                    <p:animEffect transition="in" filter="blinds(horizontal)">
                                      <p:cBhvr>
                                        <p:cTn id="7" dur="500"/>
                                        <p:tgtEl>
                                          <p:spTgt spid="54274"/>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in)">
                                      <p:cBhvr>
                                        <p:cTn id="12" dur="500"/>
                                        <p:tgtEl>
                                          <p:spTgt spid="2"/>
                                        </p:tgtEl>
                                      </p:cBhvr>
                                    </p:animEffect>
                                  </p:childTnLst>
                                </p:cTn>
                              </p:par>
                              <p:par>
                                <p:cTn id="13" presetID="4" presetClass="entr" presetSubtype="16" fill="hold" grpId="0" nodeType="withEffect" nodePh="1">
                                  <p:stCondLst>
                                    <p:cond delay="0"/>
                                  </p:stCondLst>
                                  <p:endCondLst>
                                    <p:cond evt="begin" delay="0">
                                      <p:tn val="13"/>
                                    </p:cond>
                                  </p:endCondLst>
                                  <p:childTnLst>
                                    <p:set>
                                      <p:cBhvr>
                                        <p:cTn id="14" dur="1" fill="hold">
                                          <p:stCondLst>
                                            <p:cond delay="0"/>
                                          </p:stCondLst>
                                        </p:cTn>
                                        <p:tgtEl>
                                          <p:spTgt spid="54282"/>
                                        </p:tgtEl>
                                        <p:attrNameLst>
                                          <p:attrName>style.visibility</p:attrName>
                                        </p:attrNameLst>
                                      </p:cBhvr>
                                      <p:to>
                                        <p:strVal val="visible"/>
                                      </p:to>
                                    </p:set>
                                    <p:animEffect transition="in" filter="box(in)">
                                      <p:cBhvr>
                                        <p:cTn id="15" dur="500"/>
                                        <p:tgtEl>
                                          <p:spTgt spid="54282"/>
                                        </p:tgtEl>
                                      </p:cBhvr>
                                    </p:animEffect>
                                  </p:childTnLst>
                                </p:cTn>
                              </p:par>
                              <p:par>
                                <p:cTn id="16" presetID="4" presetClass="entr" presetSubtype="16" fill="hold" grpId="0" nodeType="withEffect" nodePh="1">
                                  <p:stCondLst>
                                    <p:cond delay="0"/>
                                  </p:stCondLst>
                                  <p:endCondLst>
                                    <p:cond evt="begin" delay="0">
                                      <p:tn val="16"/>
                                    </p:cond>
                                  </p:endCondLst>
                                  <p:childTnLst>
                                    <p:set>
                                      <p:cBhvr>
                                        <p:cTn id="17" dur="1" fill="hold">
                                          <p:stCondLst>
                                            <p:cond delay="0"/>
                                          </p:stCondLst>
                                        </p:cTn>
                                        <p:tgtEl>
                                          <p:spTgt spid="54283"/>
                                        </p:tgtEl>
                                        <p:attrNameLst>
                                          <p:attrName>style.visibility</p:attrName>
                                        </p:attrNameLst>
                                      </p:cBhvr>
                                      <p:to>
                                        <p:strVal val="visible"/>
                                      </p:to>
                                    </p:set>
                                    <p:animEffect transition="in" filter="box(in)">
                                      <p:cBhvr>
                                        <p:cTn id="18" dur="500"/>
                                        <p:tgtEl>
                                          <p:spTgt spid="54283"/>
                                        </p:tgtEl>
                                      </p:cBhvr>
                                    </p:animEffect>
                                  </p:childTnLst>
                                </p:cTn>
                              </p:par>
                              <p:par>
                                <p:cTn id="19" presetID="4" presetClass="entr" presetSubtype="16" fill="hold" grpId="0" nodeType="withEffect">
                                  <p:stCondLst>
                                    <p:cond delay="0"/>
                                  </p:stCondLst>
                                  <p:childTnLst>
                                    <p:set>
                                      <p:cBhvr>
                                        <p:cTn id="20" dur="1" fill="hold">
                                          <p:stCondLst>
                                            <p:cond delay="0"/>
                                          </p:stCondLst>
                                        </p:cTn>
                                        <p:tgtEl>
                                          <p:spTgt spid="54285"/>
                                        </p:tgtEl>
                                        <p:attrNameLst>
                                          <p:attrName>style.visibility</p:attrName>
                                        </p:attrNameLst>
                                      </p:cBhvr>
                                      <p:to>
                                        <p:strVal val="visible"/>
                                      </p:to>
                                    </p:set>
                                    <p:animEffect transition="in" filter="box(in)">
                                      <p:cBhvr>
                                        <p:cTn id="21" dur="500"/>
                                        <p:tgtEl>
                                          <p:spTgt spid="54285"/>
                                        </p:tgtEl>
                                      </p:cBhvr>
                                    </p:animEffect>
                                  </p:childTnLst>
                                </p:cTn>
                              </p:par>
                            </p:childTnLst>
                          </p:cTn>
                        </p:par>
                      </p:childTnLst>
                    </p:cTn>
                  </p:par>
                  <p:par>
                    <p:cTn id="22" fill="hold">
                      <p:stCondLst>
                        <p:cond delay="indefinite"/>
                      </p:stCondLst>
                      <p:childTnLst>
                        <p:par>
                          <p:cTn id="23" fill="hold">
                            <p:stCondLst>
                              <p:cond delay="0"/>
                            </p:stCondLst>
                            <p:childTnLst>
                              <p:par>
                                <p:cTn id="24" presetID="8" presetClass="entr" presetSubtype="16" fill="hold" grpId="0" nodeType="clickEffect">
                                  <p:stCondLst>
                                    <p:cond delay="0"/>
                                  </p:stCondLst>
                                  <p:childTnLst>
                                    <p:set>
                                      <p:cBhvr>
                                        <p:cTn id="25" dur="1" fill="hold">
                                          <p:stCondLst>
                                            <p:cond delay="0"/>
                                          </p:stCondLst>
                                        </p:cTn>
                                        <p:tgtEl>
                                          <p:spTgt spid="54286"/>
                                        </p:tgtEl>
                                        <p:attrNameLst>
                                          <p:attrName>style.visibility</p:attrName>
                                        </p:attrNameLst>
                                      </p:cBhvr>
                                      <p:to>
                                        <p:strVal val="visible"/>
                                      </p:to>
                                    </p:set>
                                    <p:animEffect transition="in" filter="diamond(in)">
                                      <p:cBhvr>
                                        <p:cTn id="26" dur="2000"/>
                                        <p:tgtEl>
                                          <p:spTgt spid="542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4" grpId="0" autoUpdateAnimBg="0"/>
      <p:bldP spid="54282" grpId="0" autoUpdateAnimBg="0"/>
      <p:bldP spid="54283" grpId="0" autoUpdateAnimBg="0"/>
      <p:bldP spid="54285" grpId="0" autoUpdateAnimBg="0"/>
      <p:bldP spid="54286"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19" descr="j0301252"/>
          <p:cNvPicPr>
            <a:picLocks noChangeAspect="1" noChangeArrowheads="1"/>
          </p:cNvPicPr>
          <p:nvPr/>
        </p:nvPicPr>
        <p:blipFill>
          <a:blip r:embed="rId2" cstate="print"/>
          <a:srcRect/>
          <a:stretch>
            <a:fillRect/>
          </a:stretch>
        </p:blipFill>
        <p:spPr bwMode="auto">
          <a:xfrm>
            <a:off x="5867400" y="4365625"/>
            <a:ext cx="1692275" cy="1447800"/>
          </a:xfrm>
          <a:prstGeom prst="rect">
            <a:avLst/>
          </a:prstGeom>
          <a:noFill/>
          <a:ln w="9525">
            <a:noFill/>
            <a:miter lim="800000"/>
            <a:headEnd/>
            <a:tailEnd/>
          </a:ln>
        </p:spPr>
      </p:pic>
      <p:sp>
        <p:nvSpPr>
          <p:cNvPr id="55299" name="Rectangle 2"/>
          <p:cNvSpPr>
            <a:spLocks noGrp="1" noChangeArrowheads="1"/>
          </p:cNvSpPr>
          <p:nvPr>
            <p:ph type="ctrTitle" idx="4294967295"/>
          </p:nvPr>
        </p:nvSpPr>
        <p:spPr>
          <a:xfrm>
            <a:off x="-324544" y="2348880"/>
            <a:ext cx="10260013" cy="1470025"/>
          </a:xfrm>
        </p:spPr>
        <p:txBody>
          <a:bodyPr>
            <a:normAutofit/>
          </a:bodyPr>
          <a:lstStyle/>
          <a:p>
            <a:pPr algn="ctr" eaLnBrk="1" hangingPunct="1"/>
            <a:r>
              <a:rPr lang="zh-CN" sz="6600" b="0" dirty="0">
                <a:solidFill>
                  <a:schemeClr val="tx1"/>
                </a:solidFill>
                <a:effectLst/>
                <a:latin typeface="华文行楷" pitchFamily="2" charset="-122"/>
                <a:ea typeface="华文行楷" pitchFamily="2" charset="-122"/>
              </a:rPr>
              <a:t>人工湿地工程设计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mph" presetSubtype="0" fill="hold" grpId="0" nodeType="clickEffect">
                                  <p:stCondLst>
                                    <p:cond delay="0"/>
                                  </p:stCondLst>
                                  <p:childTnLst>
                                    <p:animClr clrSpc="hsl" dir="cw">
                                      <p:cBhvr override="childStyle">
                                        <p:cTn id="6" dur="500" fill="hold"/>
                                        <p:tgtEl>
                                          <p:spTgt spid="55299"/>
                                        </p:tgtEl>
                                        <p:attrNameLst>
                                          <p:attrName>style.color</p:attrName>
                                        </p:attrNameLst>
                                      </p:cBhvr>
                                      <p:by>
                                        <p:hsl h="0" s="-12549" l="-25098"/>
                                      </p:by>
                                    </p:animClr>
                                    <p:animClr clrSpc="hsl" dir="cw">
                                      <p:cBhvr>
                                        <p:cTn id="7" dur="500" fill="hold"/>
                                        <p:tgtEl>
                                          <p:spTgt spid="55299"/>
                                        </p:tgtEl>
                                        <p:attrNameLst>
                                          <p:attrName>fillcolor</p:attrName>
                                        </p:attrNameLst>
                                      </p:cBhvr>
                                      <p:by>
                                        <p:hsl h="0" s="-12549" l="-25098"/>
                                      </p:by>
                                    </p:animClr>
                                    <p:animClr clrSpc="hsl" dir="cw">
                                      <p:cBhvr>
                                        <p:cTn id="8" dur="500" fill="hold"/>
                                        <p:tgtEl>
                                          <p:spTgt spid="55299"/>
                                        </p:tgtEl>
                                        <p:attrNameLst>
                                          <p:attrName>stroke.color</p:attrName>
                                        </p:attrNameLst>
                                      </p:cBhvr>
                                      <p:by>
                                        <p:hsl h="0" s="-12549" l="-25098"/>
                                      </p:by>
                                    </p:animClr>
                                    <p:set>
                                      <p:cBhvr>
                                        <p:cTn id="9" dur="500" fill="hold"/>
                                        <p:tgtEl>
                                          <p:spTgt spid="5529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299"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若尔盖湿地3"/>
          <p:cNvPicPr>
            <a:picLocks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0483" name="Text Box 3"/>
          <p:cNvSpPr txBox="1">
            <a:spLocks noChangeArrowheads="1"/>
          </p:cNvSpPr>
          <p:nvPr/>
        </p:nvSpPr>
        <p:spPr bwMode="auto">
          <a:xfrm>
            <a:off x="539750" y="333375"/>
            <a:ext cx="5688013" cy="646113"/>
          </a:xfrm>
          <a:prstGeom prst="rect">
            <a:avLst/>
          </a:prstGeom>
          <a:noFill/>
          <a:ln w="9525">
            <a:noFill/>
            <a:miter lim="800000"/>
            <a:headEnd/>
            <a:tailEnd/>
          </a:ln>
        </p:spPr>
        <p:txBody>
          <a:bodyPr>
            <a:spAutoFit/>
          </a:bodyPr>
          <a:lstStyle/>
          <a:p>
            <a:pPr>
              <a:spcBef>
                <a:spcPct val="50000"/>
              </a:spcBef>
            </a:pPr>
            <a:r>
              <a:rPr lang="zh-CN" sz="3600" dirty="0">
                <a:solidFill>
                  <a:srgbClr val="FF0000"/>
                </a:solidFill>
                <a:effectLst>
                  <a:outerShdw blurRad="38100" dist="38100" dir="2700000" algn="tl">
                    <a:srgbClr val="C0C0C0"/>
                  </a:outerShdw>
                </a:effectLst>
                <a:latin typeface="华文行楷" pitchFamily="2" charset="-122"/>
                <a:ea typeface="华文行楷" pitchFamily="2" charset="-122"/>
              </a:rPr>
              <a:t>若尔盖湿地（四川省阿坝）</a:t>
            </a:r>
          </a:p>
        </p:txBody>
      </p:sp>
    </p:spTree>
  </p:cSld>
  <p:clrMapOvr>
    <a:masterClrMapping/>
  </p:clrMapOvr>
  <p:transition>
    <p:wipe dir="d"/>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页脚占位符 3"/>
          <p:cNvSpPr txBox="1">
            <a:spLocks noGrp="1" noChangeArrowheads="1"/>
          </p:cNvSpPr>
          <p:nvPr/>
        </p:nvSpPr>
        <p:spPr bwMode="auto">
          <a:xfrm>
            <a:off x="5943600" y="6486525"/>
            <a:ext cx="2895600" cy="298450"/>
          </a:xfrm>
          <a:prstGeom prst="rect">
            <a:avLst/>
          </a:prstGeom>
          <a:noFill/>
          <a:ln w="9525">
            <a:noFill/>
            <a:miter lim="800000"/>
            <a:headEnd/>
            <a:tailEnd/>
          </a:ln>
        </p:spPr>
        <p:txBody>
          <a:bodyPr/>
          <a:lstStyle/>
          <a:p>
            <a:pPr algn="r"/>
            <a:r>
              <a:rPr lang="zh-CN" altLang="zh-CN" sz="1400">
                <a:solidFill>
                  <a:srgbClr val="003300"/>
                </a:solidFill>
              </a:rPr>
              <a:t>Company Logo</a:t>
            </a:r>
          </a:p>
        </p:txBody>
      </p:sp>
      <p:sp>
        <p:nvSpPr>
          <p:cNvPr id="56323" name="Rectangle 2"/>
          <p:cNvSpPr>
            <a:spLocks noGrp="1" noChangeArrowheads="1"/>
          </p:cNvSpPr>
          <p:nvPr>
            <p:ph type="title" idx="4294967295"/>
          </p:nvPr>
        </p:nvSpPr>
        <p:spPr>
          <a:xfrm>
            <a:off x="0" y="188913"/>
            <a:ext cx="8229600" cy="927100"/>
          </a:xfrm>
        </p:spPr>
        <p:txBody>
          <a:bodyPr/>
          <a:lstStyle/>
          <a:p>
            <a:pPr eaLnBrk="1" hangingPunct="1"/>
            <a:r>
              <a:rPr lang="zh-CN" sz="3600">
                <a:ea typeface="华文行楷" pitchFamily="2" charset="-122"/>
              </a:rPr>
              <a:t>人工湿地的设计</a:t>
            </a:r>
          </a:p>
        </p:txBody>
      </p:sp>
      <p:grpSp>
        <p:nvGrpSpPr>
          <p:cNvPr id="2" name="Group 4"/>
          <p:cNvGrpSpPr>
            <a:grpSpLocks/>
          </p:cNvGrpSpPr>
          <p:nvPr/>
        </p:nvGrpSpPr>
        <p:grpSpPr bwMode="auto">
          <a:xfrm>
            <a:off x="1143000" y="3171825"/>
            <a:ext cx="2286000" cy="2667000"/>
            <a:chOff x="0" y="0"/>
            <a:chExt cx="1440" cy="1680"/>
          </a:xfrm>
        </p:grpSpPr>
        <p:sp>
          <p:nvSpPr>
            <p:cNvPr id="56325" name="AutoShape 4"/>
            <p:cNvSpPr>
              <a:spLocks noChangeArrowheads="1"/>
            </p:cNvSpPr>
            <p:nvPr/>
          </p:nvSpPr>
          <p:spPr bwMode="auto">
            <a:xfrm>
              <a:off x="0" y="0"/>
              <a:ext cx="1440" cy="1680"/>
            </a:xfrm>
            <a:prstGeom prst="roundRect">
              <a:avLst>
                <a:gd name="adj" fmla="val 16667"/>
              </a:avLst>
            </a:prstGeom>
            <a:noFill/>
            <a:ln w="38100" cmpd="sng">
              <a:solidFill>
                <a:schemeClr val="tx1"/>
              </a:solidFill>
              <a:round/>
              <a:headEnd/>
              <a:tailEnd/>
            </a:ln>
          </p:spPr>
          <p:txBody>
            <a:bodyPr wrap="none" anchor="ctr"/>
            <a:lstStyle/>
            <a:p>
              <a:pPr algn="ctr" eaLnBrk="0" hangingPunct="0"/>
              <a:endParaRPr lang="zh-CN" altLang="zh-CN" sz="1800">
                <a:latin typeface="Verdana" pitchFamily="34" charset="0"/>
              </a:endParaRPr>
            </a:p>
          </p:txBody>
        </p:sp>
        <p:sp>
          <p:nvSpPr>
            <p:cNvPr id="56326" name="Text Box 5"/>
            <p:cNvSpPr txBox="1">
              <a:spLocks noChangeArrowheads="1"/>
            </p:cNvSpPr>
            <p:nvPr/>
          </p:nvSpPr>
          <p:spPr bwMode="auto">
            <a:xfrm>
              <a:off x="28" y="525"/>
              <a:ext cx="1284" cy="750"/>
            </a:xfrm>
            <a:prstGeom prst="rect">
              <a:avLst/>
            </a:prstGeom>
            <a:noFill/>
            <a:ln w="9525">
              <a:noFill/>
              <a:miter lim="800000"/>
              <a:headEnd/>
              <a:tailEnd/>
            </a:ln>
          </p:spPr>
          <p:txBody>
            <a:bodyPr>
              <a:spAutoFit/>
            </a:bodyPr>
            <a:lstStyle/>
            <a:p>
              <a:pPr eaLnBrk="0" hangingPunct="0"/>
              <a:r>
                <a:rPr lang="zh-CN" sz="3600" dirty="0">
                  <a:solidFill>
                    <a:srgbClr val="0BF57A"/>
                  </a:solidFill>
                  <a:ea typeface="华文行楷" pitchFamily="2" charset="-122"/>
                </a:rPr>
                <a:t>潜流型</a:t>
              </a:r>
            </a:p>
            <a:p>
              <a:pPr eaLnBrk="0" hangingPunct="0"/>
              <a:r>
                <a:rPr lang="zh-CN" sz="3600" dirty="0">
                  <a:solidFill>
                    <a:srgbClr val="0BF57A"/>
                  </a:solidFill>
                  <a:ea typeface="华文行楷" pitchFamily="2" charset="-122"/>
                </a:rPr>
                <a:t>人工湿地</a:t>
              </a:r>
            </a:p>
          </p:txBody>
        </p:sp>
      </p:grpSp>
      <p:sp>
        <p:nvSpPr>
          <p:cNvPr id="56327" name="Freeform 6"/>
          <p:cNvSpPr>
            <a:spLocks/>
          </p:cNvSpPr>
          <p:nvPr/>
        </p:nvSpPr>
        <p:spPr bwMode="auto">
          <a:xfrm>
            <a:off x="3222625" y="3074988"/>
            <a:ext cx="903288" cy="1241425"/>
          </a:xfrm>
          <a:custGeom>
            <a:avLst/>
            <a:gdLst>
              <a:gd name="T0" fmla="*/ 0 w 580"/>
              <a:gd name="T1" fmla="*/ 0 h 798"/>
              <a:gd name="T2" fmla="*/ 580 w 580"/>
              <a:gd name="T3" fmla="*/ 798 h 798"/>
            </a:gdLst>
            <a:ahLst/>
            <a:cxnLst>
              <a:cxn ang="0">
                <a:pos x="580" y="0"/>
              </a:cxn>
              <a:cxn ang="0">
                <a:pos x="578" y="90"/>
              </a:cxn>
              <a:cxn ang="0">
                <a:pos x="568" y="174"/>
              </a:cxn>
              <a:cxn ang="0">
                <a:pos x="552" y="252"/>
              </a:cxn>
              <a:cxn ang="0">
                <a:pos x="526" y="324"/>
              </a:cxn>
              <a:cxn ang="0">
                <a:pos x="494" y="390"/>
              </a:cxn>
              <a:cxn ang="0">
                <a:pos x="452" y="450"/>
              </a:cxn>
              <a:cxn ang="0">
                <a:pos x="402" y="508"/>
              </a:cxn>
              <a:cxn ang="0">
                <a:pos x="342" y="560"/>
              </a:cxn>
              <a:cxn ang="0">
                <a:pos x="270" y="610"/>
              </a:cxn>
              <a:cxn ang="0">
                <a:pos x="188" y="656"/>
              </a:cxn>
              <a:cxn ang="0">
                <a:pos x="188" y="798"/>
              </a:cxn>
              <a:cxn ang="0">
                <a:pos x="0" y="514"/>
              </a:cxn>
              <a:cxn ang="0">
                <a:pos x="188" y="230"/>
              </a:cxn>
              <a:cxn ang="0">
                <a:pos x="188" y="372"/>
              </a:cxn>
              <a:cxn ang="0">
                <a:pos x="224" y="368"/>
              </a:cxn>
              <a:cxn ang="0">
                <a:pos x="264" y="356"/>
              </a:cxn>
              <a:cxn ang="0">
                <a:pos x="306" y="336"/>
              </a:cxn>
              <a:cxn ang="0">
                <a:pos x="348" y="310"/>
              </a:cxn>
              <a:cxn ang="0">
                <a:pos x="392" y="280"/>
              </a:cxn>
              <a:cxn ang="0">
                <a:pos x="432" y="246"/>
              </a:cxn>
              <a:cxn ang="0">
                <a:pos x="472" y="208"/>
              </a:cxn>
              <a:cxn ang="0">
                <a:pos x="506" y="166"/>
              </a:cxn>
              <a:cxn ang="0">
                <a:pos x="536" y="124"/>
              </a:cxn>
              <a:cxn ang="0">
                <a:pos x="558" y="82"/>
              </a:cxn>
              <a:cxn ang="0">
                <a:pos x="574" y="40"/>
              </a:cxn>
              <a:cxn ang="0">
                <a:pos x="578" y="0"/>
              </a:cxn>
              <a:cxn ang="0">
                <a:pos x="580" y="0"/>
              </a:cxn>
            </a:cxnLst>
            <a:rect l="T0" t="T1" r="T2" b="T3"/>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accent2"/>
              </a:gs>
              <a:gs pos="100000">
                <a:srgbClr val="FFD96D"/>
              </a:gs>
            </a:gsLst>
            <a:lin ang="0" scaled="1"/>
          </a:gradFill>
          <a:ln w="9525">
            <a:noFill/>
            <a:round/>
            <a:headEnd/>
            <a:tailEnd/>
          </a:ln>
        </p:spPr>
        <p:txBody>
          <a:bodyPr/>
          <a:lstStyle/>
          <a:p>
            <a:endParaRPr lang="zh-CN" altLang="en-US"/>
          </a:p>
        </p:txBody>
      </p:sp>
      <p:sp>
        <p:nvSpPr>
          <p:cNvPr id="56328" name="AutoShape 7"/>
          <p:cNvSpPr>
            <a:spLocks noChangeAspect="1" noChangeArrowheads="1" noTextEdit="1"/>
          </p:cNvSpPr>
          <p:nvPr/>
        </p:nvSpPr>
        <p:spPr bwMode="auto">
          <a:xfrm flipH="1">
            <a:off x="4868863" y="3071813"/>
            <a:ext cx="909637" cy="1244600"/>
          </a:xfrm>
          <a:prstGeom prst="rect">
            <a:avLst/>
          </a:prstGeom>
          <a:noFill/>
          <a:ln w="9525">
            <a:noFill/>
            <a:miter lim="800000"/>
            <a:headEnd/>
            <a:tailEnd/>
          </a:ln>
        </p:spPr>
        <p:txBody>
          <a:bodyPr/>
          <a:lstStyle/>
          <a:p>
            <a:endParaRPr lang="zh-CN" altLang="en-US"/>
          </a:p>
        </p:txBody>
      </p:sp>
      <p:grpSp>
        <p:nvGrpSpPr>
          <p:cNvPr id="3" name="Group 9"/>
          <p:cNvGrpSpPr>
            <a:grpSpLocks/>
          </p:cNvGrpSpPr>
          <p:nvPr/>
        </p:nvGrpSpPr>
        <p:grpSpPr bwMode="auto">
          <a:xfrm>
            <a:off x="3059113" y="1484313"/>
            <a:ext cx="2998787" cy="1601787"/>
            <a:chOff x="0" y="0"/>
            <a:chExt cx="1889" cy="1009"/>
          </a:xfrm>
        </p:grpSpPr>
        <p:grpSp>
          <p:nvGrpSpPr>
            <p:cNvPr id="4" name="Group 10"/>
            <p:cNvGrpSpPr>
              <a:grpSpLocks/>
            </p:cNvGrpSpPr>
            <p:nvPr/>
          </p:nvGrpSpPr>
          <p:grpSpPr bwMode="auto">
            <a:xfrm>
              <a:off x="0" y="0"/>
              <a:ext cx="1889" cy="1009"/>
              <a:chOff x="0" y="0"/>
              <a:chExt cx="1889" cy="1009"/>
            </a:xfrm>
          </p:grpSpPr>
          <p:grpSp>
            <p:nvGrpSpPr>
              <p:cNvPr id="5" name="Group 11"/>
              <p:cNvGrpSpPr>
                <a:grpSpLocks/>
              </p:cNvGrpSpPr>
              <p:nvPr/>
            </p:nvGrpSpPr>
            <p:grpSpPr bwMode="auto">
              <a:xfrm>
                <a:off x="0" y="90"/>
                <a:ext cx="1889" cy="919"/>
                <a:chOff x="0" y="0"/>
                <a:chExt cx="1926" cy="937"/>
              </a:xfrm>
            </p:grpSpPr>
            <p:sp>
              <p:nvSpPr>
                <p:cNvPr id="56332" name="Oval 11"/>
                <p:cNvSpPr>
                  <a:spLocks noChangeArrowheads="1"/>
                </p:cNvSpPr>
                <p:nvPr/>
              </p:nvSpPr>
              <p:spPr bwMode="auto">
                <a:xfrm>
                  <a:off x="21" y="30"/>
                  <a:ext cx="1905" cy="907"/>
                </a:xfrm>
                <a:prstGeom prst="ellipse">
                  <a:avLst/>
                </a:prstGeom>
                <a:gradFill rotWithShape="1">
                  <a:gsLst>
                    <a:gs pos="0">
                      <a:schemeClr val="hlink"/>
                    </a:gs>
                    <a:gs pos="100000">
                      <a:srgbClr val="526514"/>
                    </a:gs>
                  </a:gsLst>
                  <a:lin ang="18900000" scaled="1"/>
                </a:gradFill>
                <a:ln w="9525">
                  <a:noFill/>
                  <a:round/>
                  <a:headEnd/>
                  <a:tailEnd/>
                </a:ln>
              </p:spPr>
              <p:txBody>
                <a:bodyPr wrap="none" anchor="ctr"/>
                <a:lstStyle/>
                <a:p>
                  <a:endParaRPr lang="zh-CN" altLang="zh-CN" sz="1800"/>
                </a:p>
              </p:txBody>
            </p:sp>
            <p:sp>
              <p:nvSpPr>
                <p:cNvPr id="56333" name="Oval 12"/>
                <p:cNvSpPr>
                  <a:spLocks noChangeArrowheads="1"/>
                </p:cNvSpPr>
                <p:nvPr/>
              </p:nvSpPr>
              <p:spPr bwMode="auto">
                <a:xfrm>
                  <a:off x="0" y="0"/>
                  <a:ext cx="1905" cy="907"/>
                </a:xfrm>
                <a:prstGeom prst="ellipse">
                  <a:avLst/>
                </a:prstGeom>
                <a:gradFill rotWithShape="1">
                  <a:gsLst>
                    <a:gs pos="0">
                      <a:srgbClr val="D8EAA1"/>
                    </a:gs>
                    <a:gs pos="100000">
                      <a:schemeClr val="hlink"/>
                    </a:gs>
                  </a:gsLst>
                  <a:lin ang="18900000" scaled="1"/>
                </a:gradFill>
                <a:ln w="9525">
                  <a:noFill/>
                  <a:round/>
                  <a:headEnd/>
                  <a:tailEnd/>
                </a:ln>
              </p:spPr>
              <p:txBody>
                <a:bodyPr wrap="none" anchor="ctr"/>
                <a:lstStyle/>
                <a:p>
                  <a:endParaRPr lang="zh-CN" altLang="zh-CN" sz="1800"/>
                </a:p>
              </p:txBody>
            </p:sp>
          </p:grpSp>
          <p:sp>
            <p:nvSpPr>
              <p:cNvPr id="56334" name="Oval 13"/>
              <p:cNvSpPr>
                <a:spLocks noChangeArrowheads="1"/>
              </p:cNvSpPr>
              <p:nvPr/>
            </p:nvSpPr>
            <p:spPr bwMode="auto">
              <a:xfrm>
                <a:off x="89" y="0"/>
                <a:ext cx="1691" cy="845"/>
              </a:xfrm>
              <a:prstGeom prst="ellipse">
                <a:avLst/>
              </a:prstGeom>
              <a:gradFill rotWithShape="1">
                <a:gsLst>
                  <a:gs pos="0">
                    <a:srgbClr val="762D2D"/>
                  </a:gs>
                  <a:gs pos="100000">
                    <a:schemeClr val="accent1"/>
                  </a:gs>
                </a:gsLst>
                <a:lin ang="18900000" scaled="1"/>
              </a:gradFill>
              <a:ln w="9525">
                <a:noFill/>
                <a:round/>
                <a:headEnd/>
                <a:tailEnd/>
              </a:ln>
            </p:spPr>
            <p:txBody>
              <a:bodyPr vert="eaVert" wrap="none" anchor="ctr"/>
              <a:lstStyle/>
              <a:p>
                <a:endParaRPr lang="zh-CN" altLang="zh-CN" sz="1800"/>
              </a:p>
            </p:txBody>
          </p:sp>
          <p:sp>
            <p:nvSpPr>
              <p:cNvPr id="56335" name="Oval 14"/>
              <p:cNvSpPr>
                <a:spLocks noChangeArrowheads="1"/>
              </p:cNvSpPr>
              <p:nvPr/>
            </p:nvSpPr>
            <p:spPr bwMode="auto">
              <a:xfrm>
                <a:off x="111" y="5"/>
                <a:ext cx="1650" cy="824"/>
              </a:xfrm>
              <a:prstGeom prst="ellipse">
                <a:avLst/>
              </a:prstGeom>
              <a:gradFill rotWithShape="1">
                <a:gsLst>
                  <a:gs pos="0">
                    <a:schemeClr val="accent1">
                      <a:alpha val="0"/>
                    </a:schemeClr>
                  </a:gs>
                  <a:gs pos="100000">
                    <a:srgbClr val="FFC8C8"/>
                  </a:gs>
                </a:gsLst>
                <a:lin ang="18900000" scaled="1"/>
              </a:gradFill>
              <a:ln w="9525">
                <a:noFill/>
                <a:round/>
                <a:headEnd/>
                <a:tailEnd/>
              </a:ln>
            </p:spPr>
            <p:txBody>
              <a:bodyPr vert="eaVert" wrap="none" anchor="ctr"/>
              <a:lstStyle/>
              <a:p>
                <a:endParaRPr lang="zh-CN" altLang="zh-CN" sz="1800"/>
              </a:p>
            </p:txBody>
          </p:sp>
          <p:sp>
            <p:nvSpPr>
              <p:cNvPr id="56336" name="Oval 15"/>
              <p:cNvSpPr>
                <a:spLocks noChangeArrowheads="1"/>
              </p:cNvSpPr>
              <p:nvPr/>
            </p:nvSpPr>
            <p:spPr bwMode="auto">
              <a:xfrm>
                <a:off x="128" y="13"/>
                <a:ext cx="1570" cy="770"/>
              </a:xfrm>
              <a:prstGeom prst="ellipse">
                <a:avLst/>
              </a:prstGeom>
              <a:gradFill rotWithShape="1">
                <a:gsLst>
                  <a:gs pos="0">
                    <a:srgbClr val="CA4D4D"/>
                  </a:gs>
                  <a:gs pos="100000">
                    <a:schemeClr val="accent1">
                      <a:alpha val="48000"/>
                    </a:schemeClr>
                  </a:gs>
                </a:gsLst>
                <a:lin ang="18900000" scaled="1"/>
              </a:gradFill>
              <a:ln w="9525">
                <a:noFill/>
                <a:round/>
                <a:headEnd/>
                <a:tailEnd/>
              </a:ln>
            </p:spPr>
            <p:txBody>
              <a:bodyPr vert="eaVert" wrap="none" anchor="ctr"/>
              <a:lstStyle/>
              <a:p>
                <a:endParaRPr lang="zh-CN" altLang="zh-CN" sz="1800"/>
              </a:p>
            </p:txBody>
          </p:sp>
          <p:sp>
            <p:nvSpPr>
              <p:cNvPr id="56337" name="Oval 16"/>
              <p:cNvSpPr>
                <a:spLocks noChangeArrowheads="1"/>
              </p:cNvSpPr>
              <p:nvPr/>
            </p:nvSpPr>
            <p:spPr bwMode="auto">
              <a:xfrm>
                <a:off x="211" y="30"/>
                <a:ext cx="1382" cy="624"/>
              </a:xfrm>
              <a:prstGeom prst="ellipse">
                <a:avLst/>
              </a:prstGeom>
              <a:gradFill rotWithShape="1">
                <a:gsLst>
                  <a:gs pos="0">
                    <a:srgbClr val="FFFFFF"/>
                  </a:gs>
                  <a:gs pos="100000">
                    <a:schemeClr val="accent1">
                      <a:alpha val="37999"/>
                    </a:schemeClr>
                  </a:gs>
                </a:gsLst>
                <a:lin ang="18900000" scaled="1"/>
              </a:gradFill>
              <a:ln w="9525">
                <a:noFill/>
                <a:round/>
                <a:headEnd/>
                <a:tailEnd/>
              </a:ln>
            </p:spPr>
            <p:txBody>
              <a:bodyPr vert="eaVert" wrap="none" anchor="ctr"/>
              <a:lstStyle/>
              <a:p>
                <a:endParaRPr lang="zh-CN" altLang="zh-CN" sz="1800"/>
              </a:p>
            </p:txBody>
          </p:sp>
        </p:grpSp>
        <p:sp>
          <p:nvSpPr>
            <p:cNvPr id="56338" name="Text Box 17"/>
            <p:cNvSpPr txBox="1">
              <a:spLocks noChangeArrowheads="1"/>
            </p:cNvSpPr>
            <p:nvPr/>
          </p:nvSpPr>
          <p:spPr bwMode="auto">
            <a:xfrm>
              <a:off x="343" y="126"/>
              <a:ext cx="1140" cy="365"/>
            </a:xfrm>
            <a:prstGeom prst="rect">
              <a:avLst/>
            </a:prstGeom>
            <a:noFill/>
            <a:ln w="9525">
              <a:noFill/>
              <a:miter lim="800000"/>
              <a:headEnd/>
              <a:tailEnd/>
            </a:ln>
          </p:spPr>
          <p:txBody>
            <a:bodyPr wrap="none">
              <a:spAutoFit/>
            </a:bodyPr>
            <a:lstStyle/>
            <a:p>
              <a:pPr algn="ctr" eaLnBrk="0" hangingPunct="0"/>
              <a:r>
                <a:rPr lang="zh-CN" sz="3200">
                  <a:solidFill>
                    <a:srgbClr val="000000"/>
                  </a:solidFill>
                  <a:ea typeface="华文行楷" pitchFamily="2" charset="-122"/>
                </a:rPr>
                <a:t>设计类型</a:t>
              </a:r>
            </a:p>
          </p:txBody>
        </p:sp>
      </p:grpSp>
      <p:grpSp>
        <p:nvGrpSpPr>
          <p:cNvPr id="6" name="Group 19"/>
          <p:cNvGrpSpPr>
            <a:grpSpLocks/>
          </p:cNvGrpSpPr>
          <p:nvPr/>
        </p:nvGrpSpPr>
        <p:grpSpPr bwMode="auto">
          <a:xfrm>
            <a:off x="5562600" y="3171825"/>
            <a:ext cx="2286000" cy="2667000"/>
            <a:chOff x="0" y="0"/>
            <a:chExt cx="1440" cy="1680"/>
          </a:xfrm>
        </p:grpSpPr>
        <p:sp>
          <p:nvSpPr>
            <p:cNvPr id="56340" name="AutoShape 3"/>
            <p:cNvSpPr>
              <a:spLocks noChangeArrowheads="1"/>
            </p:cNvSpPr>
            <p:nvPr/>
          </p:nvSpPr>
          <p:spPr bwMode="auto">
            <a:xfrm>
              <a:off x="0" y="0"/>
              <a:ext cx="1440" cy="1680"/>
            </a:xfrm>
            <a:prstGeom prst="roundRect">
              <a:avLst>
                <a:gd name="adj" fmla="val 16667"/>
              </a:avLst>
            </a:prstGeom>
            <a:noFill/>
            <a:ln w="38100" cmpd="sng">
              <a:solidFill>
                <a:schemeClr val="tx1"/>
              </a:solidFill>
              <a:round/>
              <a:headEnd/>
              <a:tailEnd/>
            </a:ln>
          </p:spPr>
          <p:txBody>
            <a:bodyPr wrap="none" anchor="ctr"/>
            <a:lstStyle/>
            <a:p>
              <a:pPr algn="ctr" eaLnBrk="0" hangingPunct="0"/>
              <a:endParaRPr lang="zh-CN" altLang="zh-CN" sz="1800">
                <a:latin typeface="Verdana" pitchFamily="34" charset="0"/>
              </a:endParaRPr>
            </a:p>
          </p:txBody>
        </p:sp>
        <p:sp>
          <p:nvSpPr>
            <p:cNvPr id="56341" name="Text Box 18"/>
            <p:cNvSpPr txBox="1">
              <a:spLocks noChangeArrowheads="1"/>
            </p:cNvSpPr>
            <p:nvPr/>
          </p:nvSpPr>
          <p:spPr bwMode="auto">
            <a:xfrm>
              <a:off x="102" y="525"/>
              <a:ext cx="1284" cy="750"/>
            </a:xfrm>
            <a:prstGeom prst="rect">
              <a:avLst/>
            </a:prstGeom>
            <a:noFill/>
            <a:ln w="9525">
              <a:noFill/>
              <a:miter lim="800000"/>
              <a:headEnd/>
              <a:tailEnd/>
            </a:ln>
          </p:spPr>
          <p:txBody>
            <a:bodyPr>
              <a:spAutoFit/>
            </a:bodyPr>
            <a:lstStyle/>
            <a:p>
              <a:pPr eaLnBrk="0" hangingPunct="0"/>
              <a:r>
                <a:rPr lang="zh-CN" sz="3600" dirty="0">
                  <a:solidFill>
                    <a:srgbClr val="0BF57A"/>
                  </a:solidFill>
                  <a:ea typeface="华文行楷" pitchFamily="2" charset="-122"/>
                </a:rPr>
                <a:t>表面流型</a:t>
              </a:r>
            </a:p>
            <a:p>
              <a:pPr eaLnBrk="0" hangingPunct="0"/>
              <a:r>
                <a:rPr lang="zh-CN" sz="3600" dirty="0">
                  <a:solidFill>
                    <a:srgbClr val="0BF57A"/>
                  </a:solidFill>
                  <a:ea typeface="华文行楷" pitchFamily="2" charset="-122"/>
                </a:rPr>
                <a:t>人工湿地</a:t>
              </a:r>
            </a:p>
          </p:txBody>
        </p:sp>
      </p:grpSp>
      <p:sp>
        <p:nvSpPr>
          <p:cNvPr id="56342" name="Freeform 8"/>
          <p:cNvSpPr>
            <a:spLocks/>
          </p:cNvSpPr>
          <p:nvPr/>
        </p:nvSpPr>
        <p:spPr bwMode="auto">
          <a:xfrm flipH="1">
            <a:off x="4875213" y="3074988"/>
            <a:ext cx="903287" cy="1241425"/>
          </a:xfrm>
          <a:custGeom>
            <a:avLst/>
            <a:gdLst>
              <a:gd name="T0" fmla="*/ 0 w 580"/>
              <a:gd name="T1" fmla="*/ 0 h 798"/>
              <a:gd name="T2" fmla="*/ 580 w 580"/>
              <a:gd name="T3" fmla="*/ 798 h 798"/>
            </a:gdLst>
            <a:ahLst/>
            <a:cxnLst>
              <a:cxn ang="0">
                <a:pos x="580" y="0"/>
              </a:cxn>
              <a:cxn ang="0">
                <a:pos x="578" y="90"/>
              </a:cxn>
              <a:cxn ang="0">
                <a:pos x="568" y="174"/>
              </a:cxn>
              <a:cxn ang="0">
                <a:pos x="552" y="252"/>
              </a:cxn>
              <a:cxn ang="0">
                <a:pos x="526" y="324"/>
              </a:cxn>
              <a:cxn ang="0">
                <a:pos x="494" y="390"/>
              </a:cxn>
              <a:cxn ang="0">
                <a:pos x="452" y="450"/>
              </a:cxn>
              <a:cxn ang="0">
                <a:pos x="402" y="508"/>
              </a:cxn>
              <a:cxn ang="0">
                <a:pos x="342" y="560"/>
              </a:cxn>
              <a:cxn ang="0">
                <a:pos x="270" y="610"/>
              </a:cxn>
              <a:cxn ang="0">
                <a:pos x="188" y="656"/>
              </a:cxn>
              <a:cxn ang="0">
                <a:pos x="188" y="798"/>
              </a:cxn>
              <a:cxn ang="0">
                <a:pos x="0" y="514"/>
              </a:cxn>
              <a:cxn ang="0">
                <a:pos x="188" y="230"/>
              </a:cxn>
              <a:cxn ang="0">
                <a:pos x="188" y="372"/>
              </a:cxn>
              <a:cxn ang="0">
                <a:pos x="224" y="368"/>
              </a:cxn>
              <a:cxn ang="0">
                <a:pos x="264" y="356"/>
              </a:cxn>
              <a:cxn ang="0">
                <a:pos x="306" y="336"/>
              </a:cxn>
              <a:cxn ang="0">
                <a:pos x="348" y="310"/>
              </a:cxn>
              <a:cxn ang="0">
                <a:pos x="392" y="280"/>
              </a:cxn>
              <a:cxn ang="0">
                <a:pos x="432" y="246"/>
              </a:cxn>
              <a:cxn ang="0">
                <a:pos x="472" y="208"/>
              </a:cxn>
              <a:cxn ang="0">
                <a:pos x="506" y="166"/>
              </a:cxn>
              <a:cxn ang="0">
                <a:pos x="536" y="124"/>
              </a:cxn>
              <a:cxn ang="0">
                <a:pos x="558" y="82"/>
              </a:cxn>
              <a:cxn ang="0">
                <a:pos x="574" y="40"/>
              </a:cxn>
              <a:cxn ang="0">
                <a:pos x="578" y="0"/>
              </a:cxn>
              <a:cxn ang="0">
                <a:pos x="580" y="0"/>
              </a:cxn>
            </a:cxnLst>
            <a:rect l="T0" t="T1" r="T2" b="T3"/>
            <a:pathLst>
              <a:path w="580" h="798">
                <a:moveTo>
                  <a:pt x="580" y="0"/>
                </a:moveTo>
                <a:lnTo>
                  <a:pt x="578" y="90"/>
                </a:lnTo>
                <a:lnTo>
                  <a:pt x="568" y="174"/>
                </a:lnTo>
                <a:lnTo>
                  <a:pt x="552" y="252"/>
                </a:lnTo>
                <a:lnTo>
                  <a:pt x="526" y="324"/>
                </a:lnTo>
                <a:lnTo>
                  <a:pt x="494" y="390"/>
                </a:lnTo>
                <a:lnTo>
                  <a:pt x="452" y="450"/>
                </a:lnTo>
                <a:lnTo>
                  <a:pt x="402" y="508"/>
                </a:lnTo>
                <a:lnTo>
                  <a:pt x="342" y="560"/>
                </a:lnTo>
                <a:lnTo>
                  <a:pt x="270" y="610"/>
                </a:lnTo>
                <a:lnTo>
                  <a:pt x="188" y="656"/>
                </a:lnTo>
                <a:lnTo>
                  <a:pt x="188" y="798"/>
                </a:lnTo>
                <a:lnTo>
                  <a:pt x="0" y="514"/>
                </a:lnTo>
                <a:lnTo>
                  <a:pt x="188" y="230"/>
                </a:lnTo>
                <a:lnTo>
                  <a:pt x="188" y="372"/>
                </a:lnTo>
                <a:lnTo>
                  <a:pt x="224" y="368"/>
                </a:lnTo>
                <a:lnTo>
                  <a:pt x="264" y="356"/>
                </a:lnTo>
                <a:lnTo>
                  <a:pt x="306" y="336"/>
                </a:lnTo>
                <a:lnTo>
                  <a:pt x="348" y="310"/>
                </a:lnTo>
                <a:lnTo>
                  <a:pt x="392" y="280"/>
                </a:lnTo>
                <a:lnTo>
                  <a:pt x="432" y="246"/>
                </a:lnTo>
                <a:lnTo>
                  <a:pt x="472" y="208"/>
                </a:lnTo>
                <a:lnTo>
                  <a:pt x="506" y="166"/>
                </a:lnTo>
                <a:lnTo>
                  <a:pt x="536" y="124"/>
                </a:lnTo>
                <a:lnTo>
                  <a:pt x="558" y="82"/>
                </a:lnTo>
                <a:lnTo>
                  <a:pt x="574" y="40"/>
                </a:lnTo>
                <a:lnTo>
                  <a:pt x="578" y="0"/>
                </a:lnTo>
                <a:lnTo>
                  <a:pt x="580" y="0"/>
                </a:lnTo>
                <a:close/>
              </a:path>
            </a:pathLst>
          </a:custGeom>
          <a:gradFill rotWithShape="1">
            <a:gsLst>
              <a:gs pos="0">
                <a:schemeClr val="hlink"/>
              </a:gs>
              <a:gs pos="100000">
                <a:srgbClr val="E3F0BB"/>
              </a:gs>
            </a:gsLst>
            <a:lin ang="0" scaled="1"/>
          </a:gradFill>
          <a:ln w="9525">
            <a:noFill/>
            <a:round/>
            <a:headEnd/>
            <a:tailEnd/>
          </a:ln>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56327"/>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4" presetClass="entr" presetSubtype="16"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ox(in)">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634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4" presetClass="entr" presetSubtype="16"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ox(in)">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7" grpId="0" animBg="1"/>
      <p:bldP spid="5634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idx="4294967295"/>
          </p:nvPr>
        </p:nvSpPr>
        <p:spPr>
          <a:xfrm>
            <a:off x="0" y="325438"/>
            <a:ext cx="8229600" cy="927100"/>
          </a:xfrm>
        </p:spPr>
        <p:txBody>
          <a:bodyPr/>
          <a:lstStyle/>
          <a:p>
            <a:pPr eaLnBrk="1" hangingPunct="1"/>
            <a:r>
              <a:rPr lang="zh-CN" sz="3600" b="0">
                <a:solidFill>
                  <a:srgbClr val="FF0066"/>
                </a:solidFill>
                <a:latin typeface="华文行楷" pitchFamily="2" charset="-122"/>
                <a:ea typeface="华文行楷" pitchFamily="2" charset="-122"/>
              </a:rPr>
              <a:t>设计步骤</a:t>
            </a:r>
          </a:p>
        </p:txBody>
      </p:sp>
      <p:sp>
        <p:nvSpPr>
          <p:cNvPr id="57347" name="Freeform 3"/>
          <p:cNvSpPr>
            <a:spLocks noEditPoints="1"/>
          </p:cNvSpPr>
          <p:nvPr/>
        </p:nvSpPr>
        <p:spPr bwMode="auto">
          <a:xfrm flipH="1">
            <a:off x="4832350" y="2727325"/>
            <a:ext cx="3168650" cy="2895600"/>
          </a:xfrm>
          <a:custGeom>
            <a:avLst/>
            <a:gdLst>
              <a:gd name="T0" fmla="*/ 0 w 2820"/>
              <a:gd name="T1" fmla="*/ 0 h 2912"/>
              <a:gd name="T2" fmla="*/ 2820 w 2820"/>
              <a:gd name="T3" fmla="*/ 2912 h 2912"/>
            </a:gdLst>
            <a:ahLst/>
            <a:cxnLst>
              <a:cxn ang="0">
                <a:pos x="1092" y="50"/>
              </a:cxn>
              <a:cxn ang="0">
                <a:pos x="822" y="168"/>
              </a:cxn>
              <a:cxn ang="0">
                <a:pos x="594" y="300"/>
              </a:cxn>
              <a:cxn ang="0">
                <a:pos x="406" y="446"/>
              </a:cxn>
              <a:cxn ang="0">
                <a:pos x="254" y="604"/>
              </a:cxn>
              <a:cxn ang="0">
                <a:pos x="140" y="772"/>
              </a:cxn>
              <a:cxn ang="0">
                <a:pos x="60" y="944"/>
              </a:cxn>
              <a:cxn ang="0">
                <a:pos x="14" y="1122"/>
              </a:cxn>
              <a:cxn ang="0">
                <a:pos x="0" y="1300"/>
              </a:cxn>
              <a:cxn ang="0">
                <a:pos x="18" y="1476"/>
              </a:cxn>
              <a:cxn ang="0">
                <a:pos x="64" y="1650"/>
              </a:cxn>
              <a:cxn ang="0">
                <a:pos x="138" y="1818"/>
              </a:cxn>
              <a:cxn ang="0">
                <a:pos x="238" y="1978"/>
              </a:cxn>
              <a:cxn ang="0">
                <a:pos x="364" y="2126"/>
              </a:cxn>
              <a:cxn ang="0">
                <a:pos x="512" y="2262"/>
              </a:cxn>
              <a:cxn ang="0">
                <a:pos x="684" y="2382"/>
              </a:cxn>
              <a:cxn ang="0">
                <a:pos x="874" y="2484"/>
              </a:cxn>
              <a:cxn ang="0">
                <a:pos x="1086" y="2564"/>
              </a:cxn>
              <a:cxn ang="0">
                <a:pos x="1314" y="2622"/>
              </a:cxn>
              <a:cxn ang="0">
                <a:pos x="1558" y="2654"/>
              </a:cxn>
              <a:cxn ang="0">
                <a:pos x="1818" y="2658"/>
              </a:cxn>
              <a:cxn ang="0">
                <a:pos x="2090" y="2632"/>
              </a:cxn>
              <a:cxn ang="0">
                <a:pos x="2374" y="2574"/>
              </a:cxn>
              <a:cxn ang="0">
                <a:pos x="2544" y="2912"/>
              </a:cxn>
              <a:cxn ang="0">
                <a:pos x="1868" y="1552"/>
              </a:cxn>
              <a:cxn ang="0">
                <a:pos x="1956" y="1914"/>
              </a:cxn>
              <a:cxn ang="0">
                <a:pos x="1788" y="1936"/>
              </a:cxn>
              <a:cxn ang="0">
                <a:pos x="1616" y="1934"/>
              </a:cxn>
              <a:cxn ang="0">
                <a:pos x="1442" y="1912"/>
              </a:cxn>
              <a:cxn ang="0">
                <a:pos x="1272" y="1872"/>
              </a:cxn>
              <a:cxn ang="0">
                <a:pos x="1108" y="1812"/>
              </a:cxn>
              <a:cxn ang="0">
                <a:pos x="952" y="1736"/>
              </a:cxn>
              <a:cxn ang="0">
                <a:pos x="810" y="1646"/>
              </a:cxn>
              <a:cxn ang="0">
                <a:pos x="684" y="1542"/>
              </a:cxn>
              <a:cxn ang="0">
                <a:pos x="578" y="1428"/>
              </a:cxn>
              <a:cxn ang="0">
                <a:pos x="494" y="1304"/>
              </a:cxn>
              <a:cxn ang="0">
                <a:pos x="438" y="1170"/>
              </a:cxn>
              <a:cxn ang="0">
                <a:pos x="410" y="1032"/>
              </a:cxn>
              <a:cxn ang="0">
                <a:pos x="416" y="888"/>
              </a:cxn>
              <a:cxn ang="0">
                <a:pos x="460" y="742"/>
              </a:cxn>
              <a:cxn ang="0">
                <a:pos x="544" y="592"/>
              </a:cxn>
              <a:cxn ang="0">
                <a:pos x="670" y="444"/>
              </a:cxn>
              <a:cxn ang="0">
                <a:pos x="844" y="298"/>
              </a:cxn>
              <a:cxn ang="0">
                <a:pos x="1070" y="154"/>
              </a:cxn>
              <a:cxn ang="0">
                <a:pos x="1348" y="16"/>
              </a:cxn>
              <a:cxn ang="0">
                <a:pos x="1244" y="0"/>
              </a:cxn>
              <a:cxn ang="0">
                <a:pos x="2820" y="1934"/>
              </a:cxn>
              <a:cxn ang="0">
                <a:pos x="2820" y="1934"/>
              </a:cxn>
            </a:cxnLst>
            <a:rect l="T0" t="T1" r="T2" b="T3"/>
            <a:pathLst>
              <a:path w="2820" h="2912">
                <a:moveTo>
                  <a:pt x="1244" y="0"/>
                </a:moveTo>
                <a:lnTo>
                  <a:pt x="1092" y="50"/>
                </a:lnTo>
                <a:lnTo>
                  <a:pt x="952" y="106"/>
                </a:lnTo>
                <a:lnTo>
                  <a:pt x="822" y="168"/>
                </a:lnTo>
                <a:lnTo>
                  <a:pt x="704" y="232"/>
                </a:lnTo>
                <a:lnTo>
                  <a:pt x="594" y="300"/>
                </a:lnTo>
                <a:lnTo>
                  <a:pt x="494" y="372"/>
                </a:lnTo>
                <a:lnTo>
                  <a:pt x="406" y="446"/>
                </a:lnTo>
                <a:lnTo>
                  <a:pt x="324" y="524"/>
                </a:lnTo>
                <a:lnTo>
                  <a:pt x="254" y="604"/>
                </a:lnTo>
                <a:lnTo>
                  <a:pt x="192" y="686"/>
                </a:lnTo>
                <a:lnTo>
                  <a:pt x="140" y="772"/>
                </a:lnTo>
                <a:lnTo>
                  <a:pt x="96" y="856"/>
                </a:lnTo>
                <a:lnTo>
                  <a:pt x="60" y="944"/>
                </a:lnTo>
                <a:lnTo>
                  <a:pt x="32" y="1032"/>
                </a:lnTo>
                <a:lnTo>
                  <a:pt x="14" y="1122"/>
                </a:lnTo>
                <a:lnTo>
                  <a:pt x="2" y="1210"/>
                </a:lnTo>
                <a:lnTo>
                  <a:pt x="0" y="1300"/>
                </a:lnTo>
                <a:lnTo>
                  <a:pt x="4" y="1388"/>
                </a:lnTo>
                <a:lnTo>
                  <a:pt x="18" y="1476"/>
                </a:lnTo>
                <a:lnTo>
                  <a:pt x="36" y="1564"/>
                </a:lnTo>
                <a:lnTo>
                  <a:pt x="64" y="1650"/>
                </a:lnTo>
                <a:lnTo>
                  <a:pt x="96" y="1736"/>
                </a:lnTo>
                <a:lnTo>
                  <a:pt x="138" y="1818"/>
                </a:lnTo>
                <a:lnTo>
                  <a:pt x="184" y="1900"/>
                </a:lnTo>
                <a:lnTo>
                  <a:pt x="238" y="1978"/>
                </a:lnTo>
                <a:lnTo>
                  <a:pt x="298" y="2054"/>
                </a:lnTo>
                <a:lnTo>
                  <a:pt x="364" y="2126"/>
                </a:lnTo>
                <a:lnTo>
                  <a:pt x="434" y="2196"/>
                </a:lnTo>
                <a:lnTo>
                  <a:pt x="512" y="2262"/>
                </a:lnTo>
                <a:lnTo>
                  <a:pt x="596" y="2324"/>
                </a:lnTo>
                <a:lnTo>
                  <a:pt x="684" y="2382"/>
                </a:lnTo>
                <a:lnTo>
                  <a:pt x="776" y="2436"/>
                </a:lnTo>
                <a:lnTo>
                  <a:pt x="874" y="2484"/>
                </a:lnTo>
                <a:lnTo>
                  <a:pt x="978" y="2526"/>
                </a:lnTo>
                <a:lnTo>
                  <a:pt x="1086" y="2564"/>
                </a:lnTo>
                <a:lnTo>
                  <a:pt x="1198" y="2596"/>
                </a:lnTo>
                <a:lnTo>
                  <a:pt x="1314" y="2622"/>
                </a:lnTo>
                <a:lnTo>
                  <a:pt x="1434" y="2642"/>
                </a:lnTo>
                <a:lnTo>
                  <a:pt x="1558" y="2654"/>
                </a:lnTo>
                <a:lnTo>
                  <a:pt x="1686" y="2660"/>
                </a:lnTo>
                <a:lnTo>
                  <a:pt x="1818" y="2658"/>
                </a:lnTo>
                <a:lnTo>
                  <a:pt x="1952" y="2650"/>
                </a:lnTo>
                <a:lnTo>
                  <a:pt x="2090" y="2632"/>
                </a:lnTo>
                <a:lnTo>
                  <a:pt x="2230" y="2608"/>
                </a:lnTo>
                <a:lnTo>
                  <a:pt x="2374" y="2574"/>
                </a:lnTo>
                <a:lnTo>
                  <a:pt x="2542" y="2912"/>
                </a:lnTo>
                <a:lnTo>
                  <a:pt x="2544" y="2912"/>
                </a:lnTo>
                <a:lnTo>
                  <a:pt x="2820" y="1934"/>
                </a:lnTo>
                <a:lnTo>
                  <a:pt x="1868" y="1552"/>
                </a:lnTo>
                <a:lnTo>
                  <a:pt x="2036" y="1894"/>
                </a:lnTo>
                <a:lnTo>
                  <a:pt x="1956" y="1914"/>
                </a:lnTo>
                <a:lnTo>
                  <a:pt x="1872" y="1928"/>
                </a:lnTo>
                <a:lnTo>
                  <a:pt x="1788" y="1936"/>
                </a:lnTo>
                <a:lnTo>
                  <a:pt x="1702" y="1938"/>
                </a:lnTo>
                <a:lnTo>
                  <a:pt x="1616" y="1934"/>
                </a:lnTo>
                <a:lnTo>
                  <a:pt x="1528" y="1926"/>
                </a:lnTo>
                <a:lnTo>
                  <a:pt x="1442" y="1912"/>
                </a:lnTo>
                <a:lnTo>
                  <a:pt x="1356" y="1894"/>
                </a:lnTo>
                <a:lnTo>
                  <a:pt x="1272" y="1872"/>
                </a:lnTo>
                <a:lnTo>
                  <a:pt x="1188" y="1844"/>
                </a:lnTo>
                <a:lnTo>
                  <a:pt x="1108" y="1812"/>
                </a:lnTo>
                <a:lnTo>
                  <a:pt x="1028" y="1776"/>
                </a:lnTo>
                <a:lnTo>
                  <a:pt x="952" y="1736"/>
                </a:lnTo>
                <a:lnTo>
                  <a:pt x="880" y="1692"/>
                </a:lnTo>
                <a:lnTo>
                  <a:pt x="810" y="1646"/>
                </a:lnTo>
                <a:lnTo>
                  <a:pt x="744" y="1596"/>
                </a:lnTo>
                <a:lnTo>
                  <a:pt x="684" y="1542"/>
                </a:lnTo>
                <a:lnTo>
                  <a:pt x="628" y="1486"/>
                </a:lnTo>
                <a:lnTo>
                  <a:pt x="578" y="1428"/>
                </a:lnTo>
                <a:lnTo>
                  <a:pt x="532" y="1366"/>
                </a:lnTo>
                <a:lnTo>
                  <a:pt x="494" y="1304"/>
                </a:lnTo>
                <a:lnTo>
                  <a:pt x="462" y="1238"/>
                </a:lnTo>
                <a:lnTo>
                  <a:pt x="438" y="1170"/>
                </a:lnTo>
                <a:lnTo>
                  <a:pt x="420" y="1102"/>
                </a:lnTo>
                <a:lnTo>
                  <a:pt x="410" y="1032"/>
                </a:lnTo>
                <a:lnTo>
                  <a:pt x="410" y="960"/>
                </a:lnTo>
                <a:lnTo>
                  <a:pt x="416" y="888"/>
                </a:lnTo>
                <a:lnTo>
                  <a:pt x="434" y="816"/>
                </a:lnTo>
                <a:lnTo>
                  <a:pt x="460" y="742"/>
                </a:lnTo>
                <a:lnTo>
                  <a:pt x="496" y="668"/>
                </a:lnTo>
                <a:lnTo>
                  <a:pt x="544" y="592"/>
                </a:lnTo>
                <a:lnTo>
                  <a:pt x="602" y="518"/>
                </a:lnTo>
                <a:lnTo>
                  <a:pt x="670" y="444"/>
                </a:lnTo>
                <a:lnTo>
                  <a:pt x="752" y="370"/>
                </a:lnTo>
                <a:lnTo>
                  <a:pt x="844" y="298"/>
                </a:lnTo>
                <a:lnTo>
                  <a:pt x="950" y="226"/>
                </a:lnTo>
                <a:lnTo>
                  <a:pt x="1070" y="154"/>
                </a:lnTo>
                <a:lnTo>
                  <a:pt x="1202" y="84"/>
                </a:lnTo>
                <a:lnTo>
                  <a:pt x="1348" y="16"/>
                </a:lnTo>
                <a:lnTo>
                  <a:pt x="1244" y="0"/>
                </a:lnTo>
                <a:close/>
                <a:moveTo>
                  <a:pt x="2820" y="1934"/>
                </a:moveTo>
                <a:lnTo>
                  <a:pt x="2820" y="1934"/>
                </a:lnTo>
                <a:close/>
              </a:path>
            </a:pathLst>
          </a:custGeom>
          <a:gradFill rotWithShape="1">
            <a:gsLst>
              <a:gs pos="0">
                <a:srgbClr val="FFE9AB"/>
              </a:gs>
              <a:gs pos="100000">
                <a:schemeClr val="accent2"/>
              </a:gs>
            </a:gsLst>
            <a:lin ang="18900000" scaled="1"/>
          </a:gradFill>
          <a:ln w="9525">
            <a:noFill/>
            <a:round/>
            <a:headEnd/>
            <a:tailEnd/>
          </a:ln>
        </p:spPr>
        <p:txBody>
          <a:bodyPr/>
          <a:lstStyle/>
          <a:p>
            <a:endParaRPr lang="zh-CN" altLang="en-US"/>
          </a:p>
        </p:txBody>
      </p:sp>
      <p:grpSp>
        <p:nvGrpSpPr>
          <p:cNvPr id="2" name="Group 4"/>
          <p:cNvGrpSpPr>
            <a:grpSpLocks/>
          </p:cNvGrpSpPr>
          <p:nvPr/>
        </p:nvGrpSpPr>
        <p:grpSpPr bwMode="auto">
          <a:xfrm rot="5400000">
            <a:off x="882650" y="1995488"/>
            <a:ext cx="4111625" cy="3948112"/>
            <a:chOff x="0" y="0"/>
            <a:chExt cx="2590" cy="2487"/>
          </a:xfrm>
        </p:grpSpPr>
        <p:sp>
          <p:nvSpPr>
            <p:cNvPr id="57349" name="AutoShape 5"/>
            <p:cNvSpPr>
              <a:spLocks noChangeArrowheads="1"/>
            </p:cNvSpPr>
            <p:nvPr/>
          </p:nvSpPr>
          <p:spPr bwMode="auto">
            <a:xfrm rot="5432887">
              <a:off x="1655" y="765"/>
              <a:ext cx="962" cy="908"/>
            </a:xfrm>
            <a:prstGeom prst="hexagon">
              <a:avLst>
                <a:gd name="adj" fmla="val 26487"/>
                <a:gd name="vf" fmla="val 115470"/>
              </a:avLst>
            </a:prstGeom>
            <a:gradFill rotWithShape="1">
              <a:gsLst>
                <a:gs pos="0">
                  <a:schemeClr val="hlink"/>
                </a:gs>
                <a:gs pos="50000">
                  <a:srgbClr val="4E6013"/>
                </a:gs>
                <a:gs pos="100000">
                  <a:schemeClr val="hlink"/>
                </a:gs>
              </a:gsLst>
              <a:lin ang="18900000" scaled="1"/>
            </a:gradFill>
            <a:ln w="9525" cmpd="sng">
              <a:miter lim="800000"/>
              <a:headEnd/>
              <a:tailEnd/>
            </a:ln>
            <a:scene3d>
              <a:camera prst="legacyObliqueTopLeft">
                <a:rot lat="21299997" lon="20999997" rev="0"/>
              </a:camera>
              <a:lightRig rig="legacyFlat3" dir="t"/>
            </a:scene3d>
            <a:sp3d extrusionH="430200" prstMaterial="legacyMatte">
              <a:bevelT w="13500" h="13500" prst="angle"/>
              <a:bevelB w="13500" h="13500" prst="angle"/>
              <a:extrusionClr>
                <a:schemeClr val="hlink"/>
              </a:extrusionClr>
            </a:sp3d>
          </p:spPr>
          <p:txBody>
            <a:bodyPr rot="10800000" vert="eaVert" wrap="none" anchor="ctr">
              <a:flatTx/>
            </a:bodyPr>
            <a:lstStyle/>
            <a:p>
              <a:pPr algn="ctr">
                <a:lnSpc>
                  <a:spcPct val="120000"/>
                </a:lnSpc>
                <a:spcBef>
                  <a:spcPct val="20000"/>
                </a:spcBef>
                <a:buClr>
                  <a:schemeClr val="tx2"/>
                </a:buClr>
                <a:buFont typeface="Wingdings" pitchFamily="2" charset="2"/>
                <a:buNone/>
              </a:pPr>
              <a:r>
                <a:rPr lang="zh-CN" altLang="zh-CN" b="1">
                  <a:solidFill>
                    <a:schemeClr val="tx2"/>
                  </a:solidFill>
                  <a:latin typeface="华文行楷" pitchFamily="2" charset="-122"/>
                  <a:ea typeface="华文行楷" pitchFamily="2" charset="-122"/>
                </a:rPr>
                <a:t>2.</a:t>
              </a:r>
              <a:r>
                <a:rPr lang="zh-CN" b="1">
                  <a:solidFill>
                    <a:schemeClr val="tx2"/>
                  </a:solidFill>
                  <a:latin typeface="华文行楷" pitchFamily="2" charset="-122"/>
                  <a:ea typeface="华文行楷" pitchFamily="2" charset="-122"/>
                </a:rPr>
                <a:t>确定</a:t>
              </a:r>
            </a:p>
            <a:p>
              <a:pPr algn="ctr">
                <a:lnSpc>
                  <a:spcPct val="120000"/>
                </a:lnSpc>
                <a:spcBef>
                  <a:spcPct val="20000"/>
                </a:spcBef>
                <a:buClr>
                  <a:schemeClr val="tx2"/>
                </a:buClr>
                <a:buFont typeface="Wingdings" pitchFamily="2" charset="2"/>
                <a:buNone/>
              </a:pPr>
              <a:r>
                <a:rPr lang="zh-CN" b="1">
                  <a:solidFill>
                    <a:schemeClr val="tx2"/>
                  </a:solidFill>
                  <a:latin typeface="华文行楷" pitchFamily="2" charset="-122"/>
                  <a:ea typeface="华文行楷" pitchFamily="2" charset="-122"/>
                </a:rPr>
                <a:t>组合形式</a:t>
              </a:r>
            </a:p>
            <a:p>
              <a:pPr algn="ctr">
                <a:lnSpc>
                  <a:spcPct val="120000"/>
                </a:lnSpc>
                <a:spcBef>
                  <a:spcPct val="20000"/>
                </a:spcBef>
                <a:buClr>
                  <a:schemeClr val="tx2"/>
                </a:buClr>
                <a:buFont typeface="Wingdings" pitchFamily="2" charset="2"/>
                <a:buNone/>
              </a:pPr>
              <a:endParaRPr lang="zh-CN" altLang="zh-CN" sz="1800" b="1">
                <a:solidFill>
                  <a:srgbClr val="FFFFFF"/>
                </a:solidFill>
              </a:endParaRPr>
            </a:p>
          </p:txBody>
        </p:sp>
        <p:sp>
          <p:nvSpPr>
            <p:cNvPr id="57350" name="AutoShape 6"/>
            <p:cNvSpPr>
              <a:spLocks noChangeArrowheads="1"/>
            </p:cNvSpPr>
            <p:nvPr/>
          </p:nvSpPr>
          <p:spPr bwMode="auto">
            <a:xfrm rot="5432887">
              <a:off x="1213" y="27"/>
              <a:ext cx="962" cy="908"/>
            </a:xfrm>
            <a:prstGeom prst="hexagon">
              <a:avLst>
                <a:gd name="adj" fmla="val 26487"/>
                <a:gd name="vf" fmla="val 115470"/>
              </a:avLst>
            </a:prstGeom>
            <a:gradFill rotWithShape="1">
              <a:gsLst>
                <a:gs pos="0">
                  <a:schemeClr val="accent2"/>
                </a:gs>
                <a:gs pos="50000">
                  <a:srgbClr val="765A0C"/>
                </a:gs>
                <a:gs pos="100000">
                  <a:schemeClr val="accent2"/>
                </a:gs>
              </a:gsLst>
              <a:lin ang="18900000" scaled="1"/>
            </a:gradFill>
            <a:ln w="9525" cmpd="sng">
              <a:miter lim="800000"/>
              <a:headEnd/>
              <a:tailEnd/>
            </a:ln>
            <a:scene3d>
              <a:camera prst="legacyObliqueTopLeft">
                <a:rot lat="21299997" lon="20999997" rev="0"/>
              </a:camera>
              <a:lightRig rig="legacyFlat3" dir="t"/>
            </a:scene3d>
            <a:sp3d extrusionH="430200" prstMaterial="legacyMatte">
              <a:bevelT w="13500" h="13500" prst="angle"/>
              <a:bevelB w="13500" h="13500" prst="angle"/>
              <a:extrusionClr>
                <a:schemeClr val="accent2"/>
              </a:extrusionClr>
            </a:sp3d>
          </p:spPr>
          <p:txBody>
            <a:bodyPr rot="10800000" vert="eaVert" wrap="none" anchor="ctr">
              <a:flatTx/>
            </a:bodyPr>
            <a:lstStyle/>
            <a:p>
              <a:pPr algn="ctr" eaLnBrk="0" hangingPunct="0"/>
              <a:r>
                <a:rPr lang="zh-CN" altLang="zh-CN" b="1" dirty="0">
                  <a:solidFill>
                    <a:schemeClr val="tx2"/>
                  </a:solidFill>
                  <a:latin typeface="华文行楷" pitchFamily="2" charset="-122"/>
                  <a:ea typeface="华文行楷" pitchFamily="2" charset="-122"/>
                </a:rPr>
                <a:t>1.</a:t>
              </a:r>
              <a:r>
                <a:rPr lang="zh-CN" b="1" dirty="0">
                  <a:solidFill>
                    <a:schemeClr val="tx2"/>
                  </a:solidFill>
                  <a:latin typeface="华文行楷" pitchFamily="2" charset="-122"/>
                  <a:ea typeface="华文行楷" pitchFamily="2" charset="-122"/>
                </a:rPr>
                <a:t>选址</a:t>
              </a:r>
            </a:p>
          </p:txBody>
        </p:sp>
        <p:sp>
          <p:nvSpPr>
            <p:cNvPr id="57351" name="AutoShape 7"/>
            <p:cNvSpPr>
              <a:spLocks noChangeArrowheads="1"/>
            </p:cNvSpPr>
            <p:nvPr/>
          </p:nvSpPr>
          <p:spPr bwMode="auto">
            <a:xfrm rot="5432887">
              <a:off x="1255" y="1516"/>
              <a:ext cx="962" cy="908"/>
            </a:xfrm>
            <a:prstGeom prst="hexagon">
              <a:avLst>
                <a:gd name="adj" fmla="val 26487"/>
                <a:gd name="vf" fmla="val 115470"/>
              </a:avLst>
            </a:prstGeom>
            <a:gradFill rotWithShape="1">
              <a:gsLst>
                <a:gs pos="0">
                  <a:schemeClr val="accent2"/>
                </a:gs>
                <a:gs pos="50000">
                  <a:srgbClr val="765A0C"/>
                </a:gs>
                <a:gs pos="100000">
                  <a:schemeClr val="accent2"/>
                </a:gs>
              </a:gsLst>
              <a:lin ang="18900000" scaled="1"/>
            </a:gradFill>
            <a:ln w="9525" cmpd="sng">
              <a:miter lim="800000"/>
              <a:headEnd/>
              <a:tailEnd/>
            </a:ln>
            <a:scene3d>
              <a:camera prst="legacyObliqueTopLeft">
                <a:rot lat="21299997" lon="20999997" rev="0"/>
              </a:camera>
              <a:lightRig rig="legacyFlat3" dir="t"/>
            </a:scene3d>
            <a:sp3d extrusionH="430200" prstMaterial="legacyMatte">
              <a:bevelT w="13500" h="13500" prst="angle"/>
              <a:bevelB w="13500" h="13500" prst="angle"/>
              <a:extrusionClr>
                <a:schemeClr val="accent2"/>
              </a:extrusionClr>
            </a:sp3d>
          </p:spPr>
          <p:txBody>
            <a:bodyPr rot="10800000" vert="eaVert" wrap="none" anchor="ctr">
              <a:flatTx/>
            </a:bodyPr>
            <a:lstStyle/>
            <a:p>
              <a:pPr algn="ctr" eaLnBrk="0" hangingPunct="0"/>
              <a:r>
                <a:rPr lang="zh-CN" altLang="zh-CN" b="1">
                  <a:solidFill>
                    <a:schemeClr val="tx2"/>
                  </a:solidFill>
                  <a:latin typeface="华文行楷" pitchFamily="2" charset="-122"/>
                  <a:ea typeface="华文行楷" pitchFamily="2" charset="-122"/>
                </a:rPr>
                <a:t>3.</a:t>
              </a:r>
              <a:r>
                <a:rPr lang="zh-CN" b="1">
                  <a:solidFill>
                    <a:schemeClr val="tx2"/>
                  </a:solidFill>
                  <a:latin typeface="华文行楷" pitchFamily="2" charset="-122"/>
                  <a:ea typeface="华文行楷" pitchFamily="2" charset="-122"/>
                </a:rPr>
                <a:t>确定</a:t>
              </a:r>
            </a:p>
            <a:p>
              <a:pPr algn="ctr" eaLnBrk="0" hangingPunct="0"/>
              <a:r>
                <a:rPr lang="zh-CN" b="1">
                  <a:solidFill>
                    <a:schemeClr val="tx2"/>
                  </a:solidFill>
                  <a:latin typeface="华文行楷" pitchFamily="2" charset="-122"/>
                  <a:ea typeface="华文行楷" pitchFamily="2" charset="-122"/>
                </a:rPr>
                <a:t>水力负荷</a:t>
              </a:r>
            </a:p>
          </p:txBody>
        </p:sp>
        <p:sp>
          <p:nvSpPr>
            <p:cNvPr id="57352" name="AutoShape 8"/>
            <p:cNvSpPr>
              <a:spLocks noChangeArrowheads="1"/>
            </p:cNvSpPr>
            <p:nvPr/>
          </p:nvSpPr>
          <p:spPr bwMode="auto">
            <a:xfrm rot="5400000">
              <a:off x="809" y="793"/>
              <a:ext cx="962" cy="908"/>
            </a:xfrm>
            <a:prstGeom prst="hexagon">
              <a:avLst>
                <a:gd name="adj" fmla="val 26487"/>
                <a:gd name="vf" fmla="val 115470"/>
              </a:avLst>
            </a:prstGeom>
            <a:gradFill rotWithShape="1">
              <a:gsLst>
                <a:gs pos="0">
                  <a:schemeClr val="folHlink"/>
                </a:gs>
                <a:gs pos="50000">
                  <a:srgbClr val="2B5276"/>
                </a:gs>
                <a:gs pos="100000">
                  <a:schemeClr val="folHlink"/>
                </a:gs>
              </a:gsLst>
              <a:lin ang="18900000" scaled="1"/>
            </a:gradFill>
            <a:ln w="9525" cmpd="sng">
              <a:miter lim="800000"/>
              <a:headEnd/>
              <a:tailEnd/>
            </a:ln>
            <a:scene3d>
              <a:camera prst="legacyObliqueTopLeft">
                <a:rot lat="21299997" lon="20999997" rev="0"/>
              </a:camera>
              <a:lightRig rig="legacyFlat3" dir="t"/>
            </a:scene3d>
            <a:sp3d extrusionH="430200" prstMaterial="legacyMatte">
              <a:bevelT w="13500" h="13500" prst="angle"/>
              <a:bevelB w="13500" h="13500" prst="angle"/>
              <a:extrusionClr>
                <a:schemeClr val="folHlink"/>
              </a:extrusionClr>
            </a:sp3d>
          </p:spPr>
          <p:txBody>
            <a:bodyPr rot="10800000" vert="eaVert" wrap="none" anchor="ctr">
              <a:flatTx/>
            </a:bodyPr>
            <a:lstStyle/>
            <a:p>
              <a:pPr algn="ctr" eaLnBrk="0" hangingPunct="0"/>
              <a:endParaRPr lang="zh-CN" altLang="zh-CN" b="1">
                <a:solidFill>
                  <a:srgbClr val="FFFFFF"/>
                </a:solidFill>
              </a:endParaRPr>
            </a:p>
          </p:txBody>
        </p:sp>
        <p:sp>
          <p:nvSpPr>
            <p:cNvPr id="57353" name="AutoShape 9"/>
            <p:cNvSpPr>
              <a:spLocks noChangeArrowheads="1"/>
            </p:cNvSpPr>
            <p:nvPr/>
          </p:nvSpPr>
          <p:spPr bwMode="auto">
            <a:xfrm rot="5432887">
              <a:off x="379" y="85"/>
              <a:ext cx="962" cy="908"/>
            </a:xfrm>
            <a:prstGeom prst="hexagon">
              <a:avLst>
                <a:gd name="adj" fmla="val 26487"/>
                <a:gd name="vf" fmla="val 115470"/>
              </a:avLst>
            </a:prstGeom>
            <a:gradFill rotWithShape="1">
              <a:gsLst>
                <a:gs pos="0">
                  <a:schemeClr val="hlink"/>
                </a:gs>
                <a:gs pos="50000">
                  <a:srgbClr val="4E6013"/>
                </a:gs>
                <a:gs pos="100000">
                  <a:schemeClr val="hlink"/>
                </a:gs>
              </a:gsLst>
              <a:lin ang="18900000" scaled="1"/>
            </a:gradFill>
            <a:ln w="9525" cmpd="sng">
              <a:miter lim="800000"/>
              <a:headEnd/>
              <a:tailEnd/>
            </a:ln>
            <a:scene3d>
              <a:camera prst="legacyObliqueTopLeft">
                <a:rot lat="21299997" lon="20999997" rev="0"/>
              </a:camera>
              <a:lightRig rig="legacyFlat3" dir="t"/>
            </a:scene3d>
            <a:sp3d extrusionH="430200" prstMaterial="legacyMatte">
              <a:bevelT w="13500" h="13500" prst="angle"/>
              <a:bevelB w="13500" h="13500" prst="angle"/>
              <a:extrusionClr>
                <a:schemeClr val="hlink"/>
              </a:extrusionClr>
            </a:sp3d>
          </p:spPr>
          <p:txBody>
            <a:bodyPr rot="10800000" vert="eaVert" wrap="none" anchor="ctr">
              <a:flatTx/>
            </a:bodyPr>
            <a:lstStyle/>
            <a:p>
              <a:pPr algn="ctr" eaLnBrk="0" hangingPunct="0"/>
              <a:r>
                <a:rPr lang="zh-CN" altLang="zh-CN" b="1" dirty="0">
                  <a:solidFill>
                    <a:schemeClr val="tx2"/>
                  </a:solidFill>
                  <a:latin typeface="华文行楷" pitchFamily="2" charset="-122"/>
                  <a:ea typeface="华文行楷" pitchFamily="2" charset="-122"/>
                </a:rPr>
                <a:t>6.</a:t>
              </a:r>
              <a:r>
                <a:rPr lang="zh-CN" b="1" dirty="0">
                  <a:solidFill>
                    <a:schemeClr val="tx2"/>
                  </a:solidFill>
                  <a:latin typeface="华文行楷" pitchFamily="2" charset="-122"/>
                  <a:ea typeface="华文行楷" pitchFamily="2" charset="-122"/>
                </a:rPr>
                <a:t>确定</a:t>
              </a:r>
            </a:p>
            <a:p>
              <a:pPr algn="ctr" eaLnBrk="0" hangingPunct="0"/>
              <a:r>
                <a:rPr lang="zh-CN" b="1" dirty="0">
                  <a:solidFill>
                    <a:schemeClr val="tx2"/>
                  </a:solidFill>
                  <a:latin typeface="华文行楷" pitchFamily="2" charset="-122"/>
                  <a:ea typeface="华文行楷" pitchFamily="2" charset="-122"/>
                </a:rPr>
                <a:t>长宽比</a:t>
              </a:r>
            </a:p>
          </p:txBody>
        </p:sp>
        <p:sp>
          <p:nvSpPr>
            <p:cNvPr id="57354" name="AutoShape 10"/>
            <p:cNvSpPr>
              <a:spLocks noChangeArrowheads="1"/>
            </p:cNvSpPr>
            <p:nvPr/>
          </p:nvSpPr>
          <p:spPr bwMode="auto">
            <a:xfrm rot="5432887">
              <a:off x="412" y="1552"/>
              <a:ext cx="962" cy="908"/>
            </a:xfrm>
            <a:prstGeom prst="hexagon">
              <a:avLst>
                <a:gd name="adj" fmla="val 26487"/>
                <a:gd name="vf" fmla="val 115470"/>
              </a:avLst>
            </a:prstGeom>
            <a:gradFill rotWithShape="1">
              <a:gsLst>
                <a:gs pos="0">
                  <a:schemeClr val="hlink"/>
                </a:gs>
                <a:gs pos="50000">
                  <a:srgbClr val="4E6013"/>
                </a:gs>
                <a:gs pos="100000">
                  <a:schemeClr val="hlink"/>
                </a:gs>
              </a:gsLst>
              <a:lin ang="18900000" scaled="1"/>
            </a:gradFill>
            <a:ln w="9525" cmpd="sng">
              <a:miter lim="800000"/>
              <a:headEnd/>
              <a:tailEnd/>
            </a:ln>
            <a:scene3d>
              <a:camera prst="legacyObliqueTopLeft">
                <a:rot lat="21299997" lon="20999997" rev="0"/>
              </a:camera>
              <a:lightRig rig="legacyFlat3" dir="t"/>
            </a:scene3d>
            <a:sp3d extrusionH="430200" prstMaterial="legacyMatte">
              <a:bevelT w="13500" h="13500" prst="angle"/>
              <a:bevelB w="13500" h="13500" prst="angle"/>
              <a:extrusionClr>
                <a:schemeClr val="hlink"/>
              </a:extrusionClr>
            </a:sp3d>
          </p:spPr>
          <p:txBody>
            <a:bodyPr rot="10800000" vert="eaVert" wrap="none" anchor="ctr">
              <a:flatTx/>
            </a:bodyPr>
            <a:lstStyle/>
            <a:p>
              <a:pPr algn="ctr" eaLnBrk="0" hangingPunct="0"/>
              <a:r>
                <a:rPr lang="zh-CN" altLang="zh-CN" b="1">
                  <a:solidFill>
                    <a:schemeClr val="tx2"/>
                  </a:solidFill>
                  <a:latin typeface="华文行楷" pitchFamily="2" charset="-122"/>
                  <a:ea typeface="华文行楷" pitchFamily="2" charset="-122"/>
                </a:rPr>
                <a:t>4.</a:t>
              </a:r>
              <a:r>
                <a:rPr lang="zh-CN" b="1">
                  <a:solidFill>
                    <a:schemeClr val="tx2"/>
                  </a:solidFill>
                  <a:latin typeface="华文行楷" pitchFamily="2" charset="-122"/>
                  <a:ea typeface="华文行楷" pitchFamily="2" charset="-122"/>
                </a:rPr>
                <a:t>选择植物</a:t>
              </a:r>
            </a:p>
          </p:txBody>
        </p:sp>
        <p:sp>
          <p:nvSpPr>
            <p:cNvPr id="57355" name="AutoShape 11"/>
            <p:cNvSpPr>
              <a:spLocks noChangeArrowheads="1"/>
            </p:cNvSpPr>
            <p:nvPr/>
          </p:nvSpPr>
          <p:spPr bwMode="auto">
            <a:xfrm rot="5432887">
              <a:off x="-27" y="834"/>
              <a:ext cx="962" cy="908"/>
            </a:xfrm>
            <a:prstGeom prst="hexagon">
              <a:avLst>
                <a:gd name="adj" fmla="val 26487"/>
                <a:gd name="vf" fmla="val 115470"/>
              </a:avLst>
            </a:prstGeom>
            <a:gradFill rotWithShape="1">
              <a:gsLst>
                <a:gs pos="0">
                  <a:schemeClr val="accent2"/>
                </a:gs>
                <a:gs pos="50000">
                  <a:srgbClr val="765A0C"/>
                </a:gs>
                <a:gs pos="100000">
                  <a:schemeClr val="accent2"/>
                </a:gs>
              </a:gsLst>
              <a:lin ang="18900000" scaled="1"/>
            </a:gradFill>
            <a:ln w="9525" cmpd="sng">
              <a:miter lim="800000"/>
              <a:headEnd/>
              <a:tailEnd/>
            </a:ln>
            <a:scene3d>
              <a:camera prst="legacyObliqueTopLeft">
                <a:rot lat="21299997" lon="20999997" rev="0"/>
              </a:camera>
              <a:lightRig rig="legacyFlat3" dir="t"/>
            </a:scene3d>
            <a:sp3d extrusionH="430200" prstMaterial="legacyMatte">
              <a:bevelT w="13500" h="13500" prst="angle"/>
              <a:bevelB w="13500" h="13500" prst="angle"/>
              <a:extrusionClr>
                <a:schemeClr val="accent2"/>
              </a:extrusionClr>
            </a:sp3d>
          </p:spPr>
          <p:txBody>
            <a:bodyPr rot="10800000" vert="eaVert" wrap="none" anchor="ctr">
              <a:flatTx/>
            </a:bodyPr>
            <a:lstStyle/>
            <a:p>
              <a:pPr algn="ctr">
                <a:lnSpc>
                  <a:spcPct val="90000"/>
                </a:lnSpc>
                <a:spcBef>
                  <a:spcPct val="20000"/>
                </a:spcBef>
                <a:buClr>
                  <a:schemeClr val="tx2"/>
                </a:buClr>
                <a:buFont typeface="Wingdings" pitchFamily="2" charset="2"/>
                <a:buNone/>
              </a:pPr>
              <a:r>
                <a:rPr lang="zh-CN" altLang="zh-CN" b="1" dirty="0">
                  <a:solidFill>
                    <a:schemeClr val="tx2"/>
                  </a:solidFill>
                  <a:latin typeface="华文行楷" pitchFamily="2" charset="-122"/>
                  <a:ea typeface="华文行楷" pitchFamily="2" charset="-122"/>
                </a:rPr>
                <a:t>5.</a:t>
              </a:r>
              <a:r>
                <a:rPr lang="zh-CN" b="1" dirty="0">
                  <a:solidFill>
                    <a:schemeClr val="tx2"/>
                  </a:solidFill>
                  <a:latin typeface="华文行楷" pitchFamily="2" charset="-122"/>
                  <a:ea typeface="华文行楷" pitchFamily="2" charset="-122"/>
                </a:rPr>
                <a:t>计算</a:t>
              </a:r>
            </a:p>
            <a:p>
              <a:pPr algn="ctr">
                <a:lnSpc>
                  <a:spcPct val="90000"/>
                </a:lnSpc>
                <a:spcBef>
                  <a:spcPct val="20000"/>
                </a:spcBef>
                <a:buClr>
                  <a:schemeClr val="tx2"/>
                </a:buClr>
                <a:buFont typeface="Wingdings" pitchFamily="2" charset="2"/>
                <a:buNone/>
              </a:pPr>
              <a:r>
                <a:rPr lang="zh-CN" b="1" dirty="0">
                  <a:solidFill>
                    <a:schemeClr val="tx2"/>
                  </a:solidFill>
                  <a:latin typeface="华文行楷" pitchFamily="2" charset="-122"/>
                  <a:ea typeface="华文行楷" pitchFamily="2" charset="-122"/>
                </a:rPr>
                <a:t>表面积</a:t>
              </a:r>
            </a:p>
          </p:txBody>
        </p:sp>
      </p:grpSp>
      <p:sp>
        <p:nvSpPr>
          <p:cNvPr id="57356" name="Text Box 13"/>
          <p:cNvSpPr txBox="1">
            <a:spLocks noChangeArrowheads="1"/>
          </p:cNvSpPr>
          <p:nvPr/>
        </p:nvSpPr>
        <p:spPr bwMode="auto">
          <a:xfrm>
            <a:off x="2484438" y="3573463"/>
            <a:ext cx="1028700" cy="822325"/>
          </a:xfrm>
          <a:prstGeom prst="rect">
            <a:avLst/>
          </a:prstGeom>
          <a:noFill/>
          <a:ln w="9525">
            <a:noFill/>
            <a:miter lim="800000"/>
            <a:headEnd/>
            <a:tailEnd/>
          </a:ln>
        </p:spPr>
        <p:txBody>
          <a:bodyPr wrap="none">
            <a:spAutoFit/>
          </a:bodyPr>
          <a:lstStyle/>
          <a:p>
            <a:r>
              <a:rPr lang="zh-CN" altLang="zh-CN">
                <a:solidFill>
                  <a:schemeClr val="tx2"/>
                </a:solidFill>
                <a:latin typeface="华文行楷" pitchFamily="2" charset="-122"/>
                <a:ea typeface="华文行楷" pitchFamily="2" charset="-122"/>
              </a:rPr>
              <a:t>7.</a:t>
            </a:r>
            <a:r>
              <a:rPr lang="zh-CN">
                <a:solidFill>
                  <a:schemeClr val="tx2"/>
                </a:solidFill>
                <a:latin typeface="华文行楷" pitchFamily="2" charset="-122"/>
                <a:ea typeface="华文行楷" pitchFamily="2" charset="-122"/>
              </a:rPr>
              <a:t>设计</a:t>
            </a:r>
          </a:p>
          <a:p>
            <a:r>
              <a:rPr lang="zh-CN">
                <a:solidFill>
                  <a:schemeClr val="tx2"/>
                </a:solidFill>
                <a:latin typeface="华文行楷" pitchFamily="2" charset="-122"/>
                <a:ea typeface="华文行楷" pitchFamily="2" charset="-122"/>
              </a:rPr>
              <a:t>结构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734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 presetClass="entr" presetSubtype="1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checkerboard(across)">
                                      <p:cBhvr>
                                        <p:cTn id="11" dur="500"/>
                                        <p:tgtEl>
                                          <p:spTgt spid="2"/>
                                        </p:tgtEl>
                                      </p:cBhvr>
                                    </p:animEffect>
                                  </p:childTnLst>
                                </p:cTn>
                              </p:par>
                              <p:par>
                                <p:cTn id="12" presetID="5" presetClass="entr" presetSubtype="10" fill="hold" grpId="0" nodeType="withEffect">
                                  <p:stCondLst>
                                    <p:cond delay="0"/>
                                  </p:stCondLst>
                                  <p:childTnLst>
                                    <p:set>
                                      <p:cBhvr>
                                        <p:cTn id="13" dur="1" fill="hold">
                                          <p:stCondLst>
                                            <p:cond delay="0"/>
                                          </p:stCondLst>
                                        </p:cTn>
                                        <p:tgtEl>
                                          <p:spTgt spid="57356"/>
                                        </p:tgtEl>
                                        <p:attrNameLst>
                                          <p:attrName>style.visibility</p:attrName>
                                        </p:attrNameLst>
                                      </p:cBhvr>
                                      <p:to>
                                        <p:strVal val="visible"/>
                                      </p:to>
                                    </p:set>
                                    <p:animEffect transition="in" filter="checkerboard(across)">
                                      <p:cBhvr>
                                        <p:cTn id="14" dur="500"/>
                                        <p:tgtEl>
                                          <p:spTgt spid="573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animBg="1"/>
      <p:bldP spid="57356" grpId="0"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p:cNvPicPr>
            <a:picLocks noChangeAspect="1" noChangeArrowheads="1"/>
          </p:cNvPicPr>
          <p:nvPr/>
        </p:nvPicPr>
        <p:blipFill>
          <a:blip r:embed="rId2" cstate="print"/>
          <a:srcRect/>
          <a:stretch>
            <a:fillRect/>
          </a:stretch>
        </p:blipFill>
        <p:spPr bwMode="auto">
          <a:xfrm>
            <a:off x="1187624" y="908720"/>
            <a:ext cx="6624638" cy="2735263"/>
          </a:xfrm>
          <a:prstGeom prst="rect">
            <a:avLst/>
          </a:prstGeom>
          <a:noFill/>
          <a:ln w="9525">
            <a:noFill/>
            <a:miter lim="800000"/>
            <a:headEnd/>
            <a:tailEnd/>
          </a:ln>
        </p:spPr>
      </p:pic>
      <p:sp>
        <p:nvSpPr>
          <p:cNvPr id="58371" name="Rectangle 3"/>
          <p:cNvSpPr>
            <a:spLocks noChangeArrowheads="1"/>
          </p:cNvSpPr>
          <p:nvPr/>
        </p:nvSpPr>
        <p:spPr bwMode="auto">
          <a:xfrm>
            <a:off x="323850" y="317600"/>
            <a:ext cx="4967288" cy="519112"/>
          </a:xfrm>
          <a:prstGeom prst="rect">
            <a:avLst/>
          </a:prstGeom>
          <a:noFill/>
          <a:ln w="9525">
            <a:noFill/>
            <a:miter lim="800000"/>
            <a:headEnd/>
            <a:tailEnd/>
          </a:ln>
        </p:spPr>
        <p:txBody>
          <a:bodyPr>
            <a:spAutoFit/>
          </a:bodyPr>
          <a:lstStyle/>
          <a:p>
            <a:r>
              <a:rPr lang="zh-CN" sz="2800" b="1" dirty="0">
                <a:solidFill>
                  <a:srgbClr val="FFFF00"/>
                </a:solidFill>
                <a:ea typeface="华文行楷" pitchFamily="2" charset="-122"/>
              </a:rPr>
              <a:t>人工湿地工艺流程设计</a:t>
            </a:r>
          </a:p>
        </p:txBody>
      </p:sp>
      <p:sp>
        <p:nvSpPr>
          <p:cNvPr id="58372" name="Rectangle 4"/>
          <p:cNvSpPr>
            <a:spLocks noChangeArrowheads="1"/>
          </p:cNvSpPr>
          <p:nvPr/>
        </p:nvSpPr>
        <p:spPr bwMode="auto">
          <a:xfrm>
            <a:off x="395288" y="3716338"/>
            <a:ext cx="4176712" cy="519112"/>
          </a:xfrm>
          <a:prstGeom prst="rect">
            <a:avLst/>
          </a:prstGeom>
          <a:noFill/>
          <a:ln w="9525">
            <a:noFill/>
            <a:miter lim="800000"/>
            <a:headEnd/>
            <a:tailEnd/>
          </a:ln>
        </p:spPr>
        <p:txBody>
          <a:bodyPr>
            <a:spAutoFit/>
          </a:bodyPr>
          <a:lstStyle/>
          <a:p>
            <a:r>
              <a:rPr lang="zh-CN" sz="2800" b="1" dirty="0">
                <a:solidFill>
                  <a:srgbClr val="FFFF00"/>
                </a:solidFill>
                <a:ea typeface="华文行楷" pitchFamily="2" charset="-122"/>
              </a:rPr>
              <a:t>人工湿地组合形式设计</a:t>
            </a:r>
          </a:p>
        </p:txBody>
      </p:sp>
      <p:pic>
        <p:nvPicPr>
          <p:cNvPr id="58373" name="Picture 5"/>
          <p:cNvPicPr>
            <a:picLocks noChangeAspect="1" noChangeArrowheads="1"/>
          </p:cNvPicPr>
          <p:nvPr/>
        </p:nvPicPr>
        <p:blipFill>
          <a:blip r:embed="rId3" cstate="print"/>
          <a:srcRect/>
          <a:stretch>
            <a:fillRect/>
          </a:stretch>
        </p:blipFill>
        <p:spPr bwMode="auto">
          <a:xfrm>
            <a:off x="1187450" y="4221163"/>
            <a:ext cx="6697663" cy="2636837"/>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ChangeArrowheads="1"/>
          </p:cNvSpPr>
          <p:nvPr/>
        </p:nvSpPr>
        <p:spPr bwMode="auto">
          <a:xfrm>
            <a:off x="539750" y="474539"/>
            <a:ext cx="8064500" cy="2185214"/>
          </a:xfrm>
          <a:prstGeom prst="rect">
            <a:avLst/>
          </a:prstGeom>
          <a:noFill/>
          <a:ln w="9525">
            <a:noFill/>
            <a:miter lim="800000"/>
            <a:headEnd/>
            <a:tailEnd/>
          </a:ln>
        </p:spPr>
        <p:txBody>
          <a:bodyPr>
            <a:spAutoFit/>
          </a:bodyPr>
          <a:lstStyle/>
          <a:p>
            <a:r>
              <a:rPr lang="zh-CN" sz="2800" b="1" dirty="0">
                <a:solidFill>
                  <a:srgbClr val="0BF57A"/>
                </a:solidFill>
                <a:latin typeface="华文楷体" pitchFamily="2" charset="-122"/>
                <a:ea typeface="华文楷体" pitchFamily="2" charset="-122"/>
              </a:rPr>
              <a:t>潜流湿地</a:t>
            </a:r>
          </a:p>
          <a:p>
            <a:r>
              <a:rPr lang="zh-CN" b="1" dirty="0">
                <a:solidFill>
                  <a:schemeClr val="tx2"/>
                </a:solidFill>
                <a:latin typeface="华文楷体" pitchFamily="2" charset="-122"/>
                <a:ea typeface="华文楷体" pitchFamily="2" charset="-122"/>
              </a:rPr>
              <a:t>       </a:t>
            </a:r>
            <a:endParaRPr lang="en-US" altLang="zh-CN" b="1" dirty="0">
              <a:solidFill>
                <a:schemeClr val="tx2"/>
              </a:solidFill>
              <a:latin typeface="华文楷体" pitchFamily="2" charset="-122"/>
              <a:ea typeface="华文楷体" pitchFamily="2" charset="-122"/>
            </a:endParaRPr>
          </a:p>
          <a:p>
            <a:r>
              <a:rPr lang="zh-CN" b="1" dirty="0">
                <a:solidFill>
                  <a:srgbClr val="FFFF00"/>
                </a:solidFill>
                <a:latin typeface="华文楷体" pitchFamily="2" charset="-122"/>
                <a:ea typeface="华文楷体" pitchFamily="2" charset="-122"/>
              </a:rPr>
              <a:t>设计废水流过基质，且水位保持在基质表面之下。</a:t>
            </a:r>
            <a:r>
              <a:rPr lang="zh-CN" b="1" dirty="0">
                <a:solidFill>
                  <a:schemeClr val="tx2"/>
                </a:solidFill>
                <a:latin typeface="华文楷体" pitchFamily="2" charset="-122"/>
                <a:ea typeface="华文楷体" pitchFamily="2" charset="-122"/>
              </a:rPr>
              <a:t>潜流系统适于寒冷的气候，可防止在零下气温时结冰。潜流系统不像表流系统易产生臭味或蚊子，可处理较高负荷的废水。但有机负荷太高，易堵塞。通常在潜流系统前设置沉淀池，去除悬浮固体。设计中常采用多个进口，尽可能均匀地分散悬浮固体，避免堵塞。</a:t>
            </a:r>
          </a:p>
        </p:txBody>
      </p:sp>
      <p:sp>
        <p:nvSpPr>
          <p:cNvPr id="59395" name="Rectangle 3"/>
          <p:cNvSpPr>
            <a:spLocks noChangeArrowheads="1"/>
          </p:cNvSpPr>
          <p:nvPr/>
        </p:nvSpPr>
        <p:spPr bwMode="auto">
          <a:xfrm>
            <a:off x="1116013" y="2852738"/>
            <a:ext cx="5192712" cy="457200"/>
          </a:xfrm>
          <a:prstGeom prst="rect">
            <a:avLst/>
          </a:prstGeom>
          <a:noFill/>
          <a:ln w="9525">
            <a:noFill/>
            <a:miter lim="800000"/>
            <a:headEnd/>
            <a:tailEnd/>
          </a:ln>
        </p:spPr>
        <p:txBody>
          <a:bodyPr>
            <a:spAutoFit/>
          </a:bodyPr>
          <a:lstStyle/>
          <a:p>
            <a:r>
              <a:rPr lang="zh-CN" b="1" dirty="0">
                <a:solidFill>
                  <a:schemeClr val="tx2"/>
                </a:solidFill>
                <a:latin typeface="华文楷体" pitchFamily="2" charset="-122"/>
                <a:ea typeface="华文楷体" pitchFamily="2" charset="-122"/>
              </a:rPr>
              <a:t>潜流系统可设成平流或垂直流。</a:t>
            </a:r>
          </a:p>
        </p:txBody>
      </p:sp>
      <p:pic>
        <p:nvPicPr>
          <p:cNvPr id="59396" name="Picture 9" descr="图片2"/>
          <p:cNvPicPr>
            <a:picLocks noChangeAspect="1" noChangeArrowheads="1"/>
          </p:cNvPicPr>
          <p:nvPr/>
        </p:nvPicPr>
        <p:blipFill>
          <a:blip r:embed="rId2" cstate="print"/>
          <a:srcRect/>
          <a:stretch>
            <a:fillRect/>
          </a:stretch>
        </p:blipFill>
        <p:spPr bwMode="auto">
          <a:xfrm>
            <a:off x="0" y="3431224"/>
            <a:ext cx="4500563" cy="3068637"/>
          </a:xfrm>
          <a:prstGeom prst="rect">
            <a:avLst/>
          </a:prstGeom>
          <a:noFill/>
          <a:ln w="9525">
            <a:noFill/>
            <a:miter lim="800000"/>
            <a:headEnd/>
            <a:tailEnd/>
          </a:ln>
        </p:spPr>
      </p:pic>
      <p:sp>
        <p:nvSpPr>
          <p:cNvPr id="59397" name="Rectangle 10"/>
          <p:cNvSpPr>
            <a:spLocks noChangeArrowheads="1"/>
          </p:cNvSpPr>
          <p:nvPr/>
        </p:nvSpPr>
        <p:spPr bwMode="auto">
          <a:xfrm>
            <a:off x="218281" y="3521322"/>
            <a:ext cx="1795463" cy="366713"/>
          </a:xfrm>
          <a:prstGeom prst="rect">
            <a:avLst/>
          </a:prstGeom>
          <a:noFill/>
          <a:ln w="9525">
            <a:noFill/>
            <a:miter lim="800000"/>
            <a:headEnd/>
            <a:tailEnd/>
          </a:ln>
        </p:spPr>
        <p:txBody>
          <a:bodyPr wrap="none">
            <a:spAutoFit/>
          </a:bodyPr>
          <a:lstStyle/>
          <a:p>
            <a:r>
              <a:rPr lang="zh-CN" sz="1800" b="1" dirty="0">
                <a:solidFill>
                  <a:srgbClr val="FF0000"/>
                </a:solidFill>
                <a:latin typeface="华文楷体" pitchFamily="2" charset="-122"/>
                <a:ea typeface="华文楷体" pitchFamily="2" charset="-122"/>
              </a:rPr>
              <a:t>垂直流人工湿地</a:t>
            </a:r>
          </a:p>
        </p:txBody>
      </p:sp>
      <p:pic>
        <p:nvPicPr>
          <p:cNvPr id="59398" name="Picture 11" descr="图片1"/>
          <p:cNvPicPr>
            <a:picLocks noChangeAspect="1" noChangeArrowheads="1"/>
          </p:cNvPicPr>
          <p:nvPr/>
        </p:nvPicPr>
        <p:blipFill>
          <a:blip r:embed="rId3" cstate="print"/>
          <a:srcRect/>
          <a:stretch>
            <a:fillRect/>
          </a:stretch>
        </p:blipFill>
        <p:spPr bwMode="auto">
          <a:xfrm>
            <a:off x="4500563" y="3431224"/>
            <a:ext cx="4643437" cy="3068637"/>
          </a:xfrm>
          <a:prstGeom prst="rect">
            <a:avLst/>
          </a:prstGeom>
          <a:noFill/>
          <a:ln w="9525">
            <a:noFill/>
            <a:miter lim="800000"/>
            <a:headEnd/>
            <a:tailEnd/>
          </a:ln>
        </p:spPr>
      </p:pic>
      <p:sp>
        <p:nvSpPr>
          <p:cNvPr id="59399" name="Rectangle 12"/>
          <p:cNvSpPr>
            <a:spLocks noChangeArrowheads="1"/>
          </p:cNvSpPr>
          <p:nvPr/>
        </p:nvSpPr>
        <p:spPr bwMode="auto">
          <a:xfrm>
            <a:off x="4932363" y="3566343"/>
            <a:ext cx="1565275" cy="366713"/>
          </a:xfrm>
          <a:prstGeom prst="rect">
            <a:avLst/>
          </a:prstGeom>
          <a:noFill/>
          <a:ln w="9525">
            <a:noFill/>
            <a:miter lim="800000"/>
            <a:headEnd/>
            <a:tailEnd/>
          </a:ln>
        </p:spPr>
        <p:txBody>
          <a:bodyPr wrap="none">
            <a:spAutoFit/>
          </a:bodyPr>
          <a:lstStyle/>
          <a:p>
            <a:r>
              <a:rPr lang="zh-CN" sz="1800" b="1" dirty="0">
                <a:solidFill>
                  <a:srgbClr val="FF0000"/>
                </a:solidFill>
                <a:latin typeface="华文楷体" pitchFamily="2" charset="-122"/>
                <a:ea typeface="华文楷体" pitchFamily="2" charset="-122"/>
              </a:rPr>
              <a:t>平流人工湿地</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descr="潜流"/>
          <p:cNvPicPr>
            <a:picLocks noChangeAspect="1" noChangeArrowheads="1"/>
          </p:cNvPicPr>
          <p:nvPr/>
        </p:nvPicPr>
        <p:blipFill>
          <a:blip r:embed="rId2" cstate="print"/>
          <a:srcRect/>
          <a:stretch>
            <a:fillRect/>
          </a:stretch>
        </p:blipFill>
        <p:spPr bwMode="auto">
          <a:xfrm>
            <a:off x="0" y="0"/>
            <a:ext cx="9144000" cy="3284538"/>
          </a:xfrm>
          <a:prstGeom prst="rect">
            <a:avLst/>
          </a:prstGeom>
          <a:noFill/>
          <a:ln w="9525">
            <a:noFill/>
            <a:miter lim="800000"/>
            <a:headEnd/>
            <a:tailEnd/>
          </a:ln>
        </p:spPr>
      </p:pic>
      <p:pic>
        <p:nvPicPr>
          <p:cNvPr id="60419" name="Picture 4" descr="图片1"/>
          <p:cNvPicPr>
            <a:picLocks noChangeAspect="1" noChangeArrowheads="1"/>
          </p:cNvPicPr>
          <p:nvPr/>
        </p:nvPicPr>
        <p:blipFill>
          <a:blip r:embed="rId3" cstate="print"/>
          <a:srcRect/>
          <a:stretch>
            <a:fillRect/>
          </a:stretch>
        </p:blipFill>
        <p:spPr bwMode="auto">
          <a:xfrm>
            <a:off x="0" y="3284538"/>
            <a:ext cx="9144000" cy="3573462"/>
          </a:xfrm>
          <a:prstGeom prst="rect">
            <a:avLst/>
          </a:prstGeom>
          <a:noFill/>
          <a:ln w="9525">
            <a:noFill/>
            <a:miter lim="800000"/>
            <a:headEnd/>
            <a:tailEnd/>
          </a:ln>
        </p:spPr>
      </p:pic>
      <p:sp>
        <p:nvSpPr>
          <p:cNvPr id="60420" name="Rectangle 5"/>
          <p:cNvSpPr>
            <a:spLocks noGrp="1" noChangeArrowheads="1"/>
          </p:cNvSpPr>
          <p:nvPr>
            <p:ph idx="4294967295"/>
          </p:nvPr>
        </p:nvSpPr>
        <p:spPr>
          <a:xfrm>
            <a:off x="301625" y="228600"/>
            <a:ext cx="8540750" cy="5870575"/>
          </a:xfrm>
        </p:spPr>
        <p:txBody>
          <a:bodyPr/>
          <a:lstStyle/>
          <a:p>
            <a:pPr eaLnBrk="1" hangingPunct="1"/>
            <a:endParaRPr lang="zh-CN" altLang="zh-CN">
              <a:ea typeface="宋体" pitchFamily="2"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3"/>
          <p:cNvSpPr>
            <a:spLocks noGrp="1" noChangeArrowheads="1"/>
          </p:cNvSpPr>
          <p:nvPr>
            <p:ph idx="4294967295"/>
          </p:nvPr>
        </p:nvSpPr>
        <p:spPr>
          <a:xfrm>
            <a:off x="301625" y="764704"/>
            <a:ext cx="8540750" cy="5870575"/>
          </a:xfrm>
        </p:spPr>
        <p:txBody>
          <a:bodyPr>
            <a:normAutofit lnSpcReduction="10000"/>
          </a:bodyPr>
          <a:lstStyle/>
          <a:p>
            <a:pPr eaLnBrk="1" hangingPunct="1">
              <a:buFontTx/>
              <a:buNone/>
            </a:pPr>
            <a:r>
              <a:rPr lang="zh-CN" altLang="zh-CN" i="1" dirty="0">
                <a:latin typeface="华文楷体" pitchFamily="2" charset="-122"/>
                <a:ea typeface="华文楷体" pitchFamily="2" charset="-122"/>
              </a:rPr>
              <a:t>     </a:t>
            </a:r>
          </a:p>
          <a:p>
            <a:pPr algn="ctr" eaLnBrk="1" hangingPunct="1">
              <a:buFontTx/>
              <a:buNone/>
            </a:pPr>
            <a:r>
              <a:rPr lang="zh-CN" altLang="zh-CN" i="1" dirty="0">
                <a:latin typeface="华文楷体" pitchFamily="2" charset="-122"/>
                <a:ea typeface="华文楷体" pitchFamily="2" charset="-122"/>
              </a:rPr>
              <a:t>     </a:t>
            </a:r>
            <a:r>
              <a:rPr lang="zh-CN" altLang="zh-CN" b="1" i="1" dirty="0">
                <a:solidFill>
                  <a:srgbClr val="0BF57A"/>
                </a:solidFill>
                <a:latin typeface="华文楷体" pitchFamily="2" charset="-122"/>
                <a:ea typeface="华文楷体" pitchFamily="2" charset="-122"/>
              </a:rPr>
              <a:t>Ac </a:t>
            </a:r>
            <a:r>
              <a:rPr lang="zh-CN" altLang="zh-CN" b="1" dirty="0">
                <a:solidFill>
                  <a:srgbClr val="0BF57A"/>
                </a:solidFill>
                <a:latin typeface="华文楷体" pitchFamily="2" charset="-122"/>
                <a:ea typeface="华文楷体" pitchFamily="2" charset="-122"/>
              </a:rPr>
              <a:t>= </a:t>
            </a:r>
            <a:r>
              <a:rPr lang="zh-CN" altLang="zh-CN" b="1" i="1" dirty="0">
                <a:solidFill>
                  <a:srgbClr val="0BF57A"/>
                </a:solidFill>
                <a:latin typeface="华文楷体" pitchFamily="2" charset="-122"/>
                <a:ea typeface="华文楷体" pitchFamily="2" charset="-122"/>
              </a:rPr>
              <a:t>Q/ ( Ks </a:t>
            </a:r>
            <a:r>
              <a:rPr lang="zh-CN" altLang="zh-CN" b="1" dirty="0">
                <a:solidFill>
                  <a:srgbClr val="0BF57A"/>
                </a:solidFill>
                <a:latin typeface="华文楷体" pitchFamily="2" charset="-122"/>
                <a:ea typeface="华文楷体" pitchFamily="2" charset="-122"/>
              </a:rPr>
              <a:t>×</a:t>
            </a:r>
            <a:r>
              <a:rPr lang="zh-CN" altLang="zh-CN" b="1" i="1" dirty="0">
                <a:solidFill>
                  <a:srgbClr val="0BF57A"/>
                </a:solidFill>
                <a:latin typeface="华文楷体" pitchFamily="2" charset="-122"/>
                <a:ea typeface="华文楷体" pitchFamily="2" charset="-122"/>
              </a:rPr>
              <a:t>S)</a:t>
            </a:r>
          </a:p>
          <a:p>
            <a:pPr eaLnBrk="1" hangingPunct="1">
              <a:buFontTx/>
              <a:buNone/>
            </a:pPr>
            <a:r>
              <a:rPr lang="zh-CN" altLang="zh-CN" dirty="0">
                <a:latin typeface="华文楷体" pitchFamily="2" charset="-122"/>
                <a:ea typeface="华文楷体" pitchFamily="2" charset="-122"/>
              </a:rPr>
              <a:t>     </a:t>
            </a:r>
            <a:r>
              <a:rPr lang="zh-CN" altLang="zh-CN" i="1" dirty="0">
                <a:latin typeface="华文楷体" pitchFamily="2" charset="-122"/>
                <a:ea typeface="华文楷体" pitchFamily="2" charset="-122"/>
              </a:rPr>
              <a:t>Ac </a:t>
            </a:r>
            <a:r>
              <a:rPr lang="zh-CN" dirty="0">
                <a:solidFill>
                  <a:schemeClr val="tx1"/>
                </a:solidFill>
                <a:latin typeface="华文楷体" pitchFamily="2" charset="-122"/>
                <a:ea typeface="华文楷体" pitchFamily="2" charset="-122"/>
              </a:rPr>
              <a:t>为横断面面积</a:t>
            </a:r>
            <a:r>
              <a:rPr lang="zh-CN" altLang="zh-CN" dirty="0">
                <a:solidFill>
                  <a:schemeClr val="tx1"/>
                </a:solidFill>
                <a:latin typeface="华文楷体" pitchFamily="2" charset="-122"/>
                <a:ea typeface="华文楷体" pitchFamily="2" charset="-122"/>
              </a:rPr>
              <a:t>( </a:t>
            </a:r>
            <a:r>
              <a:rPr lang="zh-CN" dirty="0">
                <a:solidFill>
                  <a:schemeClr val="tx1"/>
                </a:solidFill>
                <a:latin typeface="华文楷体" pitchFamily="2" charset="-122"/>
                <a:ea typeface="华文楷体" pitchFamily="2" charset="-122"/>
              </a:rPr>
              <a:t>宽</a:t>
            </a:r>
            <a:r>
              <a:rPr lang="zh-CN" altLang="zh-CN" dirty="0">
                <a:solidFill>
                  <a:schemeClr val="tx1"/>
                </a:solidFill>
                <a:latin typeface="华文楷体" pitchFamily="2" charset="-122"/>
                <a:ea typeface="华文楷体" pitchFamily="2" charset="-122"/>
              </a:rPr>
              <a:t>×</a:t>
            </a:r>
            <a:r>
              <a:rPr lang="zh-CN" dirty="0">
                <a:solidFill>
                  <a:schemeClr val="tx1"/>
                </a:solidFill>
                <a:latin typeface="华文楷体" pitchFamily="2" charset="-122"/>
                <a:ea typeface="华文楷体" pitchFamily="2" charset="-122"/>
              </a:rPr>
              <a:t>深</a:t>
            </a:r>
            <a:r>
              <a:rPr lang="zh-CN" altLang="zh-CN" dirty="0">
                <a:solidFill>
                  <a:schemeClr val="tx1"/>
                </a:solidFill>
                <a:latin typeface="华文楷体" pitchFamily="2" charset="-122"/>
                <a:ea typeface="华文楷体" pitchFamily="2" charset="-122"/>
              </a:rPr>
              <a:t>) , m</a:t>
            </a:r>
            <a:r>
              <a:rPr lang="zh-CN" altLang="zh-CN" baseline="30000" dirty="0">
                <a:solidFill>
                  <a:schemeClr val="tx1"/>
                </a:solidFill>
                <a:latin typeface="华文楷体" pitchFamily="2" charset="-122"/>
                <a:ea typeface="华文楷体" pitchFamily="2" charset="-122"/>
              </a:rPr>
              <a:t>2</a:t>
            </a:r>
            <a:r>
              <a:rPr lang="zh-CN" altLang="zh-CN" dirty="0">
                <a:solidFill>
                  <a:schemeClr val="tx1"/>
                </a:solidFill>
                <a:latin typeface="华文楷体" pitchFamily="2" charset="-122"/>
                <a:ea typeface="华文楷体" pitchFamily="2" charset="-122"/>
              </a:rPr>
              <a:t> ; </a:t>
            </a:r>
          </a:p>
          <a:p>
            <a:pPr eaLnBrk="1" hangingPunct="1">
              <a:buFontTx/>
              <a:buNone/>
            </a:pPr>
            <a:r>
              <a:rPr lang="zh-CN" altLang="zh-CN" i="1" dirty="0">
                <a:latin typeface="华文楷体" pitchFamily="2" charset="-122"/>
                <a:ea typeface="华文楷体" pitchFamily="2" charset="-122"/>
              </a:rPr>
              <a:t>    </a:t>
            </a:r>
            <a:r>
              <a:rPr lang="en-US" altLang="zh-CN" i="1" dirty="0">
                <a:latin typeface="华文楷体" pitchFamily="2" charset="-122"/>
                <a:ea typeface="华文楷体" pitchFamily="2" charset="-122"/>
              </a:rPr>
              <a:t> </a:t>
            </a:r>
            <a:r>
              <a:rPr lang="zh-CN" altLang="zh-CN" i="1" dirty="0">
                <a:latin typeface="华文楷体" pitchFamily="2" charset="-122"/>
                <a:ea typeface="华文楷体" pitchFamily="2" charset="-122"/>
              </a:rPr>
              <a:t>Ks </a:t>
            </a:r>
            <a:r>
              <a:rPr lang="zh-CN" dirty="0">
                <a:solidFill>
                  <a:schemeClr val="tx1"/>
                </a:solidFill>
                <a:latin typeface="华文楷体" pitchFamily="2" charset="-122"/>
                <a:ea typeface="华文楷体" pitchFamily="2" charset="-122"/>
              </a:rPr>
              <a:t>为水力传导率</a:t>
            </a:r>
            <a:r>
              <a:rPr lang="zh-CN" altLang="zh-CN" dirty="0">
                <a:solidFill>
                  <a:schemeClr val="tx1"/>
                </a:solidFill>
                <a:latin typeface="华文楷体" pitchFamily="2" charset="-122"/>
                <a:ea typeface="华文楷体" pitchFamily="2" charset="-122"/>
              </a:rPr>
              <a:t>, m</a:t>
            </a:r>
            <a:r>
              <a:rPr lang="zh-CN" altLang="zh-CN" baseline="30000" dirty="0">
                <a:solidFill>
                  <a:schemeClr val="tx1"/>
                </a:solidFill>
                <a:latin typeface="华文楷体" pitchFamily="2" charset="-122"/>
                <a:ea typeface="华文楷体" pitchFamily="2" charset="-122"/>
              </a:rPr>
              <a:t>3</a:t>
            </a:r>
            <a:r>
              <a:rPr lang="zh-CN" altLang="zh-CN" dirty="0">
                <a:solidFill>
                  <a:schemeClr val="tx1"/>
                </a:solidFill>
                <a:latin typeface="华文楷体" pitchFamily="2" charset="-122"/>
                <a:ea typeface="华文楷体" pitchFamily="2" charset="-122"/>
              </a:rPr>
              <a:t>/ m</a:t>
            </a:r>
            <a:r>
              <a:rPr lang="zh-CN" altLang="zh-CN" baseline="30000" dirty="0">
                <a:solidFill>
                  <a:schemeClr val="tx1"/>
                </a:solidFill>
                <a:latin typeface="华文楷体" pitchFamily="2" charset="-122"/>
                <a:ea typeface="华文楷体" pitchFamily="2" charset="-122"/>
              </a:rPr>
              <a:t>2</a:t>
            </a:r>
            <a:r>
              <a:rPr lang="zh-CN" altLang="zh-CN" dirty="0">
                <a:solidFill>
                  <a:schemeClr val="tx1"/>
                </a:solidFill>
                <a:latin typeface="华文楷体" pitchFamily="2" charset="-122"/>
                <a:ea typeface="华文楷体" pitchFamily="2" charset="-122"/>
              </a:rPr>
              <a:t>·d ; </a:t>
            </a:r>
          </a:p>
          <a:p>
            <a:pPr eaLnBrk="1" hangingPunct="1">
              <a:buFontTx/>
              <a:buNone/>
            </a:pPr>
            <a:r>
              <a:rPr lang="zh-CN" altLang="zh-CN" i="1" dirty="0">
                <a:latin typeface="华文楷体" pitchFamily="2" charset="-122"/>
                <a:ea typeface="华文楷体" pitchFamily="2" charset="-122"/>
              </a:rPr>
              <a:t>   </a:t>
            </a:r>
            <a:r>
              <a:rPr lang="en-US" altLang="zh-CN" i="1" dirty="0">
                <a:latin typeface="华文楷体" pitchFamily="2" charset="-122"/>
                <a:ea typeface="华文楷体" pitchFamily="2" charset="-122"/>
              </a:rPr>
              <a:t>  </a:t>
            </a:r>
            <a:r>
              <a:rPr lang="zh-CN" altLang="zh-CN" i="1" dirty="0">
                <a:latin typeface="华文楷体" pitchFamily="2" charset="-122"/>
                <a:ea typeface="华文楷体" pitchFamily="2" charset="-122"/>
              </a:rPr>
              <a:t>Q </a:t>
            </a:r>
            <a:r>
              <a:rPr lang="zh-CN" dirty="0">
                <a:solidFill>
                  <a:schemeClr val="tx1"/>
                </a:solidFill>
                <a:latin typeface="华文楷体" pitchFamily="2" charset="-122"/>
                <a:ea typeface="华文楷体" pitchFamily="2" charset="-122"/>
              </a:rPr>
              <a:t>为流量</a:t>
            </a:r>
            <a:r>
              <a:rPr lang="zh-CN" altLang="zh-CN" dirty="0">
                <a:solidFill>
                  <a:schemeClr val="tx1"/>
                </a:solidFill>
                <a:latin typeface="华文楷体" pitchFamily="2" charset="-122"/>
                <a:ea typeface="华文楷体" pitchFamily="2" charset="-122"/>
              </a:rPr>
              <a:t>, m</a:t>
            </a:r>
            <a:r>
              <a:rPr lang="zh-CN" altLang="zh-CN" baseline="30000" dirty="0">
                <a:solidFill>
                  <a:schemeClr val="tx1"/>
                </a:solidFill>
                <a:latin typeface="华文楷体" pitchFamily="2" charset="-122"/>
                <a:ea typeface="华文楷体" pitchFamily="2" charset="-122"/>
              </a:rPr>
              <a:t>3</a:t>
            </a:r>
            <a:r>
              <a:rPr lang="zh-CN" altLang="zh-CN" dirty="0">
                <a:solidFill>
                  <a:schemeClr val="tx1"/>
                </a:solidFill>
                <a:latin typeface="华文楷体" pitchFamily="2" charset="-122"/>
                <a:ea typeface="华文楷体" pitchFamily="2" charset="-122"/>
              </a:rPr>
              <a:t>/ d ; </a:t>
            </a:r>
          </a:p>
          <a:p>
            <a:pPr eaLnBrk="1" hangingPunct="1">
              <a:buFontTx/>
              <a:buNone/>
            </a:pPr>
            <a:r>
              <a:rPr lang="zh-CN" altLang="zh-CN" i="1" dirty="0">
                <a:latin typeface="华文楷体" pitchFamily="2" charset="-122"/>
                <a:ea typeface="华文楷体" pitchFamily="2" charset="-122"/>
              </a:rPr>
              <a:t>   </a:t>
            </a:r>
            <a:r>
              <a:rPr lang="en-US" altLang="zh-CN" i="1" dirty="0">
                <a:latin typeface="华文楷体" pitchFamily="2" charset="-122"/>
                <a:ea typeface="华文楷体" pitchFamily="2" charset="-122"/>
              </a:rPr>
              <a:t>  </a:t>
            </a:r>
            <a:r>
              <a:rPr lang="zh-CN" altLang="zh-CN" i="1" dirty="0">
                <a:latin typeface="华文楷体" pitchFamily="2" charset="-122"/>
                <a:ea typeface="华文楷体" pitchFamily="2" charset="-122"/>
              </a:rPr>
              <a:t>S </a:t>
            </a:r>
            <a:r>
              <a:rPr lang="zh-CN" dirty="0">
                <a:solidFill>
                  <a:schemeClr val="tx1"/>
                </a:solidFill>
                <a:latin typeface="华文楷体" pitchFamily="2" charset="-122"/>
                <a:ea typeface="华文楷体" pitchFamily="2" charset="-122"/>
              </a:rPr>
              <a:t>为床体坡度</a:t>
            </a:r>
            <a:r>
              <a:rPr lang="zh-CN" altLang="zh-CN" dirty="0">
                <a:solidFill>
                  <a:schemeClr val="tx1"/>
                </a:solidFill>
                <a:latin typeface="华文楷体" pitchFamily="2" charset="-122"/>
                <a:ea typeface="华文楷体" pitchFamily="2" charset="-122"/>
              </a:rPr>
              <a:t>, m/ m</a:t>
            </a:r>
            <a:r>
              <a:rPr lang="zh-CN" dirty="0">
                <a:solidFill>
                  <a:schemeClr val="tx1"/>
                </a:solidFill>
                <a:latin typeface="华文楷体" pitchFamily="2" charset="-122"/>
                <a:ea typeface="华文楷体" pitchFamily="2" charset="-122"/>
              </a:rPr>
              <a:t>。</a:t>
            </a:r>
            <a:endParaRPr lang="en-US" altLang="zh-CN" dirty="0">
              <a:solidFill>
                <a:schemeClr val="tx1"/>
              </a:solidFill>
              <a:latin typeface="华文楷体" pitchFamily="2" charset="-122"/>
              <a:ea typeface="华文楷体" pitchFamily="2" charset="-122"/>
            </a:endParaRPr>
          </a:p>
          <a:p>
            <a:pPr indent="342900">
              <a:spcBef>
                <a:spcPts val="0"/>
              </a:spcBef>
              <a:buNone/>
            </a:pPr>
            <a:endParaRPr lang="en-US" altLang="zh-CN" dirty="0">
              <a:latin typeface="华文楷体" pitchFamily="2" charset="-122"/>
              <a:ea typeface="华文楷体" pitchFamily="2" charset="-122"/>
            </a:endParaRPr>
          </a:p>
          <a:p>
            <a:pPr indent="342900">
              <a:spcBef>
                <a:spcPts val="0"/>
              </a:spcBef>
              <a:buNone/>
            </a:pPr>
            <a:r>
              <a:rPr lang="zh-CN" altLang="zh-CN" dirty="0">
                <a:solidFill>
                  <a:schemeClr val="tx1"/>
                </a:solidFill>
                <a:latin typeface="华文楷体" pitchFamily="2" charset="-122"/>
                <a:ea typeface="华文楷体" pitchFamily="2" charset="-122"/>
              </a:rPr>
              <a:t>取决于所利用的植物种类, 通常为60～90cm。</a:t>
            </a:r>
          </a:p>
          <a:p>
            <a:pPr>
              <a:spcBef>
                <a:spcPct val="0"/>
              </a:spcBef>
              <a:buNone/>
            </a:pPr>
            <a:r>
              <a:rPr lang="zh-CN" altLang="zh-CN" dirty="0">
                <a:solidFill>
                  <a:schemeClr val="tx1"/>
                </a:solidFill>
                <a:latin typeface="华文楷体" pitchFamily="2" charset="-122"/>
                <a:ea typeface="华文楷体" pitchFamily="2" charset="-122"/>
              </a:rPr>
              <a:t>  湿地床长度通常为20～50 m。过短，则有效处理面积过小，不能保证净化效果；湿地过长，易造成死区，使水位难于调节，不利于植物生长。</a:t>
            </a:r>
          </a:p>
          <a:p>
            <a:pPr eaLnBrk="1" hangingPunct="1">
              <a:buFontTx/>
              <a:buNone/>
            </a:pPr>
            <a:endParaRPr lang="zh-CN" dirty="0">
              <a:latin typeface="华文楷体" pitchFamily="2" charset="-122"/>
              <a:ea typeface="华文楷体" pitchFamily="2" charset="-122"/>
            </a:endParaRPr>
          </a:p>
          <a:p>
            <a:pPr eaLnBrk="1" hangingPunct="1"/>
            <a:endParaRPr lang="zh-CN" altLang="zh-CN" dirty="0">
              <a:latin typeface="华文楷体" pitchFamily="2" charset="-122"/>
              <a:ea typeface="华文楷体" pitchFamily="2" charset="-122"/>
            </a:endParaRPr>
          </a:p>
        </p:txBody>
      </p:sp>
      <p:sp>
        <p:nvSpPr>
          <p:cNvPr id="3" name="Rectangle 2">
            <a:extLst>
              <a:ext uri="{FF2B5EF4-FFF2-40B4-BE49-F238E27FC236}">
                <a16:creationId xmlns:a16="http://schemas.microsoft.com/office/drawing/2014/main" id="{AB80EE10-ACCD-4AC7-A591-91F615DDB057}"/>
              </a:ext>
            </a:extLst>
          </p:cNvPr>
          <p:cNvSpPr txBox="1">
            <a:spLocks noChangeArrowheads="1"/>
          </p:cNvSpPr>
          <p:nvPr/>
        </p:nvSpPr>
        <p:spPr>
          <a:xfrm>
            <a:off x="301625" y="193204"/>
            <a:ext cx="8229600" cy="1143000"/>
          </a:xfrm>
          <a:prstGeom prst="rect">
            <a:avLst/>
          </a:prstGeom>
        </p:spPr>
        <p:txBody>
          <a:bodyPr vert="horz" lIns="91440" tIns="45720" rIns="91440" bIns="45720" rtlCol="0" anchor="ctr">
            <a:normAutofit/>
          </a:bodyPr>
          <a:lstStyle>
            <a:lvl1pPr algn="l" rtl="0" fontAlgn="base">
              <a:spcBef>
                <a:spcPct val="0"/>
              </a:spcBef>
              <a:spcAft>
                <a:spcPct val="0"/>
              </a:spcAft>
              <a:defRPr sz="4400" b="1" kern="1200">
                <a:solidFill>
                  <a:srgbClr val="FFC000"/>
                </a:solidFill>
                <a:effectLst>
                  <a:outerShdw blurRad="38100" dist="38100" dir="2700000" algn="tl">
                    <a:srgbClr val="000000">
                      <a:alpha val="43137"/>
                    </a:srgbClr>
                  </a:outerShdw>
                </a:effectLst>
                <a:latin typeface="+mn-lt"/>
                <a:ea typeface="黑体" pitchFamily="2" charset="-122"/>
                <a:cs typeface="+mj-cs"/>
              </a:defRPr>
            </a:lvl1pPr>
            <a:lvl2pPr algn="l" rtl="0" fontAlgn="base">
              <a:spcBef>
                <a:spcPct val="0"/>
              </a:spcBef>
              <a:spcAft>
                <a:spcPct val="0"/>
              </a:spcAft>
              <a:defRPr sz="4400" b="1">
                <a:solidFill>
                  <a:srgbClr val="FFC000"/>
                </a:solidFill>
                <a:latin typeface="Verdana" pitchFamily="34" charset="0"/>
                <a:ea typeface="黑体" pitchFamily="2" charset="-122"/>
              </a:defRPr>
            </a:lvl2pPr>
            <a:lvl3pPr algn="l" rtl="0" fontAlgn="base">
              <a:spcBef>
                <a:spcPct val="0"/>
              </a:spcBef>
              <a:spcAft>
                <a:spcPct val="0"/>
              </a:spcAft>
              <a:defRPr sz="4400" b="1">
                <a:solidFill>
                  <a:srgbClr val="FFC000"/>
                </a:solidFill>
                <a:latin typeface="Verdana" pitchFamily="34" charset="0"/>
                <a:ea typeface="黑体" pitchFamily="2" charset="-122"/>
              </a:defRPr>
            </a:lvl3pPr>
            <a:lvl4pPr algn="l" rtl="0" fontAlgn="base">
              <a:spcBef>
                <a:spcPct val="0"/>
              </a:spcBef>
              <a:spcAft>
                <a:spcPct val="0"/>
              </a:spcAft>
              <a:defRPr sz="4400" b="1">
                <a:solidFill>
                  <a:srgbClr val="FFC000"/>
                </a:solidFill>
                <a:latin typeface="Verdana" pitchFamily="34" charset="0"/>
                <a:ea typeface="黑体" pitchFamily="2" charset="-122"/>
              </a:defRPr>
            </a:lvl4pPr>
            <a:lvl5pPr algn="l" rtl="0" fontAlgn="base">
              <a:spcBef>
                <a:spcPct val="0"/>
              </a:spcBef>
              <a:spcAft>
                <a:spcPct val="0"/>
              </a:spcAft>
              <a:defRPr sz="4400" b="1">
                <a:solidFill>
                  <a:srgbClr val="FFC000"/>
                </a:solidFill>
                <a:latin typeface="Verdana" pitchFamily="34" charset="0"/>
                <a:ea typeface="黑体" pitchFamily="2" charset="-122"/>
              </a:defRPr>
            </a:lvl5pPr>
            <a:lvl6pPr marL="457200" algn="l" rtl="0" fontAlgn="base">
              <a:spcBef>
                <a:spcPct val="0"/>
              </a:spcBef>
              <a:spcAft>
                <a:spcPct val="0"/>
              </a:spcAft>
              <a:defRPr sz="4400" b="1">
                <a:solidFill>
                  <a:srgbClr val="FFC000"/>
                </a:solidFill>
                <a:latin typeface="Verdana" pitchFamily="34" charset="0"/>
                <a:ea typeface="黑体" pitchFamily="2" charset="-122"/>
              </a:defRPr>
            </a:lvl6pPr>
            <a:lvl7pPr marL="914400" algn="l" rtl="0" fontAlgn="base">
              <a:spcBef>
                <a:spcPct val="0"/>
              </a:spcBef>
              <a:spcAft>
                <a:spcPct val="0"/>
              </a:spcAft>
              <a:defRPr sz="4400" b="1">
                <a:solidFill>
                  <a:srgbClr val="FFC000"/>
                </a:solidFill>
                <a:latin typeface="Verdana" pitchFamily="34" charset="0"/>
                <a:ea typeface="黑体" pitchFamily="2" charset="-122"/>
              </a:defRPr>
            </a:lvl7pPr>
            <a:lvl8pPr marL="1371600" algn="l" rtl="0" fontAlgn="base">
              <a:spcBef>
                <a:spcPct val="0"/>
              </a:spcBef>
              <a:spcAft>
                <a:spcPct val="0"/>
              </a:spcAft>
              <a:defRPr sz="4400" b="1">
                <a:solidFill>
                  <a:srgbClr val="FFC000"/>
                </a:solidFill>
                <a:latin typeface="Verdana" pitchFamily="34" charset="0"/>
                <a:ea typeface="黑体" pitchFamily="2" charset="-122"/>
              </a:defRPr>
            </a:lvl8pPr>
            <a:lvl9pPr marL="1828800" algn="l" rtl="0" fontAlgn="base">
              <a:spcBef>
                <a:spcPct val="0"/>
              </a:spcBef>
              <a:spcAft>
                <a:spcPct val="0"/>
              </a:spcAft>
              <a:defRPr sz="4400" b="1">
                <a:solidFill>
                  <a:srgbClr val="FFC000"/>
                </a:solidFill>
                <a:latin typeface="Verdana" pitchFamily="34" charset="0"/>
                <a:ea typeface="黑体" pitchFamily="2" charset="-122"/>
              </a:defRPr>
            </a:lvl9pPr>
          </a:lstStyle>
          <a:p>
            <a:r>
              <a:rPr lang="zh-CN" sz="3600">
                <a:latin typeface="华文楷体" pitchFamily="2" charset="-122"/>
                <a:ea typeface="华文楷体" pitchFamily="2" charset="-122"/>
              </a:rPr>
              <a:t>潜流型人工湿地的设计参数</a:t>
            </a:r>
            <a:endParaRPr lang="zh-CN" sz="3600" dirty="0">
              <a:latin typeface="华文楷体" pitchFamily="2" charset="-122"/>
              <a:ea typeface="华文楷体" pitchFamily="2"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3"/>
          <p:cNvSpPr>
            <a:spLocks noGrp="1" noChangeArrowheads="1"/>
          </p:cNvSpPr>
          <p:nvPr>
            <p:ph idx="4294967295"/>
          </p:nvPr>
        </p:nvSpPr>
        <p:spPr>
          <a:xfrm>
            <a:off x="301625" y="582761"/>
            <a:ext cx="8540750" cy="5870575"/>
          </a:xfrm>
        </p:spPr>
        <p:txBody>
          <a:bodyPr>
            <a:normAutofit/>
          </a:bodyPr>
          <a:lstStyle/>
          <a:p>
            <a:pPr algn="ctr" eaLnBrk="1" hangingPunct="1">
              <a:lnSpc>
                <a:spcPct val="90000"/>
              </a:lnSpc>
              <a:buFontTx/>
              <a:buNone/>
            </a:pPr>
            <a:r>
              <a:rPr lang="zh-CN" altLang="zh-CN" b="1" i="1" dirty="0">
                <a:solidFill>
                  <a:srgbClr val="0BF57A"/>
                </a:solidFill>
                <a:latin typeface="华文楷体" pitchFamily="2" charset="-122"/>
                <a:ea typeface="华文楷体" pitchFamily="2" charset="-122"/>
              </a:rPr>
              <a:t>A </a:t>
            </a:r>
            <a:r>
              <a:rPr lang="zh-CN" altLang="zh-CN" b="1" dirty="0">
                <a:solidFill>
                  <a:srgbClr val="0BF57A"/>
                </a:solidFill>
                <a:latin typeface="华文楷体" pitchFamily="2" charset="-122"/>
                <a:ea typeface="华文楷体" pitchFamily="2" charset="-122"/>
              </a:rPr>
              <a:t>= </a:t>
            </a:r>
            <a:r>
              <a:rPr lang="zh-CN" altLang="zh-CN" b="1" i="1" dirty="0">
                <a:solidFill>
                  <a:srgbClr val="0BF57A"/>
                </a:solidFill>
                <a:latin typeface="华文楷体" pitchFamily="2" charset="-122"/>
                <a:ea typeface="华文楷体" pitchFamily="2" charset="-122"/>
              </a:rPr>
              <a:t>Q ( </a:t>
            </a:r>
            <a:r>
              <a:rPr lang="zh-CN" altLang="zh-CN" b="1" dirty="0">
                <a:solidFill>
                  <a:srgbClr val="0BF57A"/>
                </a:solidFill>
                <a:latin typeface="华文楷体" pitchFamily="2" charset="-122"/>
                <a:ea typeface="华文楷体" pitchFamily="2" charset="-122"/>
              </a:rPr>
              <a:t>ln </a:t>
            </a:r>
            <a:r>
              <a:rPr lang="zh-CN" altLang="zh-CN" b="1" i="1" dirty="0">
                <a:solidFill>
                  <a:srgbClr val="0BF57A"/>
                </a:solidFill>
                <a:latin typeface="华文楷体" pitchFamily="2" charset="-122"/>
                <a:ea typeface="华文楷体" pitchFamily="2" charset="-122"/>
              </a:rPr>
              <a:t>C</a:t>
            </a:r>
            <a:r>
              <a:rPr lang="zh-CN" altLang="zh-CN" b="1" dirty="0">
                <a:solidFill>
                  <a:srgbClr val="0BF57A"/>
                </a:solidFill>
                <a:latin typeface="华文楷体" pitchFamily="2" charset="-122"/>
                <a:ea typeface="华文楷体" pitchFamily="2" charset="-122"/>
              </a:rPr>
              <a:t>0 - ln </a:t>
            </a:r>
            <a:r>
              <a:rPr lang="zh-CN" altLang="zh-CN" b="1" i="1" dirty="0">
                <a:solidFill>
                  <a:srgbClr val="0BF57A"/>
                </a:solidFill>
                <a:latin typeface="华文楷体" pitchFamily="2" charset="-122"/>
                <a:ea typeface="华文楷体" pitchFamily="2" charset="-122"/>
              </a:rPr>
              <a:t>Ce) / ( KT </a:t>
            </a:r>
            <a:r>
              <a:rPr lang="zh-CN" altLang="zh-CN" b="1" dirty="0">
                <a:solidFill>
                  <a:srgbClr val="0BF57A"/>
                </a:solidFill>
                <a:latin typeface="华文楷体" pitchFamily="2" charset="-122"/>
                <a:ea typeface="华文楷体" pitchFamily="2" charset="-122"/>
              </a:rPr>
              <a:t>×</a:t>
            </a:r>
            <a:r>
              <a:rPr lang="zh-CN" altLang="zh-CN" b="1" i="1" dirty="0">
                <a:solidFill>
                  <a:srgbClr val="0BF57A"/>
                </a:solidFill>
                <a:latin typeface="华文楷体" pitchFamily="2" charset="-122"/>
                <a:ea typeface="华文楷体" pitchFamily="2" charset="-122"/>
              </a:rPr>
              <a:t>d </a:t>
            </a:r>
            <a:r>
              <a:rPr lang="zh-CN" altLang="zh-CN" b="1" dirty="0">
                <a:solidFill>
                  <a:srgbClr val="0BF57A"/>
                </a:solidFill>
                <a:latin typeface="华文楷体" pitchFamily="2" charset="-122"/>
                <a:ea typeface="华文楷体" pitchFamily="2" charset="-122"/>
              </a:rPr>
              <a:t>×</a:t>
            </a:r>
            <a:r>
              <a:rPr lang="zh-CN" altLang="zh-CN" b="1" i="1" dirty="0">
                <a:solidFill>
                  <a:srgbClr val="0BF57A"/>
                </a:solidFill>
                <a:latin typeface="华文楷体" pitchFamily="2" charset="-122"/>
                <a:ea typeface="华文楷体" pitchFamily="2" charset="-122"/>
              </a:rPr>
              <a:t>φ) </a:t>
            </a:r>
          </a:p>
          <a:p>
            <a:pPr eaLnBrk="1" hangingPunct="1">
              <a:lnSpc>
                <a:spcPct val="90000"/>
              </a:lnSpc>
              <a:buFontTx/>
              <a:buNone/>
            </a:pPr>
            <a:endParaRPr lang="en-US" altLang="zh-CN" sz="2200" i="1" dirty="0">
              <a:solidFill>
                <a:schemeClr val="tx2"/>
              </a:solidFill>
              <a:latin typeface="华文楷体" pitchFamily="2" charset="-122"/>
              <a:ea typeface="华文楷体" pitchFamily="2" charset="-122"/>
            </a:endParaRPr>
          </a:p>
          <a:p>
            <a:pPr eaLnBrk="1" hangingPunct="1">
              <a:lnSpc>
                <a:spcPct val="90000"/>
              </a:lnSpc>
              <a:buFontTx/>
              <a:buNone/>
            </a:pPr>
            <a:r>
              <a:rPr lang="zh-CN" altLang="zh-CN" sz="2200" i="1" dirty="0">
                <a:solidFill>
                  <a:srgbClr val="FFFF00"/>
                </a:solidFill>
                <a:latin typeface="华文楷体" pitchFamily="2" charset="-122"/>
                <a:ea typeface="华文楷体" pitchFamily="2" charset="-122"/>
              </a:rPr>
              <a:t>A</a:t>
            </a:r>
            <a:r>
              <a:rPr lang="zh-CN" altLang="zh-CN" sz="2200" i="1" dirty="0">
                <a:solidFill>
                  <a:schemeClr val="tx2"/>
                </a:solidFill>
                <a:latin typeface="华文楷体" pitchFamily="2" charset="-122"/>
                <a:ea typeface="华文楷体" pitchFamily="2" charset="-122"/>
              </a:rPr>
              <a:t> </a:t>
            </a:r>
            <a:r>
              <a:rPr lang="zh-CN" sz="2200" dirty="0">
                <a:solidFill>
                  <a:schemeClr val="tx2"/>
                </a:solidFill>
                <a:latin typeface="华文楷体" pitchFamily="2" charset="-122"/>
                <a:ea typeface="华文楷体" pitchFamily="2" charset="-122"/>
              </a:rPr>
              <a:t>为湿地面积</a:t>
            </a:r>
            <a:r>
              <a:rPr lang="zh-CN" altLang="zh-CN" sz="2200" dirty="0">
                <a:solidFill>
                  <a:schemeClr val="tx2"/>
                </a:solidFill>
                <a:latin typeface="华文楷体" pitchFamily="2" charset="-122"/>
                <a:ea typeface="华文楷体" pitchFamily="2" charset="-122"/>
              </a:rPr>
              <a:t>, m</a:t>
            </a:r>
            <a:r>
              <a:rPr lang="zh-CN" altLang="zh-CN" sz="2200" baseline="30000" dirty="0">
                <a:solidFill>
                  <a:schemeClr val="tx2"/>
                </a:solidFill>
                <a:latin typeface="华文楷体" pitchFamily="2" charset="-122"/>
                <a:ea typeface="华文楷体" pitchFamily="2" charset="-122"/>
              </a:rPr>
              <a:t>2</a:t>
            </a:r>
            <a:r>
              <a:rPr lang="zh-CN" altLang="zh-CN" sz="2200" dirty="0">
                <a:solidFill>
                  <a:schemeClr val="tx2"/>
                </a:solidFill>
                <a:latin typeface="华文楷体" pitchFamily="2" charset="-122"/>
                <a:ea typeface="华文楷体" pitchFamily="2" charset="-122"/>
              </a:rPr>
              <a:t> ; </a:t>
            </a:r>
          </a:p>
          <a:p>
            <a:pPr eaLnBrk="1" hangingPunct="1">
              <a:lnSpc>
                <a:spcPct val="150000"/>
              </a:lnSpc>
              <a:buNone/>
            </a:pPr>
            <a:r>
              <a:rPr lang="zh-CN" altLang="zh-CN" sz="2200" i="1" dirty="0">
                <a:solidFill>
                  <a:srgbClr val="FFFF00"/>
                </a:solidFill>
                <a:latin typeface="华文楷体" pitchFamily="2" charset="-122"/>
                <a:ea typeface="华文楷体" pitchFamily="2" charset="-122"/>
              </a:rPr>
              <a:t>Q </a:t>
            </a:r>
            <a:r>
              <a:rPr lang="zh-CN" sz="2200" dirty="0">
                <a:solidFill>
                  <a:schemeClr val="tx2"/>
                </a:solidFill>
                <a:latin typeface="华文楷体" pitchFamily="2" charset="-122"/>
                <a:ea typeface="华文楷体" pitchFamily="2" charset="-122"/>
              </a:rPr>
              <a:t>为流量</a:t>
            </a:r>
            <a:r>
              <a:rPr lang="zh-CN" altLang="zh-CN" sz="2200" dirty="0">
                <a:solidFill>
                  <a:schemeClr val="tx2"/>
                </a:solidFill>
                <a:latin typeface="华文楷体" pitchFamily="2" charset="-122"/>
                <a:ea typeface="华文楷体" pitchFamily="2" charset="-122"/>
              </a:rPr>
              <a:t>, m</a:t>
            </a:r>
            <a:r>
              <a:rPr lang="zh-CN" altLang="zh-CN" sz="2200" baseline="30000" dirty="0">
                <a:solidFill>
                  <a:schemeClr val="tx2"/>
                </a:solidFill>
                <a:latin typeface="华文楷体" pitchFamily="2" charset="-122"/>
                <a:ea typeface="华文楷体" pitchFamily="2" charset="-122"/>
              </a:rPr>
              <a:t>3</a:t>
            </a:r>
            <a:r>
              <a:rPr lang="zh-CN" altLang="zh-CN" sz="2200" dirty="0">
                <a:solidFill>
                  <a:schemeClr val="tx2"/>
                </a:solidFill>
                <a:latin typeface="华文楷体" pitchFamily="2" charset="-122"/>
                <a:ea typeface="华文楷体" pitchFamily="2" charset="-122"/>
              </a:rPr>
              <a:t>/ d ;</a:t>
            </a:r>
          </a:p>
          <a:p>
            <a:pPr eaLnBrk="1" hangingPunct="1">
              <a:lnSpc>
                <a:spcPct val="150000"/>
              </a:lnSpc>
              <a:buNone/>
            </a:pPr>
            <a:r>
              <a:rPr lang="zh-CN" altLang="zh-CN" sz="2200" i="1" dirty="0">
                <a:solidFill>
                  <a:srgbClr val="FFFF00"/>
                </a:solidFill>
                <a:latin typeface="华文楷体" pitchFamily="2" charset="-122"/>
                <a:ea typeface="华文楷体" pitchFamily="2" charset="-122"/>
              </a:rPr>
              <a:t>C</a:t>
            </a:r>
            <a:r>
              <a:rPr lang="zh-CN" altLang="zh-CN" sz="2200" baseline="-25000" dirty="0">
                <a:solidFill>
                  <a:srgbClr val="FFFF00"/>
                </a:solidFill>
                <a:latin typeface="华文楷体" pitchFamily="2" charset="-122"/>
                <a:ea typeface="华文楷体" pitchFamily="2" charset="-122"/>
              </a:rPr>
              <a:t>0</a:t>
            </a:r>
            <a:r>
              <a:rPr lang="zh-CN" altLang="zh-CN" sz="2200" dirty="0">
                <a:solidFill>
                  <a:srgbClr val="FFFF00"/>
                </a:solidFill>
                <a:latin typeface="华文楷体" pitchFamily="2" charset="-122"/>
                <a:ea typeface="华文楷体" pitchFamily="2" charset="-122"/>
              </a:rPr>
              <a:t> </a:t>
            </a:r>
            <a:r>
              <a:rPr lang="zh-CN" sz="2200" dirty="0">
                <a:solidFill>
                  <a:srgbClr val="FFFF00"/>
                </a:solidFill>
                <a:latin typeface="华文楷体" pitchFamily="2" charset="-122"/>
                <a:ea typeface="华文楷体" pitchFamily="2" charset="-122"/>
              </a:rPr>
              <a:t>、</a:t>
            </a:r>
            <a:r>
              <a:rPr lang="zh-CN" altLang="zh-CN" sz="2200" i="1" dirty="0">
                <a:solidFill>
                  <a:srgbClr val="FFFF00"/>
                </a:solidFill>
                <a:latin typeface="华文楷体" pitchFamily="2" charset="-122"/>
                <a:ea typeface="华文楷体" pitchFamily="2" charset="-122"/>
              </a:rPr>
              <a:t>Ce </a:t>
            </a:r>
            <a:r>
              <a:rPr lang="zh-CN" sz="2200" dirty="0">
                <a:solidFill>
                  <a:schemeClr val="tx2"/>
                </a:solidFill>
                <a:latin typeface="华文楷体" pitchFamily="2" charset="-122"/>
                <a:ea typeface="华文楷体" pitchFamily="2" charset="-122"/>
              </a:rPr>
              <a:t>分别为进水、出水</a:t>
            </a:r>
            <a:r>
              <a:rPr lang="zh-CN" altLang="zh-CN" sz="2200" dirty="0">
                <a:solidFill>
                  <a:schemeClr val="tx2"/>
                </a:solidFill>
                <a:latin typeface="华文楷体" pitchFamily="2" charset="-122"/>
                <a:ea typeface="华文楷体" pitchFamily="2" charset="-122"/>
              </a:rPr>
              <a:t>BOD </a:t>
            </a:r>
            <a:r>
              <a:rPr lang="zh-CN" sz="2200" dirty="0">
                <a:solidFill>
                  <a:schemeClr val="tx2"/>
                </a:solidFill>
                <a:latin typeface="华文楷体" pitchFamily="2" charset="-122"/>
                <a:ea typeface="华文楷体" pitchFamily="2" charset="-122"/>
              </a:rPr>
              <a:t>浓度</a:t>
            </a:r>
            <a:r>
              <a:rPr lang="zh-CN" altLang="zh-CN" sz="2200" dirty="0">
                <a:solidFill>
                  <a:schemeClr val="tx2"/>
                </a:solidFill>
                <a:latin typeface="华文楷体" pitchFamily="2" charset="-122"/>
                <a:ea typeface="华文楷体" pitchFamily="2" charset="-122"/>
              </a:rPr>
              <a:t>, mg/ L ; </a:t>
            </a:r>
          </a:p>
          <a:p>
            <a:pPr eaLnBrk="1" hangingPunct="1">
              <a:lnSpc>
                <a:spcPct val="150000"/>
              </a:lnSpc>
              <a:buNone/>
            </a:pPr>
            <a:r>
              <a:rPr lang="zh-CN" altLang="zh-CN" sz="2200" i="1" dirty="0">
                <a:solidFill>
                  <a:srgbClr val="FFFF00"/>
                </a:solidFill>
                <a:latin typeface="华文楷体" pitchFamily="2" charset="-122"/>
                <a:ea typeface="华文楷体" pitchFamily="2" charset="-122"/>
              </a:rPr>
              <a:t>KT </a:t>
            </a:r>
            <a:r>
              <a:rPr lang="zh-CN" sz="2200" dirty="0">
                <a:solidFill>
                  <a:schemeClr val="tx2"/>
                </a:solidFill>
                <a:latin typeface="华文楷体" pitchFamily="2" charset="-122"/>
                <a:ea typeface="华文楷体" pitchFamily="2" charset="-122"/>
              </a:rPr>
              <a:t>为一级反应速率常数</a:t>
            </a:r>
            <a:r>
              <a:rPr lang="zh-CN" altLang="zh-CN" sz="2200" dirty="0">
                <a:solidFill>
                  <a:schemeClr val="tx2"/>
                </a:solidFill>
                <a:latin typeface="华文楷体" pitchFamily="2" charset="-122"/>
                <a:ea typeface="华文楷体" pitchFamily="2" charset="-122"/>
              </a:rPr>
              <a:t>, d </a:t>
            </a:r>
            <a:r>
              <a:rPr lang="zh-CN" altLang="zh-CN" sz="2200" baseline="30000" dirty="0">
                <a:solidFill>
                  <a:schemeClr val="tx2"/>
                </a:solidFill>
                <a:latin typeface="华文楷体" pitchFamily="2" charset="-122"/>
                <a:ea typeface="华文楷体" pitchFamily="2" charset="-122"/>
              </a:rPr>
              <a:t>- </a:t>
            </a:r>
            <a:r>
              <a:rPr lang="en-US" altLang="zh-CN" sz="2200" baseline="30000" dirty="0">
                <a:solidFill>
                  <a:schemeClr val="tx2"/>
                </a:solidFill>
                <a:latin typeface="华文楷体" pitchFamily="2" charset="-122"/>
                <a:ea typeface="华文楷体" pitchFamily="2" charset="-122"/>
              </a:rPr>
              <a:t>1</a:t>
            </a:r>
            <a:r>
              <a:rPr lang="zh-CN" altLang="zh-CN" sz="2200" baseline="30000" dirty="0">
                <a:solidFill>
                  <a:schemeClr val="tx2"/>
                </a:solidFill>
                <a:latin typeface="华文楷体" pitchFamily="2" charset="-122"/>
                <a:ea typeface="华文楷体" pitchFamily="2" charset="-122"/>
              </a:rPr>
              <a:t> </a:t>
            </a:r>
            <a:r>
              <a:rPr lang="zh-CN" altLang="zh-CN" sz="2200" dirty="0">
                <a:solidFill>
                  <a:schemeClr val="tx2"/>
                </a:solidFill>
                <a:latin typeface="华文楷体" pitchFamily="2" charset="-122"/>
                <a:ea typeface="华文楷体" pitchFamily="2" charset="-122"/>
              </a:rPr>
              <a:t>; </a:t>
            </a:r>
          </a:p>
          <a:p>
            <a:pPr eaLnBrk="1" hangingPunct="1">
              <a:lnSpc>
                <a:spcPct val="150000"/>
              </a:lnSpc>
              <a:buNone/>
            </a:pPr>
            <a:r>
              <a:rPr lang="zh-CN" altLang="zh-CN" sz="2200" i="1" dirty="0">
                <a:solidFill>
                  <a:srgbClr val="FFFF00"/>
                </a:solidFill>
                <a:latin typeface="华文楷体" pitchFamily="2" charset="-122"/>
                <a:ea typeface="华文楷体" pitchFamily="2" charset="-122"/>
              </a:rPr>
              <a:t>d </a:t>
            </a:r>
            <a:r>
              <a:rPr lang="zh-CN" sz="2200" dirty="0">
                <a:solidFill>
                  <a:schemeClr val="tx2"/>
                </a:solidFill>
                <a:latin typeface="华文楷体" pitchFamily="2" charset="-122"/>
                <a:ea typeface="华文楷体" pitchFamily="2" charset="-122"/>
              </a:rPr>
              <a:t>为床体深度</a:t>
            </a:r>
            <a:r>
              <a:rPr lang="zh-CN" altLang="zh-CN" sz="2200" dirty="0">
                <a:solidFill>
                  <a:schemeClr val="tx2"/>
                </a:solidFill>
                <a:latin typeface="华文楷体" pitchFamily="2" charset="-122"/>
                <a:ea typeface="华文楷体" pitchFamily="2" charset="-122"/>
              </a:rPr>
              <a:t>, m; </a:t>
            </a:r>
          </a:p>
          <a:p>
            <a:pPr eaLnBrk="1" hangingPunct="1">
              <a:lnSpc>
                <a:spcPct val="150000"/>
              </a:lnSpc>
              <a:buNone/>
            </a:pPr>
            <a:r>
              <a:rPr lang="zh-CN" altLang="zh-CN" sz="2200" i="1" dirty="0">
                <a:solidFill>
                  <a:srgbClr val="FFFF00"/>
                </a:solidFill>
                <a:latin typeface="华文楷体" pitchFamily="2" charset="-122"/>
                <a:ea typeface="华文楷体" pitchFamily="2" charset="-122"/>
              </a:rPr>
              <a:t>φ</a:t>
            </a:r>
            <a:r>
              <a:rPr lang="zh-CN" sz="2200" dirty="0">
                <a:solidFill>
                  <a:schemeClr val="tx2"/>
                </a:solidFill>
                <a:latin typeface="华文楷体" pitchFamily="2" charset="-122"/>
                <a:ea typeface="华文楷体" pitchFamily="2" charset="-122"/>
              </a:rPr>
              <a:t>为床体孔隙度</a:t>
            </a:r>
            <a:r>
              <a:rPr lang="zh-CN" altLang="zh-CN" sz="2200" dirty="0">
                <a:solidFill>
                  <a:schemeClr val="tx2"/>
                </a:solidFill>
                <a:latin typeface="华文楷体" pitchFamily="2" charset="-122"/>
                <a:ea typeface="华文楷体" pitchFamily="2" charset="-122"/>
              </a:rPr>
              <a:t>; </a:t>
            </a:r>
          </a:p>
          <a:p>
            <a:pPr eaLnBrk="1" hangingPunct="1">
              <a:lnSpc>
                <a:spcPct val="150000"/>
              </a:lnSpc>
              <a:buNone/>
            </a:pPr>
            <a:r>
              <a:rPr lang="zh-CN" altLang="zh-CN" sz="2200" i="1" dirty="0">
                <a:solidFill>
                  <a:srgbClr val="FFFF00"/>
                </a:solidFill>
                <a:latin typeface="华文楷体" pitchFamily="2" charset="-122"/>
                <a:ea typeface="华文楷体" pitchFamily="2" charset="-122"/>
              </a:rPr>
              <a:t>T </a:t>
            </a:r>
            <a:r>
              <a:rPr lang="zh-CN" sz="2200" dirty="0">
                <a:solidFill>
                  <a:schemeClr val="tx2"/>
                </a:solidFill>
                <a:latin typeface="华文楷体" pitchFamily="2" charset="-122"/>
                <a:ea typeface="华文楷体" pitchFamily="2" charset="-122"/>
              </a:rPr>
              <a:t>为温度</a:t>
            </a:r>
            <a:r>
              <a:rPr lang="zh-CN" altLang="zh-CN" sz="2200" dirty="0">
                <a:solidFill>
                  <a:schemeClr val="tx2"/>
                </a:solidFill>
                <a:latin typeface="华文楷体" pitchFamily="2" charset="-122"/>
                <a:ea typeface="华文楷体" pitchFamily="2" charset="-122"/>
              </a:rPr>
              <a:t>, ℃</a:t>
            </a:r>
            <a:r>
              <a:rPr lang="zh-CN" sz="2200" dirty="0">
                <a:solidFill>
                  <a:schemeClr val="tx2"/>
                </a:solidFill>
                <a:latin typeface="华文楷体" pitchFamily="2" charset="-122"/>
                <a:ea typeface="华文楷体" pitchFamily="2" charset="-122"/>
              </a:rPr>
              <a:t>。</a:t>
            </a:r>
          </a:p>
          <a:p>
            <a:pPr eaLnBrk="1" hangingPunct="1">
              <a:lnSpc>
                <a:spcPct val="150000"/>
              </a:lnSpc>
              <a:buNone/>
            </a:pPr>
            <a:r>
              <a:rPr lang="zh-CN" sz="2200" dirty="0">
                <a:solidFill>
                  <a:schemeClr val="tx2"/>
                </a:solidFill>
                <a:latin typeface="华文楷体" pitchFamily="2" charset="-122"/>
                <a:ea typeface="华文楷体" pitchFamily="2" charset="-122"/>
              </a:rPr>
              <a:t>一级反应速率常数</a:t>
            </a:r>
            <a:r>
              <a:rPr lang="zh-CN" altLang="zh-CN" sz="2200" i="1" dirty="0">
                <a:solidFill>
                  <a:schemeClr val="tx2"/>
                </a:solidFill>
                <a:latin typeface="华文楷体" pitchFamily="2" charset="-122"/>
                <a:ea typeface="华文楷体" pitchFamily="2" charset="-122"/>
              </a:rPr>
              <a:t>KT </a:t>
            </a:r>
            <a:r>
              <a:rPr lang="zh-CN" altLang="zh-CN" sz="2200" dirty="0">
                <a:solidFill>
                  <a:schemeClr val="tx2"/>
                </a:solidFill>
                <a:latin typeface="华文楷体" pitchFamily="2" charset="-122"/>
                <a:ea typeface="华文楷体" pitchFamily="2" charset="-122"/>
              </a:rPr>
              <a:t>= </a:t>
            </a:r>
            <a:r>
              <a:rPr lang="zh-CN" altLang="zh-CN" sz="2200" i="1" dirty="0">
                <a:solidFill>
                  <a:schemeClr val="tx2"/>
                </a:solidFill>
                <a:latin typeface="华文楷体" pitchFamily="2" charset="-122"/>
                <a:ea typeface="华文楷体" pitchFamily="2" charset="-122"/>
              </a:rPr>
              <a:t>K</a:t>
            </a:r>
            <a:r>
              <a:rPr lang="zh-CN" altLang="zh-CN" sz="2200" baseline="-25000" dirty="0">
                <a:solidFill>
                  <a:schemeClr val="tx2"/>
                </a:solidFill>
                <a:latin typeface="华文楷体" pitchFamily="2" charset="-122"/>
                <a:ea typeface="华文楷体" pitchFamily="2" charset="-122"/>
              </a:rPr>
              <a:t>20</a:t>
            </a:r>
            <a:r>
              <a:rPr lang="zh-CN" altLang="zh-CN" sz="2200" dirty="0">
                <a:solidFill>
                  <a:schemeClr val="tx2"/>
                </a:solidFill>
                <a:latin typeface="华文楷体" pitchFamily="2" charset="-122"/>
                <a:ea typeface="华文楷体" pitchFamily="2" charset="-122"/>
              </a:rPr>
              <a:t> ×1106 </a:t>
            </a:r>
            <a:r>
              <a:rPr lang="zh-CN" altLang="zh-CN" sz="2200" i="1" dirty="0">
                <a:solidFill>
                  <a:schemeClr val="tx2"/>
                </a:solidFill>
                <a:latin typeface="华文楷体" pitchFamily="2" charset="-122"/>
                <a:ea typeface="华文楷体" pitchFamily="2" charset="-122"/>
              </a:rPr>
              <a:t>( T </a:t>
            </a:r>
            <a:r>
              <a:rPr lang="zh-CN" altLang="zh-CN" sz="2200" dirty="0">
                <a:solidFill>
                  <a:schemeClr val="tx2"/>
                </a:solidFill>
                <a:latin typeface="华文楷体" pitchFamily="2" charset="-122"/>
                <a:ea typeface="华文楷体" pitchFamily="2" charset="-122"/>
              </a:rPr>
              <a:t>- 20</a:t>
            </a:r>
            <a:r>
              <a:rPr lang="zh-CN" altLang="zh-CN" sz="2200" i="1" dirty="0">
                <a:solidFill>
                  <a:schemeClr val="tx2"/>
                </a:solidFill>
                <a:latin typeface="华文楷体" pitchFamily="2" charset="-122"/>
                <a:ea typeface="华文楷体" pitchFamily="2" charset="-122"/>
              </a:rPr>
              <a:t>)</a:t>
            </a:r>
          </a:p>
          <a:p>
            <a:pPr eaLnBrk="1" hangingPunct="1">
              <a:lnSpc>
                <a:spcPct val="150000"/>
              </a:lnSpc>
              <a:buNone/>
            </a:pPr>
            <a:r>
              <a:rPr lang="zh-CN" altLang="zh-CN" sz="2200" dirty="0">
                <a:solidFill>
                  <a:schemeClr val="tx2"/>
                </a:solidFill>
                <a:latin typeface="华文楷体" pitchFamily="2" charset="-122"/>
                <a:ea typeface="华文楷体" pitchFamily="2" charset="-122"/>
              </a:rPr>
              <a:t>BOD </a:t>
            </a:r>
            <a:r>
              <a:rPr lang="zh-CN" sz="2200" dirty="0">
                <a:solidFill>
                  <a:schemeClr val="tx2"/>
                </a:solidFill>
                <a:latin typeface="华文楷体" pitchFamily="2" charset="-122"/>
                <a:ea typeface="华文楷体" pitchFamily="2" charset="-122"/>
              </a:rPr>
              <a:t>负荷率应在</a:t>
            </a:r>
            <a:r>
              <a:rPr lang="zh-CN" altLang="zh-CN" sz="2200" dirty="0">
                <a:solidFill>
                  <a:schemeClr val="tx2"/>
                </a:solidFill>
                <a:latin typeface="华文楷体" pitchFamily="2" charset="-122"/>
                <a:ea typeface="华文楷体" pitchFamily="2" charset="-122"/>
              </a:rPr>
              <a:t>80</a:t>
            </a:r>
            <a:r>
              <a:rPr lang="zh-CN" sz="2200" dirty="0">
                <a:solidFill>
                  <a:schemeClr val="tx2"/>
                </a:solidFill>
                <a:latin typeface="华文楷体" pitchFamily="2" charset="-122"/>
                <a:ea typeface="华文楷体" pitchFamily="2" charset="-122"/>
              </a:rPr>
              <a:t>～</a:t>
            </a:r>
            <a:r>
              <a:rPr lang="zh-CN" altLang="zh-CN" sz="2200" dirty="0">
                <a:solidFill>
                  <a:schemeClr val="tx2"/>
                </a:solidFill>
                <a:latin typeface="华文楷体" pitchFamily="2" charset="-122"/>
                <a:ea typeface="华文楷体" pitchFamily="2" charset="-122"/>
              </a:rPr>
              <a:t>110kg/ ha·d </a:t>
            </a:r>
            <a:r>
              <a:rPr lang="zh-CN" sz="2200" dirty="0">
                <a:solidFill>
                  <a:schemeClr val="tx2"/>
                </a:solidFill>
                <a:latin typeface="华文楷体" pitchFamily="2" charset="-122"/>
                <a:ea typeface="华文楷体" pitchFamily="2" charset="-122"/>
              </a:rPr>
              <a:t>以下。</a:t>
            </a:r>
          </a:p>
          <a:p>
            <a:pPr eaLnBrk="1" hangingPunct="1">
              <a:lnSpc>
                <a:spcPct val="90000"/>
              </a:lnSpc>
            </a:pPr>
            <a:endParaRPr lang="zh-CN" altLang="zh-CN" sz="2400" dirty="0">
              <a:solidFill>
                <a:schemeClr val="tx2"/>
              </a:solidFill>
              <a:latin typeface="华文楷体" pitchFamily="2" charset="-122"/>
              <a:ea typeface="华文楷体" pitchFamily="2"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4"/>
          <p:cNvSpPr>
            <a:spLocks noGrp="1" noChangeArrowheads="1"/>
          </p:cNvSpPr>
          <p:nvPr>
            <p:ph idx="4294967295"/>
          </p:nvPr>
        </p:nvSpPr>
        <p:spPr>
          <a:xfrm>
            <a:off x="301625" y="228600"/>
            <a:ext cx="8540750" cy="5870575"/>
          </a:xfrm>
        </p:spPr>
        <p:txBody>
          <a:bodyPr/>
          <a:lstStyle/>
          <a:p>
            <a:pPr eaLnBrk="1" hangingPunct="1">
              <a:buFontTx/>
              <a:buNone/>
            </a:pPr>
            <a:endParaRPr lang="zh-CN" altLang="zh-CN" dirty="0">
              <a:latin typeface="华文楷体" pitchFamily="2" charset="-122"/>
              <a:ea typeface="华文楷体" pitchFamily="2" charset="-122"/>
            </a:endParaRPr>
          </a:p>
          <a:p>
            <a:pPr eaLnBrk="1" hangingPunct="1">
              <a:buFontTx/>
              <a:buNone/>
            </a:pPr>
            <a:endParaRPr lang="zh-CN" altLang="zh-CN" dirty="0">
              <a:latin typeface="华文楷体" pitchFamily="2" charset="-122"/>
              <a:ea typeface="华文楷体" pitchFamily="2" charset="-122"/>
            </a:endParaRPr>
          </a:p>
          <a:p>
            <a:pPr eaLnBrk="1" hangingPunct="1">
              <a:buFontTx/>
              <a:buNone/>
            </a:pPr>
            <a:r>
              <a:rPr lang="zh-CN" altLang="zh-CN" dirty="0">
                <a:latin typeface="华文楷体" pitchFamily="2" charset="-122"/>
                <a:ea typeface="华文楷体" pitchFamily="2" charset="-122"/>
              </a:rPr>
              <a:t>      </a:t>
            </a:r>
          </a:p>
        </p:txBody>
      </p:sp>
      <p:sp>
        <p:nvSpPr>
          <p:cNvPr id="65539" name="TextBox 3"/>
          <p:cNvSpPr txBox="1">
            <a:spLocks noChangeArrowheads="1"/>
          </p:cNvSpPr>
          <p:nvPr/>
        </p:nvSpPr>
        <p:spPr bwMode="auto">
          <a:xfrm>
            <a:off x="2624884" y="1484313"/>
            <a:ext cx="3916457" cy="4154984"/>
          </a:xfrm>
          <a:prstGeom prst="rect">
            <a:avLst/>
          </a:prstGeom>
          <a:noFill/>
          <a:ln w="9525">
            <a:noFill/>
            <a:miter lim="800000"/>
            <a:headEnd/>
            <a:tailEnd/>
          </a:ln>
        </p:spPr>
        <p:txBody>
          <a:bodyPr wrap="none">
            <a:spAutoFit/>
          </a:bodyPr>
          <a:lstStyle/>
          <a:p>
            <a:pPr algn="ctr"/>
            <a:r>
              <a:rPr lang="zh-CN" altLang="zh-CN" sz="3600" dirty="0">
                <a:solidFill>
                  <a:srgbClr val="0BF57A"/>
                </a:solidFill>
              </a:rPr>
              <a:t>T=vɛ/Qav</a:t>
            </a:r>
          </a:p>
          <a:p>
            <a:endParaRPr lang="en-US" altLang="zh-CN" sz="2400" dirty="0">
              <a:solidFill>
                <a:srgbClr val="FFFF00"/>
              </a:solidFill>
            </a:endParaRPr>
          </a:p>
          <a:p>
            <a:r>
              <a:rPr lang="zh-CN" altLang="zh-CN" sz="2400" dirty="0">
                <a:solidFill>
                  <a:srgbClr val="FFFF00"/>
                </a:solidFill>
              </a:rPr>
              <a:t>T</a:t>
            </a:r>
            <a:r>
              <a:rPr lang="zh-CN" altLang="zh-CN" sz="2400" dirty="0"/>
              <a:t>-----</a:t>
            </a:r>
            <a:r>
              <a:rPr lang="zh-CN" sz="2400" dirty="0"/>
              <a:t>水力停留时间，</a:t>
            </a:r>
            <a:r>
              <a:rPr lang="zh-CN" altLang="zh-CN" sz="2400" dirty="0"/>
              <a:t>d</a:t>
            </a:r>
          </a:p>
          <a:p>
            <a:endParaRPr lang="en-US" altLang="zh-CN" sz="2400" dirty="0">
              <a:solidFill>
                <a:srgbClr val="FFFF00"/>
              </a:solidFill>
            </a:endParaRPr>
          </a:p>
          <a:p>
            <a:r>
              <a:rPr lang="zh-CN" altLang="zh-CN" sz="2400" dirty="0">
                <a:solidFill>
                  <a:srgbClr val="FFFF00"/>
                </a:solidFill>
              </a:rPr>
              <a:t>V</a:t>
            </a:r>
            <a:r>
              <a:rPr lang="zh-CN" altLang="zh-CN" sz="2400" dirty="0"/>
              <a:t>-----</a:t>
            </a:r>
            <a:r>
              <a:rPr lang="zh-CN" sz="2400" dirty="0"/>
              <a:t>湿地容积，</a:t>
            </a:r>
            <a:r>
              <a:rPr lang="zh-CN" altLang="zh-CN" sz="2400" dirty="0"/>
              <a:t>m</a:t>
            </a:r>
            <a:r>
              <a:rPr lang="zh-CN" altLang="zh-CN" sz="2400" baseline="30000" dirty="0"/>
              <a:t>3</a:t>
            </a:r>
          </a:p>
          <a:p>
            <a:endParaRPr lang="en-US" altLang="zh-CN" sz="2400" dirty="0">
              <a:solidFill>
                <a:srgbClr val="FFFF00"/>
              </a:solidFill>
            </a:endParaRPr>
          </a:p>
          <a:p>
            <a:r>
              <a:rPr lang="zh-CN" altLang="zh-CN" sz="2400" dirty="0">
                <a:solidFill>
                  <a:srgbClr val="FFFF00"/>
                </a:solidFill>
              </a:rPr>
              <a:t>ɛ</a:t>
            </a:r>
            <a:r>
              <a:rPr lang="zh-CN" altLang="zh-CN" sz="2400" dirty="0"/>
              <a:t>-----</a:t>
            </a:r>
            <a:r>
              <a:rPr lang="zh-CN" sz="2400" dirty="0"/>
              <a:t>湿地孔隙率（无量纲）</a:t>
            </a:r>
          </a:p>
          <a:p>
            <a:endParaRPr lang="en-US" altLang="zh-CN" sz="2400" dirty="0">
              <a:solidFill>
                <a:srgbClr val="FFFF00"/>
              </a:solidFill>
            </a:endParaRPr>
          </a:p>
          <a:p>
            <a:r>
              <a:rPr lang="zh-CN" altLang="zh-CN" sz="2400" dirty="0">
                <a:solidFill>
                  <a:srgbClr val="FFFF00"/>
                </a:solidFill>
              </a:rPr>
              <a:t>Qav</a:t>
            </a:r>
            <a:r>
              <a:rPr lang="zh-CN" altLang="zh-CN" sz="2400" dirty="0"/>
              <a:t>----</a:t>
            </a:r>
            <a:r>
              <a:rPr lang="zh-CN" sz="2400" dirty="0"/>
              <a:t>平均流量，</a:t>
            </a:r>
            <a:r>
              <a:rPr lang="zh-CN" altLang="zh-CN" sz="2400" dirty="0"/>
              <a:t>m</a:t>
            </a:r>
            <a:r>
              <a:rPr lang="zh-CN" altLang="zh-CN" sz="2400" baseline="30000" dirty="0"/>
              <a:t>3</a:t>
            </a:r>
            <a:r>
              <a:rPr lang="zh-CN" altLang="zh-CN" sz="2400" dirty="0"/>
              <a:t>/d</a:t>
            </a:r>
          </a:p>
          <a:p>
            <a:endParaRPr lang="zh-CN" altLang="zh-CN" dirty="0"/>
          </a:p>
          <a:p>
            <a:endParaRPr lang="zh-CN" altLang="zh-CN"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ChangeArrowheads="1"/>
          </p:cNvSpPr>
          <p:nvPr/>
        </p:nvSpPr>
        <p:spPr bwMode="auto">
          <a:xfrm>
            <a:off x="684213" y="414660"/>
            <a:ext cx="7920037" cy="2654300"/>
          </a:xfrm>
          <a:prstGeom prst="rect">
            <a:avLst/>
          </a:prstGeom>
          <a:noFill/>
          <a:ln w="9525">
            <a:noFill/>
            <a:miter lim="800000"/>
            <a:headEnd/>
            <a:tailEnd/>
          </a:ln>
        </p:spPr>
        <p:txBody>
          <a:bodyPr>
            <a:spAutoFit/>
          </a:bodyPr>
          <a:lstStyle/>
          <a:p>
            <a:r>
              <a:rPr lang="zh-CN" sz="2800" b="1" dirty="0">
                <a:solidFill>
                  <a:srgbClr val="0BF57A"/>
                </a:solidFill>
                <a:latin typeface="华文楷体" pitchFamily="2" charset="-122"/>
                <a:ea typeface="华文楷体" pitchFamily="2" charset="-122"/>
              </a:rPr>
              <a:t>表流湿地</a:t>
            </a:r>
            <a:r>
              <a:rPr lang="zh-CN" sz="2800" dirty="0">
                <a:solidFill>
                  <a:srgbClr val="0BF57A"/>
                </a:solidFill>
                <a:latin typeface="华文楷体" pitchFamily="2" charset="-122"/>
                <a:ea typeface="华文楷体" pitchFamily="2" charset="-122"/>
              </a:rPr>
              <a:t> </a:t>
            </a:r>
          </a:p>
          <a:p>
            <a:r>
              <a:rPr lang="zh-CN" sz="2800" dirty="0">
                <a:solidFill>
                  <a:schemeClr val="tx2"/>
                </a:solidFill>
                <a:latin typeface="华文楷体" pitchFamily="2" charset="-122"/>
                <a:ea typeface="华文楷体" pitchFamily="2" charset="-122"/>
              </a:rPr>
              <a:t>    表流湿地通常是衬有不透水材料层的浅蓄水池，填有土壤或砂砾基质，栽种露出水面的植物。设计成水淹型，所以水位在基质表面之上，废水在基质上面流动，通过稠密的植物，模拟天然湿地的水流。它的建造费用较低。</a:t>
            </a:r>
          </a:p>
        </p:txBody>
      </p:sp>
      <p:pic>
        <p:nvPicPr>
          <p:cNvPr id="66563" name="Picture 3" descr="图片1"/>
          <p:cNvPicPr>
            <a:picLocks noChangeAspect="1" noChangeArrowheads="1"/>
          </p:cNvPicPr>
          <p:nvPr/>
        </p:nvPicPr>
        <p:blipFill>
          <a:blip r:embed="rId2" cstate="print"/>
          <a:srcRect/>
          <a:stretch>
            <a:fillRect/>
          </a:stretch>
        </p:blipFill>
        <p:spPr bwMode="auto">
          <a:xfrm>
            <a:off x="1619250" y="3284538"/>
            <a:ext cx="5905500" cy="2708275"/>
          </a:xfrm>
          <a:prstGeom prst="rect">
            <a:avLst/>
          </a:prstGeom>
          <a:noFill/>
          <a:ln w="9525">
            <a:noFill/>
            <a:miter lim="800000"/>
            <a:headEnd/>
            <a:tailEnd/>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3" descr="light_shadow_m"/>
          <p:cNvPicPr>
            <a:picLocks noChangeAspect="1" noChangeArrowheads="1"/>
          </p:cNvPicPr>
          <p:nvPr/>
        </p:nvPicPr>
        <p:blipFill>
          <a:blip r:embed="rId2" cstate="print">
            <a:lum bright="-48000" contrast="-24000"/>
          </a:blip>
          <a:srcRect/>
          <a:stretch>
            <a:fillRect/>
          </a:stretch>
        </p:blipFill>
        <p:spPr bwMode="auto">
          <a:xfrm rot="18481135">
            <a:off x="1331913" y="3686175"/>
            <a:ext cx="3571875" cy="441325"/>
          </a:xfrm>
          <a:prstGeom prst="rect">
            <a:avLst/>
          </a:prstGeom>
          <a:noFill/>
          <a:ln w="9525">
            <a:noFill/>
            <a:miter lim="800000"/>
            <a:headEnd/>
            <a:tailEnd/>
          </a:ln>
        </p:spPr>
      </p:pic>
      <p:grpSp>
        <p:nvGrpSpPr>
          <p:cNvPr id="2" name="Group 3"/>
          <p:cNvGrpSpPr>
            <a:grpSpLocks/>
          </p:cNvGrpSpPr>
          <p:nvPr/>
        </p:nvGrpSpPr>
        <p:grpSpPr bwMode="auto">
          <a:xfrm>
            <a:off x="1620838" y="2139950"/>
            <a:ext cx="5913437" cy="2308225"/>
            <a:chOff x="0" y="0"/>
            <a:chExt cx="3725" cy="1454"/>
          </a:xfrm>
        </p:grpSpPr>
        <p:sp>
          <p:nvSpPr>
            <p:cNvPr id="67588" name="Freeform 4"/>
            <p:cNvSpPr>
              <a:spLocks/>
            </p:cNvSpPr>
            <p:nvPr/>
          </p:nvSpPr>
          <p:spPr bwMode="auto">
            <a:xfrm>
              <a:off x="0" y="50"/>
              <a:ext cx="1321" cy="1393"/>
            </a:xfrm>
            <a:custGeom>
              <a:avLst/>
              <a:gdLst>
                <a:gd name="T0" fmla="*/ 0 w 1335"/>
                <a:gd name="T1" fmla="*/ 0 h 1479"/>
                <a:gd name="T2" fmla="*/ 1335 w 1335"/>
                <a:gd name="T3" fmla="*/ 1479 h 1479"/>
              </a:gdLst>
              <a:ahLst/>
              <a:cxnLst>
                <a:cxn ang="0">
                  <a:pos x="763" y="102"/>
                </a:cxn>
                <a:cxn ang="0">
                  <a:pos x="1209" y="244"/>
                </a:cxn>
                <a:cxn ang="0">
                  <a:pos x="1325" y="314"/>
                </a:cxn>
                <a:cxn ang="0">
                  <a:pos x="843" y="267"/>
                </a:cxn>
                <a:cxn ang="0">
                  <a:pos x="305" y="1479"/>
                </a:cxn>
                <a:cxn ang="0">
                  <a:pos x="0" y="1303"/>
                </a:cxn>
                <a:cxn ang="0">
                  <a:pos x="763" y="102"/>
                </a:cxn>
              </a:cxnLst>
              <a:rect l="T0" t="T1" r="T2" b="T3"/>
              <a:pathLst>
                <a:path w="1335" h="1479">
                  <a:moveTo>
                    <a:pt x="763" y="102"/>
                  </a:moveTo>
                  <a:cubicBezTo>
                    <a:pt x="920" y="0"/>
                    <a:pt x="1137" y="178"/>
                    <a:pt x="1209" y="244"/>
                  </a:cubicBezTo>
                  <a:cubicBezTo>
                    <a:pt x="1281" y="310"/>
                    <a:pt x="1335" y="312"/>
                    <a:pt x="1325" y="314"/>
                  </a:cubicBezTo>
                  <a:cubicBezTo>
                    <a:pt x="1262" y="339"/>
                    <a:pt x="1010" y="74"/>
                    <a:pt x="843" y="267"/>
                  </a:cubicBezTo>
                  <a:cubicBezTo>
                    <a:pt x="554" y="534"/>
                    <a:pt x="389" y="1337"/>
                    <a:pt x="305" y="1479"/>
                  </a:cubicBezTo>
                  <a:lnTo>
                    <a:pt x="0" y="1303"/>
                  </a:lnTo>
                  <a:cubicBezTo>
                    <a:pt x="76" y="1074"/>
                    <a:pt x="398" y="270"/>
                    <a:pt x="763" y="102"/>
                  </a:cubicBezTo>
                  <a:close/>
                </a:path>
              </a:pathLst>
            </a:custGeom>
            <a:gradFill rotWithShape="1">
              <a:gsLst>
                <a:gs pos="0">
                  <a:srgbClr val="B2B2B2"/>
                </a:gs>
                <a:gs pos="100000">
                  <a:srgbClr val="000000"/>
                </a:gs>
              </a:gsLst>
              <a:lin ang="0" scaled="1"/>
            </a:gradFill>
            <a:ln w="9525">
              <a:noFill/>
              <a:round/>
              <a:headEnd/>
              <a:tailEnd/>
            </a:ln>
          </p:spPr>
          <p:txBody>
            <a:bodyPr wrap="none" anchor="ctr"/>
            <a:lstStyle/>
            <a:p>
              <a:endParaRPr lang="zh-CN" altLang="en-US"/>
            </a:p>
          </p:txBody>
        </p:sp>
        <p:sp>
          <p:nvSpPr>
            <p:cNvPr id="67589" name="Freeform 5"/>
            <p:cNvSpPr>
              <a:spLocks/>
            </p:cNvSpPr>
            <p:nvPr/>
          </p:nvSpPr>
          <p:spPr bwMode="auto">
            <a:xfrm flipH="1">
              <a:off x="2404" y="50"/>
              <a:ext cx="1321" cy="1393"/>
            </a:xfrm>
            <a:custGeom>
              <a:avLst/>
              <a:gdLst>
                <a:gd name="T0" fmla="*/ 0 w 1335"/>
                <a:gd name="T1" fmla="*/ 0 h 1479"/>
                <a:gd name="T2" fmla="*/ 1335 w 1335"/>
                <a:gd name="T3" fmla="*/ 1479 h 1479"/>
              </a:gdLst>
              <a:ahLst/>
              <a:cxnLst>
                <a:cxn ang="0">
                  <a:pos x="763" y="102"/>
                </a:cxn>
                <a:cxn ang="0">
                  <a:pos x="1209" y="244"/>
                </a:cxn>
                <a:cxn ang="0">
                  <a:pos x="1325" y="314"/>
                </a:cxn>
                <a:cxn ang="0">
                  <a:pos x="843" y="267"/>
                </a:cxn>
                <a:cxn ang="0">
                  <a:pos x="305" y="1479"/>
                </a:cxn>
                <a:cxn ang="0">
                  <a:pos x="0" y="1303"/>
                </a:cxn>
                <a:cxn ang="0">
                  <a:pos x="763" y="102"/>
                </a:cxn>
              </a:cxnLst>
              <a:rect l="T0" t="T1" r="T2" b="T3"/>
              <a:pathLst>
                <a:path w="1335" h="1479">
                  <a:moveTo>
                    <a:pt x="763" y="102"/>
                  </a:moveTo>
                  <a:cubicBezTo>
                    <a:pt x="920" y="0"/>
                    <a:pt x="1137" y="178"/>
                    <a:pt x="1209" y="244"/>
                  </a:cubicBezTo>
                  <a:cubicBezTo>
                    <a:pt x="1281" y="310"/>
                    <a:pt x="1335" y="312"/>
                    <a:pt x="1325" y="314"/>
                  </a:cubicBezTo>
                  <a:cubicBezTo>
                    <a:pt x="1262" y="339"/>
                    <a:pt x="1010" y="74"/>
                    <a:pt x="843" y="267"/>
                  </a:cubicBezTo>
                  <a:cubicBezTo>
                    <a:pt x="554" y="534"/>
                    <a:pt x="389" y="1337"/>
                    <a:pt x="305" y="1479"/>
                  </a:cubicBezTo>
                  <a:lnTo>
                    <a:pt x="0" y="1303"/>
                  </a:lnTo>
                  <a:cubicBezTo>
                    <a:pt x="76" y="1074"/>
                    <a:pt x="398" y="270"/>
                    <a:pt x="763" y="102"/>
                  </a:cubicBezTo>
                  <a:close/>
                </a:path>
              </a:pathLst>
            </a:custGeom>
            <a:gradFill rotWithShape="1">
              <a:gsLst>
                <a:gs pos="0">
                  <a:srgbClr val="B2B2B2"/>
                </a:gs>
                <a:gs pos="100000">
                  <a:srgbClr val="000000"/>
                </a:gs>
              </a:gsLst>
              <a:lin ang="0" scaled="1"/>
            </a:gradFill>
            <a:ln w="9525">
              <a:noFill/>
              <a:round/>
              <a:headEnd/>
              <a:tailEnd/>
            </a:ln>
          </p:spPr>
          <p:txBody>
            <a:bodyPr wrap="none" anchor="ctr"/>
            <a:lstStyle/>
            <a:p>
              <a:endParaRPr lang="zh-CN" altLang="en-US"/>
            </a:p>
          </p:txBody>
        </p:sp>
        <p:sp>
          <p:nvSpPr>
            <p:cNvPr id="67590" name="Freeform 7"/>
            <p:cNvSpPr>
              <a:spLocks/>
            </p:cNvSpPr>
            <p:nvPr/>
          </p:nvSpPr>
          <p:spPr bwMode="auto">
            <a:xfrm>
              <a:off x="1723" y="0"/>
              <a:ext cx="394" cy="1454"/>
            </a:xfrm>
            <a:custGeom>
              <a:avLst/>
              <a:gdLst>
                <a:gd name="T0" fmla="*/ 0 w 398"/>
                <a:gd name="T1" fmla="*/ 0 h 1542"/>
                <a:gd name="T2" fmla="*/ 398 w 398"/>
                <a:gd name="T3" fmla="*/ 1542 h 1542"/>
              </a:gdLst>
              <a:ahLst/>
              <a:cxnLst>
                <a:cxn ang="0">
                  <a:pos x="229" y="318"/>
                </a:cxn>
                <a:cxn ang="0">
                  <a:pos x="80" y="240"/>
                </a:cxn>
                <a:cxn ang="0">
                  <a:pos x="10" y="1542"/>
                </a:cxn>
                <a:cxn ang="0">
                  <a:pos x="362" y="1525"/>
                </a:cxn>
                <a:cxn ang="0">
                  <a:pos x="229" y="318"/>
                </a:cxn>
              </a:cxnLst>
              <a:rect l="T0" t="T1" r="T2" b="T3"/>
              <a:pathLst>
                <a:path w="398" h="1542">
                  <a:moveTo>
                    <a:pt x="229" y="318"/>
                  </a:moveTo>
                  <a:cubicBezTo>
                    <a:pt x="169" y="114"/>
                    <a:pt x="110" y="0"/>
                    <a:pt x="80" y="240"/>
                  </a:cubicBezTo>
                  <a:cubicBezTo>
                    <a:pt x="50" y="480"/>
                    <a:pt x="0" y="1379"/>
                    <a:pt x="10" y="1542"/>
                  </a:cubicBezTo>
                  <a:lnTo>
                    <a:pt x="362" y="1525"/>
                  </a:lnTo>
                  <a:cubicBezTo>
                    <a:pt x="398" y="1321"/>
                    <a:pt x="289" y="522"/>
                    <a:pt x="229" y="318"/>
                  </a:cubicBezTo>
                  <a:close/>
                </a:path>
              </a:pathLst>
            </a:custGeom>
            <a:gradFill rotWithShape="1">
              <a:gsLst>
                <a:gs pos="0">
                  <a:srgbClr val="B2B2B2"/>
                </a:gs>
                <a:gs pos="100000">
                  <a:srgbClr val="000000"/>
                </a:gs>
              </a:gsLst>
              <a:lin ang="0" scaled="1"/>
            </a:gradFill>
            <a:ln w="9525">
              <a:noFill/>
              <a:round/>
              <a:headEnd/>
              <a:tailEnd/>
            </a:ln>
          </p:spPr>
          <p:txBody>
            <a:bodyPr wrap="none" anchor="ctr"/>
            <a:lstStyle/>
            <a:p>
              <a:endParaRPr lang="zh-CN" altLang="en-US"/>
            </a:p>
          </p:txBody>
        </p:sp>
      </p:grpSp>
      <p:grpSp>
        <p:nvGrpSpPr>
          <p:cNvPr id="3" name="Group 7"/>
          <p:cNvGrpSpPr>
            <a:grpSpLocks/>
          </p:cNvGrpSpPr>
          <p:nvPr/>
        </p:nvGrpSpPr>
        <p:grpSpPr bwMode="auto">
          <a:xfrm>
            <a:off x="2411413" y="1125538"/>
            <a:ext cx="4267200" cy="1093787"/>
            <a:chOff x="0" y="0"/>
            <a:chExt cx="2688" cy="389"/>
          </a:xfrm>
        </p:grpSpPr>
        <p:grpSp>
          <p:nvGrpSpPr>
            <p:cNvPr id="4" name="Group 8"/>
            <p:cNvGrpSpPr>
              <a:grpSpLocks/>
            </p:cNvGrpSpPr>
            <p:nvPr/>
          </p:nvGrpSpPr>
          <p:grpSpPr bwMode="auto">
            <a:xfrm>
              <a:off x="0" y="0"/>
              <a:ext cx="2688" cy="389"/>
              <a:chOff x="0" y="0"/>
              <a:chExt cx="2448" cy="389"/>
            </a:xfrm>
          </p:grpSpPr>
          <p:sp>
            <p:nvSpPr>
              <p:cNvPr id="67593" name="AutoShape 66"/>
              <p:cNvSpPr>
                <a:spLocks noChangeArrowheads="1"/>
              </p:cNvSpPr>
              <p:nvPr/>
            </p:nvSpPr>
            <p:spPr bwMode="auto">
              <a:xfrm>
                <a:off x="0" y="0"/>
                <a:ext cx="2448" cy="389"/>
              </a:xfrm>
              <a:prstGeom prst="roundRect">
                <a:avLst>
                  <a:gd name="adj" fmla="val 50000"/>
                </a:avLst>
              </a:prstGeom>
              <a:solidFill>
                <a:srgbClr val="FCFCFC">
                  <a:alpha val="89999"/>
                </a:srgbClr>
              </a:solidFill>
              <a:ln w="9525">
                <a:noFill/>
                <a:round/>
                <a:headEnd/>
                <a:tailEnd/>
              </a:ln>
            </p:spPr>
            <p:txBody>
              <a:bodyPr wrap="none" anchor="ctr"/>
              <a:lstStyle/>
              <a:p>
                <a:endParaRPr lang="zh-CN" altLang="zh-CN">
                  <a:latin typeface="华文楷体" pitchFamily="2" charset="-122"/>
                  <a:ea typeface="华文楷体" pitchFamily="2" charset="-122"/>
                </a:endParaRPr>
              </a:p>
            </p:txBody>
          </p:sp>
          <p:sp>
            <p:nvSpPr>
              <p:cNvPr id="67594" name="AutoShape 67"/>
              <p:cNvSpPr>
                <a:spLocks noChangeArrowheads="1"/>
              </p:cNvSpPr>
              <p:nvPr/>
            </p:nvSpPr>
            <p:spPr bwMode="auto">
              <a:xfrm>
                <a:off x="36" y="33"/>
                <a:ext cx="2371" cy="328"/>
              </a:xfrm>
              <a:prstGeom prst="roundRect">
                <a:avLst>
                  <a:gd name="adj" fmla="val 50000"/>
                </a:avLst>
              </a:prstGeom>
              <a:gradFill rotWithShape="1">
                <a:gsLst>
                  <a:gs pos="0">
                    <a:srgbClr val="942500"/>
                  </a:gs>
                  <a:gs pos="50000">
                    <a:schemeClr val="tx2">
                      <a:alpha val="89999"/>
                    </a:schemeClr>
                  </a:gs>
                  <a:gs pos="100000">
                    <a:srgbClr val="942500"/>
                  </a:gs>
                </a:gsLst>
                <a:lin ang="5400000" scaled="1"/>
              </a:gradFill>
              <a:ln w="9525">
                <a:noFill/>
                <a:round/>
                <a:headEnd/>
                <a:tailEnd/>
              </a:ln>
            </p:spPr>
            <p:txBody>
              <a:bodyPr wrap="none" anchor="ctr"/>
              <a:lstStyle/>
              <a:p>
                <a:pPr algn="ctr"/>
                <a:endParaRPr lang="zh-CN" altLang="zh-CN" sz="1800">
                  <a:solidFill>
                    <a:schemeClr val="bg1"/>
                  </a:solidFill>
                  <a:latin typeface="华文楷体" pitchFamily="2" charset="-122"/>
                  <a:ea typeface="Gulim" pitchFamily="34" charset="-127"/>
                </a:endParaRPr>
              </a:p>
            </p:txBody>
          </p:sp>
        </p:grpSp>
        <p:sp>
          <p:nvSpPr>
            <p:cNvPr id="67595" name="Rectangle 68"/>
            <p:cNvSpPr>
              <a:spLocks noChangeArrowheads="1"/>
            </p:cNvSpPr>
            <p:nvPr/>
          </p:nvSpPr>
          <p:spPr bwMode="auto">
            <a:xfrm>
              <a:off x="222" y="123"/>
              <a:ext cx="2241" cy="176"/>
            </a:xfrm>
            <a:prstGeom prst="rect">
              <a:avLst/>
            </a:prstGeom>
            <a:noFill/>
            <a:ln w="9525">
              <a:noFill/>
              <a:miter lim="800000"/>
              <a:headEnd/>
              <a:tailEnd/>
            </a:ln>
          </p:spPr>
          <p:txBody>
            <a:bodyPr>
              <a:spAutoFit/>
            </a:bodyPr>
            <a:lstStyle/>
            <a:p>
              <a:pPr algn="ctr">
                <a:lnSpc>
                  <a:spcPct val="60000"/>
                </a:lnSpc>
                <a:spcBef>
                  <a:spcPct val="50000"/>
                </a:spcBef>
              </a:pPr>
              <a:endParaRPr lang="zh-CN" altLang="zh-CN" sz="4400" b="1">
                <a:solidFill>
                  <a:srgbClr val="FFFFFF"/>
                </a:solidFill>
                <a:latin typeface="华文楷体" pitchFamily="2" charset="-122"/>
                <a:ea typeface="좋은 귀염둥이빼로"/>
                <a:cs typeface="좋은 귀염둥이빼로"/>
              </a:endParaRPr>
            </a:p>
          </p:txBody>
        </p:sp>
      </p:grpSp>
      <p:grpSp>
        <p:nvGrpSpPr>
          <p:cNvPr id="5" name="Group 12"/>
          <p:cNvGrpSpPr>
            <a:grpSpLocks/>
          </p:cNvGrpSpPr>
          <p:nvPr/>
        </p:nvGrpSpPr>
        <p:grpSpPr bwMode="auto">
          <a:xfrm rot="-1297425" flipH="1" flipV="1">
            <a:off x="1368425" y="5753100"/>
            <a:ext cx="1293813" cy="339725"/>
            <a:chOff x="0" y="0"/>
            <a:chExt cx="893" cy="246"/>
          </a:xfrm>
        </p:grpSpPr>
        <p:grpSp>
          <p:nvGrpSpPr>
            <p:cNvPr id="6" name="Group 13"/>
            <p:cNvGrpSpPr>
              <a:grpSpLocks/>
            </p:cNvGrpSpPr>
            <p:nvPr/>
          </p:nvGrpSpPr>
          <p:grpSpPr bwMode="auto">
            <a:xfrm>
              <a:off x="0" y="0"/>
              <a:ext cx="743" cy="185"/>
              <a:chOff x="0" y="0"/>
              <a:chExt cx="1118" cy="279"/>
            </a:xfrm>
          </p:grpSpPr>
          <p:sp>
            <p:nvSpPr>
              <p:cNvPr id="67598" name="AutoShape 55"/>
              <p:cNvSpPr>
                <a:spLocks noChangeArrowheads="1"/>
              </p:cNvSpPr>
              <p:nvPr/>
            </p:nvSpPr>
            <p:spPr bwMode="auto">
              <a:xfrm rot="5263130">
                <a:off x="293" y="-294"/>
                <a:ext cx="227" cy="816"/>
              </a:xfrm>
              <a:prstGeom prst="moon">
                <a:avLst>
                  <a:gd name="adj" fmla="val 49773"/>
                </a:avLst>
              </a:prstGeom>
              <a:solidFill>
                <a:srgbClr val="FFFFFF">
                  <a:alpha val="3999"/>
                </a:srgbClr>
              </a:solidFill>
              <a:ln w="9525">
                <a:noFill/>
                <a:miter lim="800000"/>
                <a:headEnd/>
                <a:tailEnd/>
              </a:ln>
            </p:spPr>
            <p:txBody>
              <a:bodyPr wrap="none" anchor="ctr"/>
              <a:lstStyle/>
              <a:p>
                <a:endParaRPr lang="zh-CN" altLang="zh-CN">
                  <a:latin typeface="华文楷体" pitchFamily="2" charset="-122"/>
                  <a:ea typeface="华文楷体" pitchFamily="2" charset="-122"/>
                </a:endParaRPr>
              </a:p>
            </p:txBody>
          </p:sp>
          <p:sp>
            <p:nvSpPr>
              <p:cNvPr id="67599" name="AutoShape 56"/>
              <p:cNvSpPr>
                <a:spLocks noChangeArrowheads="1"/>
              </p:cNvSpPr>
              <p:nvPr/>
            </p:nvSpPr>
            <p:spPr bwMode="auto">
              <a:xfrm rot="6078281">
                <a:off x="429" y="-294"/>
                <a:ext cx="227" cy="816"/>
              </a:xfrm>
              <a:prstGeom prst="moon">
                <a:avLst>
                  <a:gd name="adj" fmla="val 49773"/>
                </a:avLst>
              </a:prstGeom>
              <a:solidFill>
                <a:srgbClr val="FFFFFF">
                  <a:alpha val="3999"/>
                </a:srgbClr>
              </a:solidFill>
              <a:ln w="9525">
                <a:noFill/>
                <a:miter lim="800000"/>
                <a:headEnd/>
                <a:tailEnd/>
              </a:ln>
            </p:spPr>
            <p:txBody>
              <a:bodyPr wrap="none" anchor="ctr"/>
              <a:lstStyle/>
              <a:p>
                <a:endParaRPr lang="zh-CN" altLang="zh-CN">
                  <a:latin typeface="华文楷体" pitchFamily="2" charset="-122"/>
                  <a:ea typeface="华文楷体" pitchFamily="2" charset="-122"/>
                </a:endParaRPr>
              </a:p>
            </p:txBody>
          </p:sp>
          <p:sp>
            <p:nvSpPr>
              <p:cNvPr id="67600" name="AutoShape 57"/>
              <p:cNvSpPr>
                <a:spLocks noChangeArrowheads="1"/>
              </p:cNvSpPr>
              <p:nvPr/>
            </p:nvSpPr>
            <p:spPr bwMode="auto">
              <a:xfrm rot="6373927">
                <a:off x="505" y="-272"/>
                <a:ext cx="227" cy="816"/>
              </a:xfrm>
              <a:prstGeom prst="moon">
                <a:avLst>
                  <a:gd name="adj" fmla="val 49773"/>
                </a:avLst>
              </a:prstGeom>
              <a:solidFill>
                <a:srgbClr val="FFFFFF">
                  <a:alpha val="3999"/>
                </a:srgbClr>
              </a:solidFill>
              <a:ln w="9525">
                <a:noFill/>
                <a:miter lim="800000"/>
                <a:headEnd/>
                <a:tailEnd/>
              </a:ln>
            </p:spPr>
            <p:txBody>
              <a:bodyPr wrap="none" anchor="ctr"/>
              <a:lstStyle/>
              <a:p>
                <a:endParaRPr lang="zh-CN" altLang="zh-CN">
                  <a:latin typeface="华文楷体" pitchFamily="2" charset="-122"/>
                  <a:ea typeface="华文楷体" pitchFamily="2" charset="-122"/>
                </a:endParaRPr>
              </a:p>
            </p:txBody>
          </p:sp>
          <p:sp>
            <p:nvSpPr>
              <p:cNvPr id="67601" name="AutoShape 58"/>
              <p:cNvSpPr>
                <a:spLocks noChangeArrowheads="1"/>
              </p:cNvSpPr>
              <p:nvPr/>
            </p:nvSpPr>
            <p:spPr bwMode="auto">
              <a:xfrm rot="6906312">
                <a:off x="595" y="-242"/>
                <a:ext cx="227" cy="816"/>
              </a:xfrm>
              <a:prstGeom prst="moon">
                <a:avLst>
                  <a:gd name="adj" fmla="val 49773"/>
                </a:avLst>
              </a:prstGeom>
              <a:solidFill>
                <a:srgbClr val="FFFFFF">
                  <a:alpha val="3999"/>
                </a:srgbClr>
              </a:solidFill>
              <a:ln w="9525">
                <a:noFill/>
                <a:miter lim="800000"/>
                <a:headEnd/>
                <a:tailEnd/>
              </a:ln>
            </p:spPr>
            <p:txBody>
              <a:bodyPr wrap="none" anchor="ctr"/>
              <a:lstStyle/>
              <a:p>
                <a:endParaRPr lang="zh-CN" altLang="zh-CN">
                  <a:latin typeface="华文楷体" pitchFamily="2" charset="-122"/>
                  <a:ea typeface="华文楷体" pitchFamily="2" charset="-122"/>
                </a:endParaRPr>
              </a:p>
            </p:txBody>
          </p:sp>
        </p:grpSp>
        <p:grpSp>
          <p:nvGrpSpPr>
            <p:cNvPr id="7" name="Group 18"/>
            <p:cNvGrpSpPr>
              <a:grpSpLocks/>
            </p:cNvGrpSpPr>
            <p:nvPr/>
          </p:nvGrpSpPr>
          <p:grpSpPr bwMode="auto">
            <a:xfrm rot="1353540">
              <a:off x="150" y="60"/>
              <a:ext cx="743" cy="186"/>
              <a:chOff x="0" y="0"/>
              <a:chExt cx="1118" cy="279"/>
            </a:xfrm>
          </p:grpSpPr>
          <p:sp>
            <p:nvSpPr>
              <p:cNvPr id="67603" name="AutoShape 60"/>
              <p:cNvSpPr>
                <a:spLocks noChangeArrowheads="1"/>
              </p:cNvSpPr>
              <p:nvPr/>
            </p:nvSpPr>
            <p:spPr bwMode="auto">
              <a:xfrm rot="5263130">
                <a:off x="293" y="-294"/>
                <a:ext cx="227" cy="816"/>
              </a:xfrm>
              <a:prstGeom prst="moon">
                <a:avLst>
                  <a:gd name="adj" fmla="val 49773"/>
                </a:avLst>
              </a:prstGeom>
              <a:solidFill>
                <a:srgbClr val="FFFFFF">
                  <a:alpha val="3999"/>
                </a:srgbClr>
              </a:solidFill>
              <a:ln w="9525">
                <a:noFill/>
                <a:miter lim="800000"/>
                <a:headEnd/>
                <a:tailEnd/>
              </a:ln>
            </p:spPr>
            <p:txBody>
              <a:bodyPr wrap="none" anchor="ctr"/>
              <a:lstStyle/>
              <a:p>
                <a:endParaRPr lang="zh-CN" altLang="zh-CN">
                  <a:latin typeface="华文楷体" pitchFamily="2" charset="-122"/>
                  <a:ea typeface="华文楷体" pitchFamily="2" charset="-122"/>
                </a:endParaRPr>
              </a:p>
            </p:txBody>
          </p:sp>
          <p:sp>
            <p:nvSpPr>
              <p:cNvPr id="67604" name="AutoShape 61"/>
              <p:cNvSpPr>
                <a:spLocks noChangeArrowheads="1"/>
              </p:cNvSpPr>
              <p:nvPr/>
            </p:nvSpPr>
            <p:spPr bwMode="auto">
              <a:xfrm rot="6078281">
                <a:off x="429" y="-294"/>
                <a:ext cx="227" cy="816"/>
              </a:xfrm>
              <a:prstGeom prst="moon">
                <a:avLst>
                  <a:gd name="adj" fmla="val 49773"/>
                </a:avLst>
              </a:prstGeom>
              <a:solidFill>
                <a:srgbClr val="FFFFFF">
                  <a:alpha val="3999"/>
                </a:srgbClr>
              </a:solidFill>
              <a:ln w="9525">
                <a:noFill/>
                <a:miter lim="800000"/>
                <a:headEnd/>
                <a:tailEnd/>
              </a:ln>
            </p:spPr>
            <p:txBody>
              <a:bodyPr wrap="none" anchor="ctr"/>
              <a:lstStyle/>
              <a:p>
                <a:endParaRPr lang="zh-CN" altLang="zh-CN">
                  <a:latin typeface="华文楷体" pitchFamily="2" charset="-122"/>
                  <a:ea typeface="华文楷体" pitchFamily="2" charset="-122"/>
                </a:endParaRPr>
              </a:p>
            </p:txBody>
          </p:sp>
          <p:sp>
            <p:nvSpPr>
              <p:cNvPr id="67605" name="AutoShape 62"/>
              <p:cNvSpPr>
                <a:spLocks noChangeArrowheads="1"/>
              </p:cNvSpPr>
              <p:nvPr/>
            </p:nvSpPr>
            <p:spPr bwMode="auto">
              <a:xfrm rot="6373927">
                <a:off x="505" y="-272"/>
                <a:ext cx="227" cy="816"/>
              </a:xfrm>
              <a:prstGeom prst="moon">
                <a:avLst>
                  <a:gd name="adj" fmla="val 49773"/>
                </a:avLst>
              </a:prstGeom>
              <a:solidFill>
                <a:srgbClr val="FFFFFF">
                  <a:alpha val="3999"/>
                </a:srgbClr>
              </a:solidFill>
              <a:ln w="9525">
                <a:noFill/>
                <a:miter lim="800000"/>
                <a:headEnd/>
                <a:tailEnd/>
              </a:ln>
            </p:spPr>
            <p:txBody>
              <a:bodyPr wrap="none" anchor="ctr"/>
              <a:lstStyle/>
              <a:p>
                <a:endParaRPr lang="zh-CN" altLang="zh-CN">
                  <a:latin typeface="华文楷体" pitchFamily="2" charset="-122"/>
                  <a:ea typeface="华文楷体" pitchFamily="2" charset="-122"/>
                </a:endParaRPr>
              </a:p>
            </p:txBody>
          </p:sp>
          <p:sp>
            <p:nvSpPr>
              <p:cNvPr id="67606" name="AutoShape 63"/>
              <p:cNvSpPr>
                <a:spLocks noChangeArrowheads="1"/>
              </p:cNvSpPr>
              <p:nvPr/>
            </p:nvSpPr>
            <p:spPr bwMode="auto">
              <a:xfrm rot="6906312">
                <a:off x="595" y="-242"/>
                <a:ext cx="227" cy="816"/>
              </a:xfrm>
              <a:prstGeom prst="moon">
                <a:avLst>
                  <a:gd name="adj" fmla="val 49773"/>
                </a:avLst>
              </a:prstGeom>
              <a:solidFill>
                <a:srgbClr val="FFFFFF">
                  <a:alpha val="3999"/>
                </a:srgbClr>
              </a:solidFill>
              <a:ln w="9525">
                <a:noFill/>
                <a:miter lim="800000"/>
                <a:headEnd/>
                <a:tailEnd/>
              </a:ln>
            </p:spPr>
            <p:txBody>
              <a:bodyPr wrap="none" anchor="ctr"/>
              <a:lstStyle/>
              <a:p>
                <a:endParaRPr lang="zh-CN" altLang="zh-CN">
                  <a:latin typeface="华文楷体" pitchFamily="2" charset="-122"/>
                  <a:ea typeface="华文楷体" pitchFamily="2" charset="-122"/>
                </a:endParaRPr>
              </a:p>
            </p:txBody>
          </p:sp>
        </p:grpSp>
      </p:grpSp>
      <p:grpSp>
        <p:nvGrpSpPr>
          <p:cNvPr id="8" name="Group 23"/>
          <p:cNvGrpSpPr>
            <a:grpSpLocks/>
          </p:cNvGrpSpPr>
          <p:nvPr/>
        </p:nvGrpSpPr>
        <p:grpSpPr bwMode="auto">
          <a:xfrm>
            <a:off x="684213" y="3284538"/>
            <a:ext cx="2644775" cy="2835275"/>
            <a:chOff x="0" y="0"/>
            <a:chExt cx="1666" cy="1786"/>
          </a:xfrm>
        </p:grpSpPr>
        <p:pic>
          <p:nvPicPr>
            <p:cNvPr id="67608" name="AutoShape 72"/>
            <p:cNvPicPr>
              <a:picLocks noChangeArrowheads="1"/>
            </p:cNvPicPr>
            <p:nvPr/>
          </p:nvPicPr>
          <p:blipFill>
            <a:blip r:embed="rId3" cstate="print"/>
            <a:srcRect/>
            <a:stretch>
              <a:fillRect/>
            </a:stretch>
          </p:blipFill>
          <p:spPr bwMode="auto">
            <a:xfrm>
              <a:off x="0" y="0"/>
              <a:ext cx="1666" cy="1786"/>
            </a:xfrm>
            <a:prstGeom prst="rect">
              <a:avLst/>
            </a:prstGeom>
            <a:noFill/>
            <a:ln w="9525">
              <a:noFill/>
              <a:miter lim="800000"/>
              <a:headEnd/>
              <a:tailEnd/>
            </a:ln>
          </p:spPr>
        </p:pic>
        <p:sp>
          <p:nvSpPr>
            <p:cNvPr id="67609" name="Text Box 25"/>
            <p:cNvSpPr txBox="1">
              <a:spLocks noChangeArrowheads="1"/>
            </p:cNvSpPr>
            <p:nvPr/>
          </p:nvSpPr>
          <p:spPr bwMode="auto">
            <a:xfrm rot="5400000">
              <a:off x="49" y="170"/>
              <a:ext cx="1565" cy="1442"/>
            </a:xfrm>
            <a:prstGeom prst="rect">
              <a:avLst/>
            </a:prstGeom>
            <a:noFill/>
            <a:ln w="9525">
              <a:noFill/>
              <a:miter lim="800000"/>
              <a:headEnd/>
              <a:tailEnd/>
            </a:ln>
          </p:spPr>
          <p:txBody>
            <a:bodyPr rot="10800000" vert="eaVert" wrap="none" anchor="ctr"/>
            <a:lstStyle/>
            <a:p>
              <a:endParaRPr lang="zh-CN" altLang="zh-CN">
                <a:latin typeface="华文楷体" pitchFamily="2" charset="-122"/>
                <a:ea typeface="华文楷体" pitchFamily="2" charset="-122"/>
              </a:endParaRPr>
            </a:p>
          </p:txBody>
        </p:sp>
      </p:grpSp>
      <p:sp>
        <p:nvSpPr>
          <p:cNvPr id="67610" name="Freeform 77">
            <a:hlinkClick r:id="rId4" action="ppaction://hlinksldjump"/>
          </p:cNvPr>
          <p:cNvSpPr>
            <a:spLocks/>
          </p:cNvSpPr>
          <p:nvPr/>
        </p:nvSpPr>
        <p:spPr bwMode="auto">
          <a:xfrm>
            <a:off x="755650" y="3324225"/>
            <a:ext cx="2447925" cy="554038"/>
          </a:xfrm>
          <a:custGeom>
            <a:avLst/>
            <a:gdLst>
              <a:gd name="T0" fmla="*/ 0 w 1270"/>
              <a:gd name="T1" fmla="*/ 0 h 303"/>
              <a:gd name="T2" fmla="*/ 1270 w 1270"/>
              <a:gd name="T3" fmla="*/ 303 h 303"/>
            </a:gdLst>
            <a:ahLst/>
            <a:cxnLst>
              <a:cxn ang="0">
                <a:pos x="5" y="303"/>
              </a:cxn>
              <a:cxn ang="0">
                <a:pos x="21" y="177"/>
              </a:cxn>
              <a:cxn ang="0">
                <a:pos x="172" y="22"/>
              </a:cxn>
              <a:cxn ang="0">
                <a:pos x="361" y="11"/>
              </a:cxn>
              <a:cxn ang="0">
                <a:pos x="932" y="12"/>
              </a:cxn>
              <a:cxn ang="0">
                <a:pos x="1070" y="14"/>
              </a:cxn>
              <a:cxn ang="0">
                <a:pos x="1260" y="189"/>
              </a:cxn>
              <a:cxn ang="0">
                <a:pos x="1266" y="302"/>
              </a:cxn>
              <a:cxn ang="0">
                <a:pos x="5" y="303"/>
              </a:cxn>
            </a:cxnLst>
            <a:rect l="T0" t="T1" r="T2" b="T3"/>
            <a:pathLst>
              <a:path w="1270" h="303">
                <a:moveTo>
                  <a:pt x="5" y="303"/>
                </a:moveTo>
                <a:cubicBezTo>
                  <a:pt x="5" y="303"/>
                  <a:pt x="0" y="253"/>
                  <a:pt x="21" y="177"/>
                </a:cubicBezTo>
                <a:cubicBezTo>
                  <a:pt x="48" y="130"/>
                  <a:pt x="69" y="44"/>
                  <a:pt x="172" y="22"/>
                </a:cubicBezTo>
                <a:cubicBezTo>
                  <a:pt x="275" y="0"/>
                  <a:pt x="235" y="13"/>
                  <a:pt x="361" y="11"/>
                </a:cubicBezTo>
                <a:cubicBezTo>
                  <a:pt x="487" y="9"/>
                  <a:pt x="813" y="12"/>
                  <a:pt x="932" y="12"/>
                </a:cubicBezTo>
                <a:cubicBezTo>
                  <a:pt x="1050" y="12"/>
                  <a:pt x="998" y="2"/>
                  <a:pt x="1070" y="14"/>
                </a:cubicBezTo>
                <a:cubicBezTo>
                  <a:pt x="1143" y="26"/>
                  <a:pt x="1215" y="84"/>
                  <a:pt x="1260" y="189"/>
                </a:cubicBezTo>
                <a:cubicBezTo>
                  <a:pt x="1270" y="262"/>
                  <a:pt x="1266" y="302"/>
                  <a:pt x="1266" y="302"/>
                </a:cubicBezTo>
                <a:lnTo>
                  <a:pt x="5" y="303"/>
                </a:lnTo>
                <a:close/>
              </a:path>
            </a:pathLst>
          </a:custGeom>
          <a:solidFill>
            <a:schemeClr val="accent2">
              <a:alpha val="50000"/>
            </a:schemeClr>
          </a:solidFill>
          <a:ln w="9525">
            <a:noFill/>
            <a:round/>
            <a:headEnd/>
            <a:tailEnd/>
          </a:ln>
        </p:spPr>
        <p:txBody>
          <a:bodyPr wrap="none" anchor="ctr"/>
          <a:lstStyle/>
          <a:p>
            <a:endParaRPr lang="zh-CN" altLang="en-US"/>
          </a:p>
        </p:txBody>
      </p:sp>
      <p:sp>
        <p:nvSpPr>
          <p:cNvPr id="67611" name="Text Box 90"/>
          <p:cNvSpPr txBox="1">
            <a:spLocks noChangeArrowheads="1"/>
          </p:cNvSpPr>
          <p:nvPr/>
        </p:nvSpPr>
        <p:spPr bwMode="auto">
          <a:xfrm>
            <a:off x="1403350" y="3357563"/>
            <a:ext cx="1223963" cy="519112"/>
          </a:xfrm>
          <a:prstGeom prst="rect">
            <a:avLst/>
          </a:prstGeom>
          <a:noFill/>
          <a:ln w="9525">
            <a:noFill/>
            <a:miter lim="800000"/>
            <a:headEnd/>
            <a:tailEnd/>
          </a:ln>
          <a:effectLst>
            <a:outerShdw dist="35921" dir="2700000" algn="ctr" rotWithShape="0">
              <a:srgbClr val="FFFFFF"/>
            </a:outerShdw>
          </a:effectLst>
        </p:spPr>
        <p:txBody>
          <a:bodyPr>
            <a:spAutoFit/>
          </a:bodyPr>
          <a:lstStyle/>
          <a:p>
            <a:pPr algn="ctr">
              <a:spcBef>
                <a:spcPct val="50000"/>
              </a:spcBef>
            </a:pPr>
            <a:r>
              <a:rPr lang="zh-CN" altLang="zh-CN" sz="2800" b="1" dirty="0">
                <a:solidFill>
                  <a:srgbClr val="FF0000"/>
                </a:solidFill>
                <a:latin typeface="华文楷体" pitchFamily="2" charset="-122"/>
                <a:ea typeface="华文楷体" pitchFamily="2" charset="-122"/>
              </a:rPr>
              <a:t>1</a:t>
            </a:r>
          </a:p>
        </p:txBody>
      </p:sp>
      <p:grpSp>
        <p:nvGrpSpPr>
          <p:cNvPr id="9" name="Group 28"/>
          <p:cNvGrpSpPr>
            <a:grpSpLocks/>
          </p:cNvGrpSpPr>
          <p:nvPr/>
        </p:nvGrpSpPr>
        <p:grpSpPr bwMode="auto">
          <a:xfrm>
            <a:off x="3395663" y="3279775"/>
            <a:ext cx="2640012" cy="2835275"/>
            <a:chOff x="0" y="0"/>
            <a:chExt cx="1663" cy="1786"/>
          </a:xfrm>
        </p:grpSpPr>
        <p:pic>
          <p:nvPicPr>
            <p:cNvPr id="67613" name="AutoShape 75"/>
            <p:cNvPicPr>
              <a:picLocks noChangeArrowheads="1"/>
            </p:cNvPicPr>
            <p:nvPr/>
          </p:nvPicPr>
          <p:blipFill>
            <a:blip r:embed="rId5" cstate="print"/>
            <a:srcRect/>
            <a:stretch>
              <a:fillRect/>
            </a:stretch>
          </p:blipFill>
          <p:spPr bwMode="auto">
            <a:xfrm>
              <a:off x="0" y="0"/>
              <a:ext cx="1663" cy="1786"/>
            </a:xfrm>
            <a:prstGeom prst="rect">
              <a:avLst/>
            </a:prstGeom>
            <a:noFill/>
            <a:ln w="9525" cmpd="sng">
              <a:noFill/>
              <a:miter lim="800000"/>
              <a:headEnd/>
              <a:tailEnd/>
            </a:ln>
          </p:spPr>
        </p:pic>
        <p:sp>
          <p:nvSpPr>
            <p:cNvPr id="67614" name="Text Box 30"/>
            <p:cNvSpPr txBox="1">
              <a:spLocks noChangeArrowheads="1"/>
            </p:cNvSpPr>
            <p:nvPr/>
          </p:nvSpPr>
          <p:spPr bwMode="auto">
            <a:xfrm rot="5400000">
              <a:off x="48" y="170"/>
              <a:ext cx="1565" cy="1442"/>
            </a:xfrm>
            <a:prstGeom prst="rect">
              <a:avLst/>
            </a:prstGeom>
            <a:noFill/>
            <a:ln w="9525">
              <a:noFill/>
              <a:miter lim="800000"/>
              <a:headEnd/>
              <a:tailEnd/>
            </a:ln>
          </p:spPr>
          <p:txBody>
            <a:bodyPr wrap="none" anchor="ctr"/>
            <a:lstStyle/>
            <a:p>
              <a:endParaRPr lang="zh-CN" altLang="zh-CN">
                <a:latin typeface="华文楷体" pitchFamily="2" charset="-122"/>
                <a:ea typeface="华文楷体" pitchFamily="2" charset="-122"/>
              </a:endParaRPr>
            </a:p>
          </p:txBody>
        </p:sp>
      </p:grpSp>
      <p:sp>
        <p:nvSpPr>
          <p:cNvPr id="67615" name="Freeform 78">
            <a:hlinkClick r:id="rId6" action="ppaction://hlinksldjump"/>
          </p:cNvPr>
          <p:cNvSpPr>
            <a:spLocks/>
          </p:cNvSpPr>
          <p:nvPr/>
        </p:nvSpPr>
        <p:spPr bwMode="auto">
          <a:xfrm>
            <a:off x="3492500" y="3324225"/>
            <a:ext cx="2447925" cy="476250"/>
          </a:xfrm>
          <a:custGeom>
            <a:avLst/>
            <a:gdLst>
              <a:gd name="T0" fmla="*/ 0 w 1261"/>
              <a:gd name="T1" fmla="*/ 0 h 303"/>
              <a:gd name="T2" fmla="*/ 1261 w 1261"/>
              <a:gd name="T3" fmla="*/ 303 h 303"/>
            </a:gdLst>
            <a:ahLst/>
            <a:cxnLst>
              <a:cxn ang="0">
                <a:pos x="6" y="297"/>
              </a:cxn>
              <a:cxn ang="0">
                <a:pos x="18" y="174"/>
              </a:cxn>
              <a:cxn ang="0">
                <a:pos x="171" y="30"/>
              </a:cxn>
              <a:cxn ang="0">
                <a:pos x="352" y="13"/>
              </a:cxn>
              <a:cxn ang="0">
                <a:pos x="922" y="10"/>
              </a:cxn>
              <a:cxn ang="0">
                <a:pos x="1061" y="12"/>
              </a:cxn>
              <a:cxn ang="0">
                <a:pos x="1251" y="190"/>
              </a:cxn>
              <a:cxn ang="0">
                <a:pos x="1257" y="303"/>
              </a:cxn>
              <a:cxn ang="0">
                <a:pos x="6" y="297"/>
              </a:cxn>
            </a:cxnLst>
            <a:rect l="T0" t="T1" r="T2" b="T3"/>
            <a:pathLst>
              <a:path w="1261" h="303">
                <a:moveTo>
                  <a:pt x="6" y="297"/>
                </a:moveTo>
                <a:cubicBezTo>
                  <a:pt x="6" y="297"/>
                  <a:pt x="0" y="225"/>
                  <a:pt x="18" y="174"/>
                </a:cubicBezTo>
                <a:cubicBezTo>
                  <a:pt x="36" y="123"/>
                  <a:pt x="105" y="45"/>
                  <a:pt x="171" y="30"/>
                </a:cubicBezTo>
                <a:cubicBezTo>
                  <a:pt x="237" y="15"/>
                  <a:pt x="227" y="16"/>
                  <a:pt x="352" y="13"/>
                </a:cubicBezTo>
                <a:cubicBezTo>
                  <a:pt x="477" y="10"/>
                  <a:pt x="804" y="10"/>
                  <a:pt x="922" y="10"/>
                </a:cubicBezTo>
                <a:cubicBezTo>
                  <a:pt x="1039" y="10"/>
                  <a:pt x="988" y="0"/>
                  <a:pt x="1061" y="12"/>
                </a:cubicBezTo>
                <a:cubicBezTo>
                  <a:pt x="1133" y="24"/>
                  <a:pt x="1206" y="83"/>
                  <a:pt x="1251" y="190"/>
                </a:cubicBezTo>
                <a:cubicBezTo>
                  <a:pt x="1261" y="263"/>
                  <a:pt x="1257" y="303"/>
                  <a:pt x="1257" y="303"/>
                </a:cubicBezTo>
                <a:lnTo>
                  <a:pt x="6" y="297"/>
                </a:lnTo>
                <a:close/>
              </a:path>
            </a:pathLst>
          </a:custGeom>
          <a:solidFill>
            <a:schemeClr val="hlink">
              <a:alpha val="50000"/>
            </a:schemeClr>
          </a:solidFill>
          <a:ln w="9525">
            <a:noFill/>
            <a:round/>
            <a:headEnd/>
            <a:tailEnd/>
          </a:ln>
        </p:spPr>
        <p:txBody>
          <a:bodyPr wrap="none" anchor="ctr"/>
          <a:lstStyle/>
          <a:p>
            <a:endParaRPr lang="zh-CN" altLang="en-US"/>
          </a:p>
        </p:txBody>
      </p:sp>
      <p:sp>
        <p:nvSpPr>
          <p:cNvPr id="67616" name="Text Box 91"/>
          <p:cNvSpPr txBox="1">
            <a:spLocks noChangeArrowheads="1"/>
          </p:cNvSpPr>
          <p:nvPr/>
        </p:nvSpPr>
        <p:spPr bwMode="auto">
          <a:xfrm>
            <a:off x="4067175" y="3284538"/>
            <a:ext cx="1223963" cy="519112"/>
          </a:xfrm>
          <a:prstGeom prst="rect">
            <a:avLst/>
          </a:prstGeom>
          <a:noFill/>
          <a:ln w="9525">
            <a:noFill/>
            <a:miter lim="800000"/>
            <a:headEnd/>
            <a:tailEnd/>
          </a:ln>
          <a:effectLst>
            <a:outerShdw dist="35921" dir="2700000" algn="ctr" rotWithShape="0">
              <a:srgbClr val="FFFFFF"/>
            </a:outerShdw>
          </a:effectLst>
        </p:spPr>
        <p:txBody>
          <a:bodyPr>
            <a:spAutoFit/>
          </a:bodyPr>
          <a:lstStyle/>
          <a:p>
            <a:pPr algn="ctr">
              <a:spcBef>
                <a:spcPct val="50000"/>
              </a:spcBef>
            </a:pPr>
            <a:r>
              <a:rPr lang="zh-CN" altLang="zh-CN" sz="2800" b="1" dirty="0">
                <a:solidFill>
                  <a:srgbClr val="FF0000"/>
                </a:solidFill>
                <a:latin typeface="华文楷体" pitchFamily="2" charset="-122"/>
                <a:ea typeface="华文楷体" pitchFamily="2" charset="-122"/>
              </a:rPr>
              <a:t>2</a:t>
            </a:r>
          </a:p>
        </p:txBody>
      </p:sp>
      <p:grpSp>
        <p:nvGrpSpPr>
          <p:cNvPr id="10" name="Group 33"/>
          <p:cNvGrpSpPr>
            <a:grpSpLocks/>
          </p:cNvGrpSpPr>
          <p:nvPr/>
        </p:nvGrpSpPr>
        <p:grpSpPr bwMode="auto">
          <a:xfrm>
            <a:off x="6156325" y="3284538"/>
            <a:ext cx="2640013" cy="2835275"/>
            <a:chOff x="0" y="0"/>
            <a:chExt cx="1663" cy="1786"/>
          </a:xfrm>
        </p:grpSpPr>
        <p:pic>
          <p:nvPicPr>
            <p:cNvPr id="67618" name="AutoShape 76"/>
            <p:cNvPicPr>
              <a:picLocks noChangeArrowheads="1"/>
            </p:cNvPicPr>
            <p:nvPr/>
          </p:nvPicPr>
          <p:blipFill>
            <a:blip r:embed="rId7" cstate="print"/>
            <a:srcRect/>
            <a:stretch>
              <a:fillRect/>
            </a:stretch>
          </p:blipFill>
          <p:spPr bwMode="auto">
            <a:xfrm>
              <a:off x="0" y="0"/>
              <a:ext cx="1663" cy="1786"/>
            </a:xfrm>
            <a:prstGeom prst="rect">
              <a:avLst/>
            </a:prstGeom>
            <a:noFill/>
            <a:ln w="9525">
              <a:noFill/>
              <a:miter lim="800000"/>
              <a:headEnd/>
              <a:tailEnd/>
            </a:ln>
          </p:spPr>
        </p:pic>
        <p:sp>
          <p:nvSpPr>
            <p:cNvPr id="67619" name="Text Box 35"/>
            <p:cNvSpPr txBox="1">
              <a:spLocks noChangeArrowheads="1"/>
            </p:cNvSpPr>
            <p:nvPr/>
          </p:nvSpPr>
          <p:spPr bwMode="auto">
            <a:xfrm rot="5400000">
              <a:off x="48" y="170"/>
              <a:ext cx="1565" cy="1442"/>
            </a:xfrm>
            <a:prstGeom prst="rect">
              <a:avLst/>
            </a:prstGeom>
            <a:noFill/>
            <a:ln w="9525">
              <a:noFill/>
              <a:miter lim="800000"/>
              <a:headEnd/>
              <a:tailEnd/>
            </a:ln>
          </p:spPr>
          <p:txBody>
            <a:bodyPr rot="10800000" vert="eaVert" wrap="none" anchor="ctr"/>
            <a:lstStyle/>
            <a:p>
              <a:endParaRPr lang="zh-CN" altLang="zh-CN">
                <a:latin typeface="华文楷体" pitchFamily="2" charset="-122"/>
                <a:ea typeface="华文楷体" pitchFamily="2" charset="-122"/>
              </a:endParaRPr>
            </a:p>
          </p:txBody>
        </p:sp>
      </p:grpSp>
      <p:sp>
        <p:nvSpPr>
          <p:cNvPr id="67620" name="Freeform 79"/>
          <p:cNvSpPr>
            <a:spLocks/>
          </p:cNvSpPr>
          <p:nvPr/>
        </p:nvSpPr>
        <p:spPr bwMode="auto">
          <a:xfrm>
            <a:off x="6229350" y="3324225"/>
            <a:ext cx="2447925" cy="476250"/>
          </a:xfrm>
          <a:custGeom>
            <a:avLst/>
            <a:gdLst>
              <a:gd name="T0" fmla="*/ 0 w 1260"/>
              <a:gd name="T1" fmla="*/ 0 h 292"/>
              <a:gd name="T2" fmla="*/ 1260 w 1260"/>
              <a:gd name="T3" fmla="*/ 292 h 292"/>
            </a:gdLst>
            <a:ahLst/>
            <a:cxnLst>
              <a:cxn ang="0">
                <a:pos x="5" y="292"/>
              </a:cxn>
              <a:cxn ang="0">
                <a:pos x="192" y="0"/>
              </a:cxn>
              <a:cxn ang="0">
                <a:pos x="1060" y="0"/>
              </a:cxn>
              <a:cxn ang="0">
                <a:pos x="1254" y="291"/>
              </a:cxn>
              <a:cxn ang="0">
                <a:pos x="5" y="292"/>
              </a:cxn>
            </a:cxnLst>
            <a:rect l="T0" t="T1" r="T2" b="T3"/>
            <a:pathLst>
              <a:path w="1260" h="292">
                <a:moveTo>
                  <a:pt x="5" y="292"/>
                </a:moveTo>
                <a:cubicBezTo>
                  <a:pt x="0" y="270"/>
                  <a:pt x="16" y="49"/>
                  <a:pt x="192" y="0"/>
                </a:cubicBezTo>
                <a:lnTo>
                  <a:pt x="1060" y="0"/>
                </a:lnTo>
                <a:cubicBezTo>
                  <a:pt x="1241" y="48"/>
                  <a:pt x="1260" y="186"/>
                  <a:pt x="1254" y="291"/>
                </a:cubicBezTo>
                <a:lnTo>
                  <a:pt x="5" y="292"/>
                </a:lnTo>
                <a:close/>
              </a:path>
            </a:pathLst>
          </a:custGeom>
          <a:solidFill>
            <a:schemeClr val="folHlink">
              <a:alpha val="50000"/>
            </a:schemeClr>
          </a:solidFill>
          <a:ln w="9525">
            <a:noFill/>
            <a:round/>
            <a:headEnd/>
            <a:tailEnd/>
          </a:ln>
        </p:spPr>
        <p:txBody>
          <a:bodyPr wrap="none" anchor="ctr"/>
          <a:lstStyle/>
          <a:p>
            <a:endParaRPr lang="zh-CN" altLang="en-US"/>
          </a:p>
        </p:txBody>
      </p:sp>
      <p:sp>
        <p:nvSpPr>
          <p:cNvPr id="67621" name="Text Box 92"/>
          <p:cNvSpPr txBox="1">
            <a:spLocks noChangeArrowheads="1"/>
          </p:cNvSpPr>
          <p:nvPr/>
        </p:nvSpPr>
        <p:spPr bwMode="auto">
          <a:xfrm>
            <a:off x="6877050" y="3284538"/>
            <a:ext cx="1223963" cy="519112"/>
          </a:xfrm>
          <a:prstGeom prst="rect">
            <a:avLst/>
          </a:prstGeom>
          <a:noFill/>
          <a:ln w="9525">
            <a:noFill/>
            <a:miter lim="800000"/>
            <a:headEnd/>
            <a:tailEnd/>
          </a:ln>
          <a:effectLst>
            <a:outerShdw dist="35921" dir="2700000" algn="ctr" rotWithShape="0">
              <a:srgbClr val="FFFFFF"/>
            </a:outerShdw>
          </a:effectLst>
        </p:spPr>
        <p:txBody>
          <a:bodyPr>
            <a:spAutoFit/>
          </a:bodyPr>
          <a:lstStyle/>
          <a:p>
            <a:pPr algn="ctr">
              <a:spcBef>
                <a:spcPct val="50000"/>
              </a:spcBef>
            </a:pPr>
            <a:r>
              <a:rPr lang="zh-CN" altLang="zh-CN" sz="2800" b="1" dirty="0">
                <a:solidFill>
                  <a:srgbClr val="FF0000"/>
                </a:solidFill>
                <a:latin typeface="华文楷体" pitchFamily="2" charset="-122"/>
                <a:ea typeface="华文楷体" pitchFamily="2" charset="-122"/>
              </a:rPr>
              <a:t>3</a:t>
            </a:r>
          </a:p>
        </p:txBody>
      </p:sp>
      <p:sp>
        <p:nvSpPr>
          <p:cNvPr id="67622" name="Rectangle 38"/>
          <p:cNvSpPr>
            <a:spLocks noChangeArrowheads="1"/>
          </p:cNvSpPr>
          <p:nvPr/>
        </p:nvSpPr>
        <p:spPr bwMode="auto">
          <a:xfrm>
            <a:off x="2987675" y="1412875"/>
            <a:ext cx="3070071" cy="523220"/>
          </a:xfrm>
          <a:prstGeom prst="rect">
            <a:avLst/>
          </a:prstGeom>
          <a:noFill/>
          <a:ln w="9525">
            <a:noFill/>
            <a:miter lim="800000"/>
            <a:headEnd/>
            <a:tailEnd/>
          </a:ln>
        </p:spPr>
        <p:txBody>
          <a:bodyPr wrap="none">
            <a:spAutoFit/>
          </a:bodyPr>
          <a:lstStyle/>
          <a:p>
            <a:r>
              <a:rPr lang="zh-CN" sz="2800" b="1" dirty="0">
                <a:solidFill>
                  <a:srgbClr val="0000FF"/>
                </a:solidFill>
                <a:latin typeface="华文楷体" pitchFamily="2" charset="-122"/>
                <a:ea typeface="华文楷体" pitchFamily="2" charset="-122"/>
              </a:rPr>
              <a:t>表面流型设计参数</a:t>
            </a:r>
          </a:p>
        </p:txBody>
      </p:sp>
      <p:sp>
        <p:nvSpPr>
          <p:cNvPr id="67623" name="Rectangle 39"/>
          <p:cNvSpPr>
            <a:spLocks noChangeArrowheads="1"/>
          </p:cNvSpPr>
          <p:nvPr/>
        </p:nvSpPr>
        <p:spPr bwMode="auto">
          <a:xfrm>
            <a:off x="755650" y="4221163"/>
            <a:ext cx="2698175" cy="1384995"/>
          </a:xfrm>
          <a:prstGeom prst="rect">
            <a:avLst/>
          </a:prstGeom>
          <a:noFill/>
          <a:ln w="9525">
            <a:noFill/>
            <a:miter lim="800000"/>
            <a:headEnd/>
            <a:tailEnd/>
          </a:ln>
        </p:spPr>
        <p:txBody>
          <a:bodyPr wrap="none">
            <a:spAutoFit/>
          </a:bodyPr>
          <a:lstStyle/>
          <a:p>
            <a:r>
              <a:rPr lang="zh-CN" sz="2800" b="1" dirty="0">
                <a:solidFill>
                  <a:schemeClr val="bg1"/>
                </a:solidFill>
                <a:latin typeface="华文楷体" pitchFamily="2" charset="-122"/>
                <a:ea typeface="华文楷体" pitchFamily="2" charset="-122"/>
              </a:rPr>
              <a:t>湿地允许的</a:t>
            </a:r>
          </a:p>
          <a:p>
            <a:r>
              <a:rPr lang="zh-CN" altLang="zh-CN" sz="2800" b="1" dirty="0">
                <a:solidFill>
                  <a:schemeClr val="bg1"/>
                </a:solidFill>
                <a:latin typeface="华文楷体" pitchFamily="2" charset="-122"/>
                <a:ea typeface="华文楷体" pitchFamily="2" charset="-122"/>
              </a:rPr>
              <a:t>BOD5</a:t>
            </a:r>
            <a:r>
              <a:rPr lang="zh-CN" sz="2800" b="1" dirty="0">
                <a:solidFill>
                  <a:schemeClr val="bg1"/>
                </a:solidFill>
                <a:latin typeface="华文楷体" pitchFamily="2" charset="-122"/>
                <a:ea typeface="华文楷体" pitchFamily="2" charset="-122"/>
              </a:rPr>
              <a:t>负荷</a:t>
            </a:r>
          </a:p>
          <a:p>
            <a:r>
              <a:rPr lang="zh-CN" sz="2800" b="1" dirty="0">
                <a:solidFill>
                  <a:schemeClr val="bg1"/>
                </a:solidFill>
                <a:latin typeface="华文楷体" pitchFamily="2" charset="-122"/>
                <a:ea typeface="华文楷体" pitchFamily="2" charset="-122"/>
              </a:rPr>
              <a:t>是</a:t>
            </a:r>
            <a:r>
              <a:rPr lang="zh-CN" altLang="zh-CN" sz="2800" b="1" dirty="0">
                <a:solidFill>
                  <a:schemeClr val="bg1"/>
                </a:solidFill>
                <a:latin typeface="华文楷体" pitchFamily="2" charset="-122"/>
                <a:ea typeface="华文楷体" pitchFamily="2" charset="-122"/>
              </a:rPr>
              <a:t>73kg/ha·d</a:t>
            </a:r>
            <a:r>
              <a:rPr lang="zh-CN" sz="2800" dirty="0">
                <a:solidFill>
                  <a:schemeClr val="bg1"/>
                </a:solidFill>
                <a:latin typeface="华文楷体" pitchFamily="2" charset="-122"/>
                <a:ea typeface="华文楷体" pitchFamily="2" charset="-122"/>
              </a:rPr>
              <a:t>；</a:t>
            </a:r>
          </a:p>
        </p:txBody>
      </p:sp>
      <p:sp>
        <p:nvSpPr>
          <p:cNvPr id="67624" name="Rectangle 40"/>
          <p:cNvSpPr>
            <a:spLocks noChangeArrowheads="1"/>
          </p:cNvSpPr>
          <p:nvPr/>
        </p:nvSpPr>
        <p:spPr bwMode="auto">
          <a:xfrm>
            <a:off x="3635375" y="4149725"/>
            <a:ext cx="2003425" cy="946150"/>
          </a:xfrm>
          <a:prstGeom prst="rect">
            <a:avLst/>
          </a:prstGeom>
          <a:noFill/>
          <a:ln w="9525">
            <a:noFill/>
            <a:miter lim="800000"/>
            <a:headEnd/>
            <a:tailEnd/>
          </a:ln>
        </p:spPr>
        <p:txBody>
          <a:bodyPr wrap="none">
            <a:spAutoFit/>
          </a:bodyPr>
          <a:lstStyle/>
          <a:p>
            <a:r>
              <a:rPr lang="zh-CN" sz="2800" b="1" dirty="0">
                <a:solidFill>
                  <a:schemeClr val="bg1"/>
                </a:solidFill>
                <a:latin typeface="华文楷体" pitchFamily="2" charset="-122"/>
                <a:ea typeface="华文楷体" pitchFamily="2" charset="-122"/>
              </a:rPr>
              <a:t>停留时间</a:t>
            </a:r>
          </a:p>
          <a:p>
            <a:r>
              <a:rPr lang="zh-CN" sz="2800" b="1" dirty="0">
                <a:solidFill>
                  <a:schemeClr val="bg1"/>
                </a:solidFill>
                <a:latin typeface="华文楷体" pitchFamily="2" charset="-122"/>
                <a:ea typeface="华文楷体" pitchFamily="2" charset="-122"/>
              </a:rPr>
              <a:t>至少有</a:t>
            </a:r>
            <a:r>
              <a:rPr lang="zh-CN" altLang="zh-CN" sz="2800" b="1" dirty="0">
                <a:solidFill>
                  <a:schemeClr val="bg1"/>
                </a:solidFill>
                <a:latin typeface="华文楷体" pitchFamily="2" charset="-122"/>
                <a:ea typeface="华文楷体" pitchFamily="2" charset="-122"/>
              </a:rPr>
              <a:t>12</a:t>
            </a:r>
            <a:r>
              <a:rPr lang="zh-CN" sz="2800" b="1" dirty="0">
                <a:solidFill>
                  <a:schemeClr val="bg1"/>
                </a:solidFill>
                <a:latin typeface="华文楷体" pitchFamily="2" charset="-122"/>
                <a:ea typeface="华文楷体" pitchFamily="2" charset="-122"/>
              </a:rPr>
              <a:t>天</a:t>
            </a:r>
          </a:p>
        </p:txBody>
      </p:sp>
      <p:sp>
        <p:nvSpPr>
          <p:cNvPr id="67625" name="Rectangle 41"/>
          <p:cNvSpPr>
            <a:spLocks noChangeArrowheads="1"/>
          </p:cNvSpPr>
          <p:nvPr/>
        </p:nvSpPr>
        <p:spPr bwMode="auto">
          <a:xfrm>
            <a:off x="6300788" y="3933825"/>
            <a:ext cx="2663825" cy="1477328"/>
          </a:xfrm>
          <a:prstGeom prst="rect">
            <a:avLst/>
          </a:prstGeom>
          <a:noFill/>
          <a:ln w="9525">
            <a:noFill/>
            <a:miter lim="800000"/>
            <a:headEnd/>
            <a:tailEnd/>
          </a:ln>
        </p:spPr>
        <p:txBody>
          <a:bodyPr>
            <a:spAutoFit/>
          </a:bodyPr>
          <a:lstStyle/>
          <a:p>
            <a:r>
              <a:rPr lang="zh-CN" b="1" dirty="0">
                <a:solidFill>
                  <a:schemeClr val="bg1"/>
                </a:solidFill>
                <a:latin typeface="华文楷体" pitchFamily="2" charset="-122"/>
                <a:ea typeface="华文楷体" pitchFamily="2" charset="-122"/>
              </a:rPr>
              <a:t>湿地出水要求：</a:t>
            </a:r>
          </a:p>
          <a:p>
            <a:r>
              <a:rPr lang="zh-CN" altLang="zh-CN" b="1" dirty="0">
                <a:solidFill>
                  <a:schemeClr val="bg1"/>
                </a:solidFill>
                <a:latin typeface="华文楷体" pitchFamily="2" charset="-122"/>
                <a:ea typeface="华文楷体" pitchFamily="2" charset="-122"/>
              </a:rPr>
              <a:t>BOD5</a:t>
            </a:r>
            <a:r>
              <a:rPr lang="zh-CN" b="1" dirty="0">
                <a:solidFill>
                  <a:schemeClr val="bg1"/>
                </a:solidFill>
                <a:latin typeface="华文楷体" pitchFamily="2" charset="-122"/>
                <a:ea typeface="华文楷体" pitchFamily="2" charset="-122"/>
              </a:rPr>
              <a:t>＜</a:t>
            </a:r>
            <a:r>
              <a:rPr lang="zh-CN" altLang="zh-CN" b="1" dirty="0">
                <a:solidFill>
                  <a:schemeClr val="bg1"/>
                </a:solidFill>
                <a:latin typeface="华文楷体" pitchFamily="2" charset="-122"/>
                <a:ea typeface="华文楷体" pitchFamily="2" charset="-122"/>
              </a:rPr>
              <a:t>30 mg/L</a:t>
            </a:r>
          </a:p>
          <a:p>
            <a:r>
              <a:rPr lang="zh-CN" altLang="zh-CN" b="1" dirty="0">
                <a:solidFill>
                  <a:schemeClr val="bg1"/>
                </a:solidFill>
                <a:latin typeface="华文楷体" pitchFamily="2" charset="-122"/>
                <a:ea typeface="华文楷体" pitchFamily="2" charset="-122"/>
              </a:rPr>
              <a:t> TSS</a:t>
            </a:r>
            <a:r>
              <a:rPr lang="zh-CN" b="1" dirty="0">
                <a:solidFill>
                  <a:schemeClr val="bg1"/>
                </a:solidFill>
                <a:latin typeface="华文楷体" pitchFamily="2" charset="-122"/>
                <a:ea typeface="华文楷体" pitchFamily="2" charset="-122"/>
              </a:rPr>
              <a:t>＜</a:t>
            </a:r>
            <a:r>
              <a:rPr lang="zh-CN" altLang="zh-CN" b="1" dirty="0">
                <a:solidFill>
                  <a:schemeClr val="bg1"/>
                </a:solidFill>
                <a:latin typeface="华文楷体" pitchFamily="2" charset="-122"/>
                <a:ea typeface="华文楷体" pitchFamily="2" charset="-122"/>
              </a:rPr>
              <a:t>30 mg/L</a:t>
            </a:r>
          </a:p>
          <a:p>
            <a:r>
              <a:rPr lang="zh-CN" altLang="zh-CN" b="1" dirty="0">
                <a:solidFill>
                  <a:schemeClr val="bg1"/>
                </a:solidFill>
                <a:latin typeface="华文楷体" pitchFamily="2" charset="-122"/>
                <a:ea typeface="华文楷体" pitchFamily="2" charset="-122"/>
              </a:rPr>
              <a:t> NH3+ NH3-N</a:t>
            </a:r>
          </a:p>
          <a:p>
            <a:r>
              <a:rPr lang="zh-CN" b="1" dirty="0">
                <a:solidFill>
                  <a:schemeClr val="bg1"/>
                </a:solidFill>
                <a:latin typeface="华文楷体" pitchFamily="2" charset="-122"/>
                <a:ea typeface="华文楷体" pitchFamily="2" charset="-122"/>
              </a:rPr>
              <a:t>＜</a:t>
            </a:r>
            <a:r>
              <a:rPr lang="zh-CN" altLang="zh-CN" b="1" dirty="0">
                <a:solidFill>
                  <a:schemeClr val="bg1"/>
                </a:solidFill>
                <a:latin typeface="华文楷体" pitchFamily="2" charset="-122"/>
                <a:ea typeface="华文楷体" pitchFamily="2" charset="-122"/>
              </a:rPr>
              <a:t>10 mg/L</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巴音布鲁克：天山雪水创奇迹"/>
          <p:cNvPicPr>
            <a:picLocks noGrp="1" noChangeArrowheads="1"/>
          </p:cNvPicPr>
          <p:nvPr>
            <p:ph idx="4294967295"/>
          </p:nvPr>
        </p:nvPicPr>
        <p:blipFill>
          <a:blip r:embed="rId2" cstate="print"/>
          <a:srcRect b="32570"/>
          <a:stretch>
            <a:fillRect/>
          </a:stretch>
        </p:blipFill>
        <p:spPr>
          <a:xfrm>
            <a:off x="0" y="0"/>
            <a:ext cx="9144000" cy="6858000"/>
          </a:xfrm>
          <a:noFill/>
          <a:ln/>
        </p:spPr>
      </p:pic>
      <p:sp>
        <p:nvSpPr>
          <p:cNvPr id="21507" name="Text Box 3"/>
          <p:cNvSpPr txBox="1">
            <a:spLocks noChangeArrowheads="1"/>
          </p:cNvSpPr>
          <p:nvPr/>
        </p:nvSpPr>
        <p:spPr bwMode="auto">
          <a:xfrm>
            <a:off x="539750" y="333375"/>
            <a:ext cx="5256213" cy="646113"/>
          </a:xfrm>
          <a:prstGeom prst="rect">
            <a:avLst/>
          </a:prstGeom>
          <a:noFill/>
          <a:ln w="9525">
            <a:noFill/>
            <a:miter lim="800000"/>
            <a:headEnd/>
            <a:tailEnd/>
          </a:ln>
        </p:spPr>
        <p:txBody>
          <a:bodyPr>
            <a:spAutoFit/>
          </a:bodyPr>
          <a:lstStyle/>
          <a:p>
            <a:pPr>
              <a:spcBef>
                <a:spcPct val="50000"/>
              </a:spcBef>
            </a:pPr>
            <a:r>
              <a:rPr lang="zh-CN" sz="3600" dirty="0">
                <a:solidFill>
                  <a:srgbClr val="FF0000"/>
                </a:solidFill>
                <a:effectLst>
                  <a:outerShdw blurRad="38100" dist="38100" dir="2700000" algn="tl">
                    <a:srgbClr val="C0C0C0"/>
                  </a:outerShdw>
                </a:effectLst>
                <a:latin typeface="华文行楷" pitchFamily="2" charset="-122"/>
                <a:ea typeface="华文行楷" pitchFamily="2" charset="-122"/>
              </a:rPr>
              <a:t>巴音布鲁克（新疆天山）</a:t>
            </a:r>
          </a:p>
        </p:txBody>
      </p:sp>
    </p:spTree>
  </p:cSld>
  <p:clrMapOvr>
    <a:masterClrMapping/>
  </p:clrMapOvr>
  <p:transition>
    <p:wipe dir="d"/>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idx="4294967295"/>
          </p:nvPr>
        </p:nvSpPr>
        <p:spPr>
          <a:xfrm>
            <a:off x="0" y="325438"/>
            <a:ext cx="8229600" cy="927100"/>
          </a:xfrm>
        </p:spPr>
        <p:txBody>
          <a:bodyPr>
            <a:normAutofit fontScale="90000"/>
          </a:bodyPr>
          <a:lstStyle/>
          <a:p>
            <a:pPr eaLnBrk="1" hangingPunct="1"/>
            <a:r>
              <a:rPr lang="zh-CN" sz="2800">
                <a:latin typeface="华文楷体" pitchFamily="2" charset="-122"/>
                <a:ea typeface="华文楷体" pitchFamily="2" charset="-122"/>
              </a:rPr>
              <a:t>美国自然资源保护机关（</a:t>
            </a:r>
            <a:r>
              <a:rPr lang="zh-CN" altLang="zh-CN" sz="2800">
                <a:latin typeface="华文楷体" pitchFamily="2" charset="-122"/>
                <a:ea typeface="华文楷体" pitchFamily="2" charset="-122"/>
              </a:rPr>
              <a:t>NRCS</a:t>
            </a:r>
            <a:r>
              <a:rPr lang="zh-CN" sz="2800">
                <a:latin typeface="华文楷体" pitchFamily="2" charset="-122"/>
                <a:ea typeface="华文楷体" pitchFamily="2" charset="-122"/>
              </a:rPr>
              <a:t>）规范中提出了两种计算湿地尺寸的方法</a:t>
            </a:r>
          </a:p>
        </p:txBody>
      </p:sp>
      <p:sp>
        <p:nvSpPr>
          <p:cNvPr id="68611" name="AutoShape 3"/>
          <p:cNvSpPr>
            <a:spLocks noChangeArrowheads="1"/>
          </p:cNvSpPr>
          <p:nvPr/>
        </p:nvSpPr>
        <p:spPr bwMode="auto">
          <a:xfrm>
            <a:off x="609600" y="1676400"/>
            <a:ext cx="2743200" cy="4419600"/>
          </a:xfrm>
          <a:prstGeom prst="rightArrow">
            <a:avLst>
              <a:gd name="adj1" fmla="val 62787"/>
              <a:gd name="adj2" fmla="val 41259"/>
            </a:avLst>
          </a:prstGeom>
          <a:gradFill rotWithShape="1">
            <a:gsLst>
              <a:gs pos="0">
                <a:srgbClr val="FFFFFF">
                  <a:alpha val="0"/>
                </a:srgbClr>
              </a:gs>
              <a:gs pos="100000">
                <a:schemeClr val="bg2">
                  <a:alpha val="50000"/>
                </a:schemeClr>
              </a:gs>
            </a:gsLst>
            <a:lin ang="0" scaled="1"/>
          </a:gradFill>
          <a:ln w="19050" cap="rnd" cmpd="sng">
            <a:solidFill>
              <a:schemeClr val="bg2"/>
            </a:solidFill>
            <a:prstDash val="sysDot"/>
            <a:miter lim="800000"/>
            <a:headEnd/>
            <a:tailEnd/>
          </a:ln>
        </p:spPr>
        <p:txBody>
          <a:bodyPr wrap="none" anchor="ctr"/>
          <a:lstStyle/>
          <a:p>
            <a:pPr algn="ctr"/>
            <a:endParaRPr lang="zh-CN" altLang="zh-CN" sz="2000" b="1">
              <a:solidFill>
                <a:schemeClr val="tx2"/>
              </a:solidFill>
              <a:latin typeface="华文楷体" pitchFamily="2" charset="-122"/>
              <a:ea typeface="华文楷体" pitchFamily="2" charset="-122"/>
            </a:endParaRPr>
          </a:p>
        </p:txBody>
      </p:sp>
      <p:sp>
        <p:nvSpPr>
          <p:cNvPr id="68612" name="Text Box 4"/>
          <p:cNvSpPr txBox="1">
            <a:spLocks noChangeArrowheads="1"/>
          </p:cNvSpPr>
          <p:nvPr/>
        </p:nvSpPr>
        <p:spPr bwMode="auto">
          <a:xfrm>
            <a:off x="685800" y="2590800"/>
            <a:ext cx="2209800" cy="304800"/>
          </a:xfrm>
          <a:prstGeom prst="rect">
            <a:avLst/>
          </a:prstGeom>
          <a:noFill/>
          <a:ln w="9525">
            <a:noFill/>
            <a:miter lim="800000"/>
            <a:headEnd/>
            <a:tailEnd/>
          </a:ln>
        </p:spPr>
        <p:txBody>
          <a:bodyPr>
            <a:spAutoFit/>
          </a:bodyPr>
          <a:lstStyle/>
          <a:p>
            <a:pPr marL="120650" indent="-120650" eaLnBrk="0" hangingPunct="0">
              <a:buFont typeface="Wingdings" pitchFamily="2" charset="2"/>
              <a:buNone/>
            </a:pPr>
            <a:endParaRPr lang="zh-CN" altLang="zh-CN" sz="1400">
              <a:solidFill>
                <a:srgbClr val="1C1C1C"/>
              </a:solidFill>
              <a:latin typeface="华文楷体" pitchFamily="2" charset="-122"/>
              <a:ea typeface="华文楷体" pitchFamily="2" charset="-122"/>
            </a:endParaRPr>
          </a:p>
        </p:txBody>
      </p:sp>
      <p:sp>
        <p:nvSpPr>
          <p:cNvPr id="68613" name="AutoShape 5"/>
          <p:cNvSpPr>
            <a:spLocks noChangeArrowheads="1"/>
          </p:cNvSpPr>
          <p:nvPr/>
        </p:nvSpPr>
        <p:spPr bwMode="auto">
          <a:xfrm>
            <a:off x="3505200" y="1676400"/>
            <a:ext cx="5105400" cy="4191000"/>
          </a:xfrm>
          <a:prstGeom prst="roundRect">
            <a:avLst>
              <a:gd name="adj" fmla="val 3481"/>
            </a:avLst>
          </a:prstGeom>
          <a:noFill/>
          <a:ln w="19050" cap="rnd" cmpd="sng">
            <a:solidFill>
              <a:schemeClr val="bg2"/>
            </a:solidFill>
            <a:prstDash val="sysDot"/>
            <a:round/>
            <a:headEnd/>
            <a:tailEnd/>
          </a:ln>
        </p:spPr>
        <p:txBody>
          <a:bodyPr wrap="none" anchor="ctr"/>
          <a:lstStyle/>
          <a:p>
            <a:endParaRPr lang="zh-CN" altLang="zh-CN">
              <a:latin typeface="华文楷体" pitchFamily="2" charset="-122"/>
              <a:ea typeface="华文楷体" pitchFamily="2" charset="-122"/>
            </a:endParaRPr>
          </a:p>
        </p:txBody>
      </p:sp>
      <p:grpSp>
        <p:nvGrpSpPr>
          <p:cNvPr id="2" name="Group 6"/>
          <p:cNvGrpSpPr>
            <a:grpSpLocks/>
          </p:cNvGrpSpPr>
          <p:nvPr/>
        </p:nvGrpSpPr>
        <p:grpSpPr bwMode="auto">
          <a:xfrm>
            <a:off x="3419475" y="1989138"/>
            <a:ext cx="4924425" cy="1444625"/>
            <a:chOff x="0" y="0"/>
            <a:chExt cx="3102" cy="774"/>
          </a:xfrm>
        </p:grpSpPr>
        <p:sp>
          <p:nvSpPr>
            <p:cNvPr id="68615" name="AutoShape 7"/>
            <p:cNvSpPr>
              <a:spLocks noChangeArrowheads="1"/>
            </p:cNvSpPr>
            <p:nvPr/>
          </p:nvSpPr>
          <p:spPr bwMode="auto">
            <a:xfrm>
              <a:off x="30" y="0"/>
              <a:ext cx="3072" cy="774"/>
            </a:xfrm>
            <a:prstGeom prst="roundRect">
              <a:avLst>
                <a:gd name="adj" fmla="val 10889"/>
              </a:avLst>
            </a:prstGeom>
            <a:gradFill rotWithShape="1">
              <a:gsLst>
                <a:gs pos="0">
                  <a:schemeClr val="accent1"/>
                </a:gs>
                <a:gs pos="100000">
                  <a:srgbClr val="FFDEDE"/>
                </a:gs>
              </a:gsLst>
              <a:lin ang="0" scaled="1"/>
            </a:gradFill>
            <a:ln w="9525">
              <a:noFill/>
              <a:round/>
              <a:headEnd/>
              <a:tailEnd/>
            </a:ln>
          </p:spPr>
          <p:txBody>
            <a:bodyPr wrap="none" anchor="ctr"/>
            <a:lstStyle/>
            <a:p>
              <a:endParaRPr lang="zh-CN" altLang="zh-CN">
                <a:latin typeface="华文楷体" pitchFamily="2" charset="-122"/>
                <a:ea typeface="华文楷体" pitchFamily="2" charset="-122"/>
              </a:endParaRPr>
            </a:p>
          </p:txBody>
        </p:sp>
        <p:sp>
          <p:nvSpPr>
            <p:cNvPr id="68616" name="AutoShape 8"/>
            <p:cNvSpPr>
              <a:spLocks noChangeArrowheads="1"/>
            </p:cNvSpPr>
            <p:nvPr/>
          </p:nvSpPr>
          <p:spPr bwMode="auto">
            <a:xfrm>
              <a:off x="0" y="288"/>
              <a:ext cx="336" cy="240"/>
            </a:xfrm>
            <a:prstGeom prst="rightArrow">
              <a:avLst>
                <a:gd name="adj1" fmla="val 50000"/>
                <a:gd name="adj2" fmla="val 58333"/>
              </a:avLst>
            </a:prstGeom>
            <a:solidFill>
              <a:schemeClr val="bg1"/>
            </a:solidFill>
            <a:ln w="9525">
              <a:noFill/>
              <a:miter lim="800000"/>
              <a:headEnd/>
              <a:tailEnd/>
            </a:ln>
          </p:spPr>
          <p:txBody>
            <a:bodyPr wrap="none" anchor="ctr"/>
            <a:lstStyle/>
            <a:p>
              <a:endParaRPr lang="zh-CN" altLang="zh-CN">
                <a:latin typeface="华文楷体" pitchFamily="2" charset="-122"/>
                <a:ea typeface="华文楷体" pitchFamily="2" charset="-122"/>
              </a:endParaRPr>
            </a:p>
          </p:txBody>
        </p:sp>
      </p:grpSp>
      <p:grpSp>
        <p:nvGrpSpPr>
          <p:cNvPr id="3" name="Group 9"/>
          <p:cNvGrpSpPr>
            <a:grpSpLocks/>
          </p:cNvGrpSpPr>
          <p:nvPr/>
        </p:nvGrpSpPr>
        <p:grpSpPr bwMode="auto">
          <a:xfrm>
            <a:off x="3492500" y="3860800"/>
            <a:ext cx="4851400" cy="1512888"/>
            <a:chOff x="0" y="0"/>
            <a:chExt cx="3102" cy="774"/>
          </a:xfrm>
        </p:grpSpPr>
        <p:sp>
          <p:nvSpPr>
            <p:cNvPr id="68618" name="AutoShape 10"/>
            <p:cNvSpPr>
              <a:spLocks noChangeArrowheads="1"/>
            </p:cNvSpPr>
            <p:nvPr/>
          </p:nvSpPr>
          <p:spPr bwMode="auto">
            <a:xfrm>
              <a:off x="30" y="0"/>
              <a:ext cx="3072" cy="774"/>
            </a:xfrm>
            <a:prstGeom prst="roundRect">
              <a:avLst>
                <a:gd name="adj" fmla="val 10889"/>
              </a:avLst>
            </a:prstGeom>
            <a:gradFill rotWithShape="1">
              <a:gsLst>
                <a:gs pos="0">
                  <a:schemeClr val="hlink"/>
                </a:gs>
                <a:gs pos="100000">
                  <a:srgbClr val="EDF5D2"/>
                </a:gs>
              </a:gsLst>
              <a:lin ang="0" scaled="1"/>
            </a:gradFill>
            <a:ln w="9525">
              <a:noFill/>
              <a:round/>
              <a:headEnd/>
              <a:tailEnd/>
            </a:ln>
          </p:spPr>
          <p:txBody>
            <a:bodyPr wrap="none" anchor="ctr"/>
            <a:lstStyle/>
            <a:p>
              <a:endParaRPr lang="zh-CN" altLang="zh-CN">
                <a:latin typeface="华文楷体" pitchFamily="2" charset="-122"/>
                <a:ea typeface="华文楷体" pitchFamily="2" charset="-122"/>
              </a:endParaRPr>
            </a:p>
          </p:txBody>
        </p:sp>
        <p:sp>
          <p:nvSpPr>
            <p:cNvPr id="68619" name="AutoShape 11"/>
            <p:cNvSpPr>
              <a:spLocks noChangeArrowheads="1"/>
            </p:cNvSpPr>
            <p:nvPr/>
          </p:nvSpPr>
          <p:spPr bwMode="auto">
            <a:xfrm>
              <a:off x="0" y="294"/>
              <a:ext cx="336" cy="240"/>
            </a:xfrm>
            <a:prstGeom prst="rightArrow">
              <a:avLst>
                <a:gd name="adj1" fmla="val 50000"/>
                <a:gd name="adj2" fmla="val 58333"/>
              </a:avLst>
            </a:prstGeom>
            <a:solidFill>
              <a:schemeClr val="bg1"/>
            </a:solidFill>
            <a:ln w="9525">
              <a:noFill/>
              <a:miter lim="800000"/>
              <a:headEnd/>
              <a:tailEnd/>
            </a:ln>
          </p:spPr>
          <p:txBody>
            <a:bodyPr wrap="none" anchor="ctr"/>
            <a:lstStyle/>
            <a:p>
              <a:endParaRPr lang="zh-CN" altLang="zh-CN">
                <a:latin typeface="华文楷体" pitchFamily="2" charset="-122"/>
                <a:ea typeface="华文楷体" pitchFamily="2" charset="-122"/>
              </a:endParaRPr>
            </a:p>
          </p:txBody>
        </p:sp>
      </p:grpSp>
      <p:sp>
        <p:nvSpPr>
          <p:cNvPr id="68620" name="Text Box 12"/>
          <p:cNvSpPr txBox="1">
            <a:spLocks noChangeArrowheads="1"/>
          </p:cNvSpPr>
          <p:nvPr/>
        </p:nvSpPr>
        <p:spPr bwMode="auto">
          <a:xfrm>
            <a:off x="4267200" y="4114800"/>
            <a:ext cx="4572000" cy="338138"/>
          </a:xfrm>
          <a:prstGeom prst="rect">
            <a:avLst/>
          </a:prstGeom>
          <a:noFill/>
          <a:ln w="9525">
            <a:noFill/>
            <a:miter lim="800000"/>
            <a:headEnd/>
            <a:tailEnd/>
          </a:ln>
        </p:spPr>
        <p:txBody>
          <a:bodyPr>
            <a:spAutoFit/>
          </a:bodyPr>
          <a:lstStyle/>
          <a:p>
            <a:pPr eaLnBrk="0" hangingPunct="0"/>
            <a:endParaRPr lang="zh-CN" altLang="zh-CN" sz="1600">
              <a:latin typeface="华文楷体" pitchFamily="2" charset="-122"/>
              <a:ea typeface="华文楷体" pitchFamily="2" charset="-122"/>
            </a:endParaRPr>
          </a:p>
        </p:txBody>
      </p:sp>
      <p:sp>
        <p:nvSpPr>
          <p:cNvPr id="68621" name="Text Box 13"/>
          <p:cNvSpPr txBox="1">
            <a:spLocks noChangeArrowheads="1"/>
          </p:cNvSpPr>
          <p:nvPr/>
        </p:nvSpPr>
        <p:spPr bwMode="auto">
          <a:xfrm>
            <a:off x="4267200" y="2438400"/>
            <a:ext cx="4495800" cy="338138"/>
          </a:xfrm>
          <a:prstGeom prst="rect">
            <a:avLst/>
          </a:prstGeom>
          <a:noFill/>
          <a:ln w="9525">
            <a:noFill/>
            <a:miter lim="800000"/>
            <a:headEnd/>
            <a:tailEnd/>
          </a:ln>
        </p:spPr>
        <p:txBody>
          <a:bodyPr>
            <a:spAutoFit/>
          </a:bodyPr>
          <a:lstStyle/>
          <a:p>
            <a:pPr eaLnBrk="0" hangingPunct="0"/>
            <a:endParaRPr lang="zh-CN" altLang="zh-CN" sz="1600">
              <a:latin typeface="华文楷体" pitchFamily="2" charset="-122"/>
              <a:ea typeface="华文楷体" pitchFamily="2" charset="-122"/>
            </a:endParaRPr>
          </a:p>
        </p:txBody>
      </p:sp>
      <p:sp>
        <p:nvSpPr>
          <p:cNvPr id="68622" name="Text Box 14"/>
          <p:cNvSpPr txBox="1">
            <a:spLocks noChangeArrowheads="1"/>
          </p:cNvSpPr>
          <p:nvPr/>
        </p:nvSpPr>
        <p:spPr bwMode="auto">
          <a:xfrm>
            <a:off x="3924300" y="2060575"/>
            <a:ext cx="4248150" cy="1311275"/>
          </a:xfrm>
          <a:prstGeom prst="rect">
            <a:avLst/>
          </a:prstGeom>
          <a:noFill/>
          <a:ln w="9525">
            <a:noFill/>
            <a:miter lim="800000"/>
            <a:headEnd/>
            <a:tailEnd/>
          </a:ln>
        </p:spPr>
        <p:txBody>
          <a:bodyPr>
            <a:spAutoFit/>
          </a:bodyPr>
          <a:lstStyle/>
          <a:p>
            <a:r>
              <a:rPr lang="zh-CN" sz="2000" b="1" dirty="0">
                <a:solidFill>
                  <a:srgbClr val="FF0000"/>
                </a:solidFill>
                <a:latin typeface="华文楷体" pitchFamily="2" charset="-122"/>
                <a:ea typeface="华文楷体" pitchFamily="2" charset="-122"/>
              </a:rPr>
              <a:t>假设法</a:t>
            </a:r>
          </a:p>
          <a:p>
            <a:r>
              <a:rPr lang="zh-CN" sz="2000" dirty="0">
                <a:solidFill>
                  <a:srgbClr val="0000FF"/>
                </a:solidFill>
                <a:latin typeface="华文楷体" pitchFamily="2" charset="-122"/>
                <a:ea typeface="华文楷体" pitchFamily="2" charset="-122"/>
              </a:rPr>
              <a:t>给每天产生</a:t>
            </a:r>
            <a:r>
              <a:rPr lang="zh-CN" altLang="zh-CN" sz="2000" dirty="0">
                <a:solidFill>
                  <a:srgbClr val="0000FF"/>
                </a:solidFill>
                <a:latin typeface="华文楷体" pitchFamily="2" charset="-122"/>
                <a:ea typeface="华文楷体" pitchFamily="2" charset="-122"/>
              </a:rPr>
              <a:t>BOD5</a:t>
            </a:r>
            <a:r>
              <a:rPr lang="zh-CN" sz="2000" dirty="0">
                <a:solidFill>
                  <a:srgbClr val="0000FF"/>
                </a:solidFill>
                <a:latin typeface="华文楷体" pitchFamily="2" charset="-122"/>
                <a:ea typeface="华文楷体" pitchFamily="2" charset="-122"/>
              </a:rPr>
              <a:t>假定一个量，该方法适用于实际污水排量，无法确定或尚未建设好时应用。</a:t>
            </a:r>
          </a:p>
        </p:txBody>
      </p:sp>
      <p:sp>
        <p:nvSpPr>
          <p:cNvPr id="68623" name="Text Box 15"/>
          <p:cNvSpPr txBox="1">
            <a:spLocks noChangeArrowheads="1"/>
          </p:cNvSpPr>
          <p:nvPr/>
        </p:nvSpPr>
        <p:spPr bwMode="auto">
          <a:xfrm>
            <a:off x="3995738" y="3933825"/>
            <a:ext cx="4392612" cy="1465263"/>
          </a:xfrm>
          <a:prstGeom prst="rect">
            <a:avLst/>
          </a:prstGeom>
          <a:noFill/>
          <a:ln w="9525">
            <a:noFill/>
            <a:miter lim="800000"/>
            <a:headEnd/>
            <a:tailEnd/>
          </a:ln>
        </p:spPr>
        <p:txBody>
          <a:bodyPr>
            <a:spAutoFit/>
          </a:bodyPr>
          <a:lstStyle/>
          <a:p>
            <a:r>
              <a:rPr lang="zh-CN" sz="1800" b="1" dirty="0">
                <a:solidFill>
                  <a:srgbClr val="FF0000"/>
                </a:solidFill>
                <a:latin typeface="华文楷体" pitchFamily="2" charset="-122"/>
                <a:ea typeface="华文楷体" pitchFamily="2" charset="-122"/>
              </a:rPr>
              <a:t>实地监测法</a:t>
            </a:r>
          </a:p>
          <a:p>
            <a:r>
              <a:rPr lang="zh-CN" sz="1800" b="1" dirty="0">
                <a:solidFill>
                  <a:srgbClr val="0000FF"/>
                </a:solidFill>
                <a:latin typeface="华文楷体" pitchFamily="2" charset="-122"/>
                <a:ea typeface="华文楷体" pitchFamily="2" charset="-122"/>
              </a:rPr>
              <a:t>对不同季节采得的样品来分析得出一 个平均的</a:t>
            </a:r>
            <a:r>
              <a:rPr lang="zh-CN" altLang="zh-CN" sz="1800" b="1" dirty="0">
                <a:solidFill>
                  <a:srgbClr val="0000FF"/>
                </a:solidFill>
                <a:latin typeface="华文楷体" pitchFamily="2" charset="-122"/>
                <a:ea typeface="华文楷体" pitchFamily="2" charset="-122"/>
              </a:rPr>
              <a:t>BOD5</a:t>
            </a:r>
            <a:r>
              <a:rPr lang="zh-CN" sz="1800" b="1" dirty="0">
                <a:solidFill>
                  <a:srgbClr val="0000FF"/>
                </a:solidFill>
                <a:latin typeface="华文楷体" pitchFamily="2" charset="-122"/>
                <a:ea typeface="华文楷体" pitchFamily="2" charset="-122"/>
              </a:rPr>
              <a:t>值进行估算。在进行假设或实地监测后，将流速、孔隙率、水温和实际的</a:t>
            </a:r>
            <a:r>
              <a:rPr lang="zh-CN" altLang="zh-CN" sz="1800" b="1" dirty="0">
                <a:solidFill>
                  <a:srgbClr val="0000FF"/>
                </a:solidFill>
                <a:latin typeface="华文楷体" pitchFamily="2" charset="-122"/>
                <a:ea typeface="华文楷体" pitchFamily="2" charset="-122"/>
              </a:rPr>
              <a:t>BOD5</a:t>
            </a:r>
            <a:r>
              <a:rPr lang="zh-CN" sz="1800" b="1" dirty="0">
                <a:solidFill>
                  <a:srgbClr val="0000FF"/>
                </a:solidFill>
                <a:latin typeface="华文楷体" pitchFamily="2" charset="-122"/>
                <a:ea typeface="华文楷体" pitchFamily="2" charset="-122"/>
              </a:rPr>
              <a:t>浓度值代入公式计算</a:t>
            </a:r>
          </a:p>
        </p:txBody>
      </p:sp>
      <p:sp>
        <p:nvSpPr>
          <p:cNvPr id="68624" name="Text Box 16"/>
          <p:cNvSpPr txBox="1">
            <a:spLocks noChangeArrowheads="1"/>
          </p:cNvSpPr>
          <p:nvPr/>
        </p:nvSpPr>
        <p:spPr bwMode="auto">
          <a:xfrm>
            <a:off x="609600" y="3579813"/>
            <a:ext cx="2338388" cy="1108075"/>
          </a:xfrm>
          <a:prstGeom prst="rect">
            <a:avLst/>
          </a:prstGeom>
          <a:noFill/>
          <a:ln w="9525">
            <a:noFill/>
            <a:miter lim="800000"/>
            <a:headEnd/>
            <a:tailEnd/>
          </a:ln>
        </p:spPr>
        <p:txBody>
          <a:bodyPr wrap="none">
            <a:spAutoFit/>
          </a:bodyPr>
          <a:lstStyle/>
          <a:p>
            <a:pPr>
              <a:buFont typeface="Wingdings" pitchFamily="2" charset="2"/>
              <a:buNone/>
            </a:pPr>
            <a:r>
              <a:rPr lang="zh-CN">
                <a:latin typeface="华文楷体" pitchFamily="2" charset="-122"/>
                <a:ea typeface="华文楷体" pitchFamily="2" charset="-122"/>
              </a:rPr>
              <a:t>两种方法都基于</a:t>
            </a:r>
          </a:p>
          <a:p>
            <a:pPr>
              <a:buFont typeface="Wingdings" pitchFamily="2" charset="2"/>
              <a:buNone/>
            </a:pPr>
            <a:r>
              <a:rPr lang="zh-CN">
                <a:latin typeface="华文楷体" pitchFamily="2" charset="-122"/>
                <a:ea typeface="华文楷体" pitchFamily="2" charset="-122"/>
              </a:rPr>
              <a:t>湿地</a:t>
            </a:r>
            <a:r>
              <a:rPr lang="zh-CN" altLang="zh-CN">
                <a:latin typeface="华文楷体" pitchFamily="2" charset="-122"/>
                <a:ea typeface="华文楷体" pitchFamily="2" charset="-122"/>
              </a:rPr>
              <a:t>BOD5</a:t>
            </a:r>
            <a:r>
              <a:rPr lang="zh-CN">
                <a:latin typeface="华文楷体" pitchFamily="2" charset="-122"/>
                <a:ea typeface="华文楷体" pitchFamily="2" charset="-122"/>
              </a:rPr>
              <a:t>负荷</a:t>
            </a:r>
            <a:endParaRPr lang="zh-CN" sz="1800" b="1">
              <a:solidFill>
                <a:schemeClr val="tx2"/>
              </a:solidFill>
              <a:latin typeface="华文楷体" pitchFamily="2" charset="-122"/>
              <a:ea typeface="华文楷体" pitchFamily="2" charset="-122"/>
            </a:endParaRPr>
          </a:p>
          <a:p>
            <a:endParaRPr lang="zh-CN" altLang="zh-CN" sz="1800">
              <a:latin typeface="华文楷体" pitchFamily="2" charset="-122"/>
              <a:ea typeface="华文楷体" pitchFamily="2"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3"/>
          <p:cNvSpPr>
            <a:spLocks noGrp="1" noChangeArrowheads="1"/>
          </p:cNvSpPr>
          <p:nvPr>
            <p:ph idx="4294967295"/>
          </p:nvPr>
        </p:nvSpPr>
        <p:spPr>
          <a:xfrm>
            <a:off x="323850" y="2133600"/>
            <a:ext cx="8229600" cy="4525963"/>
          </a:xfrm>
        </p:spPr>
        <p:txBody>
          <a:bodyPr/>
          <a:lstStyle/>
          <a:p>
            <a:pPr eaLnBrk="1" hangingPunct="1">
              <a:lnSpc>
                <a:spcPct val="80000"/>
              </a:lnSpc>
            </a:pPr>
            <a:endParaRPr lang="zh-CN" altLang="zh-CN" sz="2400" dirty="0">
              <a:latin typeface="华文楷体" pitchFamily="2" charset="-122"/>
              <a:ea typeface="华文楷体" pitchFamily="2" charset="-122"/>
            </a:endParaRPr>
          </a:p>
          <a:p>
            <a:pPr eaLnBrk="1" hangingPunct="1">
              <a:lnSpc>
                <a:spcPct val="80000"/>
              </a:lnSpc>
              <a:buNone/>
            </a:pPr>
            <a:r>
              <a:rPr lang="zh-CN" altLang="zh-CN" sz="2400" dirty="0">
                <a:latin typeface="华文楷体" pitchFamily="2" charset="-122"/>
                <a:ea typeface="华文楷体" pitchFamily="2" charset="-122"/>
              </a:rPr>
              <a:t>Ce——</a:t>
            </a:r>
            <a:r>
              <a:rPr lang="zh-CN" sz="2400" dirty="0">
                <a:latin typeface="华文楷体" pitchFamily="2" charset="-122"/>
                <a:ea typeface="华文楷体" pitchFamily="2" charset="-122"/>
              </a:rPr>
              <a:t>出水</a:t>
            </a:r>
            <a:r>
              <a:rPr lang="zh-CN" altLang="zh-CN" sz="2400" dirty="0">
                <a:latin typeface="华文楷体" pitchFamily="2" charset="-122"/>
                <a:ea typeface="华文楷体" pitchFamily="2" charset="-122"/>
              </a:rPr>
              <a:t>BOD</a:t>
            </a:r>
            <a:r>
              <a:rPr lang="zh-CN" sz="2400" dirty="0">
                <a:latin typeface="华文楷体" pitchFamily="2" charset="-122"/>
                <a:ea typeface="华文楷体" pitchFamily="2" charset="-122"/>
              </a:rPr>
              <a:t>浓度（</a:t>
            </a:r>
            <a:r>
              <a:rPr lang="zh-CN" altLang="zh-CN" sz="2400" dirty="0">
                <a:latin typeface="华文楷体" pitchFamily="2" charset="-122"/>
                <a:ea typeface="华文楷体" pitchFamily="2" charset="-122"/>
              </a:rPr>
              <a:t>mg/L</a:t>
            </a:r>
            <a:r>
              <a:rPr lang="zh-CN" sz="2400" dirty="0">
                <a:latin typeface="华文楷体" pitchFamily="2" charset="-122"/>
                <a:ea typeface="华文楷体" pitchFamily="2" charset="-122"/>
              </a:rPr>
              <a:t>）；</a:t>
            </a:r>
          </a:p>
          <a:p>
            <a:pPr eaLnBrk="1" hangingPunct="1">
              <a:lnSpc>
                <a:spcPct val="80000"/>
              </a:lnSpc>
              <a:buNone/>
            </a:pPr>
            <a:r>
              <a:rPr lang="zh-CN" altLang="zh-CN" sz="2400" dirty="0">
                <a:latin typeface="华文楷体" pitchFamily="2" charset="-122"/>
                <a:ea typeface="华文楷体" pitchFamily="2" charset="-122"/>
              </a:rPr>
              <a:t>C0——</a:t>
            </a:r>
            <a:r>
              <a:rPr lang="zh-CN" sz="2400" dirty="0">
                <a:latin typeface="华文楷体" pitchFamily="2" charset="-122"/>
                <a:ea typeface="华文楷体" pitchFamily="2" charset="-122"/>
              </a:rPr>
              <a:t>进水</a:t>
            </a:r>
            <a:r>
              <a:rPr lang="zh-CN" altLang="zh-CN" sz="2400" dirty="0">
                <a:latin typeface="华文楷体" pitchFamily="2" charset="-122"/>
                <a:ea typeface="华文楷体" pitchFamily="2" charset="-122"/>
              </a:rPr>
              <a:t>BOD</a:t>
            </a:r>
            <a:r>
              <a:rPr lang="zh-CN" sz="2400" dirty="0">
                <a:latin typeface="华文楷体" pitchFamily="2" charset="-122"/>
                <a:ea typeface="华文楷体" pitchFamily="2" charset="-122"/>
              </a:rPr>
              <a:t>浓度（</a:t>
            </a:r>
            <a:r>
              <a:rPr lang="zh-CN" altLang="zh-CN" sz="2400" dirty="0">
                <a:latin typeface="华文楷体" pitchFamily="2" charset="-122"/>
                <a:ea typeface="华文楷体" pitchFamily="2" charset="-122"/>
              </a:rPr>
              <a:t>mg/L</a:t>
            </a:r>
            <a:r>
              <a:rPr lang="zh-CN" sz="2400" dirty="0">
                <a:latin typeface="华文楷体" pitchFamily="2" charset="-122"/>
                <a:ea typeface="华文楷体" pitchFamily="2" charset="-122"/>
              </a:rPr>
              <a:t>）；</a:t>
            </a:r>
          </a:p>
          <a:p>
            <a:pPr eaLnBrk="1" hangingPunct="1">
              <a:lnSpc>
                <a:spcPct val="80000"/>
              </a:lnSpc>
              <a:buNone/>
            </a:pPr>
            <a:r>
              <a:rPr lang="zh-CN" altLang="zh-CN" sz="2400" dirty="0">
                <a:latin typeface="华文楷体" pitchFamily="2" charset="-122"/>
                <a:ea typeface="华文楷体" pitchFamily="2" charset="-122"/>
              </a:rPr>
              <a:t>A——</a:t>
            </a:r>
            <a:r>
              <a:rPr lang="zh-CN" sz="2400" dirty="0">
                <a:latin typeface="华文楷体" pitchFamily="2" charset="-122"/>
                <a:ea typeface="华文楷体" pitchFamily="2" charset="-122"/>
              </a:rPr>
              <a:t>以污泥形式沉淀在湿地床前部而未得到处理的</a:t>
            </a:r>
            <a:r>
              <a:rPr lang="zh-CN" altLang="zh-CN" sz="2400" dirty="0">
                <a:latin typeface="华文楷体" pitchFamily="2" charset="-122"/>
                <a:ea typeface="华文楷体" pitchFamily="2" charset="-122"/>
              </a:rPr>
              <a:t>BOD5</a:t>
            </a:r>
            <a:r>
              <a:rPr lang="zh-CN" sz="2400" dirty="0">
                <a:latin typeface="华文楷体" pitchFamily="2" charset="-122"/>
                <a:ea typeface="华文楷体" pitchFamily="2" charset="-122"/>
              </a:rPr>
              <a:t>含</a:t>
            </a:r>
            <a:r>
              <a:rPr lang="en-US" altLang="zh-CN" sz="2400" dirty="0">
                <a:latin typeface="华文楷体" pitchFamily="2" charset="-122"/>
                <a:ea typeface="华文楷体" pitchFamily="2" charset="-122"/>
              </a:rPr>
              <a:t> </a:t>
            </a:r>
          </a:p>
          <a:p>
            <a:pPr eaLnBrk="1" hangingPunct="1">
              <a:lnSpc>
                <a:spcPct val="80000"/>
              </a:lnSpc>
              <a:buNone/>
            </a:pPr>
            <a:r>
              <a:rPr lang="en-US" altLang="zh-CN" sz="2400" dirty="0">
                <a:latin typeface="华文楷体" pitchFamily="2" charset="-122"/>
                <a:ea typeface="华文楷体" pitchFamily="2" charset="-122"/>
              </a:rPr>
              <a:t>     </a:t>
            </a:r>
            <a:r>
              <a:rPr lang="zh-CN" sz="2400" dirty="0">
                <a:latin typeface="华文楷体" pitchFamily="2" charset="-122"/>
                <a:ea typeface="华文楷体" pitchFamily="2" charset="-122"/>
              </a:rPr>
              <a:t>量（小数表示）</a:t>
            </a:r>
          </a:p>
          <a:p>
            <a:pPr eaLnBrk="1" hangingPunct="1">
              <a:lnSpc>
                <a:spcPct val="80000"/>
              </a:lnSpc>
              <a:buNone/>
            </a:pPr>
            <a:r>
              <a:rPr lang="zh-CN" altLang="zh-CN" sz="2400" dirty="0">
                <a:latin typeface="华文楷体" pitchFamily="2" charset="-122"/>
                <a:ea typeface="华文楷体" pitchFamily="2" charset="-122"/>
              </a:rPr>
              <a:t>Kt——</a:t>
            </a:r>
            <a:r>
              <a:rPr lang="zh-CN" sz="2400" dirty="0">
                <a:latin typeface="华文楷体" pitchFamily="2" charset="-122"/>
                <a:ea typeface="华文楷体" pitchFamily="2" charset="-122"/>
              </a:rPr>
              <a:t>设计水温下的反应速率常数（</a:t>
            </a:r>
            <a:r>
              <a:rPr lang="zh-CN" altLang="zh-CN" sz="2400" dirty="0">
                <a:latin typeface="华文楷体" pitchFamily="2" charset="-122"/>
                <a:ea typeface="华文楷体" pitchFamily="2" charset="-122"/>
              </a:rPr>
              <a:t>d-1</a:t>
            </a:r>
            <a:r>
              <a:rPr lang="zh-CN" sz="2400" dirty="0">
                <a:latin typeface="华文楷体" pitchFamily="2" charset="-122"/>
                <a:ea typeface="华文楷体" pitchFamily="2" charset="-122"/>
              </a:rPr>
              <a:t>）</a:t>
            </a:r>
          </a:p>
          <a:p>
            <a:pPr eaLnBrk="1" hangingPunct="1">
              <a:lnSpc>
                <a:spcPct val="80000"/>
              </a:lnSpc>
              <a:buNone/>
            </a:pPr>
            <a:r>
              <a:rPr lang="zh-CN" altLang="zh-CN" sz="2400" dirty="0">
                <a:latin typeface="华文楷体" pitchFamily="2" charset="-122"/>
                <a:ea typeface="华文楷体" pitchFamily="2" charset="-122"/>
              </a:rPr>
              <a:t>Av——</a:t>
            </a:r>
            <a:r>
              <a:rPr lang="zh-CN" sz="2400" dirty="0">
                <a:latin typeface="华文楷体" pitchFamily="2" charset="-122"/>
                <a:ea typeface="华文楷体" pitchFamily="2" charset="-122"/>
              </a:rPr>
              <a:t>微生物活动的比表面积（</a:t>
            </a:r>
            <a:r>
              <a:rPr lang="zh-CN" altLang="zh-CN" sz="2400" dirty="0">
                <a:latin typeface="华文楷体" pitchFamily="2" charset="-122"/>
                <a:ea typeface="华文楷体" pitchFamily="2" charset="-122"/>
              </a:rPr>
              <a:t>m2/m3</a:t>
            </a:r>
            <a:r>
              <a:rPr lang="zh-CN" sz="2400" dirty="0">
                <a:latin typeface="华文楷体" pitchFamily="2" charset="-122"/>
                <a:ea typeface="华文楷体" pitchFamily="2" charset="-122"/>
              </a:rPr>
              <a:t>）</a:t>
            </a:r>
          </a:p>
          <a:p>
            <a:pPr eaLnBrk="1" hangingPunct="1">
              <a:lnSpc>
                <a:spcPct val="80000"/>
              </a:lnSpc>
              <a:buNone/>
            </a:pPr>
            <a:r>
              <a:rPr lang="zh-CN" altLang="zh-CN" sz="2400" dirty="0">
                <a:latin typeface="华文楷体" pitchFamily="2" charset="-122"/>
                <a:ea typeface="华文楷体" pitchFamily="2" charset="-122"/>
              </a:rPr>
              <a:t>L——</a:t>
            </a:r>
            <a:r>
              <a:rPr lang="zh-CN" sz="2400" dirty="0">
                <a:latin typeface="华文楷体" pitchFamily="2" charset="-122"/>
                <a:ea typeface="华文楷体" pitchFamily="2" charset="-122"/>
              </a:rPr>
              <a:t>湿地床的长度（</a:t>
            </a:r>
            <a:r>
              <a:rPr lang="zh-CN" altLang="zh-CN" sz="2400" dirty="0">
                <a:latin typeface="华文楷体" pitchFamily="2" charset="-122"/>
                <a:ea typeface="华文楷体" pitchFamily="2" charset="-122"/>
              </a:rPr>
              <a:t>m</a:t>
            </a:r>
            <a:r>
              <a:rPr lang="zh-CN" sz="2400" dirty="0">
                <a:latin typeface="华文楷体" pitchFamily="2" charset="-122"/>
                <a:ea typeface="华文楷体" pitchFamily="2" charset="-122"/>
              </a:rPr>
              <a:t>）</a:t>
            </a:r>
          </a:p>
          <a:p>
            <a:pPr eaLnBrk="1" hangingPunct="1">
              <a:lnSpc>
                <a:spcPct val="80000"/>
              </a:lnSpc>
              <a:buNone/>
            </a:pPr>
            <a:r>
              <a:rPr lang="zh-CN" altLang="zh-CN" sz="2400" dirty="0">
                <a:latin typeface="华文楷体" pitchFamily="2" charset="-122"/>
                <a:ea typeface="华文楷体" pitchFamily="2" charset="-122"/>
              </a:rPr>
              <a:t>W——</a:t>
            </a:r>
            <a:r>
              <a:rPr lang="zh-CN" sz="2400" dirty="0">
                <a:latin typeface="华文楷体" pitchFamily="2" charset="-122"/>
                <a:ea typeface="华文楷体" pitchFamily="2" charset="-122"/>
              </a:rPr>
              <a:t>湿地床的宽度（</a:t>
            </a:r>
            <a:r>
              <a:rPr lang="zh-CN" altLang="zh-CN" sz="2400" dirty="0">
                <a:latin typeface="华文楷体" pitchFamily="2" charset="-122"/>
                <a:ea typeface="华文楷体" pitchFamily="2" charset="-122"/>
              </a:rPr>
              <a:t>m</a:t>
            </a:r>
            <a:r>
              <a:rPr lang="zh-CN" sz="2400" dirty="0">
                <a:latin typeface="华文楷体" pitchFamily="2" charset="-122"/>
                <a:ea typeface="华文楷体" pitchFamily="2" charset="-122"/>
              </a:rPr>
              <a:t>）</a:t>
            </a:r>
          </a:p>
          <a:p>
            <a:pPr eaLnBrk="1" hangingPunct="1">
              <a:lnSpc>
                <a:spcPct val="80000"/>
              </a:lnSpc>
              <a:buNone/>
            </a:pPr>
            <a:r>
              <a:rPr lang="zh-CN" altLang="zh-CN" sz="2400" dirty="0">
                <a:latin typeface="华文楷体" pitchFamily="2" charset="-122"/>
                <a:ea typeface="华文楷体" pitchFamily="2" charset="-122"/>
              </a:rPr>
              <a:t>D——</a:t>
            </a:r>
            <a:r>
              <a:rPr lang="zh-CN" sz="2400" dirty="0">
                <a:latin typeface="华文楷体" pitchFamily="2" charset="-122"/>
                <a:ea typeface="华文楷体" pitchFamily="2" charset="-122"/>
              </a:rPr>
              <a:t>湿地床的设计水深（</a:t>
            </a:r>
            <a:r>
              <a:rPr lang="zh-CN" altLang="zh-CN" sz="2400" dirty="0">
                <a:latin typeface="华文楷体" pitchFamily="2" charset="-122"/>
                <a:ea typeface="华文楷体" pitchFamily="2" charset="-122"/>
              </a:rPr>
              <a:t>m</a:t>
            </a:r>
            <a:r>
              <a:rPr lang="zh-CN" sz="2400" dirty="0">
                <a:latin typeface="华文楷体" pitchFamily="2" charset="-122"/>
                <a:ea typeface="华文楷体" pitchFamily="2" charset="-122"/>
              </a:rPr>
              <a:t>）</a:t>
            </a:r>
          </a:p>
          <a:p>
            <a:pPr eaLnBrk="1" hangingPunct="1">
              <a:lnSpc>
                <a:spcPct val="80000"/>
              </a:lnSpc>
              <a:buNone/>
            </a:pPr>
            <a:r>
              <a:rPr lang="zh-CN" altLang="zh-CN" sz="2400" dirty="0">
                <a:latin typeface="华文楷体" pitchFamily="2" charset="-122"/>
                <a:ea typeface="华文楷体" pitchFamily="2" charset="-122"/>
              </a:rPr>
              <a:t>N——</a:t>
            </a:r>
            <a:r>
              <a:rPr lang="zh-CN" sz="2400" dirty="0">
                <a:latin typeface="华文楷体" pitchFamily="2" charset="-122"/>
                <a:ea typeface="华文楷体" pitchFamily="2" charset="-122"/>
              </a:rPr>
              <a:t>湿地床的孔隙率（</a:t>
            </a:r>
            <a:r>
              <a:rPr lang="zh-CN" altLang="zh-CN" sz="2400" dirty="0">
                <a:latin typeface="华文楷体" pitchFamily="2" charset="-122"/>
                <a:ea typeface="华文楷体" pitchFamily="2" charset="-122"/>
              </a:rPr>
              <a:t>n</a:t>
            </a:r>
            <a:r>
              <a:rPr lang="zh-CN" sz="2400" dirty="0">
                <a:latin typeface="华文楷体" pitchFamily="2" charset="-122"/>
                <a:ea typeface="华文楷体" pitchFamily="2" charset="-122"/>
              </a:rPr>
              <a:t>为小数形式）</a:t>
            </a:r>
          </a:p>
          <a:p>
            <a:pPr eaLnBrk="1" hangingPunct="1">
              <a:lnSpc>
                <a:spcPct val="80000"/>
              </a:lnSpc>
            </a:pPr>
            <a:endParaRPr lang="zh-CN" sz="2400" dirty="0">
              <a:latin typeface="华文楷体" pitchFamily="2" charset="-122"/>
              <a:ea typeface="华文楷体" pitchFamily="2" charset="-122"/>
            </a:endParaRPr>
          </a:p>
          <a:p>
            <a:pPr eaLnBrk="1" hangingPunct="1">
              <a:lnSpc>
                <a:spcPct val="80000"/>
              </a:lnSpc>
            </a:pPr>
            <a:endParaRPr lang="zh-CN" altLang="zh-CN" sz="2400" dirty="0">
              <a:latin typeface="华文楷体" pitchFamily="2" charset="-122"/>
              <a:ea typeface="华文楷体" pitchFamily="2" charset="-122"/>
            </a:endParaRPr>
          </a:p>
        </p:txBody>
      </p:sp>
      <p:graphicFrame>
        <p:nvGraphicFramePr>
          <p:cNvPr id="69635" name="Object 3"/>
          <p:cNvGraphicFramePr>
            <a:graphicFrameLocks noGrp="1" noChangeAspect="1"/>
          </p:cNvGraphicFramePr>
          <p:nvPr>
            <p:ph type="title" idx="4294967295"/>
          </p:nvPr>
        </p:nvGraphicFramePr>
        <p:xfrm>
          <a:off x="899592" y="548680"/>
          <a:ext cx="7345363" cy="1655763"/>
        </p:xfrm>
        <a:graphic>
          <a:graphicData uri="http://schemas.openxmlformats.org/presentationml/2006/ole">
            <mc:AlternateContent xmlns:mc="http://schemas.openxmlformats.org/markup-compatibility/2006">
              <mc:Choice xmlns:v="urn:schemas-microsoft-com:vml" Requires="v">
                <p:oleObj spid="_x0000_s1042" r:id="rId3" imgW="2349817" imgH="432117" progId="">
                  <p:embed/>
                </p:oleObj>
              </mc:Choice>
              <mc:Fallback>
                <p:oleObj r:id="rId3" imgW="2349817" imgH="432117" progId="">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592" y="548680"/>
                        <a:ext cx="7345363" cy="1655763"/>
                      </a:xfrm>
                      <a:prstGeom prst="rect">
                        <a:avLst/>
                      </a:prstGeom>
                      <a:solidFill>
                        <a:schemeClr val="accent2"/>
                      </a:solidFill>
                    </p:spPr>
                  </p:pic>
                </p:oleObj>
              </mc:Fallback>
            </mc:AlternateContent>
          </a:graphicData>
        </a:graphic>
      </p:graphicFrame>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ChangeArrowheads="1"/>
          </p:cNvSpPr>
          <p:nvPr/>
        </p:nvSpPr>
        <p:spPr bwMode="auto">
          <a:xfrm>
            <a:off x="539750" y="1066875"/>
            <a:ext cx="8280400" cy="1570037"/>
          </a:xfrm>
          <a:prstGeom prst="rect">
            <a:avLst/>
          </a:prstGeom>
          <a:noFill/>
          <a:ln w="9525">
            <a:noFill/>
            <a:miter lim="800000"/>
            <a:headEnd/>
            <a:tailEnd/>
          </a:ln>
        </p:spPr>
        <p:txBody>
          <a:bodyPr>
            <a:spAutoFit/>
          </a:bodyPr>
          <a:lstStyle/>
          <a:p>
            <a:r>
              <a:rPr lang="zh-CN" altLang="zh-CN" b="1" dirty="0">
                <a:solidFill>
                  <a:schemeClr val="tx2"/>
                </a:solidFill>
                <a:latin typeface="华文楷体" pitchFamily="2" charset="-122"/>
                <a:ea typeface="华文楷体" pitchFamily="2" charset="-122"/>
              </a:rPr>
              <a:t>        </a:t>
            </a:r>
            <a:r>
              <a:rPr lang="zh-CN" b="1" dirty="0">
                <a:solidFill>
                  <a:schemeClr val="tx2"/>
                </a:solidFill>
                <a:latin typeface="华文楷体" pitchFamily="2" charset="-122"/>
                <a:ea typeface="华文楷体" pitchFamily="2" charset="-122"/>
              </a:rPr>
              <a:t>在设计湿地系统时．基质是植物的载体，是微生物生长介质，它将湿地中发生的所有处理过程连成一个整体，通过沉淀、过滤和吸附等作用去除污染物。设计基质的配置，主要考虑基质的种类、粒径、深度及除磷效果</a:t>
            </a:r>
            <a:r>
              <a:rPr lang="zh-CN" dirty="0">
                <a:solidFill>
                  <a:schemeClr val="tx2"/>
                </a:solidFill>
                <a:latin typeface="华文楷体" pitchFamily="2" charset="-122"/>
                <a:ea typeface="华文楷体" pitchFamily="2" charset="-122"/>
              </a:rPr>
              <a:t>。</a:t>
            </a:r>
          </a:p>
        </p:txBody>
      </p:sp>
      <p:sp>
        <p:nvSpPr>
          <p:cNvPr id="71683" name="Rectangle 3"/>
          <p:cNvSpPr>
            <a:spLocks noChangeArrowheads="1"/>
          </p:cNvSpPr>
          <p:nvPr/>
        </p:nvSpPr>
        <p:spPr bwMode="auto">
          <a:xfrm>
            <a:off x="468313" y="2349500"/>
            <a:ext cx="8424862" cy="923330"/>
          </a:xfrm>
          <a:prstGeom prst="rect">
            <a:avLst/>
          </a:prstGeom>
          <a:noFill/>
          <a:ln w="9525">
            <a:noFill/>
            <a:miter lim="800000"/>
            <a:headEnd/>
            <a:tailEnd/>
          </a:ln>
        </p:spPr>
        <p:txBody>
          <a:bodyPr>
            <a:spAutoFit/>
          </a:bodyPr>
          <a:lstStyle/>
          <a:p>
            <a:r>
              <a:rPr lang="zh-CN" altLang="zh-CN" b="1" dirty="0">
                <a:solidFill>
                  <a:schemeClr val="tx2"/>
                </a:solidFill>
                <a:latin typeface="华文楷体" pitchFamily="2" charset="-122"/>
                <a:ea typeface="华文楷体" pitchFamily="2" charset="-122"/>
              </a:rPr>
              <a:t>    </a:t>
            </a:r>
            <a:r>
              <a:rPr lang="zh-CN" b="1" dirty="0">
                <a:solidFill>
                  <a:srgbClr val="FFFF00"/>
                </a:solidFill>
                <a:latin typeface="华文楷体" pitchFamily="2" charset="-122"/>
                <a:ea typeface="华文楷体" pitchFamily="2" charset="-122"/>
              </a:rPr>
              <a:t>矿渣、粉煤灰对磷去除效果好。</a:t>
            </a:r>
            <a:r>
              <a:rPr lang="zh-CN" b="1" dirty="0">
                <a:solidFill>
                  <a:schemeClr val="tx2"/>
                </a:solidFill>
                <a:latin typeface="华文楷体" pitchFamily="2" charset="-122"/>
                <a:ea typeface="华文楷体" pitchFamily="2" charset="-122"/>
              </a:rPr>
              <a:t>基质中游离氧化铁、氧化铝和胶体氧化铁、氧化铝含量越高，其固定形成的磷酸铁盐和磷酸铝盐数量越多，基质净化磷素的能力越强。</a:t>
            </a:r>
          </a:p>
        </p:txBody>
      </p:sp>
      <p:sp>
        <p:nvSpPr>
          <p:cNvPr id="71684" name="Rectangle 4"/>
          <p:cNvSpPr>
            <a:spLocks noChangeArrowheads="1"/>
          </p:cNvSpPr>
          <p:nvPr/>
        </p:nvSpPr>
        <p:spPr bwMode="auto">
          <a:xfrm>
            <a:off x="468313" y="3500438"/>
            <a:ext cx="8424862" cy="800219"/>
          </a:xfrm>
          <a:prstGeom prst="rect">
            <a:avLst/>
          </a:prstGeom>
          <a:noFill/>
          <a:ln w="9525">
            <a:noFill/>
            <a:miter lim="800000"/>
            <a:headEnd/>
            <a:tailEnd/>
          </a:ln>
        </p:spPr>
        <p:txBody>
          <a:bodyPr>
            <a:spAutoFit/>
          </a:bodyPr>
          <a:lstStyle/>
          <a:p>
            <a:r>
              <a:rPr lang="zh-CN" altLang="zh-CN" sz="2800" dirty="0">
                <a:solidFill>
                  <a:schemeClr val="tx2"/>
                </a:solidFill>
                <a:latin typeface="华文楷体" pitchFamily="2" charset="-122"/>
                <a:ea typeface="华文楷体" pitchFamily="2" charset="-122"/>
              </a:rPr>
              <a:t>   </a:t>
            </a:r>
            <a:r>
              <a:rPr lang="zh-CN" b="1" dirty="0">
                <a:solidFill>
                  <a:srgbClr val="FFFF00"/>
                </a:solidFill>
                <a:latin typeface="华文楷体" pitchFamily="2" charset="-122"/>
                <a:ea typeface="华文楷体" pitchFamily="2" charset="-122"/>
              </a:rPr>
              <a:t>煤灰渣基质对有机污染物的处理效果较好</a:t>
            </a:r>
            <a:r>
              <a:rPr lang="zh-CN" b="1" dirty="0">
                <a:solidFill>
                  <a:schemeClr val="tx2"/>
                </a:solidFill>
                <a:latin typeface="华文楷体" pitchFamily="2" charset="-122"/>
                <a:ea typeface="华文楷体" pitchFamily="2" charset="-122"/>
              </a:rPr>
              <a:t>。</a:t>
            </a:r>
            <a:r>
              <a:rPr lang="zh-CN" altLang="zh-CN" b="1" dirty="0">
                <a:solidFill>
                  <a:schemeClr val="tx2"/>
                </a:solidFill>
                <a:latin typeface="华文楷体" pitchFamily="2" charset="-122"/>
                <a:ea typeface="华文楷体" pitchFamily="2" charset="-122"/>
              </a:rPr>
              <a:t>COD</a:t>
            </a:r>
            <a:r>
              <a:rPr lang="zh-CN" b="1" dirty="0">
                <a:solidFill>
                  <a:schemeClr val="tx2"/>
                </a:solidFill>
                <a:latin typeface="华文楷体" pitchFamily="2" charset="-122"/>
                <a:ea typeface="华文楷体" pitchFamily="2" charset="-122"/>
              </a:rPr>
              <a:t>和</a:t>
            </a:r>
            <a:r>
              <a:rPr lang="zh-CN" altLang="zh-CN" b="1" dirty="0">
                <a:solidFill>
                  <a:schemeClr val="tx2"/>
                </a:solidFill>
                <a:latin typeface="华文楷体" pitchFamily="2" charset="-122"/>
                <a:ea typeface="华文楷体" pitchFamily="2" charset="-122"/>
              </a:rPr>
              <a:t>BOD </a:t>
            </a:r>
            <a:r>
              <a:rPr lang="zh-CN" b="1" dirty="0">
                <a:solidFill>
                  <a:schemeClr val="tx2"/>
                </a:solidFill>
                <a:latin typeface="华文楷体" pitchFamily="2" charset="-122"/>
                <a:ea typeface="华文楷体" pitchFamily="2" charset="-122"/>
              </a:rPr>
              <a:t>的去除率分别达</a:t>
            </a:r>
            <a:r>
              <a:rPr lang="zh-CN" altLang="zh-CN" b="1" dirty="0">
                <a:solidFill>
                  <a:schemeClr val="tx2"/>
                </a:solidFill>
                <a:latin typeface="华文楷体" pitchFamily="2" charset="-122"/>
                <a:ea typeface="华文楷体" pitchFamily="2" charset="-122"/>
              </a:rPr>
              <a:t>71</a:t>
            </a:r>
            <a:r>
              <a:rPr lang="zh-CN" b="1" dirty="0">
                <a:latin typeface="华文楷体" pitchFamily="2" charset="-122"/>
                <a:ea typeface="华文楷体" pitchFamily="2" charset="-122"/>
              </a:rPr>
              <a:t>～</a:t>
            </a:r>
            <a:r>
              <a:rPr lang="zh-CN" altLang="zh-CN" b="1" dirty="0">
                <a:solidFill>
                  <a:schemeClr val="tx2"/>
                </a:solidFill>
                <a:latin typeface="华文楷体" pitchFamily="2" charset="-122"/>
                <a:ea typeface="华文楷体" pitchFamily="2" charset="-122"/>
              </a:rPr>
              <a:t>88</a:t>
            </a:r>
            <a:r>
              <a:rPr lang="zh-CN" b="1" dirty="0">
                <a:solidFill>
                  <a:schemeClr val="tx2"/>
                </a:solidFill>
                <a:latin typeface="华文楷体" pitchFamily="2" charset="-122"/>
                <a:ea typeface="华文楷体" pitchFamily="2" charset="-122"/>
              </a:rPr>
              <a:t>％和</a:t>
            </a:r>
            <a:r>
              <a:rPr lang="zh-CN" altLang="zh-CN" b="1" dirty="0">
                <a:solidFill>
                  <a:schemeClr val="tx2"/>
                </a:solidFill>
                <a:latin typeface="华文楷体" pitchFamily="2" charset="-122"/>
                <a:ea typeface="华文楷体" pitchFamily="2" charset="-122"/>
              </a:rPr>
              <a:t>80</a:t>
            </a:r>
            <a:r>
              <a:rPr lang="zh-CN" b="1" dirty="0">
                <a:solidFill>
                  <a:schemeClr val="tx2"/>
                </a:solidFill>
                <a:latin typeface="华文楷体" pitchFamily="2" charset="-122"/>
                <a:ea typeface="华文楷体" pitchFamily="2" charset="-122"/>
              </a:rPr>
              <a:t>～</a:t>
            </a:r>
            <a:r>
              <a:rPr lang="zh-CN" altLang="zh-CN" b="1" dirty="0">
                <a:solidFill>
                  <a:schemeClr val="tx2"/>
                </a:solidFill>
                <a:latin typeface="华文楷体" pitchFamily="2" charset="-122"/>
                <a:ea typeface="华文楷体" pitchFamily="2" charset="-122"/>
              </a:rPr>
              <a:t>89</a:t>
            </a:r>
            <a:r>
              <a:rPr lang="zh-CN" b="1" dirty="0">
                <a:solidFill>
                  <a:schemeClr val="tx2"/>
                </a:solidFill>
                <a:latin typeface="华文楷体" pitchFamily="2" charset="-122"/>
                <a:ea typeface="华文楷体" pitchFamily="2" charset="-122"/>
              </a:rPr>
              <a:t>％。设计时应根据污水所含污染物配置合适的基质。</a:t>
            </a:r>
          </a:p>
        </p:txBody>
      </p:sp>
      <p:sp>
        <p:nvSpPr>
          <p:cNvPr id="71685" name="Rectangle 5"/>
          <p:cNvSpPr>
            <a:spLocks noChangeArrowheads="1"/>
          </p:cNvSpPr>
          <p:nvPr/>
        </p:nvSpPr>
        <p:spPr bwMode="auto">
          <a:xfrm>
            <a:off x="395288" y="4652963"/>
            <a:ext cx="8569325" cy="646331"/>
          </a:xfrm>
          <a:prstGeom prst="rect">
            <a:avLst/>
          </a:prstGeom>
          <a:noFill/>
          <a:ln w="9525">
            <a:noFill/>
            <a:miter lim="800000"/>
            <a:headEnd/>
            <a:tailEnd/>
          </a:ln>
        </p:spPr>
        <p:txBody>
          <a:bodyPr>
            <a:spAutoFit/>
          </a:bodyPr>
          <a:lstStyle/>
          <a:p>
            <a:r>
              <a:rPr lang="zh-CN" altLang="zh-CN" b="1" dirty="0">
                <a:solidFill>
                  <a:schemeClr val="tx2"/>
                </a:solidFill>
                <a:latin typeface="华文楷体" pitchFamily="2" charset="-122"/>
                <a:ea typeface="华文楷体" pitchFamily="2" charset="-122"/>
              </a:rPr>
              <a:t>       </a:t>
            </a:r>
            <a:r>
              <a:rPr lang="zh-CN" b="1" dirty="0">
                <a:solidFill>
                  <a:schemeClr val="tx2"/>
                </a:solidFill>
                <a:latin typeface="华文楷体" pitchFamily="2" charset="-122"/>
                <a:ea typeface="华文楷体" pitchFamily="2" charset="-122"/>
              </a:rPr>
              <a:t>进、出水区的基质，一般采用</a:t>
            </a:r>
            <a:r>
              <a:rPr lang="zh-CN" b="1" dirty="0">
                <a:solidFill>
                  <a:srgbClr val="0BF57A"/>
                </a:solidFill>
                <a:latin typeface="华文楷体" pitchFamily="2" charset="-122"/>
                <a:ea typeface="华文楷体" pitchFamily="2" charset="-122"/>
              </a:rPr>
              <a:t>粒径</a:t>
            </a:r>
            <a:r>
              <a:rPr lang="zh-CN" altLang="zh-CN" b="1" dirty="0">
                <a:solidFill>
                  <a:srgbClr val="0BF57A"/>
                </a:solidFill>
                <a:latin typeface="华文楷体" pitchFamily="2" charset="-122"/>
                <a:ea typeface="华文楷体" pitchFamily="2" charset="-122"/>
              </a:rPr>
              <a:t>60</a:t>
            </a:r>
            <a:r>
              <a:rPr lang="zh-CN" b="1" dirty="0">
                <a:solidFill>
                  <a:srgbClr val="0BF57A"/>
                </a:solidFill>
                <a:latin typeface="华文楷体" pitchFamily="2" charset="-122"/>
                <a:ea typeface="华文楷体" pitchFamily="2" charset="-122"/>
              </a:rPr>
              <a:t>～</a:t>
            </a:r>
            <a:r>
              <a:rPr lang="zh-CN" altLang="zh-CN" b="1" dirty="0">
                <a:solidFill>
                  <a:srgbClr val="0BF57A"/>
                </a:solidFill>
                <a:latin typeface="华文楷体" pitchFamily="2" charset="-122"/>
                <a:ea typeface="华文楷体" pitchFamily="2" charset="-122"/>
              </a:rPr>
              <a:t>100mill</a:t>
            </a:r>
            <a:r>
              <a:rPr lang="zh-CN" b="1" dirty="0">
                <a:solidFill>
                  <a:srgbClr val="0BF57A"/>
                </a:solidFill>
                <a:latin typeface="华文楷体" pitchFamily="2" charset="-122"/>
                <a:ea typeface="华文楷体" pitchFamily="2" charset="-122"/>
              </a:rPr>
              <a:t>的砾石</a:t>
            </a:r>
            <a:r>
              <a:rPr lang="zh-CN" b="1" dirty="0">
                <a:solidFill>
                  <a:schemeClr val="tx2"/>
                </a:solidFill>
                <a:latin typeface="华文楷体" pitchFamily="2" charset="-122"/>
                <a:ea typeface="华文楷体" pitchFamily="2" charset="-122"/>
              </a:rPr>
              <a:t>，分布于整个床宽。处理区常选用粒径为</a:t>
            </a:r>
            <a:r>
              <a:rPr lang="zh-CN" altLang="zh-CN" b="1" dirty="0">
                <a:solidFill>
                  <a:srgbClr val="0BF57A"/>
                </a:solidFill>
                <a:latin typeface="华文楷体" pitchFamily="2" charset="-122"/>
                <a:ea typeface="华文楷体" pitchFamily="2" charset="-122"/>
              </a:rPr>
              <a:t>8</a:t>
            </a:r>
            <a:r>
              <a:rPr lang="zh-CN" b="1" dirty="0">
                <a:solidFill>
                  <a:srgbClr val="0BF57A"/>
                </a:solidFill>
                <a:latin typeface="华文楷体" pitchFamily="2" charset="-122"/>
                <a:ea typeface="华文楷体" pitchFamily="2" charset="-122"/>
              </a:rPr>
              <a:t>～</a:t>
            </a:r>
            <a:r>
              <a:rPr lang="zh-CN" altLang="zh-CN" b="1" dirty="0">
                <a:solidFill>
                  <a:srgbClr val="0BF57A"/>
                </a:solidFill>
                <a:latin typeface="华文楷体" pitchFamily="2" charset="-122"/>
                <a:ea typeface="华文楷体" pitchFamily="2" charset="-122"/>
              </a:rPr>
              <a:t>16 mm </a:t>
            </a:r>
            <a:r>
              <a:rPr lang="zh-CN" b="1" dirty="0">
                <a:solidFill>
                  <a:srgbClr val="0BF57A"/>
                </a:solidFill>
                <a:latin typeface="华文楷体" pitchFamily="2" charset="-122"/>
                <a:ea typeface="华文楷体" pitchFamily="2" charset="-122"/>
              </a:rPr>
              <a:t>基质</a:t>
            </a:r>
            <a:r>
              <a:rPr lang="zh-CN" b="1" dirty="0">
                <a:solidFill>
                  <a:schemeClr val="tx2"/>
                </a:solidFill>
                <a:latin typeface="华文楷体" pitchFamily="2" charset="-122"/>
                <a:ea typeface="华文楷体" pitchFamily="2" charset="-122"/>
              </a:rPr>
              <a:t>，水力传导性好，适宜植物生长，处理效果好。</a:t>
            </a:r>
          </a:p>
        </p:txBody>
      </p:sp>
      <p:sp>
        <p:nvSpPr>
          <p:cNvPr id="71686" name="Rectangle 6"/>
          <p:cNvSpPr>
            <a:spLocks noChangeArrowheads="1"/>
          </p:cNvSpPr>
          <p:nvPr/>
        </p:nvSpPr>
        <p:spPr bwMode="auto">
          <a:xfrm>
            <a:off x="2123777" y="411386"/>
            <a:ext cx="5616575" cy="641350"/>
          </a:xfrm>
          <a:prstGeom prst="rect">
            <a:avLst/>
          </a:prstGeom>
          <a:noFill/>
          <a:ln w="9525">
            <a:noFill/>
            <a:miter lim="800000"/>
            <a:headEnd/>
            <a:tailEnd/>
          </a:ln>
        </p:spPr>
        <p:txBody>
          <a:bodyPr>
            <a:spAutoFit/>
          </a:bodyPr>
          <a:lstStyle/>
          <a:p>
            <a:pPr algn="ctr"/>
            <a:r>
              <a:rPr lang="zh-CN" altLang="en-US" sz="3600" b="1" dirty="0">
                <a:solidFill>
                  <a:srgbClr val="0BF57A"/>
                </a:solidFill>
                <a:latin typeface="华文楷体" pitchFamily="2" charset="-122"/>
                <a:ea typeface="华文楷体" pitchFamily="2" charset="-122"/>
              </a:rPr>
              <a:t>基质作用和要求</a:t>
            </a:r>
            <a:endParaRPr lang="zh-CN" sz="3600" b="1" dirty="0">
              <a:solidFill>
                <a:srgbClr val="0BF57A"/>
              </a:solidFill>
              <a:latin typeface="华文楷体" pitchFamily="2" charset="-122"/>
              <a:ea typeface="华文楷体" pitchFamily="2" charset="-122"/>
            </a:endParaRPr>
          </a:p>
        </p:txBody>
      </p:sp>
      <p:sp>
        <p:nvSpPr>
          <p:cNvPr id="71687" name="Rectangle 7"/>
          <p:cNvSpPr>
            <a:spLocks noChangeArrowheads="1"/>
          </p:cNvSpPr>
          <p:nvPr/>
        </p:nvSpPr>
        <p:spPr bwMode="auto">
          <a:xfrm>
            <a:off x="971550" y="5805488"/>
            <a:ext cx="5113338" cy="369332"/>
          </a:xfrm>
          <a:prstGeom prst="rect">
            <a:avLst/>
          </a:prstGeom>
          <a:noFill/>
          <a:ln w="9525">
            <a:noFill/>
            <a:miter lim="800000"/>
            <a:headEnd/>
            <a:tailEnd/>
          </a:ln>
        </p:spPr>
        <p:txBody>
          <a:bodyPr>
            <a:spAutoFit/>
          </a:bodyPr>
          <a:lstStyle/>
          <a:p>
            <a:r>
              <a:rPr lang="zh-CN" b="1" dirty="0">
                <a:solidFill>
                  <a:srgbClr val="FFFF00"/>
                </a:solidFill>
                <a:latin typeface="华文楷体" pitchFamily="2" charset="-122"/>
                <a:ea typeface="华文楷体" pitchFamily="2" charset="-122"/>
              </a:rPr>
              <a:t>潜流湿地的基质厚度约</a:t>
            </a:r>
            <a:r>
              <a:rPr lang="zh-CN" altLang="zh-CN" b="1" dirty="0">
                <a:solidFill>
                  <a:srgbClr val="FFFF00"/>
                </a:solidFill>
                <a:latin typeface="华文楷体" pitchFamily="2" charset="-122"/>
                <a:ea typeface="华文楷体" pitchFamily="2" charset="-122"/>
              </a:rPr>
              <a:t>60cm</a:t>
            </a:r>
            <a:r>
              <a:rPr lang="zh-CN" b="1" dirty="0">
                <a:solidFill>
                  <a:srgbClr val="FFFF00"/>
                </a:solidFill>
                <a:latin typeface="华文楷体" pitchFamily="2" charset="-122"/>
                <a:ea typeface="华文楷体" pitchFamily="2" charset="-122"/>
              </a:rPr>
              <a:t>左右。</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descr="QQ截图未命名7"/>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72707" name="Line 3"/>
          <p:cNvSpPr>
            <a:spLocks noChangeShapeType="1"/>
          </p:cNvSpPr>
          <p:nvPr/>
        </p:nvSpPr>
        <p:spPr bwMode="auto">
          <a:xfrm>
            <a:off x="179388" y="1196975"/>
            <a:ext cx="0" cy="5545138"/>
          </a:xfrm>
          <a:prstGeom prst="line">
            <a:avLst/>
          </a:prstGeom>
          <a:noFill/>
          <a:ln/>
        </p:spPr>
        <p:txBody>
          <a:bodyPr/>
          <a:lstStyle/>
          <a:p>
            <a:endParaRPr lang="zh-CN" altLang="en-US"/>
          </a:p>
        </p:txBody>
      </p:sp>
      <p:sp>
        <p:nvSpPr>
          <p:cNvPr id="72708" name="Line 4"/>
          <p:cNvSpPr>
            <a:spLocks noChangeShapeType="1"/>
          </p:cNvSpPr>
          <p:nvPr/>
        </p:nvSpPr>
        <p:spPr bwMode="auto">
          <a:xfrm>
            <a:off x="8964613" y="1196975"/>
            <a:ext cx="0" cy="5472113"/>
          </a:xfrm>
          <a:prstGeom prst="line">
            <a:avLst/>
          </a:prstGeom>
          <a:noFill/>
          <a:ln w="57150" cmpd="sng">
            <a:solidFill>
              <a:srgbClr val="000000"/>
            </a:solidFill>
            <a:round/>
            <a:headEnd/>
            <a:tailEnd/>
          </a:ln>
        </p:spPr>
        <p:txBody>
          <a:bodyPr/>
          <a:lstStyle/>
          <a:p>
            <a:endParaRPr lang="zh-CN" altLang="en-US"/>
          </a:p>
        </p:txBody>
      </p:sp>
      <p:sp>
        <p:nvSpPr>
          <p:cNvPr id="72709" name="Line 5"/>
          <p:cNvSpPr>
            <a:spLocks noChangeShapeType="1"/>
          </p:cNvSpPr>
          <p:nvPr/>
        </p:nvSpPr>
        <p:spPr bwMode="auto">
          <a:xfrm>
            <a:off x="2051050" y="1196975"/>
            <a:ext cx="0" cy="5472113"/>
          </a:xfrm>
          <a:prstGeom prst="line">
            <a:avLst/>
          </a:prstGeom>
          <a:noFill/>
          <a:ln w="28575" cmpd="sng">
            <a:solidFill>
              <a:srgbClr val="000000"/>
            </a:solidFill>
            <a:round/>
            <a:headEnd/>
            <a:tailEnd/>
          </a:ln>
        </p:spPr>
        <p:txBody>
          <a:bodyPr/>
          <a:lstStyle/>
          <a:p>
            <a:endParaRPr lang="zh-CN" altLang="en-US"/>
          </a:p>
        </p:txBody>
      </p:sp>
      <p:sp>
        <p:nvSpPr>
          <p:cNvPr id="72710" name="Line 6"/>
          <p:cNvSpPr>
            <a:spLocks noChangeShapeType="1"/>
          </p:cNvSpPr>
          <p:nvPr/>
        </p:nvSpPr>
        <p:spPr bwMode="auto">
          <a:xfrm>
            <a:off x="4067175" y="1196975"/>
            <a:ext cx="0" cy="5472113"/>
          </a:xfrm>
          <a:prstGeom prst="line">
            <a:avLst/>
          </a:prstGeom>
          <a:noFill/>
          <a:ln w="28575" cmpd="sng">
            <a:solidFill>
              <a:srgbClr val="000000"/>
            </a:solidFill>
            <a:round/>
            <a:headEnd/>
            <a:tailEnd/>
          </a:ln>
        </p:spPr>
        <p:txBody>
          <a:bodyPr/>
          <a:lstStyle/>
          <a:p>
            <a:endParaRPr lang="zh-CN" altLang="en-US"/>
          </a:p>
        </p:txBody>
      </p:sp>
      <p:sp>
        <p:nvSpPr>
          <p:cNvPr id="72711" name="Line 7"/>
          <p:cNvSpPr>
            <a:spLocks noChangeShapeType="1"/>
          </p:cNvSpPr>
          <p:nvPr/>
        </p:nvSpPr>
        <p:spPr bwMode="auto">
          <a:xfrm flipH="1">
            <a:off x="6372225" y="1196975"/>
            <a:ext cx="71438" cy="5472113"/>
          </a:xfrm>
          <a:prstGeom prst="line">
            <a:avLst/>
          </a:prstGeom>
          <a:noFill/>
          <a:ln w="28575" cmpd="sng">
            <a:solidFill>
              <a:srgbClr val="000000"/>
            </a:solidFill>
            <a:round/>
            <a:headEnd/>
            <a:tailEnd/>
          </a:ln>
        </p:spPr>
        <p:txBody>
          <a:bodyPr/>
          <a:lstStyle/>
          <a:p>
            <a:endParaRPr lang="zh-CN" altLang="en-US"/>
          </a:p>
        </p:txBody>
      </p:sp>
      <p:pic>
        <p:nvPicPr>
          <p:cNvPr id="72712" name="Picture 8" descr="u=2038623737,3316568676&amp;fm=0&amp;gp=0"/>
          <p:cNvPicPr>
            <a:picLocks noChangeAspect="1" noChangeArrowheads="1"/>
          </p:cNvPicPr>
          <p:nvPr/>
        </p:nvPicPr>
        <p:blipFill>
          <a:blip r:embed="rId3" cstate="print"/>
          <a:srcRect/>
          <a:stretch>
            <a:fillRect/>
          </a:stretch>
        </p:blipFill>
        <p:spPr bwMode="auto">
          <a:xfrm>
            <a:off x="7667625" y="0"/>
            <a:ext cx="1219200" cy="1125538"/>
          </a:xfrm>
          <a:prstGeom prst="rect">
            <a:avLst/>
          </a:prstGeom>
          <a:noFill/>
          <a:ln w="9525">
            <a:noFill/>
            <a:miter lim="800000"/>
            <a:headEnd/>
            <a:tailEnd/>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ChangeArrowheads="1"/>
          </p:cNvSpPr>
          <p:nvPr/>
        </p:nvSpPr>
        <p:spPr bwMode="auto">
          <a:xfrm>
            <a:off x="755650" y="1066874"/>
            <a:ext cx="7848600" cy="1570038"/>
          </a:xfrm>
          <a:prstGeom prst="rect">
            <a:avLst/>
          </a:prstGeom>
          <a:noFill/>
          <a:ln w="9525">
            <a:noFill/>
            <a:miter lim="800000"/>
            <a:headEnd/>
            <a:tailEnd/>
          </a:ln>
        </p:spPr>
        <p:txBody>
          <a:bodyPr>
            <a:spAutoFit/>
          </a:bodyPr>
          <a:lstStyle/>
          <a:p>
            <a:r>
              <a:rPr lang="zh-CN" b="1" dirty="0">
                <a:solidFill>
                  <a:schemeClr val="tx2"/>
                </a:solidFill>
                <a:latin typeface="华文楷体" pitchFamily="2" charset="-122"/>
                <a:ea typeface="华文楷体" pitchFamily="2" charset="-122"/>
              </a:rPr>
              <a:t>处理池宜并联，种植芦苇、茳芏、席草、大米草等水生植物，采用碎石作基质。原水先流经一、二级碎石床，对有机物进行降解，再进入第三级兼性塘，最后经过第四级碎石床变成洁净的水排出。</a:t>
            </a:r>
          </a:p>
        </p:txBody>
      </p:sp>
      <p:pic>
        <p:nvPicPr>
          <p:cNvPr id="73731" name="Picture 3"/>
          <p:cNvPicPr>
            <a:picLocks noChangeAspect="1" noChangeArrowheads="1"/>
          </p:cNvPicPr>
          <p:nvPr/>
        </p:nvPicPr>
        <p:blipFill>
          <a:blip r:embed="rId2" cstate="print"/>
          <a:srcRect/>
          <a:stretch>
            <a:fillRect/>
          </a:stretch>
        </p:blipFill>
        <p:spPr bwMode="auto">
          <a:xfrm>
            <a:off x="1258888" y="2420938"/>
            <a:ext cx="6911975" cy="1439862"/>
          </a:xfrm>
          <a:prstGeom prst="rect">
            <a:avLst/>
          </a:prstGeom>
          <a:noFill/>
          <a:ln w="9525">
            <a:noFill/>
            <a:miter lim="800000"/>
            <a:headEnd/>
            <a:tailEnd/>
          </a:ln>
        </p:spPr>
      </p:pic>
      <p:sp>
        <p:nvSpPr>
          <p:cNvPr id="73732" name="Rectangle 4"/>
          <p:cNvSpPr>
            <a:spLocks noChangeArrowheads="1"/>
          </p:cNvSpPr>
          <p:nvPr/>
        </p:nvSpPr>
        <p:spPr bwMode="auto">
          <a:xfrm>
            <a:off x="3779912" y="476672"/>
            <a:ext cx="2160587" cy="579437"/>
          </a:xfrm>
          <a:prstGeom prst="rect">
            <a:avLst/>
          </a:prstGeom>
          <a:noFill/>
          <a:ln w="9525">
            <a:noFill/>
            <a:miter lim="800000"/>
            <a:headEnd/>
            <a:tailEnd/>
          </a:ln>
        </p:spPr>
        <p:txBody>
          <a:bodyPr>
            <a:spAutoFit/>
          </a:bodyPr>
          <a:lstStyle/>
          <a:p>
            <a:r>
              <a:rPr lang="zh-CN" sz="3200" b="1" dirty="0">
                <a:solidFill>
                  <a:srgbClr val="0BF57A"/>
                </a:solidFill>
                <a:latin typeface="华文楷体" pitchFamily="2" charset="-122"/>
                <a:ea typeface="华文楷体" pitchFamily="2" charset="-122"/>
              </a:rPr>
              <a:t>典型工艺</a:t>
            </a:r>
          </a:p>
        </p:txBody>
      </p:sp>
      <p:pic>
        <p:nvPicPr>
          <p:cNvPr id="73733" name="Picture 6"/>
          <p:cNvPicPr>
            <a:picLocks noChangeAspect="1" noChangeArrowheads="1"/>
          </p:cNvPicPr>
          <p:nvPr/>
        </p:nvPicPr>
        <p:blipFill>
          <a:blip r:embed="rId3" cstate="print"/>
          <a:srcRect/>
          <a:stretch>
            <a:fillRect/>
          </a:stretch>
        </p:blipFill>
        <p:spPr bwMode="auto">
          <a:xfrm>
            <a:off x="1187450" y="4581525"/>
            <a:ext cx="7056438" cy="1655763"/>
          </a:xfrm>
          <a:prstGeom prst="rect">
            <a:avLst/>
          </a:prstGeom>
          <a:noFill/>
          <a:ln w="9525">
            <a:noFill/>
            <a:miter lim="800000"/>
            <a:headEnd/>
            <a:tailEnd/>
          </a:ln>
        </p:spPr>
      </p:pic>
      <p:sp>
        <p:nvSpPr>
          <p:cNvPr id="73734" name="Rectangle 7"/>
          <p:cNvSpPr>
            <a:spLocks noChangeArrowheads="1"/>
          </p:cNvSpPr>
          <p:nvPr/>
        </p:nvSpPr>
        <p:spPr bwMode="auto">
          <a:xfrm>
            <a:off x="755650" y="4076700"/>
            <a:ext cx="3240088" cy="457200"/>
          </a:xfrm>
          <a:prstGeom prst="rect">
            <a:avLst/>
          </a:prstGeom>
          <a:noFill/>
          <a:ln w="9525">
            <a:noFill/>
            <a:miter lim="800000"/>
            <a:headEnd/>
            <a:tailEnd/>
          </a:ln>
        </p:spPr>
        <p:txBody>
          <a:bodyPr>
            <a:spAutoFit/>
          </a:bodyPr>
          <a:lstStyle/>
          <a:p>
            <a:r>
              <a:rPr lang="zh-CN" b="1">
                <a:solidFill>
                  <a:schemeClr val="tx2"/>
                </a:solidFill>
                <a:latin typeface="华文楷体" pitchFamily="2" charset="-122"/>
                <a:ea typeface="华文楷体" pitchFamily="2" charset="-122"/>
              </a:rPr>
              <a:t>人工湿地的配套设施</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2"/>
          <p:cNvGrpSpPr>
            <a:grpSpLocks/>
          </p:cNvGrpSpPr>
          <p:nvPr/>
        </p:nvGrpSpPr>
        <p:grpSpPr bwMode="auto">
          <a:xfrm>
            <a:off x="1042988" y="2781300"/>
            <a:ext cx="7415212" cy="3455988"/>
            <a:chOff x="0" y="0"/>
            <a:chExt cx="4671" cy="2177"/>
          </a:xfrm>
        </p:grpSpPr>
        <p:sp>
          <p:nvSpPr>
            <p:cNvPr id="79875" name="Rectangle 3"/>
            <p:cNvSpPr>
              <a:spLocks noChangeArrowheads="1"/>
            </p:cNvSpPr>
            <p:nvPr/>
          </p:nvSpPr>
          <p:spPr bwMode="auto">
            <a:xfrm>
              <a:off x="1789" y="0"/>
              <a:ext cx="97" cy="2177"/>
            </a:xfrm>
            <a:prstGeom prst="rect">
              <a:avLst/>
            </a:prstGeom>
            <a:gradFill rotWithShape="1">
              <a:gsLst>
                <a:gs pos="0">
                  <a:srgbClr val="CDCDCD"/>
                </a:gs>
                <a:gs pos="50000">
                  <a:schemeClr val="bg2"/>
                </a:gs>
                <a:gs pos="100000">
                  <a:srgbClr val="CDCDCD"/>
                </a:gs>
              </a:gsLst>
              <a:lin ang="0" scaled="1"/>
            </a:gradFill>
            <a:ln w="9525">
              <a:noFill/>
              <a:miter lim="800000"/>
              <a:headEnd/>
              <a:tailEnd/>
            </a:ln>
          </p:spPr>
          <p:txBody>
            <a:bodyPr wrap="none" anchor="ctr"/>
            <a:lstStyle/>
            <a:p>
              <a:endParaRPr lang="zh-CN" altLang="zh-CN">
                <a:latin typeface="华文楷体" pitchFamily="2" charset="-122"/>
                <a:ea typeface="华文楷体" pitchFamily="2" charset="-122"/>
              </a:endParaRPr>
            </a:p>
          </p:txBody>
        </p:sp>
        <p:sp>
          <p:nvSpPr>
            <p:cNvPr id="79876" name="Rectangle 4"/>
            <p:cNvSpPr>
              <a:spLocks noChangeArrowheads="1"/>
            </p:cNvSpPr>
            <p:nvPr/>
          </p:nvSpPr>
          <p:spPr bwMode="auto">
            <a:xfrm>
              <a:off x="193" y="0"/>
              <a:ext cx="97" cy="2177"/>
            </a:xfrm>
            <a:prstGeom prst="rect">
              <a:avLst/>
            </a:prstGeom>
            <a:gradFill rotWithShape="1">
              <a:gsLst>
                <a:gs pos="0">
                  <a:srgbClr val="CDCDCD"/>
                </a:gs>
                <a:gs pos="50000">
                  <a:schemeClr val="bg2"/>
                </a:gs>
                <a:gs pos="100000">
                  <a:srgbClr val="CDCDCD"/>
                </a:gs>
              </a:gsLst>
              <a:lin ang="0" scaled="1"/>
            </a:gradFill>
            <a:ln w="9525">
              <a:noFill/>
              <a:miter lim="800000"/>
              <a:headEnd/>
              <a:tailEnd/>
            </a:ln>
          </p:spPr>
          <p:txBody>
            <a:bodyPr wrap="none" anchor="ctr"/>
            <a:lstStyle/>
            <a:p>
              <a:endParaRPr lang="zh-CN" altLang="zh-CN">
                <a:latin typeface="华文楷体" pitchFamily="2" charset="-122"/>
                <a:ea typeface="华文楷体" pitchFamily="2" charset="-122"/>
              </a:endParaRPr>
            </a:p>
          </p:txBody>
        </p:sp>
        <p:sp>
          <p:nvSpPr>
            <p:cNvPr id="79877" name="AutoShape 5"/>
            <p:cNvSpPr>
              <a:spLocks noChangeArrowheads="1"/>
            </p:cNvSpPr>
            <p:nvPr/>
          </p:nvSpPr>
          <p:spPr bwMode="auto">
            <a:xfrm>
              <a:off x="0" y="182"/>
              <a:ext cx="2086" cy="1814"/>
            </a:xfrm>
            <a:prstGeom prst="roundRect">
              <a:avLst>
                <a:gd name="adj" fmla="val 7574"/>
              </a:avLst>
            </a:prstGeom>
            <a:gradFill rotWithShape="1">
              <a:gsLst>
                <a:gs pos="0">
                  <a:srgbClr val="B24444"/>
                </a:gs>
                <a:gs pos="50000">
                  <a:schemeClr val="accent1"/>
                </a:gs>
                <a:gs pos="100000">
                  <a:srgbClr val="B24444"/>
                </a:gs>
              </a:gsLst>
              <a:lin ang="5400000" scaled="1"/>
            </a:gradFill>
            <a:ln w="9525">
              <a:noFill/>
              <a:round/>
              <a:headEnd/>
              <a:tailEnd/>
            </a:ln>
          </p:spPr>
          <p:txBody>
            <a:bodyPr lIns="270000" anchor="ctr"/>
            <a:lstStyle/>
            <a:p>
              <a:endParaRPr lang="zh-CN" altLang="zh-CN" sz="900">
                <a:effectLst>
                  <a:outerShdw blurRad="38100" dist="38100" dir="2700000" algn="tl">
                    <a:srgbClr val="FFFFFF"/>
                  </a:outerShdw>
                </a:effectLst>
                <a:latin typeface="华文楷体" pitchFamily="2" charset="-122"/>
                <a:ea typeface="좋은 귀염둥이빼로"/>
                <a:cs typeface="좋은 귀염둥이빼로"/>
              </a:endParaRPr>
            </a:p>
            <a:p>
              <a:endParaRPr lang="zh-CN" altLang="zh-CN" sz="2800">
                <a:solidFill>
                  <a:srgbClr val="FFFFFF"/>
                </a:solidFill>
                <a:effectLst>
                  <a:outerShdw blurRad="38100" dist="38100" dir="2700000" algn="tl">
                    <a:srgbClr val="000000"/>
                  </a:outerShdw>
                </a:effectLst>
                <a:latin typeface="华文楷体" pitchFamily="2" charset="-122"/>
                <a:ea typeface="좋은 귀염둥이빼로"/>
                <a:cs typeface="좋은 귀염둥이빼로"/>
              </a:endParaRPr>
            </a:p>
            <a:p>
              <a:pPr algn="ctr">
                <a:buFont typeface="Wingdings" pitchFamily="2" charset="2"/>
                <a:buNone/>
              </a:pPr>
              <a:endParaRPr lang="zh-CN" altLang="zh-CN" sz="2800">
                <a:effectLst>
                  <a:outerShdw blurRad="38100" dist="38100" dir="2700000" algn="tl">
                    <a:srgbClr val="FFFFFF"/>
                  </a:outerShdw>
                </a:effectLst>
                <a:latin typeface="华文楷体" pitchFamily="2" charset="-122"/>
                <a:ea typeface="좋은 귀염둥이빼로"/>
                <a:cs typeface="좋은 귀염둥이빼로"/>
              </a:endParaRPr>
            </a:p>
          </p:txBody>
        </p:sp>
        <p:sp>
          <p:nvSpPr>
            <p:cNvPr id="79878" name="Rectangle 9"/>
            <p:cNvSpPr>
              <a:spLocks noChangeArrowheads="1"/>
            </p:cNvSpPr>
            <p:nvPr/>
          </p:nvSpPr>
          <p:spPr bwMode="auto">
            <a:xfrm>
              <a:off x="2732" y="0"/>
              <a:ext cx="97" cy="2177"/>
            </a:xfrm>
            <a:prstGeom prst="rect">
              <a:avLst/>
            </a:prstGeom>
            <a:gradFill rotWithShape="1">
              <a:gsLst>
                <a:gs pos="0">
                  <a:srgbClr val="CDCDCD"/>
                </a:gs>
                <a:gs pos="50000">
                  <a:schemeClr val="bg2"/>
                </a:gs>
                <a:gs pos="100000">
                  <a:srgbClr val="CDCDCD"/>
                </a:gs>
              </a:gsLst>
              <a:lin ang="0" scaled="1"/>
            </a:gradFill>
            <a:ln w="9525">
              <a:noFill/>
              <a:miter lim="800000"/>
              <a:headEnd/>
              <a:tailEnd/>
            </a:ln>
          </p:spPr>
          <p:txBody>
            <a:bodyPr wrap="none" anchor="ctr"/>
            <a:lstStyle/>
            <a:p>
              <a:pPr algn="ctr"/>
              <a:endParaRPr lang="zh-CN" altLang="zh-CN" sz="1800">
                <a:latin typeface="华文楷体" pitchFamily="2" charset="-122"/>
                <a:ea typeface="좋은 귀염둥이빼로"/>
                <a:cs typeface="좋은 귀염둥이빼로"/>
              </a:endParaRPr>
            </a:p>
          </p:txBody>
        </p:sp>
        <p:sp>
          <p:nvSpPr>
            <p:cNvPr id="79879" name="Rectangle 10"/>
            <p:cNvSpPr>
              <a:spLocks noChangeArrowheads="1"/>
            </p:cNvSpPr>
            <p:nvPr/>
          </p:nvSpPr>
          <p:spPr bwMode="auto">
            <a:xfrm>
              <a:off x="4368" y="0"/>
              <a:ext cx="96" cy="2177"/>
            </a:xfrm>
            <a:prstGeom prst="rect">
              <a:avLst/>
            </a:prstGeom>
            <a:gradFill rotWithShape="1">
              <a:gsLst>
                <a:gs pos="0">
                  <a:srgbClr val="CDCDCD"/>
                </a:gs>
                <a:gs pos="50000">
                  <a:schemeClr val="bg2"/>
                </a:gs>
                <a:gs pos="100000">
                  <a:srgbClr val="CDCDCD"/>
                </a:gs>
              </a:gsLst>
              <a:lin ang="0" scaled="1"/>
            </a:gradFill>
            <a:ln w="9525">
              <a:noFill/>
              <a:miter lim="800000"/>
              <a:headEnd/>
              <a:tailEnd/>
            </a:ln>
          </p:spPr>
          <p:txBody>
            <a:bodyPr wrap="none" anchor="ctr"/>
            <a:lstStyle/>
            <a:p>
              <a:endParaRPr lang="zh-CN" altLang="zh-CN">
                <a:latin typeface="华文楷体" pitchFamily="2" charset="-122"/>
                <a:ea typeface="华文楷体" pitchFamily="2" charset="-122"/>
              </a:endParaRPr>
            </a:p>
          </p:txBody>
        </p:sp>
        <p:sp>
          <p:nvSpPr>
            <p:cNvPr id="79880" name="AutoShape 11">
              <a:hlinkClick r:id="rId2" action="ppaction://hlinksldjump"/>
            </p:cNvPr>
            <p:cNvSpPr>
              <a:spLocks noChangeArrowheads="1"/>
            </p:cNvSpPr>
            <p:nvPr/>
          </p:nvSpPr>
          <p:spPr bwMode="auto">
            <a:xfrm>
              <a:off x="2539" y="182"/>
              <a:ext cx="2132" cy="1814"/>
            </a:xfrm>
            <a:prstGeom prst="roundRect">
              <a:avLst>
                <a:gd name="adj" fmla="val 7574"/>
              </a:avLst>
            </a:prstGeom>
            <a:gradFill rotWithShape="1">
              <a:gsLst>
                <a:gs pos="0">
                  <a:srgbClr val="75911D"/>
                </a:gs>
                <a:gs pos="50000">
                  <a:schemeClr val="hlink"/>
                </a:gs>
                <a:gs pos="100000">
                  <a:srgbClr val="75911D"/>
                </a:gs>
              </a:gsLst>
              <a:lin ang="5400000" scaled="1"/>
            </a:gradFill>
            <a:ln w="9525">
              <a:noFill/>
              <a:round/>
              <a:headEnd/>
              <a:tailEnd/>
            </a:ln>
          </p:spPr>
          <p:txBody>
            <a:bodyPr lIns="270000" anchor="ctr"/>
            <a:lstStyle/>
            <a:p>
              <a:pPr>
                <a:buFont typeface="Wingdings" pitchFamily="2" charset="2"/>
                <a:buNone/>
              </a:pPr>
              <a:endParaRPr lang="zh-CN" altLang="zh-CN" sz="2800">
                <a:effectLst>
                  <a:outerShdw blurRad="38100" dist="38100" dir="2700000" algn="tl">
                    <a:srgbClr val="FFFFFF"/>
                  </a:outerShdw>
                </a:effectLst>
                <a:latin typeface="华文楷体" pitchFamily="2" charset="-122"/>
                <a:ea typeface="华文楷体" pitchFamily="2" charset="-122"/>
              </a:endParaRPr>
            </a:p>
          </p:txBody>
        </p:sp>
      </p:grpSp>
      <p:sp>
        <p:nvSpPr>
          <p:cNvPr id="79881" name="Oval 15"/>
          <p:cNvSpPr>
            <a:spLocks noChangeArrowheads="1"/>
          </p:cNvSpPr>
          <p:nvPr/>
        </p:nvSpPr>
        <p:spPr bwMode="auto">
          <a:xfrm flipV="1">
            <a:off x="1044575" y="1973263"/>
            <a:ext cx="792163" cy="879475"/>
          </a:xfrm>
          <a:prstGeom prst="ellipse">
            <a:avLst/>
          </a:prstGeom>
          <a:solidFill>
            <a:schemeClr val="accent1">
              <a:alpha val="50000"/>
            </a:schemeClr>
          </a:solidFill>
          <a:ln w="9525">
            <a:noFill/>
            <a:round/>
            <a:headEnd/>
            <a:tailEnd/>
          </a:ln>
        </p:spPr>
        <p:txBody>
          <a:bodyPr wrap="none" anchor="ctr"/>
          <a:lstStyle/>
          <a:p>
            <a:endParaRPr lang="zh-CN" altLang="zh-CN">
              <a:latin typeface="华文楷体" pitchFamily="2" charset="-122"/>
              <a:ea typeface="华文楷体" pitchFamily="2" charset="-122"/>
            </a:endParaRPr>
          </a:p>
        </p:txBody>
      </p:sp>
      <p:sp>
        <p:nvSpPr>
          <p:cNvPr id="79882" name="Rectangle 16"/>
          <p:cNvSpPr>
            <a:spLocks noChangeArrowheads="1"/>
          </p:cNvSpPr>
          <p:nvPr/>
        </p:nvSpPr>
        <p:spPr bwMode="auto">
          <a:xfrm>
            <a:off x="714375" y="2133600"/>
            <a:ext cx="1409700" cy="519113"/>
          </a:xfrm>
          <a:prstGeom prst="rect">
            <a:avLst/>
          </a:prstGeom>
          <a:noFill/>
          <a:ln w="9525">
            <a:noFill/>
            <a:miter lim="800000"/>
            <a:headEnd/>
            <a:tailEnd/>
          </a:ln>
          <a:effectLst>
            <a:outerShdw dist="17961" dir="2700000" algn="ctr" rotWithShape="0">
              <a:schemeClr val="tx1"/>
            </a:outerShdw>
          </a:effectLst>
        </p:spPr>
        <p:txBody>
          <a:bodyPr>
            <a:spAutoFit/>
          </a:bodyPr>
          <a:lstStyle/>
          <a:p>
            <a:pPr algn="ctr"/>
            <a:endParaRPr lang="zh-CN" altLang="zh-CN" sz="2800" b="1">
              <a:solidFill>
                <a:schemeClr val="tx2"/>
              </a:solidFill>
              <a:latin typeface="华文楷体" pitchFamily="2" charset="-122"/>
              <a:ea typeface="좋은 귀염둥이빼로"/>
              <a:cs typeface="좋은 귀염둥이빼로"/>
            </a:endParaRPr>
          </a:p>
        </p:txBody>
      </p:sp>
      <p:sp>
        <p:nvSpPr>
          <p:cNvPr id="79883" name="Oval 18"/>
          <p:cNvSpPr>
            <a:spLocks noChangeArrowheads="1"/>
          </p:cNvSpPr>
          <p:nvPr/>
        </p:nvSpPr>
        <p:spPr bwMode="auto">
          <a:xfrm flipV="1">
            <a:off x="5076825" y="1989138"/>
            <a:ext cx="792163" cy="863600"/>
          </a:xfrm>
          <a:prstGeom prst="ellipse">
            <a:avLst/>
          </a:prstGeom>
          <a:solidFill>
            <a:schemeClr val="hlink">
              <a:alpha val="50000"/>
            </a:schemeClr>
          </a:solidFill>
          <a:ln w="9525">
            <a:noFill/>
            <a:round/>
            <a:headEnd/>
            <a:tailEnd/>
          </a:ln>
        </p:spPr>
        <p:txBody>
          <a:bodyPr wrap="none" anchor="ctr"/>
          <a:lstStyle/>
          <a:p>
            <a:endParaRPr lang="zh-CN" altLang="zh-CN">
              <a:latin typeface="华文楷体" pitchFamily="2" charset="-122"/>
              <a:ea typeface="华文楷体" pitchFamily="2" charset="-122"/>
            </a:endParaRPr>
          </a:p>
        </p:txBody>
      </p:sp>
      <p:sp>
        <p:nvSpPr>
          <p:cNvPr id="79884" name="Rectangle 19"/>
          <p:cNvSpPr>
            <a:spLocks noChangeArrowheads="1"/>
          </p:cNvSpPr>
          <p:nvPr/>
        </p:nvSpPr>
        <p:spPr bwMode="auto">
          <a:xfrm>
            <a:off x="4787900" y="2133600"/>
            <a:ext cx="1335088" cy="519113"/>
          </a:xfrm>
          <a:prstGeom prst="rect">
            <a:avLst/>
          </a:prstGeom>
          <a:noFill/>
          <a:ln w="9525">
            <a:noFill/>
            <a:miter lim="800000"/>
            <a:headEnd/>
            <a:tailEnd/>
          </a:ln>
          <a:effectLst>
            <a:outerShdw dist="17961" dir="2700000" algn="ctr" rotWithShape="0">
              <a:schemeClr val="tx1"/>
            </a:outerShdw>
          </a:effectLst>
        </p:spPr>
        <p:txBody>
          <a:bodyPr>
            <a:spAutoFit/>
          </a:bodyPr>
          <a:lstStyle/>
          <a:p>
            <a:pPr algn="ctr"/>
            <a:endParaRPr lang="zh-CN" altLang="zh-CN" sz="2800" b="1">
              <a:solidFill>
                <a:schemeClr val="tx2"/>
              </a:solidFill>
              <a:latin typeface="华文楷体" pitchFamily="2" charset="-122"/>
              <a:ea typeface="좋은 귀염둥이빼로"/>
              <a:cs typeface="좋은 귀염둥이빼로"/>
            </a:endParaRPr>
          </a:p>
        </p:txBody>
      </p:sp>
      <p:sp>
        <p:nvSpPr>
          <p:cNvPr id="79885" name="Rectangle 20"/>
          <p:cNvSpPr>
            <a:spLocks noChangeArrowheads="1"/>
          </p:cNvSpPr>
          <p:nvPr/>
        </p:nvSpPr>
        <p:spPr bwMode="auto">
          <a:xfrm>
            <a:off x="611188" y="630238"/>
            <a:ext cx="8208962" cy="927100"/>
          </a:xfrm>
          <a:prstGeom prst="rect">
            <a:avLst/>
          </a:prstGeom>
          <a:noFill/>
          <a:ln w="9525">
            <a:noFill/>
            <a:miter lim="800000"/>
            <a:headEnd/>
            <a:tailEnd/>
          </a:ln>
          <a:effectLst>
            <a:outerShdw dist="35921" dir="2700000" algn="ctr" rotWithShape="0">
              <a:srgbClr val="FFFFFF"/>
            </a:outerShdw>
          </a:effectLst>
        </p:spPr>
        <p:txBody>
          <a:bodyPr anchor="ctr"/>
          <a:lstStyle/>
          <a:p>
            <a:endParaRPr lang="zh-CN" altLang="zh-CN" sz="5400" b="1">
              <a:solidFill>
                <a:schemeClr val="tx2"/>
              </a:solidFill>
              <a:latin typeface="华文楷体" pitchFamily="2" charset="-122"/>
              <a:ea typeface="华文楷体" pitchFamily="2" charset="-122"/>
            </a:endParaRPr>
          </a:p>
        </p:txBody>
      </p:sp>
      <p:sp>
        <p:nvSpPr>
          <p:cNvPr id="79886" name="Oval 26"/>
          <p:cNvSpPr>
            <a:spLocks noChangeArrowheads="1"/>
          </p:cNvSpPr>
          <p:nvPr/>
        </p:nvSpPr>
        <p:spPr bwMode="auto">
          <a:xfrm flipV="1">
            <a:off x="3563938" y="1989138"/>
            <a:ext cx="792162" cy="863600"/>
          </a:xfrm>
          <a:prstGeom prst="ellipse">
            <a:avLst/>
          </a:prstGeom>
          <a:solidFill>
            <a:schemeClr val="hlink">
              <a:alpha val="50000"/>
            </a:schemeClr>
          </a:solidFill>
          <a:ln w="9525">
            <a:noFill/>
            <a:round/>
            <a:headEnd/>
            <a:tailEnd/>
          </a:ln>
        </p:spPr>
        <p:txBody>
          <a:bodyPr wrap="none" anchor="ctr"/>
          <a:lstStyle/>
          <a:p>
            <a:endParaRPr lang="zh-CN" altLang="zh-CN">
              <a:latin typeface="华文楷体" pitchFamily="2" charset="-122"/>
              <a:ea typeface="华文楷体" pitchFamily="2" charset="-122"/>
            </a:endParaRPr>
          </a:p>
        </p:txBody>
      </p:sp>
      <p:sp>
        <p:nvSpPr>
          <p:cNvPr id="79887" name="Oval 27"/>
          <p:cNvSpPr>
            <a:spLocks noChangeArrowheads="1"/>
          </p:cNvSpPr>
          <p:nvPr/>
        </p:nvSpPr>
        <p:spPr bwMode="auto">
          <a:xfrm flipV="1">
            <a:off x="7667625" y="1989138"/>
            <a:ext cx="792163" cy="879475"/>
          </a:xfrm>
          <a:prstGeom prst="ellipse">
            <a:avLst/>
          </a:prstGeom>
          <a:solidFill>
            <a:schemeClr val="accent1">
              <a:alpha val="50000"/>
            </a:schemeClr>
          </a:solidFill>
          <a:ln w="9525">
            <a:noFill/>
            <a:round/>
            <a:headEnd/>
            <a:tailEnd/>
          </a:ln>
        </p:spPr>
        <p:txBody>
          <a:bodyPr wrap="none" anchor="ctr"/>
          <a:lstStyle/>
          <a:p>
            <a:endParaRPr lang="zh-CN" altLang="zh-CN">
              <a:latin typeface="华文楷体" pitchFamily="2" charset="-122"/>
              <a:ea typeface="华文楷体" pitchFamily="2" charset="-122"/>
            </a:endParaRPr>
          </a:p>
        </p:txBody>
      </p:sp>
      <p:sp>
        <p:nvSpPr>
          <p:cNvPr id="79888" name="Text Box 16"/>
          <p:cNvSpPr txBox="1">
            <a:spLocks noChangeArrowheads="1"/>
          </p:cNvSpPr>
          <p:nvPr/>
        </p:nvSpPr>
        <p:spPr bwMode="auto">
          <a:xfrm>
            <a:off x="611188" y="765175"/>
            <a:ext cx="7878762" cy="708025"/>
          </a:xfrm>
          <a:prstGeom prst="rect">
            <a:avLst/>
          </a:prstGeom>
          <a:noFill/>
          <a:ln w="9525">
            <a:noFill/>
            <a:miter lim="800000"/>
            <a:headEnd/>
            <a:tailEnd/>
          </a:ln>
        </p:spPr>
        <p:txBody>
          <a:bodyPr wrap="none">
            <a:spAutoFit/>
          </a:bodyPr>
          <a:lstStyle/>
          <a:p>
            <a:r>
              <a:rPr lang="zh-CN" sz="4000" b="1">
                <a:latin typeface="华文楷体" pitchFamily="2" charset="-122"/>
                <a:ea typeface="华文楷体" pitchFamily="2" charset="-122"/>
              </a:rPr>
              <a:t>表面流湿地和潜流湿地优缺点比较</a:t>
            </a:r>
          </a:p>
        </p:txBody>
      </p:sp>
      <p:sp>
        <p:nvSpPr>
          <p:cNvPr id="79889" name="Text Box 17"/>
          <p:cNvSpPr txBox="1">
            <a:spLocks noChangeArrowheads="1"/>
          </p:cNvSpPr>
          <p:nvPr/>
        </p:nvSpPr>
        <p:spPr bwMode="auto">
          <a:xfrm>
            <a:off x="1116013" y="3213100"/>
            <a:ext cx="3116262" cy="2678113"/>
          </a:xfrm>
          <a:prstGeom prst="rect">
            <a:avLst/>
          </a:prstGeom>
          <a:noFill/>
          <a:ln w="9525">
            <a:noFill/>
            <a:miter lim="800000"/>
            <a:headEnd/>
            <a:tailEnd/>
          </a:ln>
        </p:spPr>
        <p:txBody>
          <a:bodyPr>
            <a:spAutoFit/>
          </a:bodyPr>
          <a:lstStyle/>
          <a:p>
            <a:r>
              <a:rPr lang="zh-CN">
                <a:latin typeface="华文楷体" pitchFamily="2" charset="-122"/>
                <a:ea typeface="华文楷体" pitchFamily="2" charset="-122"/>
              </a:rPr>
              <a:t>表面流湿地（</a:t>
            </a:r>
            <a:r>
              <a:rPr lang="zh-CN" altLang="zh-CN">
                <a:latin typeface="华文楷体" pitchFamily="2" charset="-122"/>
                <a:ea typeface="华文楷体" pitchFamily="2" charset="-122"/>
              </a:rPr>
              <a:t>SFW</a:t>
            </a:r>
            <a:r>
              <a:rPr lang="zh-CN">
                <a:latin typeface="华文楷体" pitchFamily="2" charset="-122"/>
                <a:ea typeface="华文楷体" pitchFamily="2" charset="-122"/>
              </a:rPr>
              <a:t>）</a:t>
            </a:r>
          </a:p>
          <a:p>
            <a:r>
              <a:rPr lang="zh-CN">
                <a:latin typeface="华文楷体" pitchFamily="2" charset="-122"/>
                <a:ea typeface="华文楷体" pitchFamily="2" charset="-122"/>
              </a:rPr>
              <a:t>基建费用省、</a:t>
            </a:r>
          </a:p>
          <a:p>
            <a:r>
              <a:rPr lang="zh-CN">
                <a:latin typeface="华文楷体" pitchFamily="2" charset="-122"/>
                <a:ea typeface="华文楷体" pitchFamily="2" charset="-122"/>
              </a:rPr>
              <a:t>基质填料用量较少、操作简单、运行费用低等优点，但占地面积较大，水力负荷率较小，去污能力有限</a:t>
            </a:r>
          </a:p>
        </p:txBody>
      </p:sp>
      <p:sp>
        <p:nvSpPr>
          <p:cNvPr id="79890" name="Rectangle 18"/>
          <p:cNvSpPr>
            <a:spLocks noChangeArrowheads="1"/>
          </p:cNvSpPr>
          <p:nvPr/>
        </p:nvSpPr>
        <p:spPr bwMode="auto">
          <a:xfrm>
            <a:off x="5003800" y="3141663"/>
            <a:ext cx="3240088" cy="2678112"/>
          </a:xfrm>
          <a:prstGeom prst="rect">
            <a:avLst/>
          </a:prstGeom>
          <a:noFill/>
          <a:ln w="9525">
            <a:noFill/>
            <a:miter lim="800000"/>
            <a:headEnd/>
            <a:tailEnd/>
          </a:ln>
        </p:spPr>
        <p:txBody>
          <a:bodyPr>
            <a:spAutoFit/>
          </a:bodyPr>
          <a:lstStyle/>
          <a:p>
            <a:r>
              <a:rPr lang="zh-CN">
                <a:latin typeface="华文楷体" pitchFamily="2" charset="-122"/>
                <a:ea typeface="华文楷体" pitchFamily="2" charset="-122"/>
              </a:rPr>
              <a:t>潜流人工湿地 水力负荷大和污染负荷大，对</a:t>
            </a:r>
            <a:r>
              <a:rPr lang="zh-CN" altLang="zh-CN">
                <a:latin typeface="华文楷体" pitchFamily="2" charset="-122"/>
                <a:ea typeface="华文楷体" pitchFamily="2" charset="-122"/>
              </a:rPr>
              <a:t>BOD, COD, SS,</a:t>
            </a:r>
            <a:r>
              <a:rPr lang="zh-CN">
                <a:latin typeface="华文楷体" pitchFamily="2" charset="-122"/>
                <a:ea typeface="华文楷体" pitchFamily="2" charset="-122"/>
              </a:rPr>
              <a:t>重金属等污染指标的去除效果好，且很少有恶臭和攀生蚊蝇现象，可用于处理氨氮含量较高的污水</a:t>
            </a: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页脚占位符 3"/>
          <p:cNvSpPr txBox="1">
            <a:spLocks noGrp="1" noChangeArrowheads="1"/>
          </p:cNvSpPr>
          <p:nvPr/>
        </p:nvSpPr>
        <p:spPr bwMode="auto">
          <a:xfrm>
            <a:off x="5943600" y="6486525"/>
            <a:ext cx="2895600" cy="298450"/>
          </a:xfrm>
          <a:prstGeom prst="rect">
            <a:avLst/>
          </a:prstGeom>
          <a:noFill/>
          <a:ln w="9525">
            <a:noFill/>
            <a:miter lim="800000"/>
            <a:headEnd/>
            <a:tailEnd/>
          </a:ln>
        </p:spPr>
        <p:txBody>
          <a:bodyPr/>
          <a:lstStyle/>
          <a:p>
            <a:pPr algn="r"/>
            <a:r>
              <a:rPr lang="zh-CN" altLang="zh-CN" sz="1400">
                <a:solidFill>
                  <a:srgbClr val="003300"/>
                </a:solidFill>
                <a:latin typeface="华文楷体" pitchFamily="2" charset="-122"/>
                <a:ea typeface="华文楷体" pitchFamily="2" charset="-122"/>
              </a:rPr>
              <a:t>Company Logo</a:t>
            </a:r>
          </a:p>
        </p:txBody>
      </p:sp>
      <p:sp>
        <p:nvSpPr>
          <p:cNvPr id="80899" name="Rectangle 2"/>
          <p:cNvSpPr>
            <a:spLocks noGrp="1" noChangeArrowheads="1"/>
          </p:cNvSpPr>
          <p:nvPr>
            <p:ph type="title" idx="4294967295"/>
          </p:nvPr>
        </p:nvSpPr>
        <p:spPr>
          <a:xfrm>
            <a:off x="0" y="325438"/>
            <a:ext cx="8229600" cy="927100"/>
          </a:xfrm>
        </p:spPr>
        <p:txBody>
          <a:bodyPr/>
          <a:lstStyle/>
          <a:p>
            <a:pPr eaLnBrk="1" hangingPunct="1"/>
            <a:r>
              <a:rPr lang="zh-CN" sz="3600">
                <a:latin typeface="华文楷体" pitchFamily="2" charset="-122"/>
                <a:ea typeface="华文楷体" pitchFamily="2" charset="-122"/>
              </a:rPr>
              <a:t>人工湿地设计中须考虑的问题</a:t>
            </a:r>
          </a:p>
        </p:txBody>
      </p:sp>
      <p:grpSp>
        <p:nvGrpSpPr>
          <p:cNvPr id="2" name="Group 4"/>
          <p:cNvGrpSpPr>
            <a:grpSpLocks/>
          </p:cNvGrpSpPr>
          <p:nvPr/>
        </p:nvGrpSpPr>
        <p:grpSpPr bwMode="auto">
          <a:xfrm>
            <a:off x="1143000" y="1833563"/>
            <a:ext cx="2170113" cy="4030662"/>
            <a:chOff x="0" y="0"/>
            <a:chExt cx="1367" cy="2539"/>
          </a:xfrm>
        </p:grpSpPr>
        <p:sp>
          <p:nvSpPr>
            <p:cNvPr id="80901" name="AutoShape 93"/>
            <p:cNvSpPr>
              <a:spLocks noChangeArrowheads="1"/>
            </p:cNvSpPr>
            <p:nvPr/>
          </p:nvSpPr>
          <p:spPr bwMode="auto">
            <a:xfrm>
              <a:off x="0" y="191"/>
              <a:ext cx="1363" cy="1800"/>
            </a:xfrm>
            <a:prstGeom prst="roundRect">
              <a:avLst>
                <a:gd name="adj" fmla="val 17509"/>
              </a:avLst>
            </a:prstGeom>
            <a:gradFill rotWithShape="1">
              <a:gsLst>
                <a:gs pos="0">
                  <a:srgbClr val="4E91D4"/>
                </a:gs>
                <a:gs pos="100000">
                  <a:srgbClr val="3477A4"/>
                </a:gs>
              </a:gsLst>
              <a:lin ang="18900000" scaled="1"/>
            </a:gradFill>
            <a:ln w="9525">
              <a:noFill/>
              <a:round/>
              <a:headEnd/>
              <a:tailEnd/>
            </a:ln>
          </p:spPr>
          <p:txBody>
            <a:bodyPr wrap="none" anchor="ctr"/>
            <a:lstStyle/>
            <a:p>
              <a:endParaRPr lang="zh-CN" altLang="zh-CN" sz="1800">
                <a:latin typeface="华文楷体" pitchFamily="2" charset="-122"/>
                <a:ea typeface="华文楷体" pitchFamily="2" charset="-122"/>
              </a:endParaRPr>
            </a:p>
          </p:txBody>
        </p:sp>
        <p:sp>
          <p:nvSpPr>
            <p:cNvPr id="80902" name="AutoShape 94"/>
            <p:cNvSpPr>
              <a:spLocks noChangeArrowheads="1"/>
            </p:cNvSpPr>
            <p:nvPr/>
          </p:nvSpPr>
          <p:spPr bwMode="auto">
            <a:xfrm>
              <a:off x="21" y="196"/>
              <a:ext cx="1322" cy="1766"/>
            </a:xfrm>
            <a:prstGeom prst="roundRect">
              <a:avLst>
                <a:gd name="adj" fmla="val 16667"/>
              </a:avLst>
            </a:prstGeom>
            <a:solidFill>
              <a:srgbClr val="3CA1E6"/>
            </a:solidFill>
            <a:ln w="9525">
              <a:noFill/>
              <a:round/>
              <a:headEnd/>
              <a:tailEnd/>
            </a:ln>
          </p:spPr>
          <p:txBody>
            <a:bodyPr wrap="none" anchor="ctr"/>
            <a:lstStyle/>
            <a:p>
              <a:endParaRPr lang="zh-CN" altLang="zh-CN" sz="1800">
                <a:latin typeface="华文楷体" pitchFamily="2" charset="-122"/>
                <a:ea typeface="华文楷体" pitchFamily="2" charset="-122"/>
              </a:endParaRPr>
            </a:p>
          </p:txBody>
        </p:sp>
        <p:sp>
          <p:nvSpPr>
            <p:cNvPr id="80903" name="AutoShape 95"/>
            <p:cNvSpPr>
              <a:spLocks noChangeArrowheads="1"/>
            </p:cNvSpPr>
            <p:nvPr/>
          </p:nvSpPr>
          <p:spPr bwMode="auto">
            <a:xfrm>
              <a:off x="32" y="1496"/>
              <a:ext cx="1304" cy="447"/>
            </a:xfrm>
            <a:prstGeom prst="roundRect">
              <a:avLst>
                <a:gd name="adj" fmla="val 50000"/>
              </a:avLst>
            </a:prstGeom>
            <a:gradFill rotWithShape="1">
              <a:gsLst>
                <a:gs pos="0">
                  <a:srgbClr val="3CA1E6">
                    <a:alpha val="0"/>
                  </a:srgbClr>
                </a:gs>
                <a:gs pos="100000">
                  <a:srgbClr val="9BCFF2"/>
                </a:gs>
              </a:gsLst>
              <a:lin ang="5400000" scaled="1"/>
            </a:gradFill>
            <a:ln w="9525">
              <a:noFill/>
              <a:round/>
              <a:headEnd/>
              <a:tailEnd/>
            </a:ln>
          </p:spPr>
          <p:txBody>
            <a:bodyPr wrap="none" anchor="ctr"/>
            <a:lstStyle/>
            <a:p>
              <a:endParaRPr lang="zh-CN" altLang="zh-CN" sz="1800">
                <a:latin typeface="华文楷体" pitchFamily="2" charset="-122"/>
                <a:ea typeface="华文楷体" pitchFamily="2" charset="-122"/>
              </a:endParaRPr>
            </a:p>
          </p:txBody>
        </p:sp>
        <p:sp>
          <p:nvSpPr>
            <p:cNvPr id="80904" name="AutoShape 96"/>
            <p:cNvSpPr>
              <a:spLocks noChangeArrowheads="1"/>
            </p:cNvSpPr>
            <p:nvPr/>
          </p:nvSpPr>
          <p:spPr bwMode="auto">
            <a:xfrm>
              <a:off x="32" y="210"/>
              <a:ext cx="1304" cy="446"/>
            </a:xfrm>
            <a:prstGeom prst="roundRect">
              <a:avLst>
                <a:gd name="adj" fmla="val 50000"/>
              </a:avLst>
            </a:prstGeom>
            <a:gradFill rotWithShape="1">
              <a:gsLst>
                <a:gs pos="0">
                  <a:srgbClr val="BEE0F7"/>
                </a:gs>
                <a:gs pos="100000">
                  <a:srgbClr val="3CA1E6">
                    <a:alpha val="0"/>
                  </a:srgbClr>
                </a:gs>
              </a:gsLst>
              <a:lin ang="5400000" scaled="1"/>
            </a:gradFill>
            <a:ln w="9525">
              <a:noFill/>
              <a:round/>
              <a:headEnd/>
              <a:tailEnd/>
            </a:ln>
          </p:spPr>
          <p:txBody>
            <a:bodyPr wrap="none" anchor="ctr"/>
            <a:lstStyle/>
            <a:p>
              <a:endParaRPr lang="zh-CN" altLang="zh-CN" sz="1800">
                <a:latin typeface="华文楷体" pitchFamily="2" charset="-122"/>
                <a:ea typeface="华文楷体" pitchFamily="2" charset="-122"/>
              </a:endParaRPr>
            </a:p>
          </p:txBody>
        </p:sp>
        <p:sp>
          <p:nvSpPr>
            <p:cNvPr id="80905" name="AutoShape 97"/>
            <p:cNvSpPr>
              <a:spLocks noChangeArrowheads="1"/>
            </p:cNvSpPr>
            <p:nvPr/>
          </p:nvSpPr>
          <p:spPr bwMode="auto">
            <a:xfrm>
              <a:off x="4" y="1991"/>
              <a:ext cx="1363" cy="548"/>
            </a:xfrm>
            <a:prstGeom prst="roundRect">
              <a:avLst>
                <a:gd name="adj" fmla="val 40389"/>
              </a:avLst>
            </a:prstGeom>
            <a:gradFill rotWithShape="1">
              <a:gsLst>
                <a:gs pos="0">
                  <a:srgbClr val="729EB4"/>
                </a:gs>
                <a:gs pos="100000">
                  <a:schemeClr val="bg1"/>
                </a:gs>
              </a:gsLst>
              <a:lin ang="5400000" scaled="1"/>
            </a:gradFill>
            <a:ln w="9525">
              <a:noFill/>
              <a:round/>
              <a:headEnd/>
              <a:tailEnd/>
            </a:ln>
          </p:spPr>
          <p:txBody>
            <a:bodyPr wrap="none" anchor="ctr"/>
            <a:lstStyle/>
            <a:p>
              <a:endParaRPr lang="zh-CN" altLang="zh-CN" sz="1800">
                <a:latin typeface="华文楷体" pitchFamily="2" charset="-122"/>
                <a:ea typeface="华文楷体" pitchFamily="2" charset="-122"/>
              </a:endParaRPr>
            </a:p>
          </p:txBody>
        </p:sp>
        <p:sp>
          <p:nvSpPr>
            <p:cNvPr id="80906" name="AutoShape 98"/>
            <p:cNvSpPr>
              <a:spLocks noChangeArrowheads="1"/>
            </p:cNvSpPr>
            <p:nvPr/>
          </p:nvSpPr>
          <p:spPr bwMode="auto">
            <a:xfrm>
              <a:off x="32" y="2006"/>
              <a:ext cx="1304" cy="487"/>
            </a:xfrm>
            <a:prstGeom prst="roundRect">
              <a:avLst>
                <a:gd name="adj" fmla="val 50000"/>
              </a:avLst>
            </a:prstGeom>
            <a:gradFill rotWithShape="1">
              <a:gsLst>
                <a:gs pos="0">
                  <a:srgbClr val="7DAFD4"/>
                </a:gs>
                <a:gs pos="100000">
                  <a:schemeClr val="bg1"/>
                </a:gs>
              </a:gsLst>
              <a:lin ang="5400000" scaled="1"/>
            </a:gradFill>
            <a:ln w="9525">
              <a:noFill/>
              <a:round/>
              <a:headEnd/>
              <a:tailEnd/>
            </a:ln>
          </p:spPr>
          <p:txBody>
            <a:bodyPr wrap="none" anchor="ctr"/>
            <a:lstStyle/>
            <a:p>
              <a:endParaRPr lang="zh-CN" altLang="zh-CN" sz="1800">
                <a:latin typeface="华文楷体" pitchFamily="2" charset="-122"/>
                <a:ea typeface="华文楷体" pitchFamily="2" charset="-122"/>
              </a:endParaRPr>
            </a:p>
          </p:txBody>
        </p:sp>
        <p:grpSp>
          <p:nvGrpSpPr>
            <p:cNvPr id="3" name="Group 11"/>
            <p:cNvGrpSpPr>
              <a:grpSpLocks/>
            </p:cNvGrpSpPr>
            <p:nvPr/>
          </p:nvGrpSpPr>
          <p:grpSpPr bwMode="auto">
            <a:xfrm>
              <a:off x="469" y="0"/>
              <a:ext cx="405" cy="392"/>
              <a:chOff x="0" y="0"/>
              <a:chExt cx="668" cy="647"/>
            </a:xfrm>
          </p:grpSpPr>
          <p:sp>
            <p:nvSpPr>
              <p:cNvPr id="80908" name="Oval 100"/>
              <p:cNvSpPr>
                <a:spLocks noChangeArrowheads="1"/>
              </p:cNvSpPr>
              <p:nvPr/>
            </p:nvSpPr>
            <p:spPr bwMode="auto">
              <a:xfrm>
                <a:off x="0" y="59"/>
                <a:ext cx="668" cy="540"/>
              </a:xfrm>
              <a:prstGeom prst="ellipse">
                <a:avLst/>
              </a:prstGeom>
              <a:solidFill>
                <a:srgbClr val="333333"/>
              </a:solidFill>
              <a:ln w="9525">
                <a:noFill/>
                <a:round/>
                <a:headEnd/>
                <a:tailEnd/>
              </a:ln>
            </p:spPr>
            <p:txBody>
              <a:bodyPr anchor="ctr">
                <a:spAutoFit/>
              </a:bodyPr>
              <a:lstStyle/>
              <a:p>
                <a:endParaRPr lang="zh-CN" altLang="zh-CN" sz="1800">
                  <a:latin typeface="华文楷体" pitchFamily="2" charset="-122"/>
                  <a:ea typeface="华文楷体" pitchFamily="2" charset="-122"/>
                </a:endParaRPr>
              </a:p>
            </p:txBody>
          </p:sp>
          <p:sp>
            <p:nvSpPr>
              <p:cNvPr id="80909" name="Oval 101"/>
              <p:cNvSpPr>
                <a:spLocks noChangeArrowheads="1"/>
              </p:cNvSpPr>
              <p:nvPr/>
            </p:nvSpPr>
            <p:spPr bwMode="auto">
              <a:xfrm>
                <a:off x="7" y="0"/>
                <a:ext cx="646" cy="647"/>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endParaRPr lang="zh-CN" altLang="zh-CN" sz="1800">
                  <a:latin typeface="华文楷体" pitchFamily="2" charset="-122"/>
                  <a:ea typeface="华文楷体" pitchFamily="2" charset="-122"/>
                </a:endParaRPr>
              </a:p>
            </p:txBody>
          </p:sp>
          <p:sp>
            <p:nvSpPr>
              <p:cNvPr id="80910" name="Oval 102"/>
              <p:cNvSpPr>
                <a:spLocks noChangeArrowheads="1"/>
              </p:cNvSpPr>
              <p:nvPr/>
            </p:nvSpPr>
            <p:spPr bwMode="auto">
              <a:xfrm>
                <a:off x="15" y="4"/>
                <a:ext cx="631" cy="631"/>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endParaRPr lang="zh-CN" altLang="zh-CN" sz="1800">
                  <a:latin typeface="华文楷体" pitchFamily="2" charset="-122"/>
                  <a:ea typeface="华文楷体" pitchFamily="2" charset="-122"/>
                </a:endParaRPr>
              </a:p>
            </p:txBody>
          </p:sp>
          <p:sp>
            <p:nvSpPr>
              <p:cNvPr id="80911" name="Oval 103"/>
              <p:cNvSpPr>
                <a:spLocks noChangeArrowheads="1"/>
              </p:cNvSpPr>
              <p:nvPr/>
            </p:nvSpPr>
            <p:spPr bwMode="auto">
              <a:xfrm>
                <a:off x="22" y="10"/>
                <a:ext cx="600" cy="589"/>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endParaRPr lang="zh-CN" altLang="zh-CN" sz="1800">
                  <a:latin typeface="华文楷体" pitchFamily="2" charset="-122"/>
                  <a:ea typeface="华文楷体" pitchFamily="2" charset="-122"/>
                </a:endParaRPr>
              </a:p>
            </p:txBody>
          </p:sp>
          <p:sp>
            <p:nvSpPr>
              <p:cNvPr id="80912" name="Oval 104"/>
              <p:cNvSpPr>
                <a:spLocks noChangeArrowheads="1"/>
              </p:cNvSpPr>
              <p:nvPr/>
            </p:nvSpPr>
            <p:spPr bwMode="auto">
              <a:xfrm>
                <a:off x="57" y="26"/>
                <a:ext cx="533" cy="479"/>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endParaRPr lang="zh-CN" altLang="zh-CN" sz="1800">
                  <a:latin typeface="华文楷体" pitchFamily="2" charset="-122"/>
                  <a:ea typeface="华文楷体" pitchFamily="2" charset="-122"/>
                </a:endParaRPr>
              </a:p>
            </p:txBody>
          </p:sp>
        </p:grpSp>
        <p:sp>
          <p:nvSpPr>
            <p:cNvPr id="80913" name="Text Box 105"/>
            <p:cNvSpPr txBox="1">
              <a:spLocks noChangeArrowheads="1"/>
            </p:cNvSpPr>
            <p:nvPr/>
          </p:nvSpPr>
          <p:spPr bwMode="auto">
            <a:xfrm>
              <a:off x="564" y="55"/>
              <a:ext cx="207" cy="291"/>
            </a:xfrm>
            <a:prstGeom prst="rect">
              <a:avLst/>
            </a:prstGeom>
            <a:noFill/>
            <a:ln w="9525">
              <a:noFill/>
              <a:miter lim="800000"/>
              <a:headEnd/>
              <a:tailEnd/>
            </a:ln>
          </p:spPr>
          <p:txBody>
            <a:bodyPr wrap="none">
              <a:spAutoFit/>
            </a:bodyPr>
            <a:lstStyle/>
            <a:p>
              <a:pPr algn="ctr"/>
              <a:r>
                <a:rPr lang="zh-CN" altLang="zh-CN">
                  <a:solidFill>
                    <a:srgbClr val="000000"/>
                  </a:solidFill>
                  <a:latin typeface="华文楷体" pitchFamily="2" charset="-122"/>
                  <a:ea typeface="华文楷体" pitchFamily="2" charset="-122"/>
                </a:rPr>
                <a:t>1</a:t>
              </a:r>
              <a:endParaRPr lang="zh-CN" altLang="zh-CN" sz="1800">
                <a:latin typeface="华文楷体" pitchFamily="2" charset="-122"/>
                <a:ea typeface="华文楷体" pitchFamily="2" charset="-122"/>
              </a:endParaRPr>
            </a:p>
          </p:txBody>
        </p:sp>
        <p:sp>
          <p:nvSpPr>
            <p:cNvPr id="80914" name="Text Box 106"/>
            <p:cNvSpPr txBox="1">
              <a:spLocks noChangeArrowheads="1"/>
            </p:cNvSpPr>
            <p:nvPr/>
          </p:nvSpPr>
          <p:spPr bwMode="auto">
            <a:xfrm>
              <a:off x="48" y="477"/>
              <a:ext cx="1296" cy="672"/>
            </a:xfrm>
            <a:prstGeom prst="rect">
              <a:avLst/>
            </a:prstGeom>
            <a:noFill/>
            <a:ln w="9525">
              <a:noFill/>
              <a:miter lim="800000"/>
              <a:headEnd/>
              <a:tailEnd/>
            </a:ln>
          </p:spPr>
          <p:txBody>
            <a:bodyPr>
              <a:spAutoFit/>
            </a:bodyPr>
            <a:lstStyle/>
            <a:p>
              <a:r>
                <a:rPr lang="zh-CN" sz="3200" dirty="0">
                  <a:solidFill>
                    <a:srgbClr val="FF0000"/>
                  </a:solidFill>
                  <a:latin typeface="华文楷体" pitchFamily="2" charset="-122"/>
                  <a:ea typeface="华文楷体" pitchFamily="2" charset="-122"/>
                </a:rPr>
                <a:t>计算公式的选择</a:t>
              </a:r>
            </a:p>
          </p:txBody>
        </p:sp>
      </p:grpSp>
      <p:grpSp>
        <p:nvGrpSpPr>
          <p:cNvPr id="4" name="Group 19"/>
          <p:cNvGrpSpPr>
            <a:grpSpLocks/>
          </p:cNvGrpSpPr>
          <p:nvPr/>
        </p:nvGrpSpPr>
        <p:grpSpPr bwMode="auto">
          <a:xfrm>
            <a:off x="3505200" y="1833563"/>
            <a:ext cx="2166938" cy="4030662"/>
            <a:chOff x="0" y="0"/>
            <a:chExt cx="1365" cy="2539"/>
          </a:xfrm>
        </p:grpSpPr>
        <p:sp>
          <p:nvSpPr>
            <p:cNvPr id="80916" name="AutoShape 108"/>
            <p:cNvSpPr>
              <a:spLocks noChangeArrowheads="1"/>
            </p:cNvSpPr>
            <p:nvPr/>
          </p:nvSpPr>
          <p:spPr bwMode="auto">
            <a:xfrm>
              <a:off x="0" y="191"/>
              <a:ext cx="1363" cy="1800"/>
            </a:xfrm>
            <a:prstGeom prst="roundRect">
              <a:avLst>
                <a:gd name="adj" fmla="val 17509"/>
              </a:avLst>
            </a:prstGeom>
            <a:gradFill rotWithShape="1">
              <a:gsLst>
                <a:gs pos="0">
                  <a:srgbClr val="34B034"/>
                </a:gs>
                <a:gs pos="100000">
                  <a:srgbClr val="3F8B4A"/>
                </a:gs>
              </a:gsLst>
              <a:lin ang="18900000" scaled="1"/>
            </a:gradFill>
            <a:ln w="9525">
              <a:noFill/>
              <a:round/>
              <a:headEnd/>
              <a:tailEnd/>
            </a:ln>
          </p:spPr>
          <p:txBody>
            <a:bodyPr wrap="none" anchor="ctr"/>
            <a:lstStyle/>
            <a:p>
              <a:endParaRPr lang="zh-CN" altLang="zh-CN" sz="1800">
                <a:latin typeface="华文楷体" pitchFamily="2" charset="-122"/>
                <a:ea typeface="华文楷体" pitchFamily="2" charset="-122"/>
              </a:endParaRPr>
            </a:p>
          </p:txBody>
        </p:sp>
        <p:sp>
          <p:nvSpPr>
            <p:cNvPr id="80917" name="AutoShape 109"/>
            <p:cNvSpPr>
              <a:spLocks noChangeArrowheads="1"/>
            </p:cNvSpPr>
            <p:nvPr/>
          </p:nvSpPr>
          <p:spPr bwMode="auto">
            <a:xfrm>
              <a:off x="21" y="196"/>
              <a:ext cx="1322" cy="1766"/>
            </a:xfrm>
            <a:prstGeom prst="roundRect">
              <a:avLst>
                <a:gd name="adj" fmla="val 16667"/>
              </a:avLst>
            </a:prstGeom>
            <a:solidFill>
              <a:srgbClr val="73E77E"/>
            </a:solidFill>
            <a:ln w="9525">
              <a:noFill/>
              <a:round/>
              <a:headEnd/>
              <a:tailEnd/>
            </a:ln>
          </p:spPr>
          <p:txBody>
            <a:bodyPr wrap="none" anchor="ctr"/>
            <a:lstStyle/>
            <a:p>
              <a:endParaRPr lang="zh-CN" altLang="zh-CN" sz="1800">
                <a:latin typeface="华文楷体" pitchFamily="2" charset="-122"/>
                <a:ea typeface="华文楷体" pitchFamily="2" charset="-122"/>
              </a:endParaRPr>
            </a:p>
          </p:txBody>
        </p:sp>
        <p:sp>
          <p:nvSpPr>
            <p:cNvPr id="80918" name="AutoShape 110"/>
            <p:cNvSpPr>
              <a:spLocks noChangeArrowheads="1"/>
            </p:cNvSpPr>
            <p:nvPr/>
          </p:nvSpPr>
          <p:spPr bwMode="auto">
            <a:xfrm>
              <a:off x="32" y="1496"/>
              <a:ext cx="1304" cy="447"/>
            </a:xfrm>
            <a:prstGeom prst="roundRect">
              <a:avLst>
                <a:gd name="adj" fmla="val 50000"/>
              </a:avLst>
            </a:prstGeom>
            <a:gradFill rotWithShape="1">
              <a:gsLst>
                <a:gs pos="0">
                  <a:srgbClr val="73E77E"/>
                </a:gs>
                <a:gs pos="100000">
                  <a:srgbClr val="B3F2B9"/>
                </a:gs>
              </a:gsLst>
              <a:lin ang="5400000" scaled="1"/>
            </a:gradFill>
            <a:ln w="9525">
              <a:noFill/>
              <a:round/>
              <a:headEnd/>
              <a:tailEnd/>
            </a:ln>
          </p:spPr>
          <p:txBody>
            <a:bodyPr wrap="none" anchor="ctr"/>
            <a:lstStyle/>
            <a:p>
              <a:endParaRPr lang="zh-CN" altLang="zh-CN" sz="1800">
                <a:latin typeface="华文楷体" pitchFamily="2" charset="-122"/>
                <a:ea typeface="华文楷体" pitchFamily="2" charset="-122"/>
              </a:endParaRPr>
            </a:p>
          </p:txBody>
        </p:sp>
        <p:sp>
          <p:nvSpPr>
            <p:cNvPr id="80919" name="AutoShape 111"/>
            <p:cNvSpPr>
              <a:spLocks noChangeArrowheads="1"/>
            </p:cNvSpPr>
            <p:nvPr/>
          </p:nvSpPr>
          <p:spPr bwMode="auto">
            <a:xfrm>
              <a:off x="32" y="210"/>
              <a:ext cx="1304" cy="446"/>
            </a:xfrm>
            <a:prstGeom prst="roundRect">
              <a:avLst>
                <a:gd name="adj" fmla="val 50000"/>
              </a:avLst>
            </a:prstGeom>
            <a:gradFill rotWithShape="1">
              <a:gsLst>
                <a:gs pos="0">
                  <a:srgbClr val="D0F7D4"/>
                </a:gs>
                <a:gs pos="100000">
                  <a:srgbClr val="73E77E"/>
                </a:gs>
              </a:gsLst>
              <a:lin ang="5400000" scaled="1"/>
            </a:gradFill>
            <a:ln w="9525">
              <a:noFill/>
              <a:round/>
              <a:headEnd/>
              <a:tailEnd/>
            </a:ln>
          </p:spPr>
          <p:txBody>
            <a:bodyPr wrap="none" anchor="ctr"/>
            <a:lstStyle/>
            <a:p>
              <a:endParaRPr lang="zh-CN" altLang="zh-CN" sz="1800">
                <a:latin typeface="华文楷体" pitchFamily="2" charset="-122"/>
                <a:ea typeface="华文楷体" pitchFamily="2" charset="-122"/>
              </a:endParaRPr>
            </a:p>
          </p:txBody>
        </p:sp>
        <p:sp>
          <p:nvSpPr>
            <p:cNvPr id="80920" name="Oval 112"/>
            <p:cNvSpPr>
              <a:spLocks noChangeArrowheads="1"/>
            </p:cNvSpPr>
            <p:nvPr/>
          </p:nvSpPr>
          <p:spPr bwMode="auto">
            <a:xfrm>
              <a:off x="469" y="36"/>
              <a:ext cx="405" cy="327"/>
            </a:xfrm>
            <a:prstGeom prst="ellipse">
              <a:avLst/>
            </a:prstGeom>
            <a:solidFill>
              <a:srgbClr val="333333"/>
            </a:solidFill>
            <a:ln w="9525">
              <a:noFill/>
              <a:round/>
              <a:headEnd/>
              <a:tailEnd/>
            </a:ln>
          </p:spPr>
          <p:txBody>
            <a:bodyPr anchor="ctr">
              <a:spAutoFit/>
            </a:bodyPr>
            <a:lstStyle/>
            <a:p>
              <a:endParaRPr lang="zh-CN" altLang="zh-CN" sz="1800">
                <a:latin typeface="华文楷体" pitchFamily="2" charset="-122"/>
                <a:ea typeface="华文楷体" pitchFamily="2" charset="-122"/>
              </a:endParaRPr>
            </a:p>
          </p:txBody>
        </p:sp>
        <p:sp>
          <p:nvSpPr>
            <p:cNvPr id="80921" name="Oval 113"/>
            <p:cNvSpPr>
              <a:spLocks noChangeArrowheads="1"/>
            </p:cNvSpPr>
            <p:nvPr/>
          </p:nvSpPr>
          <p:spPr bwMode="auto">
            <a:xfrm>
              <a:off x="473" y="0"/>
              <a:ext cx="392" cy="392"/>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endParaRPr lang="zh-CN" altLang="zh-CN" sz="1800">
                <a:latin typeface="华文楷体" pitchFamily="2" charset="-122"/>
                <a:ea typeface="华文楷体" pitchFamily="2" charset="-122"/>
              </a:endParaRPr>
            </a:p>
          </p:txBody>
        </p:sp>
        <p:sp>
          <p:nvSpPr>
            <p:cNvPr id="80922" name="Oval 114"/>
            <p:cNvSpPr>
              <a:spLocks noChangeArrowheads="1"/>
            </p:cNvSpPr>
            <p:nvPr/>
          </p:nvSpPr>
          <p:spPr bwMode="auto">
            <a:xfrm>
              <a:off x="478" y="2"/>
              <a:ext cx="383" cy="383"/>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endParaRPr lang="zh-CN" altLang="zh-CN" sz="1800">
                <a:latin typeface="华文楷体" pitchFamily="2" charset="-122"/>
                <a:ea typeface="华文楷体" pitchFamily="2" charset="-122"/>
              </a:endParaRPr>
            </a:p>
          </p:txBody>
        </p:sp>
        <p:sp>
          <p:nvSpPr>
            <p:cNvPr id="80923" name="Oval 115"/>
            <p:cNvSpPr>
              <a:spLocks noChangeArrowheads="1"/>
            </p:cNvSpPr>
            <p:nvPr/>
          </p:nvSpPr>
          <p:spPr bwMode="auto">
            <a:xfrm>
              <a:off x="482" y="6"/>
              <a:ext cx="364" cy="357"/>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endParaRPr lang="zh-CN" altLang="zh-CN" sz="1800">
                <a:latin typeface="华文楷体" pitchFamily="2" charset="-122"/>
                <a:ea typeface="华文楷体" pitchFamily="2" charset="-122"/>
              </a:endParaRPr>
            </a:p>
          </p:txBody>
        </p:sp>
        <p:sp>
          <p:nvSpPr>
            <p:cNvPr id="80924" name="Oval 116"/>
            <p:cNvSpPr>
              <a:spLocks noChangeArrowheads="1"/>
            </p:cNvSpPr>
            <p:nvPr/>
          </p:nvSpPr>
          <p:spPr bwMode="auto">
            <a:xfrm>
              <a:off x="504" y="16"/>
              <a:ext cx="323" cy="290"/>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endParaRPr lang="zh-CN" altLang="zh-CN" sz="1800">
                <a:latin typeface="华文楷体" pitchFamily="2" charset="-122"/>
                <a:ea typeface="华文楷体" pitchFamily="2" charset="-122"/>
              </a:endParaRPr>
            </a:p>
          </p:txBody>
        </p:sp>
        <p:sp>
          <p:nvSpPr>
            <p:cNvPr id="80925" name="Text Box 117"/>
            <p:cNvSpPr txBox="1">
              <a:spLocks noChangeArrowheads="1"/>
            </p:cNvSpPr>
            <p:nvPr/>
          </p:nvSpPr>
          <p:spPr bwMode="auto">
            <a:xfrm>
              <a:off x="564" y="55"/>
              <a:ext cx="207" cy="291"/>
            </a:xfrm>
            <a:prstGeom prst="rect">
              <a:avLst/>
            </a:prstGeom>
            <a:noFill/>
            <a:ln w="9525">
              <a:noFill/>
              <a:miter lim="800000"/>
              <a:headEnd/>
              <a:tailEnd/>
            </a:ln>
          </p:spPr>
          <p:txBody>
            <a:bodyPr wrap="none">
              <a:spAutoFit/>
            </a:bodyPr>
            <a:lstStyle/>
            <a:p>
              <a:pPr algn="ctr"/>
              <a:r>
                <a:rPr lang="zh-CN" altLang="zh-CN">
                  <a:solidFill>
                    <a:srgbClr val="000000"/>
                  </a:solidFill>
                  <a:latin typeface="华文楷体" pitchFamily="2" charset="-122"/>
                  <a:ea typeface="华文楷体" pitchFamily="2" charset="-122"/>
                </a:rPr>
                <a:t>2</a:t>
              </a:r>
              <a:endParaRPr lang="zh-CN" altLang="zh-CN" sz="1800">
                <a:latin typeface="华文楷体" pitchFamily="2" charset="-122"/>
                <a:ea typeface="华文楷体" pitchFamily="2" charset="-122"/>
              </a:endParaRPr>
            </a:p>
          </p:txBody>
        </p:sp>
        <p:sp>
          <p:nvSpPr>
            <p:cNvPr id="80926" name="Text Box 118"/>
            <p:cNvSpPr txBox="1">
              <a:spLocks noChangeArrowheads="1"/>
            </p:cNvSpPr>
            <p:nvPr/>
          </p:nvSpPr>
          <p:spPr bwMode="auto">
            <a:xfrm>
              <a:off x="48" y="477"/>
              <a:ext cx="1296" cy="989"/>
            </a:xfrm>
            <a:prstGeom prst="rect">
              <a:avLst/>
            </a:prstGeom>
            <a:noFill/>
            <a:ln w="9525">
              <a:noFill/>
              <a:miter lim="800000"/>
              <a:headEnd/>
              <a:tailEnd/>
            </a:ln>
          </p:spPr>
          <p:txBody>
            <a:bodyPr>
              <a:spAutoFit/>
            </a:bodyPr>
            <a:lstStyle/>
            <a:p>
              <a:r>
                <a:rPr lang="zh-CN" sz="3200" dirty="0">
                  <a:solidFill>
                    <a:srgbClr val="FF0000"/>
                  </a:solidFill>
                  <a:latin typeface="华文楷体" pitchFamily="2" charset="-122"/>
                  <a:ea typeface="华文楷体" pitchFamily="2" charset="-122"/>
                </a:rPr>
                <a:t>人工湿地冬季越冬问题</a:t>
              </a:r>
            </a:p>
          </p:txBody>
        </p:sp>
        <p:sp>
          <p:nvSpPr>
            <p:cNvPr id="80927" name="AutoShape 119"/>
            <p:cNvSpPr>
              <a:spLocks noChangeArrowheads="1"/>
            </p:cNvSpPr>
            <p:nvPr/>
          </p:nvSpPr>
          <p:spPr bwMode="auto">
            <a:xfrm>
              <a:off x="2" y="1991"/>
              <a:ext cx="1363" cy="548"/>
            </a:xfrm>
            <a:prstGeom prst="roundRect">
              <a:avLst>
                <a:gd name="adj" fmla="val 40389"/>
              </a:avLst>
            </a:prstGeom>
            <a:gradFill rotWithShape="1">
              <a:gsLst>
                <a:gs pos="0">
                  <a:srgbClr val="58A4AE"/>
                </a:gs>
                <a:gs pos="100000">
                  <a:schemeClr val="bg1"/>
                </a:gs>
              </a:gsLst>
              <a:lin ang="5400000" scaled="1"/>
            </a:gradFill>
            <a:ln w="9525">
              <a:noFill/>
              <a:round/>
              <a:headEnd/>
              <a:tailEnd/>
            </a:ln>
          </p:spPr>
          <p:txBody>
            <a:bodyPr wrap="none" anchor="ctr"/>
            <a:lstStyle/>
            <a:p>
              <a:endParaRPr lang="zh-CN" altLang="zh-CN" sz="1800">
                <a:latin typeface="华文楷体" pitchFamily="2" charset="-122"/>
                <a:ea typeface="华文楷体" pitchFamily="2" charset="-122"/>
              </a:endParaRPr>
            </a:p>
          </p:txBody>
        </p:sp>
        <p:sp>
          <p:nvSpPr>
            <p:cNvPr id="80928" name="AutoShape 120"/>
            <p:cNvSpPr>
              <a:spLocks noChangeArrowheads="1"/>
            </p:cNvSpPr>
            <p:nvPr/>
          </p:nvSpPr>
          <p:spPr bwMode="auto">
            <a:xfrm>
              <a:off x="30" y="2006"/>
              <a:ext cx="1304" cy="487"/>
            </a:xfrm>
            <a:prstGeom prst="roundRect">
              <a:avLst>
                <a:gd name="adj" fmla="val 50000"/>
              </a:avLst>
            </a:prstGeom>
            <a:gradFill rotWithShape="1">
              <a:gsLst>
                <a:gs pos="0">
                  <a:srgbClr val="72B2BB"/>
                </a:gs>
                <a:gs pos="100000">
                  <a:schemeClr val="bg1"/>
                </a:gs>
              </a:gsLst>
              <a:lin ang="5400000" scaled="1"/>
            </a:gradFill>
            <a:ln w="9525">
              <a:noFill/>
              <a:round/>
              <a:headEnd/>
              <a:tailEnd/>
            </a:ln>
          </p:spPr>
          <p:txBody>
            <a:bodyPr wrap="none" anchor="ctr"/>
            <a:lstStyle/>
            <a:p>
              <a:endParaRPr lang="zh-CN" altLang="zh-CN" sz="1800">
                <a:latin typeface="华文楷体" pitchFamily="2" charset="-122"/>
                <a:ea typeface="华文楷体" pitchFamily="2" charset="-122"/>
              </a:endParaRPr>
            </a:p>
          </p:txBody>
        </p:sp>
      </p:grpSp>
      <p:grpSp>
        <p:nvGrpSpPr>
          <p:cNvPr id="5" name="Group 33"/>
          <p:cNvGrpSpPr>
            <a:grpSpLocks/>
          </p:cNvGrpSpPr>
          <p:nvPr/>
        </p:nvGrpSpPr>
        <p:grpSpPr bwMode="auto">
          <a:xfrm>
            <a:off x="5861050" y="1833563"/>
            <a:ext cx="2170113" cy="4030662"/>
            <a:chOff x="0" y="0"/>
            <a:chExt cx="1367" cy="2539"/>
          </a:xfrm>
        </p:grpSpPr>
        <p:sp>
          <p:nvSpPr>
            <p:cNvPr id="80930" name="AutoShape 122"/>
            <p:cNvSpPr>
              <a:spLocks noChangeArrowheads="1"/>
            </p:cNvSpPr>
            <p:nvPr/>
          </p:nvSpPr>
          <p:spPr bwMode="auto">
            <a:xfrm>
              <a:off x="4" y="191"/>
              <a:ext cx="1363" cy="1800"/>
            </a:xfrm>
            <a:prstGeom prst="roundRect">
              <a:avLst>
                <a:gd name="adj" fmla="val 17509"/>
              </a:avLst>
            </a:prstGeom>
            <a:gradFill rotWithShape="1">
              <a:gsLst>
                <a:gs pos="0">
                  <a:srgbClr val="B59F43"/>
                </a:gs>
                <a:gs pos="100000">
                  <a:srgbClr val="8F8849"/>
                </a:gs>
              </a:gsLst>
              <a:lin ang="18900000" scaled="1"/>
            </a:gradFill>
            <a:ln w="9525">
              <a:noFill/>
              <a:round/>
              <a:headEnd/>
              <a:tailEnd/>
            </a:ln>
          </p:spPr>
          <p:txBody>
            <a:bodyPr wrap="none" anchor="ctr"/>
            <a:lstStyle/>
            <a:p>
              <a:endParaRPr lang="zh-CN" altLang="zh-CN" sz="1800">
                <a:latin typeface="华文楷体" pitchFamily="2" charset="-122"/>
                <a:ea typeface="华文楷体" pitchFamily="2" charset="-122"/>
              </a:endParaRPr>
            </a:p>
          </p:txBody>
        </p:sp>
        <p:sp>
          <p:nvSpPr>
            <p:cNvPr id="80931" name="AutoShape 123"/>
            <p:cNvSpPr>
              <a:spLocks noChangeArrowheads="1"/>
            </p:cNvSpPr>
            <p:nvPr/>
          </p:nvSpPr>
          <p:spPr bwMode="auto">
            <a:xfrm>
              <a:off x="25" y="196"/>
              <a:ext cx="1322" cy="1766"/>
            </a:xfrm>
            <a:prstGeom prst="roundRect">
              <a:avLst>
                <a:gd name="adj" fmla="val 16667"/>
              </a:avLst>
            </a:prstGeom>
            <a:solidFill>
              <a:srgbClr val="E9E065"/>
            </a:solidFill>
            <a:ln w="9525">
              <a:noFill/>
              <a:round/>
              <a:headEnd/>
              <a:tailEnd/>
            </a:ln>
          </p:spPr>
          <p:txBody>
            <a:bodyPr wrap="none" anchor="ctr"/>
            <a:lstStyle/>
            <a:p>
              <a:endParaRPr lang="zh-CN" altLang="zh-CN" sz="1800">
                <a:latin typeface="华文楷体" pitchFamily="2" charset="-122"/>
                <a:ea typeface="华文楷体" pitchFamily="2" charset="-122"/>
              </a:endParaRPr>
            </a:p>
          </p:txBody>
        </p:sp>
        <p:sp>
          <p:nvSpPr>
            <p:cNvPr id="80932" name="AutoShape 124"/>
            <p:cNvSpPr>
              <a:spLocks noChangeArrowheads="1"/>
            </p:cNvSpPr>
            <p:nvPr/>
          </p:nvSpPr>
          <p:spPr bwMode="auto">
            <a:xfrm>
              <a:off x="36" y="1496"/>
              <a:ext cx="1304" cy="447"/>
            </a:xfrm>
            <a:prstGeom prst="roundRect">
              <a:avLst>
                <a:gd name="adj" fmla="val 50000"/>
              </a:avLst>
            </a:prstGeom>
            <a:gradFill rotWithShape="1">
              <a:gsLst>
                <a:gs pos="0">
                  <a:srgbClr val="E9E065"/>
                </a:gs>
                <a:gs pos="100000">
                  <a:srgbClr val="F2EDA6"/>
                </a:gs>
              </a:gsLst>
              <a:lin ang="5400000" scaled="1"/>
            </a:gradFill>
            <a:ln w="9525">
              <a:noFill/>
              <a:round/>
              <a:headEnd/>
              <a:tailEnd/>
            </a:ln>
          </p:spPr>
          <p:txBody>
            <a:bodyPr wrap="none" anchor="ctr"/>
            <a:lstStyle/>
            <a:p>
              <a:endParaRPr lang="zh-CN" altLang="zh-CN" sz="1800">
                <a:latin typeface="华文楷体" pitchFamily="2" charset="-122"/>
                <a:ea typeface="华文楷体" pitchFamily="2" charset="-122"/>
              </a:endParaRPr>
            </a:p>
          </p:txBody>
        </p:sp>
        <p:sp>
          <p:nvSpPr>
            <p:cNvPr id="80933" name="AutoShape 125"/>
            <p:cNvSpPr>
              <a:spLocks noChangeArrowheads="1"/>
            </p:cNvSpPr>
            <p:nvPr/>
          </p:nvSpPr>
          <p:spPr bwMode="auto">
            <a:xfrm>
              <a:off x="36" y="210"/>
              <a:ext cx="1304" cy="446"/>
            </a:xfrm>
            <a:prstGeom prst="roundRect">
              <a:avLst>
                <a:gd name="adj" fmla="val 50000"/>
              </a:avLst>
            </a:prstGeom>
            <a:gradFill rotWithShape="1">
              <a:gsLst>
                <a:gs pos="0">
                  <a:srgbClr val="F8F5CC"/>
                </a:gs>
                <a:gs pos="100000">
                  <a:srgbClr val="E9E065"/>
                </a:gs>
              </a:gsLst>
              <a:lin ang="5400000" scaled="1"/>
            </a:gradFill>
            <a:ln w="9525">
              <a:noFill/>
              <a:round/>
              <a:headEnd/>
              <a:tailEnd/>
            </a:ln>
          </p:spPr>
          <p:txBody>
            <a:bodyPr wrap="none" anchor="ctr"/>
            <a:lstStyle/>
            <a:p>
              <a:endParaRPr lang="zh-CN" altLang="zh-CN" sz="1800">
                <a:latin typeface="华文楷体" pitchFamily="2" charset="-122"/>
                <a:ea typeface="华文楷体" pitchFamily="2" charset="-122"/>
              </a:endParaRPr>
            </a:p>
          </p:txBody>
        </p:sp>
        <p:grpSp>
          <p:nvGrpSpPr>
            <p:cNvPr id="6" name="Group 38"/>
            <p:cNvGrpSpPr>
              <a:grpSpLocks/>
            </p:cNvGrpSpPr>
            <p:nvPr/>
          </p:nvGrpSpPr>
          <p:grpSpPr bwMode="auto">
            <a:xfrm>
              <a:off x="473" y="0"/>
              <a:ext cx="405" cy="392"/>
              <a:chOff x="0" y="0"/>
              <a:chExt cx="668" cy="647"/>
            </a:xfrm>
          </p:grpSpPr>
          <p:sp>
            <p:nvSpPr>
              <p:cNvPr id="80935" name="Oval 127"/>
              <p:cNvSpPr>
                <a:spLocks noChangeArrowheads="1"/>
              </p:cNvSpPr>
              <p:nvPr/>
            </p:nvSpPr>
            <p:spPr bwMode="auto">
              <a:xfrm>
                <a:off x="0" y="59"/>
                <a:ext cx="668" cy="540"/>
              </a:xfrm>
              <a:prstGeom prst="ellipse">
                <a:avLst/>
              </a:prstGeom>
              <a:solidFill>
                <a:srgbClr val="333333"/>
              </a:solidFill>
              <a:ln w="9525">
                <a:noFill/>
                <a:round/>
                <a:headEnd/>
                <a:tailEnd/>
              </a:ln>
            </p:spPr>
            <p:txBody>
              <a:bodyPr anchor="ctr">
                <a:spAutoFit/>
              </a:bodyPr>
              <a:lstStyle/>
              <a:p>
                <a:endParaRPr lang="zh-CN" altLang="zh-CN" sz="1800">
                  <a:latin typeface="华文楷体" pitchFamily="2" charset="-122"/>
                  <a:ea typeface="华文楷体" pitchFamily="2" charset="-122"/>
                </a:endParaRPr>
              </a:p>
            </p:txBody>
          </p:sp>
          <p:sp>
            <p:nvSpPr>
              <p:cNvPr id="80936" name="Oval 128"/>
              <p:cNvSpPr>
                <a:spLocks noChangeArrowheads="1"/>
              </p:cNvSpPr>
              <p:nvPr/>
            </p:nvSpPr>
            <p:spPr bwMode="auto">
              <a:xfrm>
                <a:off x="7" y="0"/>
                <a:ext cx="646" cy="647"/>
              </a:xfrm>
              <a:prstGeom prst="ellipse">
                <a:avLst/>
              </a:prstGeom>
              <a:gradFill rotWithShape="1">
                <a:gsLst>
                  <a:gs pos="0">
                    <a:srgbClr val="636869"/>
                  </a:gs>
                  <a:gs pos="100000">
                    <a:srgbClr val="D6E1E2"/>
                  </a:gs>
                </a:gsLst>
                <a:lin ang="5400000" scaled="1"/>
              </a:gradFill>
              <a:ln w="9525">
                <a:noFill/>
                <a:round/>
                <a:headEnd/>
                <a:tailEnd/>
              </a:ln>
            </p:spPr>
            <p:txBody>
              <a:bodyPr vert="eaVert" wrap="none" anchor="ctr"/>
              <a:lstStyle/>
              <a:p>
                <a:endParaRPr lang="zh-CN" altLang="zh-CN" sz="1800">
                  <a:latin typeface="华文楷体" pitchFamily="2" charset="-122"/>
                  <a:ea typeface="华文楷体" pitchFamily="2" charset="-122"/>
                </a:endParaRPr>
              </a:p>
            </p:txBody>
          </p:sp>
          <p:sp>
            <p:nvSpPr>
              <p:cNvPr id="80937" name="Oval 129"/>
              <p:cNvSpPr>
                <a:spLocks noChangeArrowheads="1"/>
              </p:cNvSpPr>
              <p:nvPr/>
            </p:nvSpPr>
            <p:spPr bwMode="auto">
              <a:xfrm>
                <a:off x="15" y="4"/>
                <a:ext cx="631" cy="631"/>
              </a:xfrm>
              <a:prstGeom prst="ellipse">
                <a:avLst/>
              </a:prstGeom>
              <a:gradFill rotWithShape="1">
                <a:gsLst>
                  <a:gs pos="0">
                    <a:srgbClr val="D6E1E2">
                      <a:alpha val="0"/>
                    </a:srgbClr>
                  </a:gs>
                  <a:gs pos="100000">
                    <a:srgbClr val="F1F5F5"/>
                  </a:gs>
                </a:gsLst>
                <a:lin ang="5400000" scaled="1"/>
              </a:gradFill>
              <a:ln w="9525">
                <a:noFill/>
                <a:round/>
                <a:headEnd/>
                <a:tailEnd/>
              </a:ln>
            </p:spPr>
            <p:txBody>
              <a:bodyPr vert="eaVert" wrap="none" anchor="ctr"/>
              <a:lstStyle/>
              <a:p>
                <a:endParaRPr lang="zh-CN" altLang="zh-CN" sz="1800">
                  <a:latin typeface="华文楷体" pitchFamily="2" charset="-122"/>
                  <a:ea typeface="华文楷体" pitchFamily="2" charset="-122"/>
                </a:endParaRPr>
              </a:p>
            </p:txBody>
          </p:sp>
          <p:sp>
            <p:nvSpPr>
              <p:cNvPr id="80938" name="Oval 130"/>
              <p:cNvSpPr>
                <a:spLocks noChangeArrowheads="1"/>
              </p:cNvSpPr>
              <p:nvPr/>
            </p:nvSpPr>
            <p:spPr bwMode="auto">
              <a:xfrm>
                <a:off x="22" y="10"/>
                <a:ext cx="600" cy="589"/>
              </a:xfrm>
              <a:prstGeom prst="ellipse">
                <a:avLst/>
              </a:prstGeom>
              <a:gradFill rotWithShape="1">
                <a:gsLst>
                  <a:gs pos="0">
                    <a:srgbClr val="AAB2B3"/>
                  </a:gs>
                  <a:gs pos="100000">
                    <a:srgbClr val="D6E1E2">
                      <a:alpha val="48000"/>
                    </a:srgbClr>
                  </a:gs>
                </a:gsLst>
                <a:lin ang="5400000" scaled="1"/>
              </a:gradFill>
              <a:ln w="9525">
                <a:noFill/>
                <a:round/>
                <a:headEnd/>
                <a:tailEnd/>
              </a:ln>
            </p:spPr>
            <p:txBody>
              <a:bodyPr vert="eaVert" wrap="none" anchor="ctr"/>
              <a:lstStyle/>
              <a:p>
                <a:endParaRPr lang="zh-CN" altLang="zh-CN" sz="1800">
                  <a:latin typeface="华文楷体" pitchFamily="2" charset="-122"/>
                  <a:ea typeface="华文楷体" pitchFamily="2" charset="-122"/>
                </a:endParaRPr>
              </a:p>
            </p:txBody>
          </p:sp>
          <p:sp>
            <p:nvSpPr>
              <p:cNvPr id="80939" name="Oval 131"/>
              <p:cNvSpPr>
                <a:spLocks noChangeArrowheads="1"/>
              </p:cNvSpPr>
              <p:nvPr/>
            </p:nvSpPr>
            <p:spPr bwMode="auto">
              <a:xfrm>
                <a:off x="57" y="26"/>
                <a:ext cx="533" cy="479"/>
              </a:xfrm>
              <a:prstGeom prst="ellipse">
                <a:avLst/>
              </a:prstGeom>
              <a:gradFill rotWithShape="1">
                <a:gsLst>
                  <a:gs pos="0">
                    <a:srgbClr val="FFFFFF"/>
                  </a:gs>
                  <a:gs pos="100000">
                    <a:srgbClr val="D6E1E2">
                      <a:alpha val="37999"/>
                    </a:srgbClr>
                  </a:gs>
                </a:gsLst>
                <a:lin ang="5400000" scaled="1"/>
              </a:gradFill>
              <a:ln w="9525">
                <a:noFill/>
                <a:round/>
                <a:headEnd/>
                <a:tailEnd/>
              </a:ln>
            </p:spPr>
            <p:txBody>
              <a:bodyPr vert="eaVert" wrap="none" anchor="ctr"/>
              <a:lstStyle/>
              <a:p>
                <a:endParaRPr lang="zh-CN" altLang="zh-CN" sz="1800">
                  <a:latin typeface="华文楷体" pitchFamily="2" charset="-122"/>
                  <a:ea typeface="华文楷体" pitchFamily="2" charset="-122"/>
                </a:endParaRPr>
              </a:p>
            </p:txBody>
          </p:sp>
        </p:grpSp>
        <p:sp>
          <p:nvSpPr>
            <p:cNvPr id="80940" name="Text Box 132"/>
            <p:cNvSpPr txBox="1">
              <a:spLocks noChangeArrowheads="1"/>
            </p:cNvSpPr>
            <p:nvPr/>
          </p:nvSpPr>
          <p:spPr bwMode="auto">
            <a:xfrm>
              <a:off x="568" y="55"/>
              <a:ext cx="207" cy="291"/>
            </a:xfrm>
            <a:prstGeom prst="rect">
              <a:avLst/>
            </a:prstGeom>
            <a:noFill/>
            <a:ln w="9525">
              <a:noFill/>
              <a:miter lim="800000"/>
              <a:headEnd/>
              <a:tailEnd/>
            </a:ln>
          </p:spPr>
          <p:txBody>
            <a:bodyPr wrap="none">
              <a:spAutoFit/>
            </a:bodyPr>
            <a:lstStyle/>
            <a:p>
              <a:pPr algn="ctr"/>
              <a:r>
                <a:rPr lang="zh-CN" altLang="zh-CN">
                  <a:solidFill>
                    <a:srgbClr val="000000"/>
                  </a:solidFill>
                  <a:latin typeface="华文楷体" pitchFamily="2" charset="-122"/>
                  <a:ea typeface="华文楷体" pitchFamily="2" charset="-122"/>
                </a:rPr>
                <a:t>3</a:t>
              </a:r>
              <a:endParaRPr lang="zh-CN" altLang="zh-CN" sz="1800">
                <a:latin typeface="华文楷体" pitchFamily="2" charset="-122"/>
                <a:ea typeface="华文楷体" pitchFamily="2" charset="-122"/>
              </a:endParaRPr>
            </a:p>
          </p:txBody>
        </p:sp>
        <p:sp>
          <p:nvSpPr>
            <p:cNvPr id="80941" name="Text Box 133"/>
            <p:cNvSpPr txBox="1">
              <a:spLocks noChangeArrowheads="1"/>
            </p:cNvSpPr>
            <p:nvPr/>
          </p:nvSpPr>
          <p:spPr bwMode="auto">
            <a:xfrm>
              <a:off x="52" y="477"/>
              <a:ext cx="1296" cy="1299"/>
            </a:xfrm>
            <a:prstGeom prst="rect">
              <a:avLst/>
            </a:prstGeom>
            <a:noFill/>
            <a:ln w="9525">
              <a:noFill/>
              <a:miter lim="800000"/>
              <a:headEnd/>
              <a:tailEnd/>
            </a:ln>
          </p:spPr>
          <p:txBody>
            <a:bodyPr>
              <a:spAutoFit/>
            </a:bodyPr>
            <a:lstStyle/>
            <a:p>
              <a:r>
                <a:rPr lang="zh-CN" sz="3200" dirty="0">
                  <a:solidFill>
                    <a:srgbClr val="FF0000"/>
                  </a:solidFill>
                  <a:latin typeface="华文楷体" pitchFamily="2" charset="-122"/>
                  <a:ea typeface="华文楷体" pitchFamily="2" charset="-122"/>
                </a:rPr>
                <a:t>人工湿地对地下水的影响及防渗处理</a:t>
              </a:r>
            </a:p>
          </p:txBody>
        </p:sp>
        <p:sp>
          <p:nvSpPr>
            <p:cNvPr id="80942" name="AutoShape 134"/>
            <p:cNvSpPr>
              <a:spLocks noChangeArrowheads="1"/>
            </p:cNvSpPr>
            <p:nvPr/>
          </p:nvSpPr>
          <p:spPr bwMode="auto">
            <a:xfrm>
              <a:off x="0" y="1991"/>
              <a:ext cx="1363" cy="548"/>
            </a:xfrm>
            <a:prstGeom prst="roundRect">
              <a:avLst>
                <a:gd name="adj" fmla="val 40389"/>
              </a:avLst>
            </a:prstGeom>
            <a:gradFill rotWithShape="1">
              <a:gsLst>
                <a:gs pos="0">
                  <a:srgbClr val="6F9DB7"/>
                </a:gs>
                <a:gs pos="100000">
                  <a:schemeClr val="bg1"/>
                </a:gs>
              </a:gsLst>
              <a:lin ang="5400000" scaled="1"/>
            </a:gradFill>
            <a:ln w="9525">
              <a:noFill/>
              <a:round/>
              <a:headEnd/>
              <a:tailEnd/>
            </a:ln>
          </p:spPr>
          <p:txBody>
            <a:bodyPr wrap="none" anchor="ctr"/>
            <a:lstStyle/>
            <a:p>
              <a:endParaRPr lang="zh-CN" altLang="zh-CN" sz="1800">
                <a:latin typeface="华文楷体" pitchFamily="2" charset="-122"/>
                <a:ea typeface="华文楷体" pitchFamily="2" charset="-122"/>
              </a:endParaRPr>
            </a:p>
          </p:txBody>
        </p:sp>
        <p:sp>
          <p:nvSpPr>
            <p:cNvPr id="80943" name="AutoShape 135"/>
            <p:cNvSpPr>
              <a:spLocks noChangeArrowheads="1"/>
            </p:cNvSpPr>
            <p:nvPr/>
          </p:nvSpPr>
          <p:spPr bwMode="auto">
            <a:xfrm>
              <a:off x="28" y="2006"/>
              <a:ext cx="1304" cy="487"/>
            </a:xfrm>
            <a:prstGeom prst="roundRect">
              <a:avLst>
                <a:gd name="adj" fmla="val 50000"/>
              </a:avLst>
            </a:prstGeom>
            <a:gradFill rotWithShape="1">
              <a:gsLst>
                <a:gs pos="0">
                  <a:srgbClr val="98BAAF"/>
                </a:gs>
                <a:gs pos="100000">
                  <a:schemeClr val="bg1"/>
                </a:gs>
              </a:gsLst>
              <a:lin ang="5400000" scaled="1"/>
            </a:gradFill>
            <a:ln w="9525">
              <a:noFill/>
              <a:round/>
              <a:headEnd/>
              <a:tailEnd/>
            </a:ln>
          </p:spPr>
          <p:txBody>
            <a:bodyPr wrap="none" anchor="ctr"/>
            <a:lstStyle/>
            <a:p>
              <a:endParaRPr lang="zh-CN" altLang="zh-CN" sz="1800">
                <a:latin typeface="华文楷体" pitchFamily="2" charset="-122"/>
                <a:ea typeface="华文楷体" pitchFamily="2" charset="-122"/>
              </a:endParaRPr>
            </a:p>
          </p:txBody>
        </p:sp>
      </p:gr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ctrTitle" idx="4294967295"/>
          </p:nvPr>
        </p:nvSpPr>
        <p:spPr>
          <a:xfrm>
            <a:off x="539750" y="1484313"/>
            <a:ext cx="7772400" cy="1470025"/>
          </a:xfrm>
        </p:spPr>
        <p:txBody>
          <a:bodyPr/>
          <a:lstStyle/>
          <a:p>
            <a:pPr algn="ctr"/>
            <a:r>
              <a:rPr lang="zh-CN" sz="4800" dirty="0">
                <a:ea typeface="宋体" pitchFamily="2" charset="-122"/>
              </a:rPr>
              <a:t>人工湿地中的植物</a:t>
            </a:r>
          </a:p>
        </p:txBody>
      </p:sp>
      <p:sp>
        <p:nvSpPr>
          <p:cNvPr id="81923" name="Rectangle 3"/>
          <p:cNvSpPr>
            <a:spLocks noGrp="1" noChangeArrowheads="1"/>
          </p:cNvSpPr>
          <p:nvPr>
            <p:ph type="subTitle" idx="4294967295"/>
          </p:nvPr>
        </p:nvSpPr>
        <p:spPr>
          <a:xfrm>
            <a:off x="333375" y="5084763"/>
            <a:ext cx="6400800" cy="457200"/>
          </a:xfrm>
        </p:spPr>
        <p:txBody>
          <a:bodyPr/>
          <a:lstStyle/>
          <a:p>
            <a:pPr marL="0" indent="0">
              <a:buFontTx/>
              <a:buNone/>
            </a:pPr>
            <a:endParaRPr lang="zh-CN" altLang="zh-CN" sz="1600">
              <a:latin typeface="Times New Roman" pitchFamily="18" charset="0"/>
              <a:ea typeface="宋体" pitchFamily="2" charset="-122"/>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3"/>
          <p:cNvSpPr>
            <a:spLocks noChangeArrowheads="1"/>
          </p:cNvSpPr>
          <p:nvPr/>
        </p:nvSpPr>
        <p:spPr bwMode="auto">
          <a:xfrm>
            <a:off x="1258888" y="1268413"/>
            <a:ext cx="7251700" cy="366712"/>
          </a:xfrm>
          <a:prstGeom prst="rect">
            <a:avLst/>
          </a:prstGeom>
          <a:noFill/>
          <a:ln w="9525">
            <a:noFill/>
            <a:miter lim="800000"/>
            <a:headEnd/>
            <a:tailEnd/>
          </a:ln>
        </p:spPr>
        <p:txBody>
          <a:bodyPr>
            <a:spAutoFit/>
          </a:bodyPr>
          <a:lstStyle/>
          <a:p>
            <a:r>
              <a:rPr lang="zh-CN" altLang="zh-CN" b="1">
                <a:solidFill>
                  <a:schemeClr val="tx2"/>
                </a:solidFill>
                <a:latin typeface="华文楷体" pitchFamily="2" charset="-122"/>
                <a:ea typeface="华文楷体" pitchFamily="2" charset="-122"/>
              </a:rPr>
              <a:t>        </a:t>
            </a:r>
          </a:p>
        </p:txBody>
      </p:sp>
      <p:sp>
        <p:nvSpPr>
          <p:cNvPr id="82947" name="Rectangle 4"/>
          <p:cNvSpPr>
            <a:spLocks noChangeArrowheads="1"/>
          </p:cNvSpPr>
          <p:nvPr/>
        </p:nvSpPr>
        <p:spPr bwMode="auto">
          <a:xfrm>
            <a:off x="971550" y="404813"/>
            <a:ext cx="6840538" cy="762000"/>
          </a:xfrm>
          <a:prstGeom prst="rect">
            <a:avLst/>
          </a:prstGeom>
          <a:noFill/>
          <a:ln w="9525">
            <a:noFill/>
            <a:miter lim="800000"/>
            <a:headEnd/>
            <a:tailEnd/>
          </a:ln>
        </p:spPr>
        <p:txBody>
          <a:bodyPr>
            <a:spAutoFit/>
          </a:bodyPr>
          <a:lstStyle/>
          <a:p>
            <a:r>
              <a:rPr lang="zh-CN" sz="4400" b="1" dirty="0">
                <a:solidFill>
                  <a:srgbClr val="0BF57A"/>
                </a:solidFill>
                <a:latin typeface="华文新魏" pitchFamily="2" charset="-122"/>
                <a:ea typeface="华文新魏" pitchFamily="2" charset="-122"/>
              </a:rPr>
              <a:t>湿地中的植物</a:t>
            </a:r>
          </a:p>
        </p:txBody>
      </p:sp>
      <p:sp>
        <p:nvSpPr>
          <p:cNvPr id="82948" name="Rectangle 9"/>
          <p:cNvSpPr>
            <a:spLocks noChangeArrowheads="1"/>
          </p:cNvSpPr>
          <p:nvPr/>
        </p:nvSpPr>
        <p:spPr bwMode="auto">
          <a:xfrm>
            <a:off x="901700" y="1628775"/>
            <a:ext cx="7489825" cy="2651125"/>
          </a:xfrm>
          <a:prstGeom prst="rect">
            <a:avLst/>
          </a:prstGeom>
          <a:noFill/>
          <a:ln w="9525">
            <a:noFill/>
            <a:miter lim="800000"/>
            <a:headEnd/>
            <a:tailEnd/>
          </a:ln>
        </p:spPr>
        <p:txBody>
          <a:bodyPr>
            <a:spAutoFit/>
          </a:bodyPr>
          <a:lstStyle/>
          <a:p>
            <a:r>
              <a:rPr lang="zh-CN" altLang="zh-CN" sz="2800">
                <a:latin typeface="华文楷体" pitchFamily="2" charset="-122"/>
                <a:ea typeface="华文楷体" pitchFamily="2" charset="-122"/>
              </a:rPr>
              <a:t>    </a:t>
            </a:r>
            <a:r>
              <a:rPr lang="zh-CN" sz="2800">
                <a:latin typeface="华文楷体" pitchFamily="2" charset="-122"/>
                <a:ea typeface="华文楷体" pitchFamily="2" charset="-122"/>
              </a:rPr>
              <a:t>人工湿地系统水质净化技术作为一种新型生态污水净化处理方法</a:t>
            </a:r>
            <a:r>
              <a:rPr lang="zh-CN" altLang="zh-CN" sz="2800">
                <a:latin typeface="华文楷体" pitchFamily="2" charset="-122"/>
                <a:ea typeface="华文楷体" pitchFamily="2" charset="-122"/>
              </a:rPr>
              <a:t>,</a:t>
            </a:r>
            <a:r>
              <a:rPr lang="zh-CN" sz="2800">
                <a:latin typeface="华文楷体" pitchFamily="2" charset="-122"/>
                <a:ea typeface="华文楷体" pitchFamily="2" charset="-122"/>
              </a:rPr>
              <a:t>其基本原理是在人工湿地填料上种植特定的湿地植物，从而建立起一个人工湿地生态系统。当污水通过湿地系统时，其中的污染物质和营养物质被系统吸收或分解，而使水质得到净化。</a:t>
            </a:r>
          </a:p>
        </p:txBody>
      </p:sp>
      <p:sp>
        <p:nvSpPr>
          <p:cNvPr id="82949" name="Rectangle 10"/>
          <p:cNvSpPr>
            <a:spLocks noChangeArrowheads="1"/>
          </p:cNvSpPr>
          <p:nvPr/>
        </p:nvSpPr>
        <p:spPr bwMode="auto">
          <a:xfrm>
            <a:off x="1260475" y="4365625"/>
            <a:ext cx="5616575" cy="365125"/>
          </a:xfrm>
          <a:prstGeom prst="rect">
            <a:avLst/>
          </a:prstGeom>
          <a:noFill/>
          <a:ln w="9525">
            <a:noFill/>
            <a:miter lim="800000"/>
            <a:headEnd/>
            <a:tailEnd/>
          </a:ln>
        </p:spPr>
        <p:txBody>
          <a:bodyPr>
            <a:spAutoFit/>
          </a:bodyPr>
          <a:lstStyle/>
          <a:p>
            <a:r>
              <a:rPr lang="zh-CN" altLang="zh-CN" b="1">
                <a:solidFill>
                  <a:schemeClr val="tx2"/>
                </a:solidFill>
                <a:latin typeface="黑体" pitchFamily="49" charset="-122"/>
                <a:ea typeface="黑体" pitchFamily="49" charset="-122"/>
              </a:rPr>
              <a:t>    </a:t>
            </a:r>
            <a:endParaRPr lang="zh-CN" altLang="zh-CN" b="1">
              <a:solidFill>
                <a:schemeClr val="tx2"/>
              </a:solidFill>
              <a:ea typeface="黑体" pitchFamily="49" charset="-122"/>
            </a:endParaRPr>
          </a:p>
        </p:txBody>
      </p:sp>
      <p:sp>
        <p:nvSpPr>
          <p:cNvPr id="82950" name="Text Box 6"/>
          <p:cNvSpPr txBox="1">
            <a:spLocks noChangeArrowheads="1"/>
          </p:cNvSpPr>
          <p:nvPr/>
        </p:nvSpPr>
        <p:spPr bwMode="auto">
          <a:xfrm>
            <a:off x="900113" y="4437063"/>
            <a:ext cx="7667625" cy="1661993"/>
          </a:xfrm>
          <a:prstGeom prst="rect">
            <a:avLst/>
          </a:prstGeom>
          <a:noFill/>
          <a:ln w="9525">
            <a:noFill/>
            <a:miter lim="800000"/>
            <a:headEnd/>
            <a:tailEnd/>
          </a:ln>
        </p:spPr>
        <p:txBody>
          <a:bodyPr>
            <a:spAutoFit/>
          </a:bodyPr>
          <a:lstStyle/>
          <a:p>
            <a:r>
              <a:rPr lang="zh-CN" sz="2800" b="1" dirty="0">
                <a:solidFill>
                  <a:srgbClr val="FFFF00"/>
                </a:solidFill>
              </a:rPr>
              <a:t>常用于人工湿地的植物种类有芦苇、香蒲、美人蕉、茭草、茭白、灯心草、菖蒲、苔草、藤草等，其中芦苇和香蒲应用最多。</a:t>
            </a:r>
          </a:p>
          <a:p>
            <a:endParaRPr lang="zh-CN" altLang="zh-CN"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descr="X$C(QX)8W6ZV)_2I4)]%D{W"/>
          <p:cNvPicPr>
            <a:picLocks noGrp="1" noChangeAspect="1" noChangeArrowheads="1"/>
          </p:cNvPicPr>
          <p:nvPr>
            <p:ph sz="half" idx="4294967295"/>
          </p:nvPr>
        </p:nvPicPr>
        <p:blipFill>
          <a:blip r:embed="rId2" cstate="print"/>
          <a:srcRect/>
          <a:stretch>
            <a:fillRect/>
          </a:stretch>
        </p:blipFill>
        <p:spPr>
          <a:xfrm>
            <a:off x="250825" y="1701800"/>
            <a:ext cx="5257800" cy="4217988"/>
          </a:xfrm>
          <a:noFill/>
          <a:ln/>
        </p:spPr>
      </p:pic>
      <p:sp>
        <p:nvSpPr>
          <p:cNvPr id="83971" name="Rectangle 3"/>
          <p:cNvSpPr>
            <a:spLocks noGrp="1" noChangeArrowheads="1"/>
          </p:cNvSpPr>
          <p:nvPr>
            <p:ph type="title" idx="4294967295"/>
          </p:nvPr>
        </p:nvSpPr>
        <p:spPr/>
        <p:txBody>
          <a:bodyPr/>
          <a:lstStyle/>
          <a:p>
            <a:endParaRPr lang="zh-CN" altLang="zh-CN">
              <a:ea typeface="宋体" pitchFamily="2" charset="-122"/>
            </a:endParaRPr>
          </a:p>
        </p:txBody>
      </p:sp>
      <p:sp>
        <p:nvSpPr>
          <p:cNvPr id="83972" name="Text Box 4"/>
          <p:cNvSpPr txBox="1">
            <a:spLocks noChangeArrowheads="1"/>
          </p:cNvSpPr>
          <p:nvPr/>
        </p:nvSpPr>
        <p:spPr bwMode="auto">
          <a:xfrm>
            <a:off x="4416425" y="3246438"/>
            <a:ext cx="311150" cy="365125"/>
          </a:xfrm>
          <a:prstGeom prst="rect">
            <a:avLst/>
          </a:prstGeom>
          <a:noFill/>
          <a:ln w="9525">
            <a:noFill/>
            <a:miter lim="800000"/>
            <a:headEnd/>
            <a:tailEnd/>
          </a:ln>
        </p:spPr>
        <p:txBody>
          <a:bodyPr wrap="none">
            <a:spAutoFit/>
          </a:bodyPr>
          <a:lstStyle/>
          <a:p>
            <a:endParaRPr lang="zh-CN" altLang="zh-CN"/>
          </a:p>
        </p:txBody>
      </p:sp>
      <p:sp>
        <p:nvSpPr>
          <p:cNvPr id="83973" name="Text Box 5"/>
          <p:cNvSpPr txBox="1">
            <a:spLocks noChangeArrowheads="1"/>
          </p:cNvSpPr>
          <p:nvPr/>
        </p:nvSpPr>
        <p:spPr bwMode="auto">
          <a:xfrm>
            <a:off x="4416425" y="3246438"/>
            <a:ext cx="311150" cy="365125"/>
          </a:xfrm>
          <a:prstGeom prst="rect">
            <a:avLst/>
          </a:prstGeom>
          <a:noFill/>
          <a:ln w="9525">
            <a:noFill/>
            <a:miter lim="800000"/>
            <a:headEnd/>
            <a:tailEnd/>
          </a:ln>
        </p:spPr>
        <p:txBody>
          <a:bodyPr wrap="none">
            <a:spAutoFit/>
          </a:bodyPr>
          <a:lstStyle/>
          <a:p>
            <a:endParaRPr lang="zh-CN" altLang="zh-CN"/>
          </a:p>
        </p:txBody>
      </p:sp>
      <p:pic>
        <p:nvPicPr>
          <p:cNvPr id="83974" name="Picture 6" descr="XM9TBE1D02@V6VSII7`QB8Q"/>
          <p:cNvPicPr>
            <a:picLocks noGrp="1" noChangeAspect="1" noChangeArrowheads="1"/>
          </p:cNvPicPr>
          <p:nvPr>
            <p:ph sz="half" idx="4294967295"/>
          </p:nvPr>
        </p:nvPicPr>
        <p:blipFill>
          <a:blip r:embed="rId3" cstate="print"/>
          <a:srcRect/>
          <a:stretch>
            <a:fillRect/>
          </a:stretch>
        </p:blipFill>
        <p:spPr>
          <a:xfrm>
            <a:off x="5580063" y="2133600"/>
            <a:ext cx="2921000" cy="3063875"/>
          </a:xfrm>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三江平原湿地：残存的壮美"/>
          <p:cNvPicPr>
            <a:picLocks noGrp="1" noChangeArrowheads="1"/>
          </p:cNvPicPr>
          <p:nvPr>
            <p:ph idx="4294967295"/>
          </p:nvPr>
        </p:nvPicPr>
        <p:blipFill>
          <a:blip r:embed="rId2" cstate="print"/>
          <a:srcRect/>
          <a:stretch>
            <a:fillRect/>
          </a:stretch>
        </p:blipFill>
        <p:spPr>
          <a:xfrm>
            <a:off x="0" y="0"/>
            <a:ext cx="9144000" cy="6858000"/>
          </a:xfrm>
          <a:noFill/>
          <a:ln/>
        </p:spPr>
      </p:pic>
      <p:sp>
        <p:nvSpPr>
          <p:cNvPr id="22531" name="Text Box 3"/>
          <p:cNvSpPr txBox="1">
            <a:spLocks noChangeArrowheads="1"/>
          </p:cNvSpPr>
          <p:nvPr/>
        </p:nvSpPr>
        <p:spPr bwMode="auto">
          <a:xfrm>
            <a:off x="539750" y="333375"/>
            <a:ext cx="4608513" cy="646113"/>
          </a:xfrm>
          <a:prstGeom prst="rect">
            <a:avLst/>
          </a:prstGeom>
          <a:noFill/>
          <a:ln w="9525">
            <a:noFill/>
            <a:miter lim="800000"/>
            <a:headEnd/>
            <a:tailEnd/>
          </a:ln>
        </p:spPr>
        <p:txBody>
          <a:bodyPr>
            <a:spAutoFit/>
          </a:bodyPr>
          <a:lstStyle/>
          <a:p>
            <a:pPr>
              <a:spcBef>
                <a:spcPct val="50000"/>
              </a:spcBef>
            </a:pPr>
            <a:r>
              <a:rPr lang="zh-CN" sz="3600" dirty="0">
                <a:solidFill>
                  <a:srgbClr val="FF0000"/>
                </a:solidFill>
                <a:effectLst>
                  <a:outerShdw blurRad="38100" dist="38100" dir="2700000" algn="tl">
                    <a:srgbClr val="C0C0C0"/>
                  </a:outerShdw>
                </a:effectLst>
                <a:latin typeface="华文行楷" pitchFamily="2" charset="-122"/>
                <a:ea typeface="华文行楷" pitchFamily="2" charset="-122"/>
              </a:rPr>
              <a:t>三江平原湿地</a:t>
            </a:r>
            <a:r>
              <a:rPr lang="zh-CN" altLang="zh-CN" sz="3600" dirty="0">
                <a:solidFill>
                  <a:srgbClr val="FF0000"/>
                </a:solidFill>
                <a:latin typeface="华文行楷" pitchFamily="2" charset="-122"/>
                <a:ea typeface="华文行楷" pitchFamily="2" charset="-122"/>
              </a:rPr>
              <a:t>(</a:t>
            </a:r>
            <a:r>
              <a:rPr lang="zh-CN" sz="3600" dirty="0">
                <a:solidFill>
                  <a:srgbClr val="FF0000"/>
                </a:solidFill>
                <a:effectLst>
                  <a:outerShdw blurRad="38100" dist="38100" dir="2700000" algn="tl">
                    <a:srgbClr val="C0C0C0"/>
                  </a:outerShdw>
                </a:effectLst>
                <a:latin typeface="华文行楷" pitchFamily="2" charset="-122"/>
                <a:ea typeface="华文行楷" pitchFamily="2" charset="-122"/>
              </a:rPr>
              <a:t>黑龙江</a:t>
            </a:r>
            <a:r>
              <a:rPr lang="zh-CN" altLang="zh-CN" sz="3600" dirty="0">
                <a:solidFill>
                  <a:srgbClr val="FF0000"/>
                </a:solidFill>
                <a:latin typeface="华文行楷" pitchFamily="2" charset="-122"/>
                <a:ea typeface="华文行楷" pitchFamily="2" charset="-122"/>
              </a:rPr>
              <a:t>)</a:t>
            </a:r>
          </a:p>
        </p:txBody>
      </p:sp>
    </p:spTree>
  </p:cSld>
  <p:clrMapOvr>
    <a:masterClrMapping/>
  </p:clrMapOvr>
  <p:transition>
    <p:wipe dir="d"/>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2" descr="Y@KYDLT(VWMVV_T(UQAV5Z1"/>
          <p:cNvPicPr>
            <a:picLocks noGrp="1" noChangeAspect="1" noChangeArrowheads="1"/>
          </p:cNvPicPr>
          <p:nvPr>
            <p:ph sz="half" idx="4294967295"/>
          </p:nvPr>
        </p:nvPicPr>
        <p:blipFill>
          <a:blip r:embed="rId2" cstate="print"/>
          <a:srcRect/>
          <a:stretch>
            <a:fillRect/>
          </a:stretch>
        </p:blipFill>
        <p:spPr>
          <a:xfrm>
            <a:off x="611188" y="1341438"/>
            <a:ext cx="7416800" cy="4608512"/>
          </a:xfrm>
          <a:noFill/>
          <a:ln/>
        </p:spPr>
      </p:pic>
      <p:sp>
        <p:nvSpPr>
          <p:cNvPr id="84995" name="Rectangle 3"/>
          <p:cNvSpPr>
            <a:spLocks noGrp="1" noChangeArrowheads="1"/>
          </p:cNvSpPr>
          <p:nvPr>
            <p:ph type="title" idx="4294967295"/>
          </p:nvPr>
        </p:nvSpPr>
        <p:spPr/>
        <p:txBody>
          <a:bodyPr/>
          <a:lstStyle/>
          <a:p>
            <a:endParaRPr lang="zh-CN" altLang="zh-CN">
              <a:ea typeface="宋体" pitchFamily="2" charset="-122"/>
            </a:endParaRPr>
          </a:p>
        </p:txBody>
      </p:sp>
      <p:pic>
        <p:nvPicPr>
          <p:cNvPr id="84996" name="Picture 4" descr="US62U{AL7@OA0}}@B%O]$XB"/>
          <p:cNvPicPr>
            <a:picLocks noGrp="1" noChangeAspect="1" noChangeArrowheads="1"/>
          </p:cNvPicPr>
          <p:nvPr>
            <p:ph sz="half" idx="4294967295"/>
          </p:nvPr>
        </p:nvPicPr>
        <p:blipFill>
          <a:blip r:embed="rId3" cstate="print"/>
          <a:srcRect/>
          <a:stretch>
            <a:fillRect/>
          </a:stretch>
        </p:blipFill>
        <p:spPr>
          <a:xfrm>
            <a:off x="2411413" y="4508500"/>
            <a:ext cx="1454150" cy="1073150"/>
          </a:xfrm>
          <a:noFill/>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ChangeArrowheads="1"/>
          </p:cNvSpPr>
          <p:nvPr>
            <p:ph type="title" idx="4294967295"/>
          </p:nvPr>
        </p:nvSpPr>
        <p:spPr/>
        <p:txBody>
          <a:bodyPr/>
          <a:lstStyle/>
          <a:p>
            <a:endParaRPr lang="zh-CN" altLang="zh-CN">
              <a:ea typeface="宋体" pitchFamily="2" charset="-122"/>
            </a:endParaRPr>
          </a:p>
        </p:txBody>
      </p:sp>
      <p:sp>
        <p:nvSpPr>
          <p:cNvPr id="86019" name="Text Box 3"/>
          <p:cNvSpPr txBox="1">
            <a:spLocks noChangeArrowheads="1"/>
          </p:cNvSpPr>
          <p:nvPr/>
        </p:nvSpPr>
        <p:spPr bwMode="auto">
          <a:xfrm>
            <a:off x="4416425" y="3246438"/>
            <a:ext cx="311150" cy="365125"/>
          </a:xfrm>
          <a:prstGeom prst="rect">
            <a:avLst/>
          </a:prstGeom>
          <a:noFill/>
          <a:ln w="9525">
            <a:noFill/>
            <a:miter lim="800000"/>
            <a:headEnd/>
            <a:tailEnd/>
          </a:ln>
        </p:spPr>
        <p:txBody>
          <a:bodyPr wrap="none">
            <a:spAutoFit/>
          </a:bodyPr>
          <a:lstStyle/>
          <a:p>
            <a:endParaRPr lang="zh-CN" altLang="zh-CN"/>
          </a:p>
        </p:txBody>
      </p:sp>
      <p:pic>
        <p:nvPicPr>
          <p:cNvPr id="86020" name="Picture 4" descr="ifs]@nr){_e%u]mqy9wvvnm"/>
          <p:cNvPicPr>
            <a:picLocks noGrp="1" noChangeAspect="1" noChangeArrowheads="1"/>
          </p:cNvPicPr>
          <p:nvPr>
            <p:ph sz="half" idx="4294967295"/>
          </p:nvPr>
        </p:nvPicPr>
        <p:blipFill>
          <a:blip r:embed="rId2" cstate="print"/>
          <a:srcRect/>
          <a:stretch>
            <a:fillRect/>
          </a:stretch>
        </p:blipFill>
        <p:spPr>
          <a:xfrm>
            <a:off x="4932363" y="1341438"/>
            <a:ext cx="3816350" cy="4103687"/>
          </a:xfrm>
          <a:noFill/>
          <a:ln/>
        </p:spPr>
      </p:pic>
      <p:sp>
        <p:nvSpPr>
          <p:cNvPr id="86021" name="Text Box 5"/>
          <p:cNvSpPr txBox="1">
            <a:spLocks noChangeArrowheads="1"/>
          </p:cNvSpPr>
          <p:nvPr/>
        </p:nvSpPr>
        <p:spPr bwMode="auto">
          <a:xfrm>
            <a:off x="5508625" y="5734050"/>
            <a:ext cx="3095625" cy="395288"/>
          </a:xfrm>
          <a:prstGeom prst="rect">
            <a:avLst/>
          </a:prstGeom>
          <a:noFill/>
          <a:ln w="9525">
            <a:noFill/>
            <a:miter lim="800000"/>
            <a:headEnd/>
            <a:tailEnd/>
          </a:ln>
        </p:spPr>
        <p:txBody>
          <a:bodyPr>
            <a:spAutoFit/>
          </a:bodyPr>
          <a:lstStyle/>
          <a:p>
            <a:r>
              <a:rPr lang="zh-CN" sz="2000" b="1"/>
              <a:t>灯心草</a:t>
            </a:r>
          </a:p>
        </p:txBody>
      </p:sp>
      <p:sp>
        <p:nvSpPr>
          <p:cNvPr id="86022" name="Text Box 6"/>
          <p:cNvSpPr txBox="1">
            <a:spLocks noChangeArrowheads="1"/>
          </p:cNvSpPr>
          <p:nvPr/>
        </p:nvSpPr>
        <p:spPr bwMode="auto">
          <a:xfrm>
            <a:off x="4416425" y="3246438"/>
            <a:ext cx="311150" cy="365125"/>
          </a:xfrm>
          <a:prstGeom prst="rect">
            <a:avLst/>
          </a:prstGeom>
          <a:noFill/>
          <a:ln w="9525">
            <a:noFill/>
            <a:miter lim="800000"/>
            <a:headEnd/>
            <a:tailEnd/>
          </a:ln>
        </p:spPr>
        <p:txBody>
          <a:bodyPr wrap="none">
            <a:spAutoFit/>
          </a:bodyPr>
          <a:lstStyle/>
          <a:p>
            <a:endParaRPr lang="zh-CN" altLang="zh-CN"/>
          </a:p>
        </p:txBody>
      </p:sp>
      <p:pic>
        <p:nvPicPr>
          <p:cNvPr id="86023" name="Picture 7" descr="U{HU74~5[7WFTSDZHX9%Q%4"/>
          <p:cNvPicPr>
            <a:picLocks noGrp="1" noChangeAspect="1" noChangeArrowheads="1"/>
          </p:cNvPicPr>
          <p:nvPr>
            <p:ph sz="half" idx="4294967295"/>
          </p:nvPr>
        </p:nvPicPr>
        <p:blipFill>
          <a:blip r:embed="rId3" cstate="print"/>
          <a:srcRect/>
          <a:stretch>
            <a:fillRect/>
          </a:stretch>
        </p:blipFill>
        <p:spPr>
          <a:xfrm>
            <a:off x="1476375" y="1341438"/>
            <a:ext cx="3600450" cy="4768850"/>
          </a:xfrm>
          <a:noFill/>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idx="4294967295"/>
          </p:nvPr>
        </p:nvSpPr>
        <p:spPr/>
        <p:txBody>
          <a:bodyPr/>
          <a:lstStyle/>
          <a:p>
            <a:endParaRPr lang="zh-CN" altLang="zh-CN">
              <a:ea typeface="宋体" pitchFamily="2" charset="-122"/>
            </a:endParaRPr>
          </a:p>
        </p:txBody>
      </p:sp>
      <p:sp>
        <p:nvSpPr>
          <p:cNvPr id="87043" name="Rectangle 3"/>
          <p:cNvSpPr>
            <a:spLocks noGrp="1" noChangeArrowheads="1"/>
          </p:cNvSpPr>
          <p:nvPr>
            <p:ph type="body" idx="4294967295"/>
          </p:nvPr>
        </p:nvSpPr>
        <p:spPr/>
        <p:txBody>
          <a:bodyPr/>
          <a:lstStyle/>
          <a:p>
            <a:endParaRPr lang="zh-CN" altLang="zh-CN">
              <a:ea typeface="宋体" pitchFamily="2" charset="-122"/>
            </a:endParaRPr>
          </a:p>
        </p:txBody>
      </p:sp>
      <p:sp>
        <p:nvSpPr>
          <p:cNvPr id="87044" name="Rectangle 4"/>
          <p:cNvSpPr>
            <a:spLocks noChangeArrowheads="1"/>
          </p:cNvSpPr>
          <p:nvPr/>
        </p:nvSpPr>
        <p:spPr bwMode="auto">
          <a:xfrm>
            <a:off x="900113" y="1917700"/>
            <a:ext cx="6840537" cy="1439863"/>
          </a:xfrm>
          <a:prstGeom prst="rect">
            <a:avLst/>
          </a:prstGeom>
          <a:solidFill>
            <a:schemeClr val="accent1">
              <a:alpha val="0"/>
            </a:schemeClr>
          </a:solidFill>
          <a:ln w="9525" cmpd="sng">
            <a:solidFill>
              <a:schemeClr val="tx1"/>
            </a:solidFill>
            <a:miter lim="800000"/>
            <a:headEnd/>
            <a:tailEnd/>
          </a:ln>
        </p:spPr>
        <p:txBody>
          <a:bodyPr wrap="none" anchor="ctr"/>
          <a:lstStyle/>
          <a:p>
            <a:pPr algn="ctr"/>
            <a:r>
              <a:rPr lang="zh-CN" sz="3200"/>
              <a:t>人工湿地中植物的作用</a:t>
            </a:r>
          </a:p>
        </p:txBody>
      </p:sp>
      <p:sp>
        <p:nvSpPr>
          <p:cNvPr id="87045" name="Rectangle 5"/>
          <p:cNvSpPr>
            <a:spLocks noChangeArrowheads="1"/>
          </p:cNvSpPr>
          <p:nvPr/>
        </p:nvSpPr>
        <p:spPr bwMode="auto">
          <a:xfrm>
            <a:off x="971550" y="4005263"/>
            <a:ext cx="6769100" cy="1439862"/>
          </a:xfrm>
          <a:prstGeom prst="rect">
            <a:avLst/>
          </a:prstGeom>
          <a:solidFill>
            <a:schemeClr val="accent1">
              <a:alpha val="0"/>
            </a:schemeClr>
          </a:solidFill>
          <a:ln w="9525" cmpd="sng">
            <a:solidFill>
              <a:schemeClr val="tx1"/>
            </a:solidFill>
            <a:miter lim="800000"/>
            <a:headEnd/>
            <a:tailEnd/>
          </a:ln>
        </p:spPr>
        <p:txBody>
          <a:bodyPr wrap="none" anchor="ctr"/>
          <a:lstStyle/>
          <a:p>
            <a:pPr algn="ctr"/>
            <a:r>
              <a:rPr lang="zh-CN" sz="3200"/>
              <a:t>人工湿地植物的选择原则</a:t>
            </a: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idx="4294967295"/>
          </p:nvPr>
        </p:nvSpPr>
        <p:spPr/>
        <p:txBody>
          <a:bodyPr/>
          <a:lstStyle/>
          <a:p>
            <a:r>
              <a:rPr lang="zh-CN" dirty="0">
                <a:solidFill>
                  <a:schemeClr val="tx1"/>
                </a:solidFill>
                <a:ea typeface="宋体" pitchFamily="2" charset="-122"/>
              </a:rPr>
              <a:t>植物在人工湿地中的作用</a:t>
            </a:r>
          </a:p>
        </p:txBody>
      </p:sp>
      <p:sp>
        <p:nvSpPr>
          <p:cNvPr id="90115" name="Rectangle 3"/>
          <p:cNvSpPr>
            <a:spLocks noGrp="1" noChangeArrowheads="1"/>
          </p:cNvSpPr>
          <p:nvPr>
            <p:ph type="body" idx="4294967295"/>
          </p:nvPr>
        </p:nvSpPr>
        <p:spPr/>
        <p:txBody>
          <a:bodyPr/>
          <a:lstStyle/>
          <a:p>
            <a:r>
              <a:rPr lang="zh-CN">
                <a:ea typeface="宋体" pitchFamily="2" charset="-122"/>
              </a:rPr>
              <a:t>去除污染物</a:t>
            </a:r>
          </a:p>
          <a:p>
            <a:r>
              <a:rPr lang="zh-CN">
                <a:ea typeface="宋体" pitchFamily="2" charset="-122"/>
              </a:rPr>
              <a:t>维持人工湿地环境</a:t>
            </a:r>
          </a:p>
          <a:p>
            <a:r>
              <a:rPr lang="zh-CN">
                <a:ea typeface="宋体" pitchFamily="2" charset="-122"/>
              </a:rPr>
              <a:t>生态美学价值</a:t>
            </a:r>
          </a:p>
          <a:p>
            <a:r>
              <a:rPr lang="zh-CN">
                <a:ea typeface="宋体" pitchFamily="2" charset="-122"/>
              </a:rPr>
              <a:t>经济价值</a:t>
            </a:r>
          </a:p>
          <a:p>
            <a:r>
              <a:rPr lang="zh-CN">
                <a:ea typeface="宋体" pitchFamily="2" charset="-122"/>
              </a:rPr>
              <a:t>传输氧气和分泌化感物质</a:t>
            </a:r>
          </a:p>
          <a:p>
            <a:endParaRPr lang="zh-CN" altLang="zh-CN">
              <a:ea typeface="宋体" pitchFamily="2" charset="-122"/>
            </a:endParaRPr>
          </a:p>
        </p:txBody>
      </p:sp>
    </p:spTree>
  </p:cSld>
  <p:clrMapOvr>
    <a:masterClrMapping/>
  </p:clrMapOvr>
  <p:transition>
    <p:cut/>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idx="4294967295"/>
          </p:nvPr>
        </p:nvSpPr>
        <p:spPr/>
        <p:txBody>
          <a:bodyPr>
            <a:normAutofit fontScale="90000"/>
          </a:bodyPr>
          <a:lstStyle/>
          <a:p>
            <a:r>
              <a:rPr lang="zh-CN" sz="3600" dirty="0">
                <a:ea typeface="宋体" pitchFamily="2" charset="-122"/>
              </a:rPr>
              <a:t>植物在人工湿地中的作用</a:t>
            </a:r>
            <a:r>
              <a:rPr lang="zh-CN" altLang="zh-CN" sz="3600" dirty="0">
                <a:ea typeface="宋体" pitchFamily="2" charset="-122"/>
              </a:rPr>
              <a:t>----</a:t>
            </a:r>
            <a:r>
              <a:rPr lang="zh-CN" sz="3600" dirty="0">
                <a:solidFill>
                  <a:srgbClr val="0BF57A"/>
                </a:solidFill>
                <a:ea typeface="宋体" pitchFamily="2" charset="-122"/>
              </a:rPr>
              <a:t>去除污染物</a:t>
            </a:r>
          </a:p>
        </p:txBody>
      </p:sp>
      <p:sp>
        <p:nvSpPr>
          <p:cNvPr id="91139" name="Rectangle 3"/>
          <p:cNvSpPr>
            <a:spLocks noGrp="1" noChangeArrowheads="1"/>
          </p:cNvSpPr>
          <p:nvPr>
            <p:ph type="body" idx="4294967295"/>
          </p:nvPr>
        </p:nvSpPr>
        <p:spPr>
          <a:xfrm>
            <a:off x="457200" y="1506538"/>
            <a:ext cx="8229600" cy="3960440"/>
          </a:xfrm>
        </p:spPr>
        <p:txBody>
          <a:bodyPr>
            <a:normAutofit lnSpcReduction="10000"/>
          </a:bodyPr>
          <a:lstStyle/>
          <a:p>
            <a:pPr>
              <a:lnSpc>
                <a:spcPct val="150000"/>
              </a:lnSpc>
            </a:pPr>
            <a:r>
              <a:rPr lang="zh-CN" sz="2800" dirty="0">
                <a:solidFill>
                  <a:schemeClr val="tx1"/>
                </a:solidFill>
                <a:ea typeface="宋体" pitchFamily="2" charset="-122"/>
              </a:rPr>
              <a:t>植物通过</a:t>
            </a:r>
            <a:r>
              <a:rPr lang="zh-CN" sz="2800" b="1" dirty="0">
                <a:solidFill>
                  <a:schemeClr val="tx1"/>
                </a:solidFill>
                <a:ea typeface="宋体" pitchFamily="2" charset="-122"/>
              </a:rPr>
              <a:t>吸收</a:t>
            </a:r>
            <a:r>
              <a:rPr lang="zh-CN" sz="2800" dirty="0">
                <a:solidFill>
                  <a:schemeClr val="tx1"/>
                </a:solidFill>
                <a:ea typeface="宋体" pitchFamily="2" charset="-122"/>
              </a:rPr>
              <a:t>、</a:t>
            </a:r>
            <a:r>
              <a:rPr lang="zh-CN" sz="2800" b="1" dirty="0">
                <a:solidFill>
                  <a:schemeClr val="tx1"/>
                </a:solidFill>
                <a:ea typeface="宋体" pitchFamily="2" charset="-122"/>
              </a:rPr>
              <a:t>吸附</a:t>
            </a:r>
            <a:r>
              <a:rPr lang="zh-CN" sz="2800" dirty="0">
                <a:solidFill>
                  <a:schemeClr val="tx1"/>
                </a:solidFill>
                <a:ea typeface="宋体" pitchFamily="2" charset="-122"/>
              </a:rPr>
              <a:t>和</a:t>
            </a:r>
            <a:r>
              <a:rPr lang="zh-CN" sz="2800" b="1" dirty="0">
                <a:solidFill>
                  <a:schemeClr val="tx1"/>
                </a:solidFill>
                <a:ea typeface="宋体" pitchFamily="2" charset="-122"/>
              </a:rPr>
              <a:t>富集</a:t>
            </a:r>
            <a:r>
              <a:rPr lang="zh-CN" sz="2800" dirty="0">
                <a:solidFill>
                  <a:schemeClr val="tx1"/>
                </a:solidFill>
                <a:ea typeface="宋体" pitchFamily="2" charset="-122"/>
              </a:rPr>
              <a:t>等作用消除水体中的污染物，主要是植物</a:t>
            </a:r>
            <a:r>
              <a:rPr lang="zh-CN" sz="2800" b="1" dirty="0">
                <a:solidFill>
                  <a:schemeClr val="tx1"/>
                </a:solidFill>
                <a:ea typeface="宋体" pitchFamily="2" charset="-122"/>
              </a:rPr>
              <a:t>根系</a:t>
            </a:r>
            <a:r>
              <a:rPr lang="zh-CN" sz="2800" dirty="0">
                <a:solidFill>
                  <a:schemeClr val="tx1"/>
                </a:solidFill>
                <a:ea typeface="宋体" pitchFamily="2" charset="-122"/>
              </a:rPr>
              <a:t>能从污水中吸收营养物质并加以利用、吸附和富集重金属和一些有毒有害物质。</a:t>
            </a:r>
          </a:p>
          <a:p>
            <a:pPr>
              <a:lnSpc>
                <a:spcPct val="150000"/>
              </a:lnSpc>
            </a:pPr>
            <a:r>
              <a:rPr lang="zh-CN" sz="2800" dirty="0">
                <a:solidFill>
                  <a:schemeClr val="tx1"/>
                </a:solidFill>
                <a:ea typeface="宋体" pitchFamily="2" charset="-122"/>
              </a:rPr>
              <a:t>另一方面是植物根系释放到土壤中的</a:t>
            </a:r>
            <a:r>
              <a:rPr lang="zh-CN" sz="2800" b="1" dirty="0">
                <a:solidFill>
                  <a:schemeClr val="tx1"/>
                </a:solidFill>
                <a:ea typeface="宋体" pitchFamily="2" charset="-122"/>
              </a:rPr>
              <a:t>酶等物质</a:t>
            </a:r>
            <a:r>
              <a:rPr lang="zh-CN" sz="2800" dirty="0">
                <a:solidFill>
                  <a:schemeClr val="tx1"/>
                </a:solidFill>
                <a:ea typeface="宋体" pitchFamily="2" charset="-122"/>
              </a:rPr>
              <a:t>可直接降解污染物， 且降解速度非常快。</a:t>
            </a:r>
          </a:p>
          <a:p>
            <a:pPr marL="0" indent="0">
              <a:buNone/>
            </a:pPr>
            <a:endParaRPr lang="zh-CN" sz="2800" dirty="0">
              <a:ea typeface="宋体" pitchFamily="2" charset="-122"/>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idx="4294967295"/>
          </p:nvPr>
        </p:nvSpPr>
        <p:spPr/>
        <p:txBody>
          <a:bodyPr/>
          <a:lstStyle/>
          <a:p>
            <a:r>
              <a:rPr lang="zh-CN" sz="3200" dirty="0">
                <a:ea typeface="宋体" pitchFamily="2" charset="-122"/>
              </a:rPr>
              <a:t>植物在人工湿地中的作用</a:t>
            </a:r>
            <a:r>
              <a:rPr lang="zh-CN" altLang="zh-CN" sz="3200" dirty="0">
                <a:ea typeface="宋体" pitchFamily="2" charset="-122"/>
              </a:rPr>
              <a:t>--</a:t>
            </a:r>
            <a:r>
              <a:rPr lang="zh-CN" sz="3200" dirty="0">
                <a:solidFill>
                  <a:srgbClr val="0BF57A"/>
                </a:solidFill>
                <a:ea typeface="宋体" pitchFamily="2" charset="-122"/>
              </a:rPr>
              <a:t>维持人工湿地环境</a:t>
            </a:r>
          </a:p>
        </p:txBody>
      </p:sp>
      <p:sp>
        <p:nvSpPr>
          <p:cNvPr id="92163" name="Rectangle 3"/>
          <p:cNvSpPr>
            <a:spLocks noGrp="1" noChangeArrowheads="1"/>
          </p:cNvSpPr>
          <p:nvPr>
            <p:ph type="body" idx="4294967295"/>
          </p:nvPr>
        </p:nvSpPr>
        <p:spPr>
          <a:xfrm>
            <a:off x="457200" y="1973672"/>
            <a:ext cx="8229600" cy="4525963"/>
          </a:xfrm>
        </p:spPr>
        <p:txBody>
          <a:bodyPr/>
          <a:lstStyle/>
          <a:p>
            <a:pPr>
              <a:lnSpc>
                <a:spcPct val="150000"/>
              </a:lnSpc>
            </a:pPr>
            <a:r>
              <a:rPr lang="zh-CN" sz="2800" dirty="0">
                <a:solidFill>
                  <a:schemeClr val="tx1"/>
                </a:solidFill>
                <a:ea typeface="宋体" pitchFamily="2" charset="-122"/>
              </a:rPr>
              <a:t>植物在人工湿地系统中起固定床体表面、提供良好过滤条件、 防止湿地被淤泥淤塞、为微生物提供良好根区环境以及冬季运行支撑冰面等作用 。</a:t>
            </a:r>
          </a:p>
          <a:p>
            <a:pPr>
              <a:lnSpc>
                <a:spcPct val="150000"/>
              </a:lnSpc>
            </a:pPr>
            <a:endParaRPr lang="zh-CN" sz="1800" dirty="0">
              <a:solidFill>
                <a:schemeClr val="tx1"/>
              </a:solidFill>
              <a:ea typeface="宋体" pitchFamily="2" charset="-122"/>
            </a:endParaRPr>
          </a:p>
          <a:p>
            <a:endParaRPr lang="zh-CN" sz="1800" dirty="0">
              <a:ea typeface="宋体" pitchFamily="2" charset="-122"/>
            </a:endParaRPr>
          </a:p>
          <a:p>
            <a:endParaRPr lang="zh-CN" sz="1400" dirty="0">
              <a:ea typeface="宋体" pitchFamily="2" charset="-122"/>
            </a:endParaRPr>
          </a:p>
          <a:p>
            <a:pPr marL="0" indent="0">
              <a:buNone/>
            </a:pPr>
            <a:endParaRPr lang="zh-CN" sz="1400" dirty="0">
              <a:ea typeface="宋体" pitchFamily="2" charset="-122"/>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idx="4294967295"/>
          </p:nvPr>
        </p:nvSpPr>
        <p:spPr/>
        <p:txBody>
          <a:bodyPr/>
          <a:lstStyle/>
          <a:p>
            <a:r>
              <a:rPr lang="zh-CN" sz="3200" dirty="0">
                <a:ea typeface="宋体" pitchFamily="2" charset="-122"/>
              </a:rPr>
              <a:t>植物在人工湿地中的作用</a:t>
            </a:r>
            <a:r>
              <a:rPr lang="zh-CN" altLang="zh-CN" sz="3200" dirty="0">
                <a:ea typeface="宋体" pitchFamily="2" charset="-122"/>
              </a:rPr>
              <a:t>----</a:t>
            </a:r>
            <a:r>
              <a:rPr lang="zh-CN" sz="3200" dirty="0">
                <a:solidFill>
                  <a:srgbClr val="0BF57A"/>
                </a:solidFill>
                <a:ea typeface="宋体" pitchFamily="2" charset="-122"/>
              </a:rPr>
              <a:t>生态美学价值</a:t>
            </a:r>
          </a:p>
        </p:txBody>
      </p:sp>
      <p:sp>
        <p:nvSpPr>
          <p:cNvPr id="93187" name="Rectangle 3"/>
          <p:cNvSpPr>
            <a:spLocks noGrp="1" noChangeArrowheads="1"/>
          </p:cNvSpPr>
          <p:nvPr>
            <p:ph type="body" idx="4294967295"/>
          </p:nvPr>
        </p:nvSpPr>
        <p:spPr>
          <a:xfrm>
            <a:off x="457200" y="1700808"/>
            <a:ext cx="8229600" cy="4525963"/>
          </a:xfrm>
        </p:spPr>
        <p:txBody>
          <a:bodyPr/>
          <a:lstStyle/>
          <a:p>
            <a:pPr>
              <a:lnSpc>
                <a:spcPct val="150000"/>
              </a:lnSpc>
            </a:pPr>
            <a:r>
              <a:rPr lang="zh-CN" sz="2800" dirty="0">
                <a:solidFill>
                  <a:schemeClr val="tx1"/>
                </a:solidFill>
                <a:ea typeface="宋体" pitchFamily="2" charset="-122"/>
              </a:rPr>
              <a:t>生态美学价值近年来也成为人工湿地追求的目标之一， 充分体现在湿地的清洁性、 独特性、愉悦性和可观赏性等方面，而这些价值主要是通过植物来体现的。</a:t>
            </a:r>
          </a:p>
          <a:p>
            <a:endParaRPr lang="zh-CN" sz="2800" dirty="0">
              <a:ea typeface="宋体" pitchFamily="2" charset="-122"/>
            </a:endParaRPr>
          </a:p>
          <a:p>
            <a:pPr>
              <a:buFontTx/>
              <a:buNone/>
            </a:pPr>
            <a:endParaRPr lang="zh-CN" sz="2800" dirty="0">
              <a:ea typeface="宋体" pitchFamily="2" charset="-122"/>
            </a:endParaRPr>
          </a:p>
          <a:p>
            <a:pPr>
              <a:buFontTx/>
              <a:buNone/>
            </a:pPr>
            <a:endParaRPr lang="zh-CN" altLang="zh-CN" sz="1200" dirty="0">
              <a:ea typeface="宋体" pitchFamily="2" charset="-122"/>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idx="4294967295"/>
          </p:nvPr>
        </p:nvSpPr>
        <p:spPr/>
        <p:txBody>
          <a:bodyPr/>
          <a:lstStyle/>
          <a:p>
            <a:endParaRPr lang="zh-CN" altLang="zh-CN">
              <a:ea typeface="宋体" pitchFamily="2" charset="-122"/>
            </a:endParaRPr>
          </a:p>
        </p:txBody>
      </p:sp>
      <p:pic>
        <p:nvPicPr>
          <p:cNvPr id="94211" name="Picture 3" descr="7870P@)$E]GCD12)`AX0L%A"/>
          <p:cNvPicPr>
            <a:picLocks noGrp="1" noChangeAspect="1" noChangeArrowheads="1"/>
          </p:cNvPicPr>
          <p:nvPr>
            <p:ph idx="4294967295"/>
          </p:nvPr>
        </p:nvPicPr>
        <p:blipFill>
          <a:blip r:embed="rId2" cstate="print"/>
          <a:srcRect/>
          <a:stretch>
            <a:fillRect/>
          </a:stretch>
        </p:blipFill>
        <p:spPr>
          <a:xfrm>
            <a:off x="612775" y="1268413"/>
            <a:ext cx="7343775" cy="4900612"/>
          </a:xfrm>
          <a:noFill/>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idx="4294967295"/>
          </p:nvPr>
        </p:nvSpPr>
        <p:spPr/>
        <p:txBody>
          <a:bodyPr>
            <a:normAutofit fontScale="90000"/>
          </a:bodyPr>
          <a:lstStyle/>
          <a:p>
            <a:r>
              <a:rPr lang="zh-CN" sz="4000" dirty="0">
                <a:ea typeface="宋体" pitchFamily="2" charset="-122"/>
              </a:rPr>
              <a:t>植物在人工湿地中的作用</a:t>
            </a:r>
            <a:r>
              <a:rPr lang="zh-CN" altLang="zh-CN" sz="4000" dirty="0">
                <a:ea typeface="宋体" pitchFamily="2" charset="-122"/>
              </a:rPr>
              <a:t>--</a:t>
            </a:r>
            <a:r>
              <a:rPr lang="zh-CN" sz="4000" dirty="0">
                <a:solidFill>
                  <a:srgbClr val="0BF57A"/>
                </a:solidFill>
                <a:ea typeface="宋体" pitchFamily="2" charset="-122"/>
              </a:rPr>
              <a:t>经济价值</a:t>
            </a:r>
          </a:p>
        </p:txBody>
      </p:sp>
      <p:sp>
        <p:nvSpPr>
          <p:cNvPr id="95235" name="Rectangle 3"/>
          <p:cNvSpPr>
            <a:spLocks noGrp="1" noChangeArrowheads="1"/>
          </p:cNvSpPr>
          <p:nvPr>
            <p:ph type="body" idx="4294967295"/>
          </p:nvPr>
        </p:nvSpPr>
        <p:spPr/>
        <p:txBody>
          <a:bodyPr/>
          <a:lstStyle/>
          <a:p>
            <a:pPr>
              <a:lnSpc>
                <a:spcPct val="150000"/>
              </a:lnSpc>
            </a:pPr>
            <a:r>
              <a:rPr lang="zh-CN" dirty="0">
                <a:solidFill>
                  <a:schemeClr val="tx1"/>
                </a:solidFill>
                <a:ea typeface="宋体" pitchFamily="2" charset="-122"/>
              </a:rPr>
              <a:t>人工湿地生态系统中植物的经济价值， 也是近年来才得到重视的。近年来，人工湿地植物在完成去污任务的同时， 也体现出它的经济价值。</a:t>
            </a:r>
          </a:p>
          <a:p>
            <a:endParaRPr lang="zh-CN" dirty="0">
              <a:ea typeface="宋体" pitchFamily="2" charset="-122"/>
            </a:endParaRPr>
          </a:p>
          <a:p>
            <a:endParaRPr lang="zh-CN" dirty="0">
              <a:ea typeface="宋体" pitchFamily="2" charset="-122"/>
            </a:endParaRPr>
          </a:p>
          <a:p>
            <a:endParaRPr lang="zh-CN" altLang="zh-CN" sz="1400" dirty="0">
              <a:ea typeface="宋体" pitchFamily="2" charset="-122"/>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idx="4294967295"/>
          </p:nvPr>
        </p:nvSpPr>
        <p:spPr/>
        <p:txBody>
          <a:bodyPr/>
          <a:lstStyle/>
          <a:p>
            <a:r>
              <a:rPr lang="zh-CN" sz="3200" dirty="0">
                <a:ea typeface="宋体" pitchFamily="2" charset="-122"/>
              </a:rPr>
              <a:t>植物在人工湿地中的作用</a:t>
            </a:r>
            <a:r>
              <a:rPr lang="zh-CN" altLang="zh-CN" sz="3200" dirty="0">
                <a:ea typeface="宋体" pitchFamily="2" charset="-122"/>
              </a:rPr>
              <a:t>----</a:t>
            </a:r>
            <a:r>
              <a:rPr lang="zh-CN" sz="3200" dirty="0">
                <a:solidFill>
                  <a:srgbClr val="0BF57A"/>
                </a:solidFill>
                <a:ea typeface="宋体" pitchFamily="2" charset="-122"/>
              </a:rPr>
              <a:t>传输物质</a:t>
            </a:r>
          </a:p>
        </p:txBody>
      </p:sp>
      <p:sp>
        <p:nvSpPr>
          <p:cNvPr id="96259" name="Rectangle 3"/>
          <p:cNvSpPr>
            <a:spLocks noGrp="1" noChangeArrowheads="1"/>
          </p:cNvSpPr>
          <p:nvPr>
            <p:ph type="body" idx="4294967295"/>
          </p:nvPr>
        </p:nvSpPr>
        <p:spPr>
          <a:xfrm>
            <a:off x="457200" y="1538344"/>
            <a:ext cx="8229600" cy="4525963"/>
          </a:xfrm>
        </p:spPr>
        <p:txBody>
          <a:bodyPr/>
          <a:lstStyle/>
          <a:p>
            <a:r>
              <a:rPr lang="zh-CN" altLang="zh-CN" sz="2400" dirty="0">
                <a:solidFill>
                  <a:schemeClr val="tx1"/>
                </a:solidFill>
                <a:ea typeface="宋体" pitchFamily="2" charset="-122"/>
              </a:rPr>
              <a:t>    </a:t>
            </a:r>
            <a:r>
              <a:rPr lang="zh-CN" sz="2400" dirty="0">
                <a:solidFill>
                  <a:schemeClr val="tx1"/>
                </a:solidFill>
                <a:ea typeface="宋体" pitchFamily="2" charset="-122"/>
              </a:rPr>
              <a:t>湿地植物根系的输氧作用促进了</a:t>
            </a:r>
            <a:r>
              <a:rPr lang="zh-CN" sz="2400" b="1" dirty="0">
                <a:solidFill>
                  <a:schemeClr val="tx1"/>
                </a:solidFill>
                <a:ea typeface="宋体" pitchFamily="2" charset="-122"/>
              </a:rPr>
              <a:t>深层基质中微生物的</a:t>
            </a:r>
          </a:p>
          <a:p>
            <a:pPr>
              <a:buFontTx/>
              <a:buNone/>
            </a:pPr>
            <a:r>
              <a:rPr lang="zh-CN" sz="2400" b="1" dirty="0">
                <a:solidFill>
                  <a:schemeClr val="tx1"/>
                </a:solidFill>
                <a:ea typeface="宋体" pitchFamily="2" charset="-122"/>
              </a:rPr>
              <a:t>生长和繁殖</a:t>
            </a:r>
            <a:r>
              <a:rPr lang="zh-CN" sz="2400" dirty="0">
                <a:solidFill>
                  <a:schemeClr val="tx1"/>
                </a:solidFill>
                <a:ea typeface="宋体" pitchFamily="2" charset="-122"/>
              </a:rPr>
              <a:t>， 有利于</a:t>
            </a:r>
            <a:r>
              <a:rPr lang="zh-CN" sz="2400" b="1" dirty="0">
                <a:solidFill>
                  <a:schemeClr val="tx1"/>
                </a:solidFill>
                <a:ea typeface="宋体" pitchFamily="2" charset="-122"/>
              </a:rPr>
              <a:t>扩大</a:t>
            </a:r>
            <a:r>
              <a:rPr lang="zh-CN" sz="2400" dirty="0">
                <a:solidFill>
                  <a:schemeClr val="tx1"/>
                </a:solidFill>
                <a:ea typeface="宋体" pitchFamily="2" charset="-122"/>
              </a:rPr>
              <a:t>净化污水的有效空间。水生植物的</a:t>
            </a:r>
          </a:p>
          <a:p>
            <a:pPr>
              <a:buFontTx/>
              <a:buNone/>
            </a:pPr>
            <a:r>
              <a:rPr lang="zh-CN" sz="2400" dirty="0">
                <a:solidFill>
                  <a:schemeClr val="tx1"/>
                </a:solidFill>
                <a:ea typeface="宋体" pitchFamily="2" charset="-122"/>
              </a:rPr>
              <a:t>根系常形成一个网状结构，它能传输约 </a:t>
            </a:r>
            <a:r>
              <a:rPr lang="zh-CN" altLang="zh-CN" sz="2400" dirty="0">
                <a:solidFill>
                  <a:schemeClr val="tx1"/>
                </a:solidFill>
                <a:ea typeface="宋体" pitchFamily="2" charset="-122"/>
              </a:rPr>
              <a:t>9 0 </a:t>
            </a:r>
            <a:r>
              <a:rPr lang="zh-CN" sz="2400" dirty="0">
                <a:solidFill>
                  <a:schemeClr val="tx1"/>
                </a:solidFill>
                <a:ea typeface="宋体" pitchFamily="2" charset="-122"/>
              </a:rPr>
              <a:t>％的氧到根系周</a:t>
            </a:r>
          </a:p>
          <a:p>
            <a:pPr>
              <a:buFontTx/>
              <a:buNone/>
            </a:pPr>
            <a:r>
              <a:rPr lang="zh-CN" sz="2400" dirty="0">
                <a:solidFill>
                  <a:schemeClr val="tx1"/>
                </a:solidFill>
                <a:ea typeface="宋体" pitchFamily="2" charset="-122"/>
              </a:rPr>
              <a:t>围从而在根 区形成一种好氧环境，这一环境能刺激有机物质</a:t>
            </a:r>
          </a:p>
          <a:p>
            <a:pPr>
              <a:buFontTx/>
              <a:buNone/>
            </a:pPr>
            <a:r>
              <a:rPr lang="zh-CN" sz="2400" dirty="0">
                <a:solidFill>
                  <a:schemeClr val="tx1"/>
                </a:solidFill>
                <a:ea typeface="宋体" pitchFamily="2" charset="-122"/>
              </a:rPr>
              <a:t>的 分解和硝化细菌的生长而植物未伸展区域和微生物的呼吸</a:t>
            </a:r>
          </a:p>
          <a:p>
            <a:pPr>
              <a:buFontTx/>
              <a:buNone/>
            </a:pPr>
            <a:r>
              <a:rPr lang="zh-CN" sz="2400" dirty="0">
                <a:solidFill>
                  <a:schemeClr val="tx1"/>
                </a:solidFill>
                <a:ea typeface="宋体" pitchFamily="2" charset="-122"/>
              </a:rPr>
              <a:t>作用形成缺氧环 境。这种根区有氧区域和缺氧区域的共同存</a:t>
            </a:r>
          </a:p>
          <a:p>
            <a:pPr>
              <a:buFontTx/>
              <a:buNone/>
            </a:pPr>
            <a:r>
              <a:rPr lang="zh-CN" sz="2400" dirty="0">
                <a:solidFill>
                  <a:schemeClr val="tx1"/>
                </a:solidFill>
                <a:ea typeface="宋体" pitchFamily="2" charset="-122"/>
              </a:rPr>
              <a:t>在为根 区各种微生物的吸附和代谢提供了适宜的生存生境加</a:t>
            </a:r>
          </a:p>
          <a:p>
            <a:pPr>
              <a:buFontTx/>
              <a:buNone/>
            </a:pPr>
            <a:r>
              <a:rPr lang="zh-CN" sz="2400" dirty="0">
                <a:solidFill>
                  <a:schemeClr val="tx1"/>
                </a:solidFill>
                <a:ea typeface="宋体" pitchFamily="2" charset="-122"/>
              </a:rPr>
              <a:t>强了根区微生物的生长和繁殖为人工湿地污水处理系统提供</a:t>
            </a:r>
          </a:p>
          <a:p>
            <a:pPr>
              <a:buFontTx/>
              <a:buNone/>
            </a:pPr>
            <a:r>
              <a:rPr lang="zh-CN" sz="2400" dirty="0">
                <a:solidFill>
                  <a:schemeClr val="tx1"/>
                </a:solidFill>
                <a:ea typeface="宋体" pitchFamily="2" charset="-122"/>
              </a:rPr>
              <a:t>了足够的分解者。</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黄河三角洲湿地3"/>
          <p:cNvPicPr>
            <a:picLocks noGrp="1" noChangeArrowheads="1"/>
          </p:cNvPicPr>
          <p:nvPr>
            <p:ph idx="4294967295"/>
          </p:nvPr>
        </p:nvPicPr>
        <p:blipFill>
          <a:blip r:embed="rId2" cstate="print"/>
          <a:srcRect/>
          <a:stretch>
            <a:fillRect/>
          </a:stretch>
        </p:blipFill>
        <p:spPr>
          <a:xfrm>
            <a:off x="0" y="0"/>
            <a:ext cx="9144000" cy="6858000"/>
          </a:xfrm>
          <a:noFill/>
          <a:ln/>
        </p:spPr>
      </p:pic>
      <p:sp>
        <p:nvSpPr>
          <p:cNvPr id="23555" name="Text Box 3"/>
          <p:cNvSpPr txBox="1">
            <a:spLocks noChangeArrowheads="1"/>
          </p:cNvSpPr>
          <p:nvPr/>
        </p:nvSpPr>
        <p:spPr bwMode="auto">
          <a:xfrm>
            <a:off x="539750" y="333375"/>
            <a:ext cx="4895850" cy="646113"/>
          </a:xfrm>
          <a:prstGeom prst="rect">
            <a:avLst/>
          </a:prstGeom>
          <a:noFill/>
          <a:ln w="9525">
            <a:noFill/>
            <a:miter lim="800000"/>
            <a:headEnd/>
            <a:tailEnd/>
          </a:ln>
        </p:spPr>
        <p:txBody>
          <a:bodyPr>
            <a:spAutoFit/>
          </a:bodyPr>
          <a:lstStyle/>
          <a:p>
            <a:pPr>
              <a:spcBef>
                <a:spcPct val="50000"/>
              </a:spcBef>
            </a:pPr>
            <a:r>
              <a:rPr lang="zh-CN" sz="3600" dirty="0">
                <a:solidFill>
                  <a:srgbClr val="FF0000"/>
                </a:solidFill>
                <a:effectLst>
                  <a:outerShdw blurRad="38100" dist="38100" dir="2700000" algn="tl">
                    <a:srgbClr val="C0C0C0"/>
                  </a:outerShdw>
                </a:effectLst>
                <a:latin typeface="华文行楷" pitchFamily="2" charset="-122"/>
                <a:ea typeface="华文行楷" pitchFamily="2" charset="-122"/>
              </a:rPr>
              <a:t>黄河三角洲</a:t>
            </a:r>
            <a:r>
              <a:rPr lang="zh-CN" altLang="zh-CN" sz="3600" dirty="0">
                <a:solidFill>
                  <a:srgbClr val="FF0000"/>
                </a:solidFill>
                <a:latin typeface="华文行楷" pitchFamily="2" charset="-122"/>
                <a:ea typeface="华文行楷" pitchFamily="2" charset="-122"/>
              </a:rPr>
              <a:t>(</a:t>
            </a:r>
            <a:r>
              <a:rPr lang="zh-CN" sz="3600" dirty="0">
                <a:solidFill>
                  <a:srgbClr val="FF0000"/>
                </a:solidFill>
                <a:effectLst>
                  <a:outerShdw blurRad="38100" dist="38100" dir="2700000" algn="tl">
                    <a:srgbClr val="C0C0C0"/>
                  </a:outerShdw>
                </a:effectLst>
                <a:latin typeface="华文行楷" pitchFamily="2" charset="-122"/>
                <a:ea typeface="华文行楷" pitchFamily="2" charset="-122"/>
              </a:rPr>
              <a:t>山东</a:t>
            </a:r>
            <a:r>
              <a:rPr lang="zh-CN" altLang="zh-CN" sz="3600" dirty="0">
                <a:solidFill>
                  <a:srgbClr val="FF0000"/>
                </a:solidFill>
                <a:latin typeface="华文行楷" pitchFamily="2" charset="-122"/>
                <a:ea typeface="华文行楷" pitchFamily="2" charset="-122"/>
              </a:rPr>
              <a:t>)</a:t>
            </a:r>
          </a:p>
        </p:txBody>
      </p:sp>
    </p:spTree>
  </p:cSld>
  <p:clrMapOvr>
    <a:masterClrMapping/>
  </p:clrMapOvr>
  <p:transition>
    <p:wipe dir="d"/>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idx="4294967295"/>
          </p:nvPr>
        </p:nvSpPr>
        <p:spPr/>
        <p:txBody>
          <a:bodyPr/>
          <a:lstStyle/>
          <a:p>
            <a:r>
              <a:rPr lang="zh-CN" b="0" dirty="0">
                <a:solidFill>
                  <a:schemeClr val="tx1"/>
                </a:solidFill>
                <a:effectLst/>
                <a:latin typeface="华文新魏" pitchFamily="2" charset="-122"/>
                <a:ea typeface="华文新魏" pitchFamily="2" charset="-122"/>
              </a:rPr>
              <a:t>湿地植物的选择原则</a:t>
            </a:r>
          </a:p>
        </p:txBody>
      </p:sp>
      <p:sp>
        <p:nvSpPr>
          <p:cNvPr id="97283" name="Rectangle 3"/>
          <p:cNvSpPr>
            <a:spLocks noGrp="1" noChangeArrowheads="1"/>
          </p:cNvSpPr>
          <p:nvPr>
            <p:ph type="body" idx="4294967295"/>
          </p:nvPr>
        </p:nvSpPr>
        <p:spPr/>
        <p:txBody>
          <a:bodyPr/>
          <a:lstStyle/>
          <a:p>
            <a:r>
              <a:rPr lang="zh-CN">
                <a:ea typeface="宋体" pitchFamily="2" charset="-122"/>
              </a:rPr>
              <a:t>适地适种原则</a:t>
            </a:r>
          </a:p>
          <a:p>
            <a:r>
              <a:rPr lang="zh-CN">
                <a:ea typeface="宋体" pitchFamily="2" charset="-122"/>
              </a:rPr>
              <a:t>多样性原则</a:t>
            </a:r>
          </a:p>
          <a:p>
            <a:r>
              <a:rPr lang="zh-CN">
                <a:ea typeface="宋体" pitchFamily="2" charset="-122"/>
              </a:rPr>
              <a:t>经济和观赏价值高</a:t>
            </a:r>
          </a:p>
          <a:p>
            <a:r>
              <a:rPr lang="zh-CN">
                <a:ea typeface="宋体" pitchFamily="2" charset="-122"/>
              </a:rPr>
              <a:t>耐污能力强</a:t>
            </a:r>
          </a:p>
          <a:p>
            <a:r>
              <a:rPr lang="zh-CN">
                <a:ea typeface="宋体" pitchFamily="2" charset="-122"/>
              </a:rPr>
              <a:t>净化能力强</a:t>
            </a:r>
          </a:p>
          <a:p>
            <a:r>
              <a:rPr lang="zh-CN">
                <a:ea typeface="宋体" pitchFamily="2" charset="-122"/>
              </a:rPr>
              <a:t>根系发达</a:t>
            </a:r>
          </a:p>
          <a:p>
            <a:endParaRPr lang="zh-CN" altLang="zh-CN">
              <a:ea typeface="宋体" pitchFamily="2" charset="-122"/>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7" name="Rectangle 3"/>
          <p:cNvSpPr>
            <a:spLocks noGrp="1" noChangeArrowheads="1"/>
          </p:cNvSpPr>
          <p:nvPr>
            <p:ph type="body" idx="4294967295"/>
          </p:nvPr>
        </p:nvSpPr>
        <p:spPr>
          <a:xfrm>
            <a:off x="457200" y="1412776"/>
            <a:ext cx="8229600" cy="4525963"/>
          </a:xfrm>
        </p:spPr>
        <p:txBody>
          <a:bodyPr/>
          <a:lstStyle/>
          <a:p>
            <a:pPr marL="0" indent="0">
              <a:buNone/>
            </a:pPr>
            <a:r>
              <a:rPr lang="zh-CN" dirty="0">
                <a:solidFill>
                  <a:srgbClr val="0BF57A"/>
                </a:solidFill>
                <a:ea typeface="宋体" pitchFamily="2" charset="-122"/>
              </a:rPr>
              <a:t>适地适种原则</a:t>
            </a:r>
          </a:p>
          <a:p>
            <a:r>
              <a:rPr lang="zh-CN" dirty="0">
                <a:ea typeface="宋体" pitchFamily="2" charset="-122"/>
              </a:rPr>
              <a:t>  </a:t>
            </a:r>
            <a:r>
              <a:rPr lang="zh-CN" dirty="0">
                <a:solidFill>
                  <a:schemeClr val="tx1"/>
                </a:solidFill>
                <a:ea typeface="宋体" pitchFamily="2" charset="-122"/>
              </a:rPr>
              <a:t>各地气候条件的差异均能影响人工湿地植</a:t>
            </a:r>
          </a:p>
          <a:p>
            <a:pPr>
              <a:buFontTx/>
              <a:buNone/>
            </a:pPr>
            <a:r>
              <a:rPr lang="zh-CN" dirty="0">
                <a:solidFill>
                  <a:schemeClr val="tx1"/>
                </a:solidFill>
                <a:ea typeface="宋体" pitchFamily="2" charset="-122"/>
              </a:rPr>
              <a:t>物的生长、存活和去污能力，因此，在选择</a:t>
            </a:r>
          </a:p>
          <a:p>
            <a:pPr>
              <a:buFontTx/>
              <a:buNone/>
            </a:pPr>
            <a:r>
              <a:rPr lang="zh-CN" dirty="0">
                <a:solidFill>
                  <a:schemeClr val="tx1"/>
                </a:solidFill>
                <a:ea typeface="宋体" pitchFamily="2" charset="-122"/>
              </a:rPr>
              <a:t>植物时应优先选择本土植物，综合考虑抗逆</a:t>
            </a:r>
          </a:p>
          <a:p>
            <a:pPr>
              <a:buFontTx/>
              <a:buNone/>
            </a:pPr>
            <a:r>
              <a:rPr lang="zh-CN" dirty="0">
                <a:solidFill>
                  <a:schemeClr val="tx1"/>
                </a:solidFill>
                <a:ea typeface="宋体" pitchFamily="2" charset="-122"/>
              </a:rPr>
              <a:t>性强、净化能力强，生物量较大，生长周期</a:t>
            </a:r>
          </a:p>
          <a:p>
            <a:pPr>
              <a:buFontTx/>
              <a:buNone/>
            </a:pPr>
            <a:r>
              <a:rPr lang="zh-CN" dirty="0">
                <a:solidFill>
                  <a:schemeClr val="tx1"/>
                </a:solidFill>
                <a:ea typeface="宋体" pitchFamily="2" charset="-122"/>
              </a:rPr>
              <a:t>长的植物种类。</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1" name="Rectangle 3"/>
          <p:cNvSpPr>
            <a:spLocks noGrp="1" noChangeArrowheads="1"/>
          </p:cNvSpPr>
          <p:nvPr>
            <p:ph type="body" idx="4294967295"/>
          </p:nvPr>
        </p:nvSpPr>
        <p:spPr/>
        <p:txBody>
          <a:bodyPr/>
          <a:lstStyle/>
          <a:p>
            <a:pPr marL="0" indent="0">
              <a:buNone/>
            </a:pPr>
            <a:r>
              <a:rPr lang="zh-CN" dirty="0">
                <a:solidFill>
                  <a:srgbClr val="0BF57A"/>
                </a:solidFill>
                <a:ea typeface="宋体" pitchFamily="2" charset="-122"/>
              </a:rPr>
              <a:t>多样性原则</a:t>
            </a:r>
          </a:p>
          <a:p>
            <a:r>
              <a:rPr lang="zh-CN" dirty="0">
                <a:ea typeface="宋体" pitchFamily="2" charset="-122"/>
              </a:rPr>
              <a:t>   </a:t>
            </a:r>
            <a:r>
              <a:rPr lang="zh-CN" dirty="0">
                <a:solidFill>
                  <a:schemeClr val="tx1"/>
                </a:solidFill>
                <a:ea typeface="宋体" pitchFamily="2" charset="-122"/>
              </a:rPr>
              <a:t>每种植物的净化能力不一样，对营养物质</a:t>
            </a:r>
          </a:p>
          <a:p>
            <a:pPr>
              <a:buFontTx/>
              <a:buNone/>
            </a:pPr>
            <a:r>
              <a:rPr lang="zh-CN" dirty="0">
                <a:solidFill>
                  <a:schemeClr val="tx1"/>
                </a:solidFill>
                <a:ea typeface="宋体" pitchFamily="2" charset="-122"/>
              </a:rPr>
              <a:t>的去除也存在差异，因此，应根据污水中污</a:t>
            </a:r>
          </a:p>
          <a:p>
            <a:pPr>
              <a:buFontTx/>
              <a:buNone/>
            </a:pPr>
            <a:r>
              <a:rPr lang="zh-CN" dirty="0">
                <a:solidFill>
                  <a:schemeClr val="tx1"/>
                </a:solidFill>
                <a:ea typeface="宋体" pitchFamily="2" charset="-122"/>
              </a:rPr>
              <a:t>染物的具体指标，设计多种植物加以组合去</a:t>
            </a:r>
          </a:p>
          <a:p>
            <a:pPr>
              <a:buFontTx/>
              <a:buNone/>
            </a:pPr>
            <a:r>
              <a:rPr lang="zh-CN" dirty="0">
                <a:solidFill>
                  <a:schemeClr val="tx1"/>
                </a:solidFill>
                <a:ea typeface="宋体" pitchFamily="2" charset="-122"/>
              </a:rPr>
              <a:t>污，提高系统的处理性能。</a:t>
            </a:r>
          </a:p>
          <a:p>
            <a:pPr>
              <a:buFontTx/>
              <a:buNone/>
            </a:pPr>
            <a:endParaRPr lang="zh-CN" dirty="0">
              <a:ea typeface="宋体" pitchFamily="2" charset="-122"/>
            </a:endParaRPr>
          </a:p>
          <a:p>
            <a:endParaRPr lang="zh-CN" altLang="zh-CN" dirty="0">
              <a:ea typeface="宋体" pitchFamily="2" charset="-122"/>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5" name="Rectangle 3"/>
          <p:cNvSpPr>
            <a:spLocks noGrp="1" noChangeArrowheads="1"/>
          </p:cNvSpPr>
          <p:nvPr>
            <p:ph type="body" idx="4294967295"/>
          </p:nvPr>
        </p:nvSpPr>
        <p:spPr/>
        <p:txBody>
          <a:bodyPr/>
          <a:lstStyle/>
          <a:p>
            <a:pPr marL="0" indent="0">
              <a:buNone/>
            </a:pPr>
            <a:r>
              <a:rPr lang="zh-CN" dirty="0">
                <a:solidFill>
                  <a:srgbClr val="0BF57A"/>
                </a:solidFill>
                <a:ea typeface="宋体" pitchFamily="2" charset="-122"/>
              </a:rPr>
              <a:t>经济和观赏价值高</a:t>
            </a:r>
          </a:p>
          <a:p>
            <a:r>
              <a:rPr lang="zh-CN" dirty="0">
                <a:solidFill>
                  <a:schemeClr val="tx1"/>
                </a:solidFill>
                <a:ea typeface="宋体" pitchFamily="2" charset="-122"/>
              </a:rPr>
              <a:t>在优先考虑人工湿地的生态净化功能的同时，也要兼顾它的景观功能和经济价值。</a:t>
            </a:r>
          </a:p>
          <a:p>
            <a:r>
              <a:rPr lang="zh-CN" dirty="0">
                <a:solidFill>
                  <a:schemeClr val="tx1"/>
                </a:solidFill>
                <a:ea typeface="宋体" pitchFamily="2" charset="-122"/>
              </a:rPr>
              <a:t>尽量应用具有绿化、原材料和观赏等用途的植物作为人工湿地植物。</a:t>
            </a:r>
          </a:p>
          <a:p>
            <a:endParaRPr lang="zh-CN" dirty="0">
              <a:ea typeface="宋体" pitchFamily="2" charset="-122"/>
            </a:endParaRPr>
          </a:p>
          <a:p>
            <a:endParaRPr lang="zh-CN" altLang="zh-CN" dirty="0">
              <a:ea typeface="宋体" pitchFamily="2" charset="-122"/>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9" name="Rectangle 3"/>
          <p:cNvSpPr>
            <a:spLocks noGrp="1" noChangeArrowheads="1"/>
          </p:cNvSpPr>
          <p:nvPr>
            <p:ph type="body" idx="4294967295"/>
          </p:nvPr>
        </p:nvSpPr>
        <p:spPr/>
        <p:txBody>
          <a:bodyPr/>
          <a:lstStyle/>
          <a:p>
            <a:pPr marL="0" indent="0">
              <a:lnSpc>
                <a:spcPct val="80000"/>
              </a:lnSpc>
              <a:buNone/>
            </a:pPr>
            <a:r>
              <a:rPr lang="zh-CN" sz="2800" dirty="0">
                <a:solidFill>
                  <a:srgbClr val="0BF57A"/>
                </a:solidFill>
                <a:ea typeface="宋体" pitchFamily="2" charset="-122"/>
              </a:rPr>
              <a:t>耐污能力强</a:t>
            </a:r>
          </a:p>
          <a:p>
            <a:pPr>
              <a:lnSpc>
                <a:spcPct val="80000"/>
              </a:lnSpc>
            </a:pPr>
            <a:r>
              <a:rPr lang="zh-CN" sz="2800" dirty="0">
                <a:ea typeface="宋体" pitchFamily="2" charset="-122"/>
              </a:rPr>
              <a:t>    </a:t>
            </a:r>
            <a:r>
              <a:rPr lang="zh-CN" sz="2800" dirty="0">
                <a:solidFill>
                  <a:schemeClr val="tx1"/>
                </a:solidFill>
                <a:ea typeface="宋体" pitchFamily="2" charset="-122"/>
              </a:rPr>
              <a:t>大多数植物对于污染这种特殊的逆境均有一定</a:t>
            </a:r>
          </a:p>
          <a:p>
            <a:pPr>
              <a:lnSpc>
                <a:spcPct val="80000"/>
              </a:lnSpc>
              <a:buFontTx/>
              <a:buNone/>
            </a:pPr>
            <a:r>
              <a:rPr lang="zh-CN" sz="2800" dirty="0">
                <a:solidFill>
                  <a:schemeClr val="tx1"/>
                </a:solidFill>
                <a:ea typeface="宋体" pitchFamily="2" charset="-122"/>
              </a:rPr>
              <a:t>的适应性， 会产生一定的抗性，并且这种抗性在一</a:t>
            </a:r>
          </a:p>
          <a:p>
            <a:pPr>
              <a:lnSpc>
                <a:spcPct val="80000"/>
              </a:lnSpc>
              <a:buFontTx/>
              <a:buNone/>
            </a:pPr>
            <a:r>
              <a:rPr lang="zh-CN" sz="2800" dirty="0">
                <a:solidFill>
                  <a:schemeClr val="tx1"/>
                </a:solidFill>
                <a:ea typeface="宋体" pitchFamily="2" charset="-122"/>
              </a:rPr>
              <a:t>定程度上具有遗传性， 从而可以进行代间传递 利用</a:t>
            </a:r>
          </a:p>
          <a:p>
            <a:pPr>
              <a:lnSpc>
                <a:spcPct val="80000"/>
              </a:lnSpc>
              <a:buFontTx/>
              <a:buNone/>
            </a:pPr>
            <a:r>
              <a:rPr lang="zh-CN" sz="2800" dirty="0">
                <a:solidFill>
                  <a:schemeClr val="tx1"/>
                </a:solidFill>
                <a:ea typeface="宋体" pitchFamily="2" charset="-122"/>
              </a:rPr>
              <a:t>植物这种对污染的适应性进化， 可以筛选出符合要</a:t>
            </a:r>
          </a:p>
          <a:p>
            <a:pPr>
              <a:lnSpc>
                <a:spcPct val="80000"/>
              </a:lnSpc>
              <a:buFontTx/>
              <a:buNone/>
            </a:pPr>
            <a:r>
              <a:rPr lang="zh-CN" sz="2800" dirty="0">
                <a:solidFill>
                  <a:schemeClr val="tx1"/>
                </a:solidFill>
                <a:ea typeface="宋体" pitchFamily="2" charset="-122"/>
              </a:rPr>
              <a:t>求的人工湿地植物</a:t>
            </a:r>
            <a:r>
              <a:rPr lang="zh-CN" altLang="zh-CN" sz="2800" dirty="0">
                <a:solidFill>
                  <a:schemeClr val="tx1"/>
                </a:solidFill>
                <a:ea typeface="宋体" pitchFamily="2" charset="-122"/>
              </a:rPr>
              <a:t>. </a:t>
            </a:r>
            <a:r>
              <a:rPr lang="zh-CN" sz="2800" dirty="0">
                <a:solidFill>
                  <a:schemeClr val="tx1"/>
                </a:solidFill>
                <a:ea typeface="宋体" pitchFamily="2" charset="-122"/>
              </a:rPr>
              <a:t>但不同植物耐污能力相差较大， </a:t>
            </a:r>
          </a:p>
          <a:p>
            <a:pPr>
              <a:lnSpc>
                <a:spcPct val="80000"/>
              </a:lnSpc>
              <a:buFontTx/>
              <a:buNone/>
            </a:pPr>
            <a:r>
              <a:rPr lang="zh-CN" sz="2800" dirty="0">
                <a:solidFill>
                  <a:schemeClr val="tx1"/>
                </a:solidFill>
                <a:ea typeface="宋体" pitchFamily="2" charset="-122"/>
              </a:rPr>
              <a:t>所以构建人工湿地选择物种时要选择耐污能力强的</a:t>
            </a:r>
          </a:p>
          <a:p>
            <a:pPr>
              <a:lnSpc>
                <a:spcPct val="80000"/>
              </a:lnSpc>
              <a:buFontTx/>
              <a:buNone/>
            </a:pPr>
            <a:r>
              <a:rPr lang="zh-CN" sz="2800" dirty="0">
                <a:solidFill>
                  <a:schemeClr val="tx1"/>
                </a:solidFill>
                <a:ea typeface="宋体" pitchFamily="2" charset="-122"/>
              </a:rPr>
              <a:t>植物， 可以保证植物的正常生长， 而且也有利于高</a:t>
            </a:r>
          </a:p>
          <a:p>
            <a:pPr>
              <a:lnSpc>
                <a:spcPct val="80000"/>
              </a:lnSpc>
              <a:buFontTx/>
              <a:buNone/>
            </a:pPr>
            <a:r>
              <a:rPr lang="zh-CN" sz="2800" dirty="0">
                <a:solidFill>
                  <a:schemeClr val="tx1"/>
                </a:solidFill>
                <a:ea typeface="宋体" pitchFamily="2" charset="-122"/>
              </a:rPr>
              <a:t>人工湿地的污染物净化能力</a:t>
            </a:r>
            <a:r>
              <a:rPr lang="zh-CN" altLang="zh-CN" sz="2800" dirty="0">
                <a:solidFill>
                  <a:schemeClr val="tx1"/>
                </a:solidFill>
                <a:ea typeface="宋体" pitchFamily="2" charset="-122"/>
              </a:rPr>
              <a:t>. </a:t>
            </a:r>
            <a:endParaRPr lang="zh-CN" altLang="zh-CN" sz="2400" dirty="0">
              <a:solidFill>
                <a:schemeClr val="tx1"/>
              </a:solidFill>
              <a:ea typeface="宋体" pitchFamily="2" charset="-122"/>
            </a:endParaRPr>
          </a:p>
          <a:p>
            <a:pPr marL="0" indent="0">
              <a:lnSpc>
                <a:spcPct val="80000"/>
              </a:lnSpc>
              <a:buNone/>
            </a:pPr>
            <a:endParaRPr lang="zh-CN" altLang="zh-CN" sz="1400" dirty="0">
              <a:ea typeface="宋体" pitchFamily="2" charset="-122"/>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3" name="Rectangle 3"/>
          <p:cNvSpPr>
            <a:spLocks noGrp="1" noChangeArrowheads="1"/>
          </p:cNvSpPr>
          <p:nvPr>
            <p:ph type="body" idx="4294967295"/>
          </p:nvPr>
        </p:nvSpPr>
        <p:spPr/>
        <p:txBody>
          <a:bodyPr/>
          <a:lstStyle/>
          <a:p>
            <a:pPr>
              <a:buFontTx/>
              <a:buNone/>
            </a:pPr>
            <a:r>
              <a:rPr lang="zh-CN" dirty="0">
                <a:solidFill>
                  <a:srgbClr val="0BF57A"/>
                </a:solidFill>
                <a:ea typeface="宋体" pitchFamily="2" charset="-122"/>
              </a:rPr>
              <a:t>净化能力强</a:t>
            </a:r>
          </a:p>
          <a:p>
            <a:pPr>
              <a:buFontTx/>
              <a:buNone/>
            </a:pPr>
            <a:r>
              <a:rPr lang="zh-CN" dirty="0">
                <a:solidFill>
                  <a:schemeClr val="tx1"/>
                </a:solidFill>
                <a:ea typeface="宋体" pitchFamily="2" charset="-122"/>
              </a:rPr>
              <a:t>    </a:t>
            </a:r>
            <a:r>
              <a:rPr lang="zh-CN" sz="2800" dirty="0">
                <a:solidFill>
                  <a:schemeClr val="tx1"/>
                </a:solidFill>
                <a:ea typeface="宋体" pitchFamily="2" charset="-122"/>
              </a:rPr>
              <a:t>为了提高人工湿地的去污能力， 在选择植物时不</a:t>
            </a:r>
          </a:p>
          <a:p>
            <a:pPr>
              <a:buFontTx/>
              <a:buNone/>
            </a:pPr>
            <a:r>
              <a:rPr lang="zh-CN" sz="2800" dirty="0">
                <a:solidFill>
                  <a:schemeClr val="tx1"/>
                </a:solidFill>
                <a:ea typeface="宋体" pitchFamily="2" charset="-122"/>
              </a:rPr>
              <a:t>但要选择耐污能力强的植物， 同时也要求植物的净</a:t>
            </a:r>
          </a:p>
          <a:p>
            <a:pPr>
              <a:buFontTx/>
              <a:buNone/>
            </a:pPr>
            <a:r>
              <a:rPr lang="zh-CN" sz="2800" dirty="0">
                <a:solidFill>
                  <a:schemeClr val="tx1"/>
                </a:solidFill>
                <a:ea typeface="宋体" pitchFamily="2" charset="-122"/>
              </a:rPr>
              <a:t>化能力要强，即单位面积的污染物去除率要高</a:t>
            </a:r>
            <a:r>
              <a:rPr lang="zh-CN" altLang="zh-CN" sz="2800" dirty="0">
                <a:solidFill>
                  <a:schemeClr val="tx1"/>
                </a:solidFill>
                <a:ea typeface="宋体" pitchFamily="2" charset="-122"/>
              </a:rPr>
              <a:t>. </a:t>
            </a:r>
            <a:r>
              <a:rPr lang="zh-CN" sz="2800" dirty="0">
                <a:solidFill>
                  <a:schemeClr val="tx1"/>
                </a:solidFill>
                <a:ea typeface="宋体" pitchFamily="2" charset="-122"/>
              </a:rPr>
              <a:t>主要</a:t>
            </a:r>
          </a:p>
          <a:p>
            <a:pPr>
              <a:buFontTx/>
              <a:buNone/>
            </a:pPr>
            <a:r>
              <a:rPr lang="zh-CN" sz="2800" dirty="0">
                <a:solidFill>
                  <a:schemeClr val="tx1"/>
                </a:solidFill>
                <a:ea typeface="宋体" pitchFamily="2" charset="-122"/>
              </a:rPr>
              <a:t>从两方面考虑， 一方面是植物的生物量较大， 另一</a:t>
            </a:r>
          </a:p>
          <a:p>
            <a:pPr>
              <a:buFontTx/>
              <a:buNone/>
            </a:pPr>
            <a:r>
              <a:rPr lang="zh-CN" sz="2800" dirty="0">
                <a:solidFill>
                  <a:schemeClr val="tx1"/>
                </a:solidFill>
                <a:ea typeface="宋体" pitchFamily="2" charset="-122"/>
              </a:rPr>
              <a:t>方面是植物体内污染物的浓度较高。</a:t>
            </a:r>
          </a:p>
          <a:p>
            <a:pPr>
              <a:buFontTx/>
              <a:buNone/>
            </a:pPr>
            <a:endParaRPr lang="zh-CN" altLang="zh-CN" sz="2800" dirty="0">
              <a:ea typeface="宋体" pitchFamily="2" charset="-122"/>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7" name="Rectangle 3"/>
          <p:cNvSpPr>
            <a:spLocks noGrp="1" noChangeArrowheads="1"/>
          </p:cNvSpPr>
          <p:nvPr>
            <p:ph type="body" idx="4294967295"/>
          </p:nvPr>
        </p:nvSpPr>
        <p:spPr/>
        <p:txBody>
          <a:bodyPr/>
          <a:lstStyle/>
          <a:p>
            <a:pPr marL="0" indent="0">
              <a:lnSpc>
                <a:spcPct val="90000"/>
              </a:lnSpc>
              <a:buNone/>
            </a:pPr>
            <a:r>
              <a:rPr lang="zh-CN" dirty="0">
                <a:solidFill>
                  <a:srgbClr val="0BF57A"/>
                </a:solidFill>
                <a:ea typeface="宋体" pitchFamily="2" charset="-122"/>
              </a:rPr>
              <a:t>根系发达</a:t>
            </a:r>
          </a:p>
          <a:p>
            <a:pPr>
              <a:lnSpc>
                <a:spcPct val="90000"/>
              </a:lnSpc>
            </a:pPr>
            <a:r>
              <a:rPr lang="zh-CN" dirty="0">
                <a:ea typeface="宋体" pitchFamily="2" charset="-122"/>
              </a:rPr>
              <a:t>    </a:t>
            </a:r>
            <a:r>
              <a:rPr lang="zh-CN" dirty="0">
                <a:solidFill>
                  <a:schemeClr val="tx1"/>
                </a:solidFill>
                <a:ea typeface="宋体" pitchFamily="2" charset="-122"/>
              </a:rPr>
              <a:t>发达的植物根系 可以分泌较多的根分泌</a:t>
            </a:r>
          </a:p>
          <a:p>
            <a:pPr>
              <a:lnSpc>
                <a:spcPct val="90000"/>
              </a:lnSpc>
              <a:buFontTx/>
              <a:buNone/>
            </a:pPr>
            <a:r>
              <a:rPr lang="zh-CN" dirty="0">
                <a:solidFill>
                  <a:schemeClr val="tx1"/>
                </a:solidFill>
                <a:ea typeface="宋体" pitchFamily="2" charset="-122"/>
              </a:rPr>
              <a:t>物，为微生物的生存创造良 好的条件， 促进</a:t>
            </a:r>
          </a:p>
          <a:p>
            <a:pPr>
              <a:lnSpc>
                <a:spcPct val="90000"/>
              </a:lnSpc>
              <a:buFontTx/>
              <a:buNone/>
            </a:pPr>
            <a:r>
              <a:rPr lang="zh-CN" dirty="0">
                <a:solidFill>
                  <a:schemeClr val="tx1"/>
                </a:solidFill>
                <a:ea typeface="宋体" pitchFamily="2" charset="-122"/>
              </a:rPr>
              <a:t>根际的生物降解，提高人工湿地净化能力。</a:t>
            </a:r>
          </a:p>
          <a:p>
            <a:pPr>
              <a:lnSpc>
                <a:spcPct val="90000"/>
              </a:lnSpc>
              <a:buFontTx/>
              <a:buNone/>
            </a:pPr>
            <a:r>
              <a:rPr lang="zh-CN" dirty="0">
                <a:solidFill>
                  <a:schemeClr val="tx1"/>
                </a:solidFill>
                <a:ea typeface="宋体" pitchFamily="2" charset="-122"/>
              </a:rPr>
              <a:t>      植物的根系在固定床体表面、 笼络土壤</a:t>
            </a:r>
          </a:p>
          <a:p>
            <a:pPr>
              <a:lnSpc>
                <a:spcPct val="90000"/>
              </a:lnSpc>
              <a:buFontTx/>
              <a:buNone/>
            </a:pPr>
            <a:r>
              <a:rPr lang="zh-CN" dirty="0">
                <a:solidFill>
                  <a:schemeClr val="tx1"/>
                </a:solidFill>
                <a:ea typeface="宋体" pitchFamily="2" charset="-122"/>
              </a:rPr>
              <a:t>和保持植物与微生物旺盛生命力等方面发挥</a:t>
            </a:r>
          </a:p>
          <a:p>
            <a:pPr>
              <a:lnSpc>
                <a:spcPct val="90000"/>
              </a:lnSpc>
              <a:buFontTx/>
              <a:buNone/>
            </a:pPr>
            <a:r>
              <a:rPr lang="zh-CN" dirty="0">
                <a:solidFill>
                  <a:schemeClr val="tx1"/>
                </a:solidFill>
                <a:ea typeface="宋体" pitchFamily="2" charset="-122"/>
              </a:rPr>
              <a:t>着重要作用， 对保持湿地生态系统的稳定性</a:t>
            </a:r>
          </a:p>
          <a:p>
            <a:pPr>
              <a:lnSpc>
                <a:spcPct val="90000"/>
              </a:lnSpc>
              <a:buFontTx/>
              <a:buNone/>
            </a:pPr>
            <a:r>
              <a:rPr lang="zh-CN" dirty="0">
                <a:solidFill>
                  <a:schemeClr val="tx1"/>
                </a:solidFill>
                <a:ea typeface="宋体" pitchFamily="2" charset="-122"/>
              </a:rPr>
              <a:t>具有重要意义。</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4" name="Picture 19" descr="j0301252"/>
          <p:cNvPicPr>
            <a:picLocks noChangeAspect="1" noChangeArrowheads="1"/>
          </p:cNvPicPr>
          <p:nvPr/>
        </p:nvPicPr>
        <p:blipFill>
          <a:blip r:embed="rId2" cstate="print"/>
          <a:srcRect/>
          <a:stretch>
            <a:fillRect/>
          </a:stretch>
        </p:blipFill>
        <p:spPr bwMode="auto">
          <a:xfrm>
            <a:off x="5867400" y="4365625"/>
            <a:ext cx="1692275" cy="1447800"/>
          </a:xfrm>
          <a:prstGeom prst="rect">
            <a:avLst/>
          </a:prstGeom>
          <a:noFill/>
          <a:ln w="9525">
            <a:noFill/>
            <a:miter lim="800000"/>
            <a:headEnd/>
            <a:tailEnd/>
          </a:ln>
        </p:spPr>
      </p:pic>
      <p:sp>
        <p:nvSpPr>
          <p:cNvPr id="105475" name="Rectangle 2"/>
          <p:cNvSpPr>
            <a:spLocks noGrp="1" noChangeArrowheads="1"/>
          </p:cNvSpPr>
          <p:nvPr>
            <p:ph type="ctrTitle" idx="4294967295"/>
          </p:nvPr>
        </p:nvSpPr>
        <p:spPr>
          <a:xfrm>
            <a:off x="539750" y="2349500"/>
            <a:ext cx="10260013" cy="1470025"/>
          </a:xfrm>
        </p:spPr>
        <p:txBody>
          <a:bodyPr/>
          <a:lstStyle/>
          <a:p>
            <a:pPr eaLnBrk="1" hangingPunct="1"/>
            <a:r>
              <a:rPr lang="zh-CN" sz="7200" b="0" dirty="0">
                <a:solidFill>
                  <a:schemeClr val="tx1"/>
                </a:solidFill>
                <a:effectLst/>
                <a:latin typeface="华文行楷" pitchFamily="2" charset="-122"/>
                <a:ea typeface="华文行楷" pitchFamily="2" charset="-122"/>
              </a:rPr>
              <a:t>人工湿地应用实例</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7" name="Rectangle 3"/>
          <p:cNvSpPr>
            <a:spLocks noChangeArrowheads="1"/>
          </p:cNvSpPr>
          <p:nvPr/>
        </p:nvSpPr>
        <p:spPr bwMode="auto">
          <a:xfrm>
            <a:off x="1187450" y="981075"/>
            <a:ext cx="6048375" cy="503238"/>
          </a:xfrm>
          <a:prstGeom prst="rect">
            <a:avLst/>
          </a:prstGeom>
          <a:noFill/>
          <a:ln w="9525">
            <a:noFill/>
            <a:miter lim="800000"/>
            <a:headEnd/>
            <a:tailEnd/>
          </a:ln>
          <a:effectLst/>
        </p:spPr>
        <p:txBody>
          <a:bodyPr/>
          <a:lstStyle/>
          <a:p>
            <a:pPr algn="l">
              <a:buClr>
                <a:schemeClr val="folHlink"/>
              </a:buClr>
              <a:buSzPct val="60000"/>
            </a:pPr>
            <a:r>
              <a:rPr kumimoji="0" lang="zh-CN" altLang="en-US" sz="3600" dirty="0">
                <a:solidFill>
                  <a:srgbClr val="0BF57A"/>
                </a:solidFill>
                <a:latin typeface="Tahoma" pitchFamily="34" charset="0"/>
                <a:ea typeface="华文隶书" pitchFamily="2" charset="-122"/>
              </a:rPr>
              <a:t>（</a:t>
            </a:r>
            <a:r>
              <a:rPr kumimoji="0" lang="en-US" altLang="zh-CN" sz="3600" dirty="0">
                <a:solidFill>
                  <a:srgbClr val="0BF57A"/>
                </a:solidFill>
                <a:latin typeface="Tahoma" pitchFamily="34" charset="0"/>
                <a:ea typeface="华文隶书" pitchFamily="2" charset="-122"/>
              </a:rPr>
              <a:t>1</a:t>
            </a:r>
            <a:r>
              <a:rPr kumimoji="0" lang="zh-CN" altLang="en-US" sz="3600" dirty="0">
                <a:solidFill>
                  <a:srgbClr val="0BF57A"/>
                </a:solidFill>
                <a:latin typeface="Tahoma" pitchFamily="34" charset="0"/>
                <a:ea typeface="华文隶书" pitchFamily="2" charset="-122"/>
              </a:rPr>
              <a:t>）生活污水处理</a:t>
            </a:r>
          </a:p>
        </p:txBody>
      </p:sp>
      <p:sp>
        <p:nvSpPr>
          <p:cNvPr id="185348" name="Text Box 4"/>
          <p:cNvSpPr txBox="1">
            <a:spLocks noChangeArrowheads="1"/>
          </p:cNvSpPr>
          <p:nvPr/>
        </p:nvSpPr>
        <p:spPr bwMode="auto">
          <a:xfrm>
            <a:off x="1115616" y="1995686"/>
            <a:ext cx="7705725" cy="519113"/>
          </a:xfrm>
          <a:prstGeom prst="rect">
            <a:avLst/>
          </a:prstGeom>
          <a:noFill/>
          <a:ln w="9525">
            <a:noFill/>
            <a:miter lim="800000"/>
            <a:headEnd/>
            <a:tailEnd/>
          </a:ln>
          <a:effectLst/>
        </p:spPr>
        <p:txBody>
          <a:bodyPr>
            <a:spAutoFit/>
          </a:bodyPr>
          <a:lstStyle/>
          <a:p>
            <a:pPr algn="l">
              <a:spcBef>
                <a:spcPct val="50000"/>
              </a:spcBef>
              <a:buFont typeface="Wingdings" pitchFamily="2" charset="2"/>
              <a:buChar char="Ø"/>
            </a:pPr>
            <a:r>
              <a:rPr lang="en-US" altLang="zh-CN" sz="2800" dirty="0">
                <a:ea typeface="华文新魏" pitchFamily="2" charset="-122"/>
              </a:rPr>
              <a:t> </a:t>
            </a:r>
            <a:r>
              <a:rPr lang="zh-CN" altLang="en-US" sz="2400" dirty="0">
                <a:ea typeface="华文新魏" pitchFamily="2" charset="-122"/>
              </a:rPr>
              <a:t>美国密歇根州的</a:t>
            </a:r>
            <a:r>
              <a:rPr lang="en-US" altLang="zh-CN" sz="2400" dirty="0">
                <a:ea typeface="华文新魏" pitchFamily="2" charset="-122"/>
              </a:rPr>
              <a:t>Vermontville</a:t>
            </a:r>
            <a:r>
              <a:rPr lang="zh-CN" altLang="en-US" sz="2400" dirty="0">
                <a:ea typeface="华文新魏" pitchFamily="2" charset="-122"/>
              </a:rPr>
              <a:t>村</a:t>
            </a:r>
            <a:r>
              <a:rPr lang="zh-CN" altLang="en-US" sz="2800" dirty="0">
                <a:ea typeface="华文新魏" pitchFamily="2" charset="-122"/>
              </a:rPr>
              <a:t>：</a:t>
            </a:r>
            <a:endParaRPr lang="zh-CN" altLang="en-US" sz="2800" dirty="0">
              <a:solidFill>
                <a:srgbClr val="FF0000"/>
              </a:solidFill>
              <a:ea typeface="华文新魏" pitchFamily="2" charset="-122"/>
            </a:endParaRPr>
          </a:p>
        </p:txBody>
      </p:sp>
      <p:sp>
        <p:nvSpPr>
          <p:cNvPr id="185349" name="Text Box 5"/>
          <p:cNvSpPr txBox="1">
            <a:spLocks noChangeArrowheads="1"/>
          </p:cNvSpPr>
          <p:nvPr/>
        </p:nvSpPr>
        <p:spPr bwMode="auto">
          <a:xfrm>
            <a:off x="1476375" y="5613355"/>
            <a:ext cx="6481763" cy="396875"/>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l"/>
            </a:pPr>
            <a:r>
              <a:rPr lang="en-US" altLang="zh-CN" sz="2000" dirty="0">
                <a:ea typeface="华文新魏" pitchFamily="2" charset="-122"/>
              </a:rPr>
              <a:t> </a:t>
            </a:r>
            <a:r>
              <a:rPr lang="zh-CN" altLang="en-US" sz="2000" dirty="0">
                <a:ea typeface="华文新魏" pitchFamily="2" charset="-122"/>
              </a:rPr>
              <a:t>植物：</a:t>
            </a:r>
            <a:r>
              <a:rPr lang="zh-CN" altLang="en-US" sz="2000" dirty="0">
                <a:solidFill>
                  <a:schemeClr val="hlink"/>
                </a:solidFill>
                <a:ea typeface="华文新魏" pitchFamily="2" charset="-122"/>
              </a:rPr>
              <a:t>香蒲</a:t>
            </a:r>
          </a:p>
        </p:txBody>
      </p:sp>
      <p:grpSp>
        <p:nvGrpSpPr>
          <p:cNvPr id="2" name="Group 18"/>
          <p:cNvGrpSpPr>
            <a:grpSpLocks/>
          </p:cNvGrpSpPr>
          <p:nvPr/>
        </p:nvGrpSpPr>
        <p:grpSpPr bwMode="auto">
          <a:xfrm>
            <a:off x="1763688" y="3622304"/>
            <a:ext cx="6770688" cy="720725"/>
            <a:chOff x="1110" y="2432"/>
            <a:chExt cx="4265" cy="454"/>
          </a:xfrm>
        </p:grpSpPr>
        <p:sp>
          <p:nvSpPr>
            <p:cNvPr id="185350" name="Rectangle 6"/>
            <p:cNvSpPr>
              <a:spLocks noChangeArrowheads="1"/>
            </p:cNvSpPr>
            <p:nvPr/>
          </p:nvSpPr>
          <p:spPr bwMode="auto">
            <a:xfrm>
              <a:off x="2064" y="2432"/>
              <a:ext cx="998" cy="454"/>
            </a:xfrm>
            <a:prstGeom prst="rect">
              <a:avLst/>
            </a:prstGeom>
            <a:solidFill>
              <a:schemeClr val="accent1"/>
            </a:solidFill>
            <a:ln w="9525" algn="ctr">
              <a:solidFill>
                <a:schemeClr val="tx1"/>
              </a:solidFill>
              <a:miter lim="800000"/>
              <a:headEnd/>
              <a:tailEnd/>
            </a:ln>
            <a:effectLst/>
          </p:spPr>
          <p:txBody>
            <a:bodyPr wrap="none" anchor="ctr"/>
            <a:lstStyle/>
            <a:p>
              <a:pPr marL="342900" indent="-342900">
                <a:buFontTx/>
                <a:buNone/>
              </a:pPr>
              <a:r>
                <a:rPr lang="zh-CN" altLang="en-US" sz="2000">
                  <a:ea typeface="华文新魏" pitchFamily="2" charset="-122"/>
                </a:rPr>
                <a:t>兼性稳定塘</a:t>
              </a:r>
            </a:p>
            <a:p>
              <a:pPr marL="342900" indent="-342900">
                <a:buFontTx/>
                <a:buNone/>
              </a:pPr>
              <a:r>
                <a:rPr lang="en-US" altLang="zh-CN" sz="2000">
                  <a:ea typeface="华文新魏" pitchFamily="2" charset="-122"/>
                </a:rPr>
                <a:t>4.4hm</a:t>
              </a:r>
              <a:r>
                <a:rPr lang="en-US" altLang="zh-CN" sz="2000" baseline="30000">
                  <a:ea typeface="华文新魏" pitchFamily="2" charset="-122"/>
                </a:rPr>
                <a:t>2</a:t>
              </a:r>
            </a:p>
          </p:txBody>
        </p:sp>
        <p:sp>
          <p:nvSpPr>
            <p:cNvPr id="185352" name="Rectangle 8"/>
            <p:cNvSpPr>
              <a:spLocks noChangeArrowheads="1"/>
            </p:cNvSpPr>
            <p:nvPr/>
          </p:nvSpPr>
          <p:spPr bwMode="auto">
            <a:xfrm>
              <a:off x="3424" y="2432"/>
              <a:ext cx="998" cy="454"/>
            </a:xfrm>
            <a:prstGeom prst="rect">
              <a:avLst/>
            </a:prstGeom>
            <a:solidFill>
              <a:schemeClr val="accent1"/>
            </a:solidFill>
            <a:ln w="9525" algn="ctr">
              <a:solidFill>
                <a:schemeClr val="tx1"/>
              </a:solidFill>
              <a:miter lim="800000"/>
              <a:headEnd/>
              <a:tailEnd/>
            </a:ln>
            <a:effectLst/>
          </p:spPr>
          <p:txBody>
            <a:bodyPr wrap="none" anchor="ctr"/>
            <a:lstStyle/>
            <a:p>
              <a:pPr marL="342900" indent="-342900">
                <a:buFontTx/>
                <a:buNone/>
              </a:pPr>
              <a:r>
                <a:rPr lang="zh-CN" altLang="en-US" sz="2000">
                  <a:ea typeface="华文新魏" pitchFamily="2" charset="-122"/>
                </a:rPr>
                <a:t>渗滤土地床</a:t>
              </a:r>
            </a:p>
            <a:p>
              <a:pPr marL="342900" indent="-342900">
                <a:buFontTx/>
                <a:buNone/>
              </a:pPr>
              <a:r>
                <a:rPr lang="en-US" altLang="zh-CN" sz="2000">
                  <a:ea typeface="华文新魏" pitchFamily="2" charset="-122"/>
                </a:rPr>
                <a:t>4.6hm</a:t>
              </a:r>
              <a:r>
                <a:rPr lang="en-US" altLang="zh-CN" sz="2000" baseline="30000">
                  <a:ea typeface="华文新魏" pitchFamily="2" charset="-122"/>
                </a:rPr>
                <a:t>2</a:t>
              </a:r>
            </a:p>
          </p:txBody>
        </p:sp>
        <p:sp>
          <p:nvSpPr>
            <p:cNvPr id="185354" name="Line 10"/>
            <p:cNvSpPr>
              <a:spLocks noChangeShapeType="1"/>
            </p:cNvSpPr>
            <p:nvPr/>
          </p:nvSpPr>
          <p:spPr bwMode="auto">
            <a:xfrm>
              <a:off x="1701" y="2659"/>
              <a:ext cx="363" cy="0"/>
            </a:xfrm>
            <a:prstGeom prst="line">
              <a:avLst/>
            </a:prstGeom>
            <a:noFill/>
            <a:ln w="9525">
              <a:solidFill>
                <a:schemeClr val="tx1"/>
              </a:solidFill>
              <a:round/>
              <a:headEnd/>
              <a:tailEnd type="triangle" w="med" len="med"/>
            </a:ln>
            <a:effectLst/>
          </p:spPr>
          <p:txBody>
            <a:bodyPr wrap="none" anchor="ctr"/>
            <a:lstStyle/>
            <a:p>
              <a:endParaRPr lang="zh-CN" altLang="en-US"/>
            </a:p>
          </p:txBody>
        </p:sp>
        <p:sp>
          <p:nvSpPr>
            <p:cNvPr id="185355" name="Line 11"/>
            <p:cNvSpPr>
              <a:spLocks noChangeShapeType="1"/>
            </p:cNvSpPr>
            <p:nvPr/>
          </p:nvSpPr>
          <p:spPr bwMode="auto">
            <a:xfrm>
              <a:off x="3061" y="2659"/>
              <a:ext cx="363" cy="0"/>
            </a:xfrm>
            <a:prstGeom prst="line">
              <a:avLst/>
            </a:prstGeom>
            <a:noFill/>
            <a:ln w="9525">
              <a:solidFill>
                <a:schemeClr val="tx1"/>
              </a:solidFill>
              <a:round/>
              <a:headEnd/>
              <a:tailEnd type="triangle" w="med" len="med"/>
            </a:ln>
            <a:effectLst/>
          </p:spPr>
          <p:txBody>
            <a:bodyPr wrap="none" anchor="ctr"/>
            <a:lstStyle/>
            <a:p>
              <a:endParaRPr lang="zh-CN" altLang="en-US"/>
            </a:p>
          </p:txBody>
        </p:sp>
        <p:sp>
          <p:nvSpPr>
            <p:cNvPr id="185356" name="Line 12"/>
            <p:cNvSpPr>
              <a:spLocks noChangeShapeType="1"/>
            </p:cNvSpPr>
            <p:nvPr/>
          </p:nvSpPr>
          <p:spPr bwMode="auto">
            <a:xfrm>
              <a:off x="4422" y="2659"/>
              <a:ext cx="363" cy="0"/>
            </a:xfrm>
            <a:prstGeom prst="line">
              <a:avLst/>
            </a:prstGeom>
            <a:noFill/>
            <a:ln w="9525">
              <a:solidFill>
                <a:schemeClr val="tx1"/>
              </a:solidFill>
              <a:round/>
              <a:headEnd/>
              <a:tailEnd type="triangle" w="med" len="med"/>
            </a:ln>
            <a:effectLst/>
          </p:spPr>
          <p:txBody>
            <a:bodyPr wrap="none" anchor="ctr"/>
            <a:lstStyle/>
            <a:p>
              <a:endParaRPr lang="zh-CN" altLang="en-US"/>
            </a:p>
          </p:txBody>
        </p:sp>
        <p:sp>
          <p:nvSpPr>
            <p:cNvPr id="185357" name="Rectangle 13"/>
            <p:cNvSpPr>
              <a:spLocks noChangeArrowheads="1"/>
            </p:cNvSpPr>
            <p:nvPr/>
          </p:nvSpPr>
          <p:spPr bwMode="auto">
            <a:xfrm>
              <a:off x="1110" y="2477"/>
              <a:ext cx="590" cy="363"/>
            </a:xfrm>
            <a:prstGeom prst="rect">
              <a:avLst/>
            </a:prstGeom>
            <a:noFill/>
            <a:ln w="9525" algn="ctr">
              <a:noFill/>
              <a:miter lim="800000"/>
              <a:headEnd/>
              <a:tailEnd/>
            </a:ln>
            <a:effectLst/>
          </p:spPr>
          <p:txBody>
            <a:bodyPr wrap="none" anchor="ctr"/>
            <a:lstStyle/>
            <a:p>
              <a:pPr marL="342900" indent="-342900">
                <a:buFontTx/>
                <a:buNone/>
              </a:pPr>
              <a:r>
                <a:rPr lang="zh-CN" altLang="en-US" sz="2000" dirty="0">
                  <a:ea typeface="华文新魏" pitchFamily="2" charset="-122"/>
                </a:rPr>
                <a:t>生活污水</a:t>
              </a:r>
            </a:p>
          </p:txBody>
        </p:sp>
        <p:sp>
          <p:nvSpPr>
            <p:cNvPr id="185358" name="Rectangle 14"/>
            <p:cNvSpPr>
              <a:spLocks noChangeArrowheads="1"/>
            </p:cNvSpPr>
            <p:nvPr/>
          </p:nvSpPr>
          <p:spPr bwMode="auto">
            <a:xfrm>
              <a:off x="4785" y="2477"/>
              <a:ext cx="590" cy="363"/>
            </a:xfrm>
            <a:prstGeom prst="rect">
              <a:avLst/>
            </a:prstGeom>
            <a:noFill/>
            <a:ln w="9525" algn="ctr">
              <a:noFill/>
              <a:miter lim="800000"/>
              <a:headEnd/>
              <a:tailEnd/>
            </a:ln>
            <a:effectLst/>
          </p:spPr>
          <p:txBody>
            <a:bodyPr wrap="none" anchor="ctr"/>
            <a:lstStyle/>
            <a:p>
              <a:pPr marL="342900" indent="-342900">
                <a:buFontTx/>
                <a:buNone/>
              </a:pPr>
              <a:r>
                <a:rPr lang="zh-CN" altLang="en-US" sz="2000">
                  <a:ea typeface="华文新魏" pitchFamily="2" charset="-122"/>
                </a:rPr>
                <a:t>农业灌溉</a:t>
              </a:r>
            </a:p>
          </p:txBody>
        </p:sp>
      </p:grpSp>
      <p:sp>
        <p:nvSpPr>
          <p:cNvPr id="185359" name="Text Box 15"/>
          <p:cNvSpPr txBox="1">
            <a:spLocks noChangeArrowheads="1"/>
          </p:cNvSpPr>
          <p:nvPr/>
        </p:nvSpPr>
        <p:spPr bwMode="auto">
          <a:xfrm>
            <a:off x="1476376" y="4801074"/>
            <a:ext cx="6481762" cy="396875"/>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l"/>
            </a:pPr>
            <a:r>
              <a:rPr lang="en-US" altLang="zh-CN" sz="2000" dirty="0">
                <a:ea typeface="华文新魏" pitchFamily="2" charset="-122"/>
              </a:rPr>
              <a:t> </a:t>
            </a:r>
            <a:r>
              <a:rPr lang="zh-CN" altLang="en-US" sz="2000" dirty="0">
                <a:ea typeface="华文新魏" pitchFamily="2" charset="-122"/>
              </a:rPr>
              <a:t>设计流量：</a:t>
            </a:r>
            <a:r>
              <a:rPr lang="en-US" altLang="zh-CN" sz="2000" dirty="0">
                <a:solidFill>
                  <a:schemeClr val="hlink"/>
                </a:solidFill>
                <a:ea typeface="华文新魏" pitchFamily="2" charset="-122"/>
              </a:rPr>
              <a:t>380m</a:t>
            </a:r>
            <a:r>
              <a:rPr lang="en-US" altLang="zh-CN" sz="2000" baseline="30000" dirty="0">
                <a:solidFill>
                  <a:schemeClr val="hlink"/>
                </a:solidFill>
                <a:ea typeface="华文新魏" pitchFamily="2" charset="-122"/>
              </a:rPr>
              <a:t>3</a:t>
            </a:r>
            <a:r>
              <a:rPr lang="en-US" altLang="zh-CN" sz="2000" dirty="0">
                <a:solidFill>
                  <a:schemeClr val="hlink"/>
                </a:solidFill>
                <a:ea typeface="华文新魏" pitchFamily="2" charset="-122"/>
              </a:rPr>
              <a:t>/d</a:t>
            </a:r>
            <a:r>
              <a:rPr lang="zh-CN" altLang="en-US" sz="2000" dirty="0">
                <a:ea typeface="华文新魏" pitchFamily="2" charset="-122"/>
              </a:rPr>
              <a:t>；服务期限：</a:t>
            </a:r>
            <a:r>
              <a:rPr lang="en-US" altLang="zh-CN" sz="2000" dirty="0">
                <a:solidFill>
                  <a:schemeClr val="hlink"/>
                </a:solidFill>
                <a:ea typeface="华文新魏" pitchFamily="2" charset="-122"/>
              </a:rPr>
              <a:t>20</a:t>
            </a:r>
            <a:r>
              <a:rPr lang="zh-CN" altLang="en-US" sz="2000" dirty="0">
                <a:solidFill>
                  <a:schemeClr val="hlink"/>
                </a:solidFill>
                <a:ea typeface="华文新魏" pitchFamily="2" charset="-122"/>
              </a:rPr>
              <a:t>年（已运行</a:t>
            </a:r>
            <a:r>
              <a:rPr lang="en-US" altLang="zh-CN" sz="2000" dirty="0">
                <a:solidFill>
                  <a:schemeClr val="hlink"/>
                </a:solidFill>
                <a:ea typeface="华文新魏" pitchFamily="2" charset="-122"/>
              </a:rPr>
              <a:t>25</a:t>
            </a:r>
            <a:r>
              <a:rPr lang="zh-CN" altLang="en-US" sz="2000" dirty="0">
                <a:solidFill>
                  <a:schemeClr val="hlink"/>
                </a:solidFill>
                <a:ea typeface="华文新魏" pitchFamily="2" charset="-122"/>
              </a:rPr>
              <a:t>年）</a:t>
            </a:r>
          </a:p>
        </p:txBody>
      </p:sp>
      <p:sp>
        <p:nvSpPr>
          <p:cNvPr id="185361" name="Text Box 17"/>
          <p:cNvSpPr txBox="1">
            <a:spLocks noChangeArrowheads="1"/>
          </p:cNvSpPr>
          <p:nvPr/>
        </p:nvSpPr>
        <p:spPr bwMode="auto">
          <a:xfrm>
            <a:off x="1403648" y="2838822"/>
            <a:ext cx="6481763" cy="396875"/>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l"/>
            </a:pPr>
            <a:r>
              <a:rPr lang="en-US" altLang="zh-CN" sz="2000" dirty="0">
                <a:ea typeface="华文新魏" pitchFamily="2" charset="-122"/>
              </a:rPr>
              <a:t> </a:t>
            </a:r>
            <a:r>
              <a:rPr lang="zh-CN" altLang="en-US" sz="2000" dirty="0">
                <a:ea typeface="华文新魏" pitchFamily="2" charset="-122"/>
              </a:rPr>
              <a:t>工艺流程图：</a:t>
            </a:r>
            <a:endParaRPr lang="zh-CN" altLang="en-US" sz="2000" dirty="0">
              <a:solidFill>
                <a:schemeClr val="hlink"/>
              </a:solidFill>
              <a:ea typeface="华文新魏" pitchFamily="2" charset="-122"/>
            </a:endParaRPr>
          </a:p>
        </p:txBody>
      </p:sp>
    </p:spTree>
  </p:cSld>
  <p:clrMapOvr>
    <a:masterClrMapping/>
  </p:clrMapOvr>
  <p:transition spd="med">
    <p:random/>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2" name="Text Box 4"/>
          <p:cNvSpPr txBox="1">
            <a:spLocks noChangeArrowheads="1"/>
          </p:cNvSpPr>
          <p:nvPr/>
        </p:nvSpPr>
        <p:spPr bwMode="auto">
          <a:xfrm>
            <a:off x="899592" y="1019968"/>
            <a:ext cx="7705725" cy="519113"/>
          </a:xfrm>
          <a:prstGeom prst="rect">
            <a:avLst/>
          </a:prstGeom>
          <a:noFill/>
          <a:ln w="9525">
            <a:noFill/>
            <a:miter lim="800000"/>
            <a:headEnd/>
            <a:tailEnd/>
          </a:ln>
          <a:effectLst/>
        </p:spPr>
        <p:txBody>
          <a:bodyPr>
            <a:spAutoFit/>
          </a:bodyPr>
          <a:lstStyle/>
          <a:p>
            <a:pPr algn="l">
              <a:spcBef>
                <a:spcPct val="50000"/>
              </a:spcBef>
              <a:buFont typeface="Wingdings" pitchFamily="2" charset="2"/>
              <a:buChar char="Ø"/>
            </a:pPr>
            <a:r>
              <a:rPr lang="en-US" altLang="zh-CN" sz="2400">
                <a:ea typeface="华文新魏" pitchFamily="2" charset="-122"/>
              </a:rPr>
              <a:t> </a:t>
            </a:r>
            <a:r>
              <a:rPr lang="zh-CN" altLang="en-US" sz="2400">
                <a:ea typeface="华文新魏" pitchFamily="2" charset="-122"/>
              </a:rPr>
              <a:t>美国密歇根州</a:t>
            </a:r>
            <a:r>
              <a:rPr lang="en-US" altLang="zh-CN" sz="2400">
                <a:ea typeface="华文新魏" pitchFamily="2" charset="-122"/>
              </a:rPr>
              <a:t>Vermontville</a:t>
            </a:r>
            <a:r>
              <a:rPr lang="zh-CN" altLang="en-US" sz="2800">
                <a:ea typeface="华文新魏" pitchFamily="2" charset="-122"/>
              </a:rPr>
              <a:t>：</a:t>
            </a:r>
            <a:endParaRPr lang="zh-CN" altLang="en-US" sz="2800">
              <a:solidFill>
                <a:srgbClr val="FF0000"/>
              </a:solidFill>
              <a:ea typeface="华文新魏" pitchFamily="2" charset="-122"/>
            </a:endParaRPr>
          </a:p>
        </p:txBody>
      </p:sp>
      <p:sp>
        <p:nvSpPr>
          <p:cNvPr id="186373" name="Text Box 5"/>
          <p:cNvSpPr txBox="1">
            <a:spLocks noChangeArrowheads="1"/>
          </p:cNvSpPr>
          <p:nvPr/>
        </p:nvSpPr>
        <p:spPr bwMode="auto">
          <a:xfrm>
            <a:off x="1331913" y="2772780"/>
            <a:ext cx="6481762" cy="457200"/>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ü"/>
            </a:pPr>
            <a:r>
              <a:rPr lang="en-US" altLang="zh-CN" sz="2400" dirty="0">
                <a:solidFill>
                  <a:schemeClr val="hlink"/>
                </a:solidFill>
                <a:ea typeface="华文新魏" pitchFamily="2" charset="-122"/>
              </a:rPr>
              <a:t> </a:t>
            </a:r>
            <a:r>
              <a:rPr lang="zh-CN" altLang="en-US" sz="2400" dirty="0">
                <a:solidFill>
                  <a:schemeClr val="hlink"/>
                </a:solidFill>
                <a:ea typeface="华文新魏" pitchFamily="2" charset="-122"/>
              </a:rPr>
              <a:t>出水水质可达到美国农业灌溉水质要求</a:t>
            </a:r>
          </a:p>
        </p:txBody>
      </p:sp>
      <p:sp>
        <p:nvSpPr>
          <p:cNvPr id="186381" name="Text Box 13"/>
          <p:cNvSpPr txBox="1">
            <a:spLocks noChangeArrowheads="1"/>
          </p:cNvSpPr>
          <p:nvPr/>
        </p:nvSpPr>
        <p:spPr bwMode="auto">
          <a:xfrm>
            <a:off x="1187624" y="1785182"/>
            <a:ext cx="6481763" cy="457200"/>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l"/>
            </a:pPr>
            <a:r>
              <a:rPr lang="en-US" altLang="zh-CN" sz="2400" dirty="0">
                <a:ea typeface="华文新魏" pitchFamily="2" charset="-122"/>
              </a:rPr>
              <a:t> </a:t>
            </a:r>
            <a:r>
              <a:rPr lang="zh-CN" altLang="en-US" sz="2400" dirty="0">
                <a:ea typeface="华文新魏" pitchFamily="2" charset="-122"/>
              </a:rPr>
              <a:t>运行经验：</a:t>
            </a:r>
            <a:endParaRPr lang="zh-CN" altLang="en-US" sz="2400" dirty="0">
              <a:solidFill>
                <a:schemeClr val="hlink"/>
              </a:solidFill>
              <a:ea typeface="华文新魏" pitchFamily="2" charset="-122"/>
            </a:endParaRPr>
          </a:p>
        </p:txBody>
      </p:sp>
      <p:sp>
        <p:nvSpPr>
          <p:cNvPr id="186382" name="Text Box 14"/>
          <p:cNvSpPr txBox="1">
            <a:spLocks noChangeArrowheads="1"/>
          </p:cNvSpPr>
          <p:nvPr/>
        </p:nvSpPr>
        <p:spPr bwMode="auto">
          <a:xfrm>
            <a:off x="1331913" y="3399421"/>
            <a:ext cx="6481762" cy="457200"/>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ü"/>
            </a:pPr>
            <a:r>
              <a:rPr lang="en-US" altLang="zh-CN" sz="2400" dirty="0">
                <a:solidFill>
                  <a:schemeClr val="hlink"/>
                </a:solidFill>
                <a:ea typeface="华文新魏" pitchFamily="2" charset="-122"/>
              </a:rPr>
              <a:t> </a:t>
            </a:r>
            <a:r>
              <a:rPr lang="zh-CN" altLang="en-US" sz="2400" dirty="0">
                <a:solidFill>
                  <a:schemeClr val="hlink"/>
                </a:solidFill>
                <a:ea typeface="华文新魏" pitchFamily="2" charset="-122"/>
              </a:rPr>
              <a:t>湿地系统为水禽提供了合适的沼泽栖息地</a:t>
            </a:r>
          </a:p>
        </p:txBody>
      </p:sp>
      <p:sp>
        <p:nvSpPr>
          <p:cNvPr id="186383" name="Text Box 15"/>
          <p:cNvSpPr txBox="1">
            <a:spLocks noChangeArrowheads="1"/>
          </p:cNvSpPr>
          <p:nvPr/>
        </p:nvSpPr>
        <p:spPr bwMode="auto">
          <a:xfrm>
            <a:off x="1331913" y="4132444"/>
            <a:ext cx="6481762" cy="457200"/>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ü"/>
            </a:pPr>
            <a:r>
              <a:rPr lang="en-US" altLang="zh-CN" sz="2400" dirty="0">
                <a:solidFill>
                  <a:schemeClr val="hlink"/>
                </a:solidFill>
                <a:ea typeface="华文新魏" pitchFamily="2" charset="-122"/>
              </a:rPr>
              <a:t> </a:t>
            </a:r>
            <a:r>
              <a:rPr lang="zh-CN" altLang="en-US" sz="2400" dirty="0">
                <a:solidFill>
                  <a:schemeClr val="hlink"/>
                </a:solidFill>
                <a:ea typeface="华文新魏" pitchFamily="2" charset="-122"/>
              </a:rPr>
              <a:t>每年收割</a:t>
            </a:r>
            <a:r>
              <a:rPr lang="en-US" altLang="zh-CN" sz="2400" dirty="0">
                <a:solidFill>
                  <a:schemeClr val="hlink"/>
                </a:solidFill>
                <a:ea typeface="华文新魏" pitchFamily="2" charset="-122"/>
              </a:rPr>
              <a:t>4~5</a:t>
            </a:r>
            <a:r>
              <a:rPr lang="zh-CN" altLang="en-US" sz="2400" dirty="0">
                <a:solidFill>
                  <a:schemeClr val="hlink"/>
                </a:solidFill>
                <a:ea typeface="华文新魏" pitchFamily="2" charset="-122"/>
              </a:rPr>
              <a:t>次对湿地基本无破坏</a:t>
            </a:r>
          </a:p>
        </p:txBody>
      </p:sp>
      <p:sp>
        <p:nvSpPr>
          <p:cNvPr id="186384" name="Text Box 16"/>
          <p:cNvSpPr txBox="1">
            <a:spLocks noChangeArrowheads="1"/>
          </p:cNvSpPr>
          <p:nvPr/>
        </p:nvSpPr>
        <p:spPr bwMode="auto">
          <a:xfrm>
            <a:off x="1331913" y="4807372"/>
            <a:ext cx="6481762" cy="457200"/>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ü"/>
            </a:pPr>
            <a:r>
              <a:rPr lang="en-US" altLang="zh-CN" sz="2400" dirty="0">
                <a:solidFill>
                  <a:schemeClr val="hlink"/>
                </a:solidFill>
                <a:ea typeface="华文新魏" pitchFamily="2" charset="-122"/>
              </a:rPr>
              <a:t> </a:t>
            </a:r>
            <a:r>
              <a:rPr lang="zh-CN" altLang="en-US" sz="2400" dirty="0">
                <a:solidFill>
                  <a:schemeClr val="hlink"/>
                </a:solidFill>
                <a:ea typeface="华文新魏" pitchFamily="2" charset="-122"/>
              </a:rPr>
              <a:t>湿地的运行维护管理费用低廉</a:t>
            </a:r>
          </a:p>
        </p:txBody>
      </p:sp>
      <p:sp>
        <p:nvSpPr>
          <p:cNvPr id="186385" name="Text Box 17"/>
          <p:cNvSpPr txBox="1">
            <a:spLocks noChangeArrowheads="1"/>
          </p:cNvSpPr>
          <p:nvPr/>
        </p:nvSpPr>
        <p:spPr bwMode="auto">
          <a:xfrm>
            <a:off x="1403648" y="5426869"/>
            <a:ext cx="7127875" cy="822325"/>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None/>
            </a:pPr>
            <a:r>
              <a:rPr lang="en-US" altLang="zh-CN" sz="2400" dirty="0">
                <a:solidFill>
                  <a:schemeClr val="hlink"/>
                </a:solidFill>
                <a:ea typeface="华文新魏" pitchFamily="2" charset="-122"/>
              </a:rPr>
              <a:t>--1990</a:t>
            </a:r>
            <a:r>
              <a:rPr lang="zh-CN" altLang="en-US" sz="2400" dirty="0">
                <a:solidFill>
                  <a:schemeClr val="hlink"/>
                </a:solidFill>
                <a:ea typeface="华文新魏" pitchFamily="2" charset="-122"/>
              </a:rPr>
              <a:t>年总费用为</a:t>
            </a:r>
            <a:r>
              <a:rPr lang="en-US" altLang="zh-CN" sz="2400" dirty="0">
                <a:solidFill>
                  <a:schemeClr val="hlink"/>
                </a:solidFill>
                <a:ea typeface="华文新魏" pitchFamily="2" charset="-122"/>
              </a:rPr>
              <a:t>4200</a:t>
            </a:r>
            <a:r>
              <a:rPr lang="zh-CN" altLang="en-US" sz="2400" dirty="0">
                <a:solidFill>
                  <a:schemeClr val="hlink"/>
                </a:solidFill>
                <a:ea typeface="华文新魏" pitchFamily="2" charset="-122"/>
              </a:rPr>
              <a:t>美元，其中</a:t>
            </a:r>
            <a:r>
              <a:rPr lang="en-US" altLang="zh-CN" sz="2400" dirty="0">
                <a:solidFill>
                  <a:schemeClr val="hlink"/>
                </a:solidFill>
                <a:ea typeface="华文新魏" pitchFamily="2" charset="-122"/>
              </a:rPr>
              <a:t>3400</a:t>
            </a:r>
            <a:r>
              <a:rPr lang="zh-CN" altLang="en-US" sz="2400" dirty="0">
                <a:solidFill>
                  <a:schemeClr val="hlink"/>
                </a:solidFill>
                <a:ea typeface="华文新魏" pitchFamily="2" charset="-122"/>
              </a:rPr>
              <a:t>美元用于劳动力和土地</a:t>
            </a:r>
          </a:p>
        </p:txBody>
      </p:sp>
    </p:spTree>
  </p:cSld>
  <p:clrMapOvr>
    <a:masterClrMapping/>
  </p:clrMapOvr>
  <p:transition spd="med">
    <p:random/>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扎龙湿地：优雅鹤乡"/>
          <p:cNvPicPr>
            <a:picLocks noGrp="1" noChangeArrowheads="1"/>
          </p:cNvPicPr>
          <p:nvPr>
            <p:ph idx="4294967295"/>
          </p:nvPr>
        </p:nvPicPr>
        <p:blipFill>
          <a:blip r:embed="rId2" cstate="print"/>
          <a:srcRect/>
          <a:stretch>
            <a:fillRect/>
          </a:stretch>
        </p:blipFill>
        <p:spPr>
          <a:xfrm>
            <a:off x="0" y="0"/>
            <a:ext cx="9144000" cy="6858000"/>
          </a:xfrm>
          <a:noFill/>
          <a:ln/>
        </p:spPr>
      </p:pic>
      <p:sp>
        <p:nvSpPr>
          <p:cNvPr id="24579" name="Text Box 3"/>
          <p:cNvSpPr txBox="1">
            <a:spLocks noChangeArrowheads="1"/>
          </p:cNvSpPr>
          <p:nvPr/>
        </p:nvSpPr>
        <p:spPr bwMode="auto">
          <a:xfrm>
            <a:off x="539750" y="333375"/>
            <a:ext cx="4537075" cy="646113"/>
          </a:xfrm>
          <a:prstGeom prst="rect">
            <a:avLst/>
          </a:prstGeom>
          <a:noFill/>
          <a:ln w="9525">
            <a:noFill/>
            <a:miter lim="800000"/>
            <a:headEnd/>
            <a:tailEnd/>
          </a:ln>
        </p:spPr>
        <p:txBody>
          <a:bodyPr>
            <a:spAutoFit/>
          </a:bodyPr>
          <a:lstStyle/>
          <a:p>
            <a:pPr>
              <a:spcBef>
                <a:spcPct val="50000"/>
              </a:spcBef>
            </a:pPr>
            <a:r>
              <a:rPr lang="zh-CN" sz="3600" dirty="0">
                <a:solidFill>
                  <a:srgbClr val="FF0000"/>
                </a:solidFill>
                <a:effectLst>
                  <a:outerShdw blurRad="38100" dist="38100" dir="2700000" algn="tl">
                    <a:srgbClr val="C0C0C0"/>
                  </a:outerShdw>
                </a:effectLst>
                <a:latin typeface="华文行楷" pitchFamily="2" charset="-122"/>
                <a:ea typeface="华文行楷" pitchFamily="2" charset="-122"/>
              </a:rPr>
              <a:t>扎龙保护区 </a:t>
            </a:r>
            <a:r>
              <a:rPr lang="zh-CN" altLang="zh-CN" sz="3600" dirty="0">
                <a:solidFill>
                  <a:srgbClr val="FF0000"/>
                </a:solidFill>
                <a:effectLst>
                  <a:outerShdw blurRad="38100" dist="38100" dir="2700000" algn="tl">
                    <a:srgbClr val="C0C0C0"/>
                  </a:outerShdw>
                </a:effectLst>
                <a:latin typeface="华文行楷" pitchFamily="2" charset="-122"/>
                <a:ea typeface="华文行楷" pitchFamily="2" charset="-122"/>
              </a:rPr>
              <a:t>(</a:t>
            </a:r>
            <a:r>
              <a:rPr lang="zh-CN" sz="3600" dirty="0">
                <a:solidFill>
                  <a:srgbClr val="FF0000"/>
                </a:solidFill>
                <a:effectLst>
                  <a:outerShdw blurRad="38100" dist="38100" dir="2700000" algn="tl">
                    <a:srgbClr val="C0C0C0"/>
                  </a:outerShdw>
                </a:effectLst>
                <a:latin typeface="华文行楷" pitchFamily="2" charset="-122"/>
                <a:ea typeface="华文行楷" pitchFamily="2" charset="-122"/>
              </a:rPr>
              <a:t>黑龙江</a:t>
            </a:r>
            <a:r>
              <a:rPr lang="zh-CN" altLang="zh-CN" sz="3600" dirty="0">
                <a:solidFill>
                  <a:srgbClr val="FF0000"/>
                </a:solidFill>
                <a:effectLst>
                  <a:outerShdw blurRad="38100" dist="38100" dir="2700000" algn="tl">
                    <a:srgbClr val="C0C0C0"/>
                  </a:outerShdw>
                </a:effectLst>
                <a:latin typeface="华文行楷" pitchFamily="2" charset="-122"/>
                <a:ea typeface="华文行楷" pitchFamily="2" charset="-122"/>
              </a:rPr>
              <a:t>)</a:t>
            </a:r>
          </a:p>
        </p:txBody>
      </p:sp>
    </p:spTree>
  </p:cSld>
  <p:clrMapOvr>
    <a:masterClrMapping/>
  </p:clrMapOvr>
  <p:transition>
    <p:wipe dir="d"/>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2" name="Text Box 4"/>
          <p:cNvSpPr txBox="1">
            <a:spLocks noChangeArrowheads="1"/>
          </p:cNvSpPr>
          <p:nvPr/>
        </p:nvSpPr>
        <p:spPr bwMode="auto">
          <a:xfrm>
            <a:off x="1114425" y="1206500"/>
            <a:ext cx="7129462" cy="457200"/>
          </a:xfrm>
          <a:prstGeom prst="rect">
            <a:avLst/>
          </a:prstGeom>
          <a:noFill/>
          <a:ln w="9525">
            <a:noFill/>
            <a:miter lim="800000"/>
            <a:headEnd/>
            <a:tailEnd/>
          </a:ln>
          <a:effectLst/>
        </p:spPr>
        <p:txBody>
          <a:bodyPr>
            <a:spAutoFit/>
          </a:bodyPr>
          <a:lstStyle/>
          <a:p>
            <a:pPr algn="l">
              <a:spcBef>
                <a:spcPct val="50000"/>
              </a:spcBef>
              <a:buFont typeface="Wingdings" pitchFamily="2" charset="2"/>
              <a:buChar char="Ø"/>
            </a:pPr>
            <a:r>
              <a:rPr lang="en-US" altLang="zh-CN" sz="2400" dirty="0">
                <a:ea typeface="华文新魏" pitchFamily="2" charset="-122"/>
              </a:rPr>
              <a:t> </a:t>
            </a:r>
            <a:r>
              <a:rPr lang="zh-CN" altLang="en-US" sz="2400" dirty="0">
                <a:ea typeface="华文新魏" pitchFamily="2" charset="-122"/>
              </a:rPr>
              <a:t>法国</a:t>
            </a:r>
            <a:r>
              <a:rPr lang="en-US" altLang="zh-CN" sz="2400" dirty="0">
                <a:ea typeface="华文新魏" pitchFamily="2" charset="-122"/>
              </a:rPr>
              <a:t>—</a:t>
            </a:r>
            <a:r>
              <a:rPr lang="zh-CN" altLang="en-US" sz="2400" dirty="0">
                <a:latin typeface="华文新魏" pitchFamily="2" charset="-122"/>
                <a:ea typeface="华文新魏" pitchFamily="2" charset="-122"/>
              </a:rPr>
              <a:t>处理原城市污水</a:t>
            </a:r>
            <a:r>
              <a:rPr lang="en-US" altLang="zh-CN" sz="2400" dirty="0">
                <a:latin typeface="华文新魏" pitchFamily="2" charset="-122"/>
                <a:ea typeface="华文新魏" pitchFamily="2" charset="-122"/>
              </a:rPr>
              <a:t>20</a:t>
            </a:r>
            <a:r>
              <a:rPr lang="zh-CN" altLang="en-US" sz="2400" dirty="0">
                <a:latin typeface="华文新魏" pitchFamily="2" charset="-122"/>
                <a:ea typeface="华文新魏" pitchFamily="2" charset="-122"/>
              </a:rPr>
              <a:t>年经验总结</a:t>
            </a:r>
          </a:p>
        </p:txBody>
      </p:sp>
      <p:sp>
        <p:nvSpPr>
          <p:cNvPr id="283653" name="Text Box 5"/>
          <p:cNvSpPr txBox="1">
            <a:spLocks noChangeArrowheads="1"/>
          </p:cNvSpPr>
          <p:nvPr/>
        </p:nvSpPr>
        <p:spPr bwMode="auto">
          <a:xfrm>
            <a:off x="1331913" y="2035176"/>
            <a:ext cx="7129463" cy="457200"/>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l"/>
            </a:pPr>
            <a:r>
              <a:rPr lang="en-US" altLang="zh-CN" sz="2400" dirty="0">
                <a:ea typeface="华文新魏" pitchFamily="2" charset="-122"/>
              </a:rPr>
              <a:t> </a:t>
            </a:r>
            <a:r>
              <a:rPr lang="zh-CN" altLang="en-US" sz="2400" dirty="0">
                <a:ea typeface="华文新魏" pitchFamily="2" charset="-122"/>
              </a:rPr>
              <a:t>人工湿地类型：</a:t>
            </a:r>
            <a:r>
              <a:rPr lang="zh-CN" altLang="en-US" sz="2000" dirty="0">
                <a:solidFill>
                  <a:schemeClr val="hlink"/>
                </a:solidFill>
                <a:ea typeface="华文新魏" pitchFamily="2" charset="-122"/>
              </a:rPr>
              <a:t>垂直流人工湿地</a:t>
            </a:r>
          </a:p>
        </p:txBody>
      </p:sp>
      <p:sp>
        <p:nvSpPr>
          <p:cNvPr id="283654" name="Text Box 6"/>
          <p:cNvSpPr txBox="1">
            <a:spLocks noChangeArrowheads="1"/>
          </p:cNvSpPr>
          <p:nvPr/>
        </p:nvSpPr>
        <p:spPr bwMode="auto">
          <a:xfrm>
            <a:off x="1331914" y="2816224"/>
            <a:ext cx="7129462" cy="457200"/>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l"/>
            </a:pPr>
            <a:r>
              <a:rPr lang="en-US" altLang="zh-CN" sz="2400" dirty="0">
                <a:ea typeface="华文新魏" pitchFamily="2" charset="-122"/>
              </a:rPr>
              <a:t> </a:t>
            </a:r>
            <a:r>
              <a:rPr lang="zh-CN" altLang="en-US" sz="2400" dirty="0">
                <a:ea typeface="华文新魏" pitchFamily="2" charset="-122"/>
              </a:rPr>
              <a:t>主要结论：</a:t>
            </a:r>
          </a:p>
        </p:txBody>
      </p:sp>
      <p:sp>
        <p:nvSpPr>
          <p:cNvPr id="283655" name="Text Box 7"/>
          <p:cNvSpPr txBox="1">
            <a:spLocks noChangeArrowheads="1"/>
          </p:cNvSpPr>
          <p:nvPr/>
        </p:nvSpPr>
        <p:spPr bwMode="auto">
          <a:xfrm>
            <a:off x="1258888" y="3467893"/>
            <a:ext cx="6769100" cy="701675"/>
          </a:xfrm>
          <a:prstGeom prst="rect">
            <a:avLst/>
          </a:prstGeom>
          <a:noFill/>
          <a:ln w="9525">
            <a:noFill/>
            <a:miter lim="800000"/>
            <a:headEnd/>
            <a:tailEnd/>
          </a:ln>
          <a:effectLst/>
        </p:spPr>
        <p:txBody>
          <a:bodyPr>
            <a:spAutoFit/>
          </a:bodyPr>
          <a:lstStyle/>
          <a:p>
            <a:pPr marL="623888" indent="-623888" algn="l">
              <a:spcBef>
                <a:spcPct val="50000"/>
              </a:spcBef>
              <a:buSzPct val="70000"/>
              <a:buFont typeface="Wingdings" pitchFamily="2" charset="2"/>
              <a:buNone/>
            </a:pPr>
            <a:r>
              <a:rPr lang="zh-CN" altLang="en-US" sz="2000" dirty="0">
                <a:solidFill>
                  <a:schemeClr val="hlink"/>
                </a:solidFill>
                <a:ea typeface="华文新魏" pitchFamily="2" charset="-122"/>
              </a:rPr>
              <a:t>（</a:t>
            </a:r>
            <a:r>
              <a:rPr lang="en-US" altLang="zh-CN" sz="2000" dirty="0">
                <a:solidFill>
                  <a:schemeClr val="hlink"/>
                </a:solidFill>
                <a:ea typeface="华文新魏" pitchFamily="2" charset="-122"/>
              </a:rPr>
              <a:t>1</a:t>
            </a:r>
            <a:r>
              <a:rPr lang="zh-CN" altLang="en-US" sz="2000" dirty="0">
                <a:solidFill>
                  <a:schemeClr val="hlink"/>
                </a:solidFill>
                <a:ea typeface="华文新魏" pitchFamily="2" charset="-122"/>
              </a:rPr>
              <a:t>）该系统对未经预处理的城市污水有良好的处理效果，尤其是对</a:t>
            </a:r>
            <a:r>
              <a:rPr lang="en-US" altLang="zh-CN" sz="2000" dirty="0">
                <a:solidFill>
                  <a:schemeClr val="hlink"/>
                </a:solidFill>
                <a:ea typeface="华文新魏" pitchFamily="2" charset="-122"/>
              </a:rPr>
              <a:t>COD</a:t>
            </a:r>
            <a:r>
              <a:rPr lang="zh-CN" altLang="en-US" sz="2000" dirty="0">
                <a:solidFill>
                  <a:schemeClr val="hlink"/>
                </a:solidFill>
                <a:ea typeface="华文新魏" pitchFamily="2" charset="-122"/>
              </a:rPr>
              <a:t>、</a:t>
            </a:r>
            <a:r>
              <a:rPr lang="en-US" altLang="zh-CN" sz="2000" dirty="0">
                <a:solidFill>
                  <a:schemeClr val="hlink"/>
                </a:solidFill>
                <a:ea typeface="华文新魏" pitchFamily="2" charset="-122"/>
              </a:rPr>
              <a:t>SS</a:t>
            </a:r>
            <a:r>
              <a:rPr lang="zh-CN" altLang="en-US" sz="2000" dirty="0">
                <a:solidFill>
                  <a:schemeClr val="hlink"/>
                </a:solidFill>
                <a:ea typeface="华文新魏" pitchFamily="2" charset="-122"/>
              </a:rPr>
              <a:t>和氨氮的硝化</a:t>
            </a:r>
          </a:p>
        </p:txBody>
      </p:sp>
      <p:sp>
        <p:nvSpPr>
          <p:cNvPr id="283656" name="Text Box 8"/>
          <p:cNvSpPr txBox="1">
            <a:spLocks noChangeArrowheads="1"/>
          </p:cNvSpPr>
          <p:nvPr/>
        </p:nvSpPr>
        <p:spPr bwMode="auto">
          <a:xfrm>
            <a:off x="1267761" y="4263527"/>
            <a:ext cx="7129462" cy="396875"/>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None/>
            </a:pPr>
            <a:r>
              <a:rPr lang="zh-CN" altLang="en-US" sz="2000" dirty="0">
                <a:solidFill>
                  <a:schemeClr val="hlink"/>
                </a:solidFill>
                <a:ea typeface="华文新魏" pitchFamily="2" charset="-122"/>
              </a:rPr>
              <a:t>（</a:t>
            </a:r>
            <a:r>
              <a:rPr lang="en-US" altLang="zh-CN" sz="2000" dirty="0">
                <a:solidFill>
                  <a:schemeClr val="hlink"/>
                </a:solidFill>
                <a:ea typeface="华文新魏" pitchFamily="2" charset="-122"/>
              </a:rPr>
              <a:t>2</a:t>
            </a:r>
            <a:r>
              <a:rPr lang="zh-CN" altLang="en-US" sz="2000" dirty="0">
                <a:solidFill>
                  <a:schemeClr val="hlink"/>
                </a:solidFill>
                <a:ea typeface="华文新魏" pitchFamily="2" charset="-122"/>
              </a:rPr>
              <a:t>）系统中氨氮的硝化是最敏感的过程</a:t>
            </a:r>
          </a:p>
        </p:txBody>
      </p:sp>
      <p:sp>
        <p:nvSpPr>
          <p:cNvPr id="283657" name="Text Box 9"/>
          <p:cNvSpPr txBox="1">
            <a:spLocks noChangeArrowheads="1"/>
          </p:cNvSpPr>
          <p:nvPr/>
        </p:nvSpPr>
        <p:spPr bwMode="auto">
          <a:xfrm>
            <a:off x="1258888" y="4718707"/>
            <a:ext cx="7129462" cy="396875"/>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None/>
            </a:pPr>
            <a:r>
              <a:rPr lang="zh-CN" altLang="en-US" sz="2000" dirty="0">
                <a:solidFill>
                  <a:schemeClr val="hlink"/>
                </a:solidFill>
                <a:ea typeface="华文新魏" pitchFamily="2" charset="-122"/>
              </a:rPr>
              <a:t>（</a:t>
            </a:r>
            <a:r>
              <a:rPr lang="en-US" altLang="zh-CN" sz="2000" dirty="0">
                <a:solidFill>
                  <a:schemeClr val="hlink"/>
                </a:solidFill>
                <a:ea typeface="华文新魏" pitchFamily="2" charset="-122"/>
              </a:rPr>
              <a:t>3</a:t>
            </a:r>
            <a:r>
              <a:rPr lang="zh-CN" altLang="en-US" sz="2000" dirty="0">
                <a:solidFill>
                  <a:schemeClr val="hlink"/>
                </a:solidFill>
                <a:ea typeface="华文新魏" pitchFamily="2" charset="-122"/>
              </a:rPr>
              <a:t>）系统出水</a:t>
            </a:r>
            <a:r>
              <a:rPr lang="en-US" altLang="zh-CN" sz="2000" dirty="0">
                <a:solidFill>
                  <a:schemeClr val="hlink"/>
                </a:solidFill>
                <a:ea typeface="华文新魏" pitchFamily="2" charset="-122"/>
              </a:rPr>
              <a:t>COD≤60mg/L</a:t>
            </a:r>
            <a:r>
              <a:rPr lang="zh-CN" altLang="en-US" sz="2000" dirty="0">
                <a:solidFill>
                  <a:schemeClr val="hlink"/>
                </a:solidFill>
                <a:ea typeface="华文新魏" pitchFamily="2" charset="-122"/>
              </a:rPr>
              <a:t>；</a:t>
            </a:r>
            <a:r>
              <a:rPr lang="en-US" altLang="zh-CN" sz="2000" dirty="0">
                <a:solidFill>
                  <a:schemeClr val="hlink"/>
                </a:solidFill>
                <a:ea typeface="华文新魏" pitchFamily="2" charset="-122"/>
              </a:rPr>
              <a:t>SS≤15mg/L</a:t>
            </a:r>
            <a:r>
              <a:rPr lang="zh-CN" altLang="en-US" sz="2000" dirty="0">
                <a:solidFill>
                  <a:schemeClr val="hlink"/>
                </a:solidFill>
                <a:ea typeface="华文新魏" pitchFamily="2" charset="-122"/>
              </a:rPr>
              <a:t>；</a:t>
            </a:r>
            <a:r>
              <a:rPr lang="en-US" altLang="zh-CN" sz="2000" dirty="0">
                <a:solidFill>
                  <a:schemeClr val="hlink"/>
                </a:solidFill>
                <a:ea typeface="华文新魏" pitchFamily="2" charset="-122"/>
              </a:rPr>
              <a:t>TKN≤8mg/L</a:t>
            </a:r>
          </a:p>
        </p:txBody>
      </p:sp>
      <p:sp>
        <p:nvSpPr>
          <p:cNvPr id="283658" name="Text Box 10"/>
          <p:cNvSpPr txBox="1">
            <a:spLocks noChangeArrowheads="1"/>
          </p:cNvSpPr>
          <p:nvPr/>
        </p:nvSpPr>
        <p:spPr bwMode="auto">
          <a:xfrm>
            <a:off x="1258888" y="5173887"/>
            <a:ext cx="7129462" cy="396875"/>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None/>
            </a:pPr>
            <a:r>
              <a:rPr lang="zh-CN" altLang="en-US" sz="2000" dirty="0">
                <a:solidFill>
                  <a:schemeClr val="hlink"/>
                </a:solidFill>
                <a:ea typeface="华文新魏" pitchFamily="2" charset="-122"/>
              </a:rPr>
              <a:t>（</a:t>
            </a:r>
            <a:r>
              <a:rPr lang="en-US" altLang="zh-CN" sz="2000" dirty="0">
                <a:solidFill>
                  <a:schemeClr val="hlink"/>
                </a:solidFill>
                <a:ea typeface="华文新魏" pitchFamily="2" charset="-122"/>
              </a:rPr>
              <a:t>4</a:t>
            </a:r>
            <a:r>
              <a:rPr lang="zh-CN" altLang="en-US" sz="2000" dirty="0">
                <a:solidFill>
                  <a:schemeClr val="hlink"/>
                </a:solidFill>
                <a:ea typeface="华文新魏" pitchFamily="2" charset="-122"/>
              </a:rPr>
              <a:t>）污染物的去除效率同负荷和植物种类相关</a:t>
            </a:r>
          </a:p>
        </p:txBody>
      </p:sp>
      <p:sp>
        <p:nvSpPr>
          <p:cNvPr id="283659" name="Text Box 11"/>
          <p:cNvSpPr txBox="1">
            <a:spLocks noChangeArrowheads="1"/>
          </p:cNvSpPr>
          <p:nvPr/>
        </p:nvSpPr>
        <p:spPr bwMode="auto">
          <a:xfrm>
            <a:off x="1258888" y="5695950"/>
            <a:ext cx="6840537" cy="701675"/>
          </a:xfrm>
          <a:prstGeom prst="rect">
            <a:avLst/>
          </a:prstGeom>
          <a:noFill/>
          <a:ln w="9525">
            <a:noFill/>
            <a:miter lim="800000"/>
            <a:headEnd/>
            <a:tailEnd/>
          </a:ln>
          <a:effectLst/>
        </p:spPr>
        <p:txBody>
          <a:bodyPr>
            <a:spAutoFit/>
          </a:bodyPr>
          <a:lstStyle/>
          <a:p>
            <a:pPr marL="623888" indent="-623888" algn="l">
              <a:spcBef>
                <a:spcPct val="50000"/>
              </a:spcBef>
              <a:buSzPct val="70000"/>
              <a:buFont typeface="Wingdings" pitchFamily="2" charset="2"/>
              <a:buNone/>
            </a:pPr>
            <a:r>
              <a:rPr lang="zh-CN" altLang="en-US" sz="2000" dirty="0">
                <a:solidFill>
                  <a:schemeClr val="hlink"/>
                </a:solidFill>
                <a:ea typeface="华文新魏" pitchFamily="2" charset="-122"/>
              </a:rPr>
              <a:t>（</a:t>
            </a:r>
            <a:r>
              <a:rPr lang="en-US" altLang="zh-CN" sz="2000" dirty="0">
                <a:solidFill>
                  <a:schemeClr val="hlink"/>
                </a:solidFill>
                <a:ea typeface="华文新魏" pitchFamily="2" charset="-122"/>
              </a:rPr>
              <a:t>5</a:t>
            </a:r>
            <a:r>
              <a:rPr lang="zh-CN" altLang="en-US" sz="2000" dirty="0">
                <a:solidFill>
                  <a:schemeClr val="hlink"/>
                </a:solidFill>
                <a:ea typeface="华文新魏" pitchFamily="2" charset="-122"/>
              </a:rPr>
              <a:t>）第一级人工湿地中污泥年积累量</a:t>
            </a:r>
            <a:r>
              <a:rPr lang="en-US" altLang="zh-CN" sz="2000" dirty="0">
                <a:solidFill>
                  <a:schemeClr val="hlink"/>
                </a:solidFill>
                <a:ea typeface="华文新魏" pitchFamily="2" charset="-122"/>
              </a:rPr>
              <a:t>15mm</a:t>
            </a:r>
            <a:r>
              <a:rPr lang="zh-CN" altLang="en-US" sz="2000" dirty="0">
                <a:solidFill>
                  <a:schemeClr val="hlink"/>
                </a:solidFill>
                <a:ea typeface="华文新魏" pitchFamily="2" charset="-122"/>
              </a:rPr>
              <a:t>左右，因此应每</a:t>
            </a:r>
            <a:r>
              <a:rPr lang="en-US" altLang="zh-CN" sz="2000" dirty="0">
                <a:solidFill>
                  <a:schemeClr val="hlink"/>
                </a:solidFill>
                <a:ea typeface="华文新魏" pitchFamily="2" charset="-122"/>
              </a:rPr>
              <a:t>10</a:t>
            </a:r>
            <a:r>
              <a:rPr lang="zh-CN" altLang="en-US" sz="2000" dirty="0">
                <a:solidFill>
                  <a:schemeClr val="hlink"/>
                </a:solidFill>
                <a:ea typeface="华文新魏" pitchFamily="2" charset="-122"/>
              </a:rPr>
              <a:t>～</a:t>
            </a:r>
            <a:r>
              <a:rPr lang="en-US" altLang="zh-CN" sz="2000" dirty="0">
                <a:solidFill>
                  <a:schemeClr val="hlink"/>
                </a:solidFill>
                <a:ea typeface="华文新魏" pitchFamily="2" charset="-122"/>
              </a:rPr>
              <a:t>15</a:t>
            </a:r>
            <a:r>
              <a:rPr lang="zh-CN" altLang="en-US" sz="2000" dirty="0">
                <a:solidFill>
                  <a:schemeClr val="hlink"/>
                </a:solidFill>
                <a:ea typeface="华文新魏" pitchFamily="2" charset="-122"/>
              </a:rPr>
              <a:t>年清理一次污泥</a:t>
            </a:r>
          </a:p>
        </p:txBody>
      </p:sp>
    </p:spTree>
  </p:cSld>
  <p:clrMapOvr>
    <a:masterClrMapping/>
  </p:clrMapOvr>
  <p:transition spd="med">
    <p:random/>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6" name="Text Box 4"/>
          <p:cNvSpPr txBox="1">
            <a:spLocks noChangeArrowheads="1"/>
          </p:cNvSpPr>
          <p:nvPr/>
        </p:nvSpPr>
        <p:spPr bwMode="auto">
          <a:xfrm>
            <a:off x="1475656" y="1196752"/>
            <a:ext cx="7129463" cy="457200"/>
          </a:xfrm>
          <a:prstGeom prst="rect">
            <a:avLst/>
          </a:prstGeom>
          <a:noFill/>
          <a:ln w="9525">
            <a:noFill/>
            <a:miter lim="800000"/>
            <a:headEnd/>
            <a:tailEnd/>
          </a:ln>
          <a:effectLst/>
        </p:spPr>
        <p:txBody>
          <a:bodyPr>
            <a:spAutoFit/>
          </a:bodyPr>
          <a:lstStyle/>
          <a:p>
            <a:pPr algn="l">
              <a:spcBef>
                <a:spcPct val="50000"/>
              </a:spcBef>
              <a:buFont typeface="Wingdings" pitchFamily="2" charset="2"/>
              <a:buChar char="Ø"/>
            </a:pPr>
            <a:r>
              <a:rPr lang="en-US" altLang="zh-CN" sz="2400" dirty="0">
                <a:ea typeface="华文新魏" pitchFamily="2" charset="-122"/>
              </a:rPr>
              <a:t> </a:t>
            </a:r>
            <a:r>
              <a:rPr lang="zh-CN" altLang="en-US" sz="2400" dirty="0">
                <a:ea typeface="华文新魏" pitchFamily="2" charset="-122"/>
              </a:rPr>
              <a:t>丹麦</a:t>
            </a:r>
            <a:r>
              <a:rPr lang="en-US" altLang="zh-CN" sz="2400" dirty="0">
                <a:ea typeface="华文新魏" pitchFamily="2" charset="-122"/>
              </a:rPr>
              <a:t>—</a:t>
            </a:r>
            <a:r>
              <a:rPr lang="zh-CN" altLang="en-US" sz="2400" dirty="0">
                <a:ea typeface="华文新魏" pitchFamily="2" charset="-122"/>
              </a:rPr>
              <a:t>人工湿地就地预处理农村单户生活污水：</a:t>
            </a:r>
            <a:endParaRPr lang="zh-CN" altLang="en-US" sz="2400" dirty="0">
              <a:solidFill>
                <a:srgbClr val="FF0000"/>
              </a:solidFill>
              <a:ea typeface="华文新魏" pitchFamily="2" charset="-122"/>
            </a:endParaRPr>
          </a:p>
        </p:txBody>
      </p:sp>
      <p:pic>
        <p:nvPicPr>
          <p:cNvPr id="284677" name="Picture 5"/>
          <p:cNvPicPr>
            <a:picLocks noChangeAspect="1" noChangeArrowheads="1"/>
          </p:cNvPicPr>
          <p:nvPr/>
        </p:nvPicPr>
        <p:blipFill>
          <a:blip r:embed="rId2" cstate="print"/>
          <a:srcRect/>
          <a:stretch>
            <a:fillRect/>
          </a:stretch>
        </p:blipFill>
        <p:spPr bwMode="auto">
          <a:xfrm>
            <a:off x="2051720" y="2447020"/>
            <a:ext cx="5689600" cy="2816225"/>
          </a:xfrm>
          <a:prstGeom prst="rect">
            <a:avLst/>
          </a:prstGeom>
          <a:noFill/>
          <a:ln w="31750" algn="ctr">
            <a:solidFill>
              <a:schemeClr val="tx2"/>
            </a:solidFill>
            <a:miter lim="800000"/>
            <a:headEnd/>
            <a:tailEnd/>
          </a:ln>
          <a:effectLst/>
        </p:spPr>
      </p:pic>
      <p:sp>
        <p:nvSpPr>
          <p:cNvPr id="284678" name="Text Box 6"/>
          <p:cNvSpPr txBox="1">
            <a:spLocks noChangeArrowheads="1"/>
          </p:cNvSpPr>
          <p:nvPr/>
        </p:nvSpPr>
        <p:spPr bwMode="auto">
          <a:xfrm>
            <a:off x="1259632" y="5698501"/>
            <a:ext cx="7129462" cy="396875"/>
          </a:xfrm>
          <a:prstGeom prst="rect">
            <a:avLst/>
          </a:prstGeom>
          <a:noFill/>
          <a:ln w="9525">
            <a:noFill/>
            <a:miter lim="800000"/>
            <a:headEnd/>
            <a:tailEnd/>
          </a:ln>
          <a:effectLst/>
        </p:spPr>
        <p:txBody>
          <a:bodyPr>
            <a:spAutoFit/>
          </a:bodyPr>
          <a:lstStyle/>
          <a:p>
            <a:pPr algn="ctr">
              <a:spcBef>
                <a:spcPct val="50000"/>
              </a:spcBef>
              <a:buFont typeface="Wingdings" pitchFamily="2" charset="2"/>
              <a:buNone/>
            </a:pPr>
            <a:r>
              <a:rPr lang="zh-CN" altLang="en-US" sz="2000" dirty="0">
                <a:ea typeface="华文新魏" pitchFamily="2" charset="-122"/>
              </a:rPr>
              <a:t>就地预处理单户生活污水人工湿地示意图</a:t>
            </a:r>
          </a:p>
        </p:txBody>
      </p:sp>
    </p:spTree>
  </p:cSld>
  <p:clrMapOvr>
    <a:masterClrMapping/>
  </p:clrMapOvr>
  <p:transition spd="med">
    <p:random/>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700" name="Text Box 4"/>
          <p:cNvSpPr txBox="1">
            <a:spLocks noChangeArrowheads="1"/>
          </p:cNvSpPr>
          <p:nvPr/>
        </p:nvSpPr>
        <p:spPr bwMode="auto">
          <a:xfrm>
            <a:off x="1007269" y="1341437"/>
            <a:ext cx="7129462" cy="457200"/>
          </a:xfrm>
          <a:prstGeom prst="rect">
            <a:avLst/>
          </a:prstGeom>
          <a:noFill/>
          <a:ln w="9525">
            <a:noFill/>
            <a:miter lim="800000"/>
            <a:headEnd/>
            <a:tailEnd/>
          </a:ln>
          <a:effectLst/>
        </p:spPr>
        <p:txBody>
          <a:bodyPr>
            <a:spAutoFit/>
          </a:bodyPr>
          <a:lstStyle/>
          <a:p>
            <a:pPr algn="l">
              <a:spcBef>
                <a:spcPct val="50000"/>
              </a:spcBef>
              <a:buFont typeface="Wingdings" pitchFamily="2" charset="2"/>
              <a:buChar char="Ø"/>
            </a:pPr>
            <a:r>
              <a:rPr lang="en-US" altLang="zh-CN" sz="2400" dirty="0">
                <a:ea typeface="华文新魏" pitchFamily="2" charset="-122"/>
              </a:rPr>
              <a:t> </a:t>
            </a:r>
            <a:r>
              <a:rPr lang="zh-CN" altLang="en-US" sz="2400" dirty="0">
                <a:ea typeface="华文新魏" pitchFamily="2" charset="-122"/>
              </a:rPr>
              <a:t>丹麦</a:t>
            </a:r>
            <a:r>
              <a:rPr lang="en-US" altLang="zh-CN" sz="2400" dirty="0">
                <a:ea typeface="华文新魏" pitchFamily="2" charset="-122"/>
              </a:rPr>
              <a:t>—</a:t>
            </a:r>
            <a:r>
              <a:rPr lang="zh-CN" altLang="en-US" sz="2400" dirty="0">
                <a:ea typeface="华文新魏" pitchFamily="2" charset="-122"/>
              </a:rPr>
              <a:t>人工湿地就地处理农村单户生活污水：</a:t>
            </a:r>
            <a:endParaRPr lang="zh-CN" altLang="en-US" sz="2400" dirty="0">
              <a:solidFill>
                <a:srgbClr val="FF0000"/>
              </a:solidFill>
              <a:ea typeface="华文新魏" pitchFamily="2" charset="-122"/>
            </a:endParaRPr>
          </a:p>
        </p:txBody>
      </p:sp>
      <p:sp>
        <p:nvSpPr>
          <p:cNvPr id="285701" name="Text Box 5"/>
          <p:cNvSpPr txBox="1">
            <a:spLocks noChangeArrowheads="1"/>
          </p:cNvSpPr>
          <p:nvPr/>
        </p:nvSpPr>
        <p:spPr bwMode="auto">
          <a:xfrm>
            <a:off x="1114425" y="1935162"/>
            <a:ext cx="7129463" cy="457200"/>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l"/>
            </a:pPr>
            <a:r>
              <a:rPr lang="en-US" altLang="zh-CN" sz="2400">
                <a:ea typeface="华文新魏" pitchFamily="2" charset="-122"/>
              </a:rPr>
              <a:t> </a:t>
            </a:r>
            <a:r>
              <a:rPr lang="zh-CN" altLang="en-US" sz="2400">
                <a:ea typeface="华文新魏" pitchFamily="2" charset="-122"/>
              </a:rPr>
              <a:t>主要研究内容</a:t>
            </a:r>
          </a:p>
        </p:txBody>
      </p:sp>
      <p:sp>
        <p:nvSpPr>
          <p:cNvPr id="285702" name="Text Box 6"/>
          <p:cNvSpPr txBox="1">
            <a:spLocks noChangeArrowheads="1"/>
          </p:cNvSpPr>
          <p:nvPr/>
        </p:nvSpPr>
        <p:spPr bwMode="auto">
          <a:xfrm>
            <a:off x="1331912" y="2678243"/>
            <a:ext cx="7129463" cy="396875"/>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ü"/>
            </a:pPr>
            <a:r>
              <a:rPr lang="en-US" altLang="zh-CN" sz="2000">
                <a:solidFill>
                  <a:schemeClr val="hlink"/>
                </a:solidFill>
                <a:ea typeface="华文新魏" pitchFamily="2" charset="-122"/>
              </a:rPr>
              <a:t> </a:t>
            </a:r>
            <a:r>
              <a:rPr lang="zh-CN" altLang="en-US" sz="2000">
                <a:solidFill>
                  <a:schemeClr val="hlink"/>
                </a:solidFill>
                <a:ea typeface="华文新魏" pitchFamily="2" charset="-122"/>
              </a:rPr>
              <a:t>根区氧化系统设计指南</a:t>
            </a:r>
          </a:p>
        </p:txBody>
      </p:sp>
      <p:sp>
        <p:nvSpPr>
          <p:cNvPr id="285703" name="Text Box 7"/>
          <p:cNvSpPr txBox="1">
            <a:spLocks noChangeArrowheads="1"/>
          </p:cNvSpPr>
          <p:nvPr/>
        </p:nvSpPr>
        <p:spPr bwMode="auto">
          <a:xfrm>
            <a:off x="1331913" y="3269386"/>
            <a:ext cx="7129462" cy="396875"/>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ü"/>
            </a:pPr>
            <a:r>
              <a:rPr lang="en-US" altLang="zh-CN" sz="2000" dirty="0">
                <a:solidFill>
                  <a:schemeClr val="hlink"/>
                </a:solidFill>
                <a:ea typeface="华文新魏" pitchFamily="2" charset="-122"/>
              </a:rPr>
              <a:t> </a:t>
            </a:r>
            <a:r>
              <a:rPr lang="zh-CN" altLang="en-US" sz="2000" dirty="0">
                <a:solidFill>
                  <a:schemeClr val="hlink"/>
                </a:solidFill>
                <a:ea typeface="华文新魏" pitchFamily="2" charset="-122"/>
              </a:rPr>
              <a:t>垂直流人工系统设计指南</a:t>
            </a:r>
          </a:p>
        </p:txBody>
      </p:sp>
      <p:sp>
        <p:nvSpPr>
          <p:cNvPr id="285704" name="Text Box 8"/>
          <p:cNvSpPr txBox="1">
            <a:spLocks noChangeArrowheads="1"/>
          </p:cNvSpPr>
          <p:nvPr/>
        </p:nvSpPr>
        <p:spPr bwMode="auto">
          <a:xfrm>
            <a:off x="1331913" y="3838344"/>
            <a:ext cx="7129462" cy="396875"/>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ü"/>
            </a:pPr>
            <a:r>
              <a:rPr lang="en-US" altLang="zh-CN" sz="2000" dirty="0">
                <a:solidFill>
                  <a:schemeClr val="hlink"/>
                </a:solidFill>
                <a:ea typeface="华文新魏" pitchFamily="2" charset="-122"/>
              </a:rPr>
              <a:t> </a:t>
            </a:r>
            <a:r>
              <a:rPr lang="zh-CN" altLang="en-US" sz="2000" dirty="0">
                <a:solidFill>
                  <a:schemeClr val="hlink"/>
                </a:solidFill>
                <a:ea typeface="华文新魏" pitchFamily="2" charset="-122"/>
              </a:rPr>
              <a:t>柳树湿地系统设计指南</a:t>
            </a:r>
          </a:p>
        </p:txBody>
      </p:sp>
      <p:sp>
        <p:nvSpPr>
          <p:cNvPr id="285705" name="Text Box 9"/>
          <p:cNvSpPr txBox="1">
            <a:spLocks noChangeArrowheads="1"/>
          </p:cNvSpPr>
          <p:nvPr/>
        </p:nvSpPr>
        <p:spPr bwMode="auto">
          <a:xfrm>
            <a:off x="1114425" y="4434234"/>
            <a:ext cx="7129463" cy="457200"/>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l"/>
            </a:pPr>
            <a:r>
              <a:rPr lang="en-US" altLang="zh-CN" sz="2400" dirty="0">
                <a:ea typeface="华文新魏" pitchFamily="2" charset="-122"/>
              </a:rPr>
              <a:t> </a:t>
            </a:r>
            <a:r>
              <a:rPr lang="zh-CN" altLang="en-US" sz="2400" dirty="0">
                <a:ea typeface="华文新魏" pitchFamily="2" charset="-122"/>
              </a:rPr>
              <a:t>问题</a:t>
            </a:r>
          </a:p>
        </p:txBody>
      </p:sp>
      <p:sp>
        <p:nvSpPr>
          <p:cNvPr id="285706" name="Text Box 10"/>
          <p:cNvSpPr txBox="1">
            <a:spLocks noChangeArrowheads="1"/>
          </p:cNvSpPr>
          <p:nvPr/>
        </p:nvSpPr>
        <p:spPr bwMode="auto">
          <a:xfrm>
            <a:off x="1331913" y="5116990"/>
            <a:ext cx="7129462" cy="396875"/>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ü"/>
            </a:pPr>
            <a:r>
              <a:rPr lang="en-US" altLang="zh-CN" sz="2000">
                <a:solidFill>
                  <a:schemeClr val="hlink"/>
                </a:solidFill>
                <a:ea typeface="华文新魏" pitchFamily="2" charset="-122"/>
              </a:rPr>
              <a:t> </a:t>
            </a:r>
            <a:r>
              <a:rPr lang="zh-CN" altLang="en-US" sz="2000">
                <a:solidFill>
                  <a:schemeClr val="hlink"/>
                </a:solidFill>
                <a:ea typeface="华文新魏" pitchFamily="2" charset="-122"/>
              </a:rPr>
              <a:t>对除磷，还没有适宜的技术方案（目前使用化学法除磷）</a:t>
            </a:r>
          </a:p>
        </p:txBody>
      </p:sp>
    </p:spTree>
  </p:cSld>
  <p:clrMapOvr>
    <a:masterClrMapping/>
  </p:clrMapOvr>
  <p:transition spd="med">
    <p:random/>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3" name="Rectangle 3"/>
          <p:cNvSpPr>
            <a:spLocks noChangeArrowheads="1"/>
          </p:cNvSpPr>
          <p:nvPr/>
        </p:nvSpPr>
        <p:spPr bwMode="auto">
          <a:xfrm>
            <a:off x="1116013" y="981075"/>
            <a:ext cx="6048375" cy="503238"/>
          </a:xfrm>
          <a:prstGeom prst="rect">
            <a:avLst/>
          </a:prstGeom>
          <a:noFill/>
          <a:ln w="9525">
            <a:noFill/>
            <a:miter lim="800000"/>
            <a:headEnd/>
            <a:tailEnd/>
          </a:ln>
          <a:effectLst/>
        </p:spPr>
        <p:txBody>
          <a:bodyPr/>
          <a:lstStyle/>
          <a:p>
            <a:pPr marL="342900" indent="-342900" algn="l">
              <a:buClr>
                <a:schemeClr val="folHlink"/>
              </a:buClr>
              <a:buSzPct val="60000"/>
              <a:buFont typeface="Wingdings" pitchFamily="2" charset="2"/>
              <a:buChar char="n"/>
            </a:pPr>
            <a:r>
              <a:rPr kumimoji="0" lang="zh-CN" altLang="en-US" sz="3600" dirty="0">
                <a:solidFill>
                  <a:srgbClr val="0BF57A"/>
                </a:solidFill>
                <a:latin typeface="Tahoma" pitchFamily="34" charset="0"/>
                <a:ea typeface="华文隶书" pitchFamily="2" charset="-122"/>
              </a:rPr>
              <a:t>（</a:t>
            </a:r>
            <a:r>
              <a:rPr kumimoji="0" lang="en-US" altLang="zh-CN" sz="3600" dirty="0">
                <a:solidFill>
                  <a:srgbClr val="0BF57A"/>
                </a:solidFill>
                <a:latin typeface="Tahoma" pitchFamily="34" charset="0"/>
                <a:ea typeface="华文隶书" pitchFamily="2" charset="-122"/>
              </a:rPr>
              <a:t>2</a:t>
            </a:r>
            <a:r>
              <a:rPr kumimoji="0" lang="zh-CN" altLang="en-US" sz="3600" dirty="0">
                <a:solidFill>
                  <a:srgbClr val="0BF57A"/>
                </a:solidFill>
                <a:latin typeface="Tahoma" pitchFamily="34" charset="0"/>
                <a:ea typeface="华文隶书" pitchFamily="2" charset="-122"/>
              </a:rPr>
              <a:t>）化工废水处理</a:t>
            </a:r>
          </a:p>
        </p:txBody>
      </p:sp>
      <p:sp>
        <p:nvSpPr>
          <p:cNvPr id="189444" name="Text Box 4"/>
          <p:cNvSpPr txBox="1">
            <a:spLocks noChangeArrowheads="1"/>
          </p:cNvSpPr>
          <p:nvPr/>
        </p:nvSpPr>
        <p:spPr bwMode="auto">
          <a:xfrm>
            <a:off x="1187624" y="1771650"/>
            <a:ext cx="7705725" cy="519113"/>
          </a:xfrm>
          <a:prstGeom prst="rect">
            <a:avLst/>
          </a:prstGeom>
          <a:noFill/>
          <a:ln w="9525">
            <a:noFill/>
            <a:miter lim="800000"/>
            <a:headEnd/>
            <a:tailEnd/>
          </a:ln>
          <a:effectLst/>
        </p:spPr>
        <p:txBody>
          <a:bodyPr>
            <a:spAutoFit/>
          </a:bodyPr>
          <a:lstStyle/>
          <a:p>
            <a:pPr algn="l">
              <a:spcBef>
                <a:spcPct val="50000"/>
              </a:spcBef>
              <a:buFont typeface="Wingdings" pitchFamily="2" charset="2"/>
              <a:buChar char="Ø"/>
            </a:pPr>
            <a:r>
              <a:rPr lang="en-US" altLang="zh-CN" sz="2400" dirty="0">
                <a:ea typeface="华文新魏" pitchFamily="2" charset="-122"/>
              </a:rPr>
              <a:t> </a:t>
            </a:r>
            <a:r>
              <a:rPr lang="zh-CN" altLang="en-US" sz="2400" dirty="0">
                <a:ea typeface="华文新魏" pitchFamily="2" charset="-122"/>
              </a:rPr>
              <a:t>美国加利福尼亚州</a:t>
            </a:r>
            <a:r>
              <a:rPr lang="en-US" altLang="zh-CN" sz="2400" dirty="0">
                <a:ea typeface="华文新魏" pitchFamily="2" charset="-122"/>
              </a:rPr>
              <a:t>Chevron </a:t>
            </a:r>
            <a:r>
              <a:rPr lang="en-US" altLang="zh-CN" sz="2400" dirty="0" err="1">
                <a:ea typeface="华文新魏" pitchFamily="2" charset="-122"/>
              </a:rPr>
              <a:t>Richment</a:t>
            </a:r>
            <a:r>
              <a:rPr lang="zh-CN" altLang="en-US" sz="2400" dirty="0">
                <a:ea typeface="华文新魏" pitchFamily="2" charset="-122"/>
              </a:rPr>
              <a:t>炼油厂</a:t>
            </a:r>
            <a:r>
              <a:rPr lang="zh-CN" altLang="en-US" sz="2800" dirty="0">
                <a:ea typeface="华文新魏" pitchFamily="2" charset="-122"/>
              </a:rPr>
              <a:t>：</a:t>
            </a:r>
            <a:endParaRPr lang="zh-CN" altLang="en-US" sz="2800" dirty="0">
              <a:solidFill>
                <a:srgbClr val="FF0000"/>
              </a:solidFill>
              <a:ea typeface="华文新魏" pitchFamily="2" charset="-122"/>
            </a:endParaRPr>
          </a:p>
        </p:txBody>
      </p:sp>
      <p:sp>
        <p:nvSpPr>
          <p:cNvPr id="189484" name="Text Box 44"/>
          <p:cNvSpPr txBox="1">
            <a:spLocks noChangeArrowheads="1"/>
          </p:cNvSpPr>
          <p:nvPr/>
        </p:nvSpPr>
        <p:spPr bwMode="auto">
          <a:xfrm>
            <a:off x="1403350" y="2499519"/>
            <a:ext cx="6481763" cy="396875"/>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l"/>
            </a:pPr>
            <a:r>
              <a:rPr lang="en-US" altLang="zh-CN" sz="2000" dirty="0">
                <a:ea typeface="华文新魏" pitchFamily="2" charset="-122"/>
              </a:rPr>
              <a:t> </a:t>
            </a:r>
            <a:r>
              <a:rPr lang="zh-CN" altLang="en-US" sz="2000" dirty="0">
                <a:ea typeface="华文新魏" pitchFamily="2" charset="-122"/>
              </a:rPr>
              <a:t>工艺流程图：</a:t>
            </a:r>
            <a:endParaRPr lang="zh-CN" altLang="en-US" sz="2000" dirty="0">
              <a:solidFill>
                <a:schemeClr val="hlink"/>
              </a:solidFill>
              <a:ea typeface="华文新魏" pitchFamily="2" charset="-122"/>
            </a:endParaRPr>
          </a:p>
        </p:txBody>
      </p:sp>
      <p:grpSp>
        <p:nvGrpSpPr>
          <p:cNvPr id="2" name="Group 54"/>
          <p:cNvGrpSpPr>
            <a:grpSpLocks/>
          </p:cNvGrpSpPr>
          <p:nvPr/>
        </p:nvGrpSpPr>
        <p:grpSpPr bwMode="auto">
          <a:xfrm>
            <a:off x="2447925" y="3126184"/>
            <a:ext cx="4248150" cy="720725"/>
            <a:chOff x="1519" y="2205"/>
            <a:chExt cx="2676" cy="454"/>
          </a:xfrm>
        </p:grpSpPr>
        <p:sp>
          <p:nvSpPr>
            <p:cNvPr id="189481" name="Line 41"/>
            <p:cNvSpPr>
              <a:spLocks noChangeShapeType="1"/>
            </p:cNvSpPr>
            <p:nvPr/>
          </p:nvSpPr>
          <p:spPr bwMode="auto">
            <a:xfrm>
              <a:off x="3379" y="2432"/>
              <a:ext cx="408" cy="1"/>
            </a:xfrm>
            <a:prstGeom prst="line">
              <a:avLst/>
            </a:prstGeom>
            <a:noFill/>
            <a:ln w="9525">
              <a:solidFill>
                <a:schemeClr val="tx1"/>
              </a:solidFill>
              <a:round/>
              <a:headEnd/>
              <a:tailEnd type="triangle" w="med" len="med"/>
            </a:ln>
            <a:effectLst/>
          </p:spPr>
          <p:txBody>
            <a:bodyPr wrap="none" anchor="ctr"/>
            <a:lstStyle/>
            <a:p>
              <a:endParaRPr lang="zh-CN" altLang="en-US"/>
            </a:p>
          </p:txBody>
        </p:sp>
        <p:sp>
          <p:nvSpPr>
            <p:cNvPr id="189482" name="Rectangle 42"/>
            <p:cNvSpPr>
              <a:spLocks noChangeArrowheads="1"/>
            </p:cNvSpPr>
            <p:nvPr/>
          </p:nvSpPr>
          <p:spPr bwMode="auto">
            <a:xfrm>
              <a:off x="1519" y="2251"/>
              <a:ext cx="590" cy="363"/>
            </a:xfrm>
            <a:prstGeom prst="rect">
              <a:avLst/>
            </a:prstGeom>
            <a:noFill/>
            <a:ln w="9525" algn="ctr">
              <a:noFill/>
              <a:miter lim="800000"/>
              <a:headEnd/>
              <a:tailEnd/>
            </a:ln>
            <a:effectLst/>
          </p:spPr>
          <p:txBody>
            <a:bodyPr wrap="none" anchor="ctr"/>
            <a:lstStyle/>
            <a:p>
              <a:pPr marL="342900" indent="-342900">
                <a:buFontTx/>
                <a:buNone/>
              </a:pPr>
              <a:r>
                <a:rPr lang="zh-CN" altLang="en-US" sz="2000" dirty="0">
                  <a:ea typeface="华文新魏" pitchFamily="2" charset="-122"/>
                </a:rPr>
                <a:t>工业废水</a:t>
              </a:r>
            </a:p>
            <a:p>
              <a:pPr marL="342900" indent="-342900">
                <a:buFontTx/>
                <a:buNone/>
              </a:pPr>
              <a:r>
                <a:rPr lang="zh-CN" altLang="en-US" sz="2000" dirty="0">
                  <a:ea typeface="华文新魏" pitchFamily="2" charset="-122"/>
                </a:rPr>
                <a:t>厂区雨水</a:t>
              </a:r>
            </a:p>
          </p:txBody>
        </p:sp>
        <p:sp>
          <p:nvSpPr>
            <p:cNvPr id="189483" name="Rectangle 43"/>
            <p:cNvSpPr>
              <a:spLocks noChangeArrowheads="1"/>
            </p:cNvSpPr>
            <p:nvPr/>
          </p:nvSpPr>
          <p:spPr bwMode="auto">
            <a:xfrm>
              <a:off x="3787" y="2251"/>
              <a:ext cx="408" cy="362"/>
            </a:xfrm>
            <a:prstGeom prst="rect">
              <a:avLst/>
            </a:prstGeom>
            <a:noFill/>
            <a:ln w="9525" algn="ctr">
              <a:noFill/>
              <a:miter lim="800000"/>
              <a:headEnd/>
              <a:tailEnd/>
            </a:ln>
            <a:effectLst/>
          </p:spPr>
          <p:txBody>
            <a:bodyPr wrap="none" anchor="ctr"/>
            <a:lstStyle/>
            <a:p>
              <a:pPr marL="342900" indent="-342900">
                <a:buFontTx/>
                <a:buNone/>
              </a:pPr>
              <a:r>
                <a:rPr lang="zh-CN" altLang="en-US" sz="2000">
                  <a:ea typeface="华文新魏" pitchFamily="2" charset="-122"/>
                </a:rPr>
                <a:t>排放</a:t>
              </a:r>
            </a:p>
          </p:txBody>
        </p:sp>
        <p:sp>
          <p:nvSpPr>
            <p:cNvPr id="189486" name="Rectangle 46"/>
            <p:cNvSpPr>
              <a:spLocks noChangeArrowheads="1"/>
            </p:cNvSpPr>
            <p:nvPr/>
          </p:nvSpPr>
          <p:spPr bwMode="auto">
            <a:xfrm>
              <a:off x="2562" y="2205"/>
              <a:ext cx="816" cy="454"/>
            </a:xfrm>
            <a:prstGeom prst="rect">
              <a:avLst/>
            </a:prstGeom>
            <a:solidFill>
              <a:schemeClr val="accent1"/>
            </a:solidFill>
            <a:ln w="9525" algn="ctr">
              <a:solidFill>
                <a:schemeClr val="tx1"/>
              </a:solidFill>
              <a:miter lim="800000"/>
              <a:headEnd/>
              <a:tailEnd/>
            </a:ln>
            <a:effectLst/>
          </p:spPr>
          <p:txBody>
            <a:bodyPr wrap="none" anchor="ctr"/>
            <a:lstStyle/>
            <a:p>
              <a:pPr marL="342900" indent="-342900">
                <a:buFontTx/>
                <a:buNone/>
              </a:pPr>
              <a:r>
                <a:rPr lang="zh-CN" altLang="en-US" sz="2000">
                  <a:ea typeface="华文新魏" pitchFamily="2" charset="-122"/>
                </a:rPr>
                <a:t>人工湿地</a:t>
              </a:r>
              <a:endParaRPr lang="zh-CN" altLang="en-US" sz="2000" baseline="30000">
                <a:ea typeface="华文新魏" pitchFamily="2" charset="-122"/>
              </a:endParaRPr>
            </a:p>
          </p:txBody>
        </p:sp>
        <p:sp>
          <p:nvSpPr>
            <p:cNvPr id="189488" name="Line 48"/>
            <p:cNvSpPr>
              <a:spLocks noChangeShapeType="1"/>
            </p:cNvSpPr>
            <p:nvPr/>
          </p:nvSpPr>
          <p:spPr bwMode="auto">
            <a:xfrm>
              <a:off x="2154" y="2432"/>
              <a:ext cx="408" cy="0"/>
            </a:xfrm>
            <a:prstGeom prst="line">
              <a:avLst/>
            </a:prstGeom>
            <a:noFill/>
            <a:ln w="9525">
              <a:solidFill>
                <a:schemeClr val="tx1"/>
              </a:solidFill>
              <a:round/>
              <a:headEnd/>
              <a:tailEnd type="triangle" w="med" len="med"/>
            </a:ln>
            <a:effectLst/>
          </p:spPr>
          <p:txBody>
            <a:bodyPr wrap="none" anchor="ctr"/>
            <a:lstStyle/>
            <a:p>
              <a:endParaRPr lang="zh-CN" altLang="en-US"/>
            </a:p>
          </p:txBody>
        </p:sp>
      </p:grpSp>
      <p:sp>
        <p:nvSpPr>
          <p:cNvPr id="189489" name="Text Box 49"/>
          <p:cNvSpPr txBox="1">
            <a:spLocks noChangeArrowheads="1"/>
          </p:cNvSpPr>
          <p:nvPr/>
        </p:nvSpPr>
        <p:spPr bwMode="auto">
          <a:xfrm>
            <a:off x="1403350" y="4087217"/>
            <a:ext cx="6481763" cy="396875"/>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l"/>
            </a:pPr>
            <a:r>
              <a:rPr lang="en-US" altLang="zh-CN" sz="2000">
                <a:ea typeface="华文新魏" pitchFamily="2" charset="-122"/>
              </a:rPr>
              <a:t> </a:t>
            </a:r>
            <a:r>
              <a:rPr lang="zh-CN" altLang="en-US" sz="2000">
                <a:ea typeface="华文新魏" pitchFamily="2" charset="-122"/>
              </a:rPr>
              <a:t>建设运行经验：</a:t>
            </a:r>
            <a:endParaRPr lang="zh-CN" altLang="en-US" sz="2000">
              <a:solidFill>
                <a:schemeClr val="hlink"/>
              </a:solidFill>
              <a:ea typeface="华文新魏" pitchFamily="2" charset="-122"/>
            </a:endParaRPr>
          </a:p>
        </p:txBody>
      </p:sp>
      <p:sp>
        <p:nvSpPr>
          <p:cNvPr id="189490" name="Text Box 50"/>
          <p:cNvSpPr txBox="1">
            <a:spLocks noChangeArrowheads="1"/>
          </p:cNvSpPr>
          <p:nvPr/>
        </p:nvSpPr>
        <p:spPr bwMode="auto">
          <a:xfrm>
            <a:off x="1547813" y="4652684"/>
            <a:ext cx="6481762" cy="396875"/>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ü"/>
            </a:pPr>
            <a:r>
              <a:rPr lang="en-US" altLang="zh-CN" sz="2000" dirty="0">
                <a:solidFill>
                  <a:schemeClr val="hlink"/>
                </a:solidFill>
                <a:ea typeface="华文新魏" pitchFamily="2" charset="-122"/>
              </a:rPr>
              <a:t> </a:t>
            </a:r>
            <a:r>
              <a:rPr lang="zh-CN" altLang="en-US" sz="2000" dirty="0">
                <a:solidFill>
                  <a:schemeClr val="hlink"/>
                </a:solidFill>
                <a:ea typeface="华文新魏" pitchFamily="2" charset="-122"/>
              </a:rPr>
              <a:t>条件合适时，淤积的氧化塘改建为人工湿地是可行的</a:t>
            </a:r>
          </a:p>
        </p:txBody>
      </p:sp>
      <p:sp>
        <p:nvSpPr>
          <p:cNvPr id="189491" name="Text Box 51"/>
          <p:cNvSpPr txBox="1">
            <a:spLocks noChangeArrowheads="1"/>
          </p:cNvSpPr>
          <p:nvPr/>
        </p:nvSpPr>
        <p:spPr bwMode="auto">
          <a:xfrm>
            <a:off x="1547813" y="5445224"/>
            <a:ext cx="6481762" cy="396875"/>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ü"/>
            </a:pPr>
            <a:r>
              <a:rPr lang="en-US" altLang="zh-CN" sz="2000" dirty="0">
                <a:solidFill>
                  <a:schemeClr val="hlink"/>
                </a:solidFill>
                <a:ea typeface="华文新魏" pitchFamily="2" charset="-122"/>
              </a:rPr>
              <a:t> </a:t>
            </a:r>
            <a:r>
              <a:rPr lang="zh-CN" altLang="en-US" sz="2000" dirty="0">
                <a:solidFill>
                  <a:schemeClr val="hlink"/>
                </a:solidFill>
                <a:ea typeface="华文新魏" pitchFamily="2" charset="-122"/>
              </a:rPr>
              <a:t>湿地可为水禽提供很有价值的栖息地</a:t>
            </a:r>
          </a:p>
        </p:txBody>
      </p:sp>
      <p:sp>
        <p:nvSpPr>
          <p:cNvPr id="189492" name="Text Box 52"/>
          <p:cNvSpPr txBox="1">
            <a:spLocks noChangeArrowheads="1"/>
          </p:cNvSpPr>
          <p:nvPr/>
        </p:nvSpPr>
        <p:spPr bwMode="auto">
          <a:xfrm>
            <a:off x="1547813" y="5013176"/>
            <a:ext cx="6481762" cy="396875"/>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ü"/>
            </a:pPr>
            <a:r>
              <a:rPr lang="en-US" altLang="zh-CN" sz="2000" dirty="0">
                <a:solidFill>
                  <a:schemeClr val="hlink"/>
                </a:solidFill>
                <a:ea typeface="华文新魏" pitchFamily="2" charset="-122"/>
              </a:rPr>
              <a:t> </a:t>
            </a:r>
            <a:r>
              <a:rPr lang="zh-CN" altLang="en-US" sz="2000" dirty="0">
                <a:solidFill>
                  <a:schemeClr val="hlink"/>
                </a:solidFill>
                <a:ea typeface="华文新魏" pitchFamily="2" charset="-122"/>
              </a:rPr>
              <a:t>湿地稳定运行的最关键因素是控制污水负荷</a:t>
            </a:r>
          </a:p>
        </p:txBody>
      </p:sp>
      <p:sp>
        <p:nvSpPr>
          <p:cNvPr id="189493" name="Text Box 53"/>
          <p:cNvSpPr txBox="1">
            <a:spLocks noChangeArrowheads="1"/>
          </p:cNvSpPr>
          <p:nvPr/>
        </p:nvSpPr>
        <p:spPr bwMode="auto">
          <a:xfrm>
            <a:off x="1692275" y="5877272"/>
            <a:ext cx="7056438" cy="396875"/>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None/>
            </a:pPr>
            <a:r>
              <a:rPr lang="en-US" altLang="zh-CN" sz="2000" dirty="0">
                <a:solidFill>
                  <a:schemeClr val="hlink"/>
                </a:solidFill>
                <a:ea typeface="华文新魏" pitchFamily="2" charset="-122"/>
              </a:rPr>
              <a:t>--</a:t>
            </a:r>
            <a:r>
              <a:rPr lang="zh-CN" altLang="en-US" sz="2000" dirty="0">
                <a:solidFill>
                  <a:schemeClr val="hlink"/>
                </a:solidFill>
                <a:ea typeface="华文新魏" pitchFamily="2" charset="-122"/>
              </a:rPr>
              <a:t>人工湿地上鸟类数量有</a:t>
            </a:r>
            <a:r>
              <a:rPr lang="en-US" altLang="zh-CN" sz="2000" dirty="0">
                <a:solidFill>
                  <a:schemeClr val="hlink"/>
                </a:solidFill>
                <a:ea typeface="华文新魏" pitchFamily="2" charset="-122"/>
              </a:rPr>
              <a:t>200</a:t>
            </a:r>
            <a:r>
              <a:rPr lang="zh-CN" altLang="en-US" sz="2000" dirty="0">
                <a:solidFill>
                  <a:schemeClr val="hlink"/>
                </a:solidFill>
                <a:ea typeface="华文新魏" pitchFamily="2" charset="-122"/>
              </a:rPr>
              <a:t>万只，鸟的种类达</a:t>
            </a:r>
            <a:r>
              <a:rPr lang="en-US" altLang="zh-CN" sz="2000" dirty="0">
                <a:solidFill>
                  <a:schemeClr val="hlink"/>
                </a:solidFill>
                <a:ea typeface="华文新魏" pitchFamily="2" charset="-122"/>
              </a:rPr>
              <a:t>85</a:t>
            </a:r>
            <a:r>
              <a:rPr lang="zh-CN" altLang="en-US" sz="2000" dirty="0">
                <a:solidFill>
                  <a:schemeClr val="hlink"/>
                </a:solidFill>
                <a:ea typeface="华文新魏" pitchFamily="2" charset="-122"/>
              </a:rPr>
              <a:t>种之多</a:t>
            </a:r>
          </a:p>
        </p:txBody>
      </p:sp>
    </p:spTree>
  </p:cSld>
  <p:clrMapOvr>
    <a:masterClrMapping/>
  </p:clrMapOvr>
  <p:transition spd="med">
    <p:random/>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5" name="Rectangle 3"/>
          <p:cNvSpPr>
            <a:spLocks noChangeArrowheads="1"/>
          </p:cNvSpPr>
          <p:nvPr/>
        </p:nvSpPr>
        <p:spPr bwMode="auto">
          <a:xfrm>
            <a:off x="1187450" y="836613"/>
            <a:ext cx="6048375" cy="503237"/>
          </a:xfrm>
          <a:prstGeom prst="rect">
            <a:avLst/>
          </a:prstGeom>
          <a:noFill/>
          <a:ln w="9525">
            <a:noFill/>
            <a:miter lim="800000"/>
            <a:headEnd/>
            <a:tailEnd/>
          </a:ln>
          <a:effectLst/>
        </p:spPr>
        <p:txBody>
          <a:bodyPr/>
          <a:lstStyle/>
          <a:p>
            <a:pPr algn="l">
              <a:buClr>
                <a:schemeClr val="folHlink"/>
              </a:buClr>
              <a:buSzPct val="60000"/>
            </a:pPr>
            <a:r>
              <a:rPr kumimoji="0" lang="zh-CN" altLang="en-US" sz="3600" dirty="0">
                <a:solidFill>
                  <a:srgbClr val="0BF57A"/>
                </a:solidFill>
                <a:latin typeface="Tahoma" pitchFamily="34" charset="0"/>
                <a:ea typeface="华文隶书" pitchFamily="2" charset="-122"/>
              </a:rPr>
              <a:t>（</a:t>
            </a:r>
            <a:r>
              <a:rPr kumimoji="0" lang="en-US" altLang="zh-CN" sz="3600" dirty="0">
                <a:solidFill>
                  <a:srgbClr val="0BF57A"/>
                </a:solidFill>
                <a:latin typeface="Tahoma" pitchFamily="34" charset="0"/>
                <a:ea typeface="华文隶书" pitchFamily="2" charset="-122"/>
              </a:rPr>
              <a:t>3</a:t>
            </a:r>
            <a:r>
              <a:rPr kumimoji="0" lang="zh-CN" altLang="en-US" sz="3600" dirty="0">
                <a:solidFill>
                  <a:srgbClr val="0BF57A"/>
                </a:solidFill>
                <a:latin typeface="Tahoma" pitchFamily="34" charset="0"/>
                <a:ea typeface="华文隶书" pitchFamily="2" charset="-122"/>
              </a:rPr>
              <a:t>）农村非点源污染控制</a:t>
            </a:r>
          </a:p>
        </p:txBody>
      </p:sp>
      <p:sp>
        <p:nvSpPr>
          <p:cNvPr id="264196" name="Text Box 4"/>
          <p:cNvSpPr txBox="1">
            <a:spLocks noChangeArrowheads="1"/>
          </p:cNvSpPr>
          <p:nvPr/>
        </p:nvSpPr>
        <p:spPr bwMode="auto">
          <a:xfrm>
            <a:off x="1115616" y="1782439"/>
            <a:ext cx="7705725" cy="457200"/>
          </a:xfrm>
          <a:prstGeom prst="rect">
            <a:avLst/>
          </a:prstGeom>
          <a:noFill/>
          <a:ln w="9525">
            <a:noFill/>
            <a:miter lim="800000"/>
            <a:headEnd/>
            <a:tailEnd/>
          </a:ln>
          <a:effectLst/>
        </p:spPr>
        <p:txBody>
          <a:bodyPr>
            <a:spAutoFit/>
          </a:bodyPr>
          <a:lstStyle/>
          <a:p>
            <a:pPr algn="l">
              <a:spcBef>
                <a:spcPct val="50000"/>
              </a:spcBef>
              <a:buFont typeface="Wingdings" pitchFamily="2" charset="2"/>
              <a:buChar char="Ø"/>
            </a:pPr>
            <a:r>
              <a:rPr lang="en-US" altLang="zh-CN" sz="2400">
                <a:ea typeface="华文新魏" pitchFamily="2" charset="-122"/>
              </a:rPr>
              <a:t> </a:t>
            </a:r>
            <a:r>
              <a:rPr lang="zh-CN" altLang="en-US" sz="2400">
                <a:ea typeface="华文新魏" pitchFamily="2" charset="-122"/>
              </a:rPr>
              <a:t>中国</a:t>
            </a:r>
            <a:r>
              <a:rPr lang="en-US" altLang="zh-CN" sz="2400">
                <a:ea typeface="华文新魏" pitchFamily="2" charset="-122"/>
              </a:rPr>
              <a:t>—</a:t>
            </a:r>
            <a:r>
              <a:rPr lang="zh-CN" altLang="en-US" sz="2400">
                <a:ea typeface="华文新魏" pitchFamily="2" charset="-122"/>
              </a:rPr>
              <a:t>云南滇池人工湿地脱氮除磷：</a:t>
            </a:r>
            <a:endParaRPr lang="zh-CN" altLang="en-US" sz="2400">
              <a:solidFill>
                <a:srgbClr val="FF0000"/>
              </a:solidFill>
              <a:ea typeface="华文新魏" pitchFamily="2" charset="-122"/>
            </a:endParaRPr>
          </a:p>
        </p:txBody>
      </p:sp>
      <p:sp>
        <p:nvSpPr>
          <p:cNvPr id="264197" name="Text Box 5"/>
          <p:cNvSpPr txBox="1">
            <a:spLocks noChangeArrowheads="1"/>
          </p:cNvSpPr>
          <p:nvPr/>
        </p:nvSpPr>
        <p:spPr bwMode="auto">
          <a:xfrm>
            <a:off x="1475656" y="2453628"/>
            <a:ext cx="6481762" cy="457200"/>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l"/>
            </a:pPr>
            <a:r>
              <a:rPr lang="en-US" altLang="zh-CN" sz="2400" dirty="0">
                <a:ea typeface="华文新魏" pitchFamily="2" charset="-122"/>
              </a:rPr>
              <a:t> </a:t>
            </a:r>
            <a:r>
              <a:rPr lang="zh-CN" altLang="en-US" sz="2400" dirty="0">
                <a:ea typeface="华文新魏" pitchFamily="2" charset="-122"/>
              </a:rPr>
              <a:t>主要研究内容</a:t>
            </a:r>
            <a:r>
              <a:rPr lang="zh-CN" altLang="en-US" sz="2400" dirty="0">
                <a:solidFill>
                  <a:schemeClr val="hlink"/>
                </a:solidFill>
                <a:ea typeface="华文新魏" pitchFamily="2" charset="-122"/>
              </a:rPr>
              <a:t>：</a:t>
            </a:r>
          </a:p>
        </p:txBody>
      </p:sp>
      <p:sp>
        <p:nvSpPr>
          <p:cNvPr id="264198" name="Text Box 6"/>
          <p:cNvSpPr txBox="1">
            <a:spLocks noChangeArrowheads="1"/>
          </p:cNvSpPr>
          <p:nvPr/>
        </p:nvSpPr>
        <p:spPr bwMode="auto">
          <a:xfrm>
            <a:off x="1727597" y="3124817"/>
            <a:ext cx="6481762" cy="396875"/>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None/>
            </a:pPr>
            <a:r>
              <a:rPr lang="zh-CN" altLang="en-US" sz="2000" dirty="0">
                <a:solidFill>
                  <a:schemeClr val="hlink"/>
                </a:solidFill>
                <a:ea typeface="华文新魏" pitchFamily="2" charset="-122"/>
              </a:rPr>
              <a:t>（</a:t>
            </a:r>
            <a:r>
              <a:rPr lang="en-US" altLang="zh-CN" sz="2000" dirty="0">
                <a:solidFill>
                  <a:schemeClr val="hlink"/>
                </a:solidFill>
                <a:ea typeface="华文新魏" pitchFamily="2" charset="-122"/>
              </a:rPr>
              <a:t>1</a:t>
            </a:r>
            <a:r>
              <a:rPr lang="zh-CN" altLang="en-US" sz="2000" dirty="0">
                <a:solidFill>
                  <a:schemeClr val="hlink"/>
                </a:solidFill>
                <a:ea typeface="华文新魏" pitchFamily="2" charset="-122"/>
              </a:rPr>
              <a:t>）人工湿地脱氮的工艺参数研究</a:t>
            </a:r>
          </a:p>
        </p:txBody>
      </p:sp>
      <p:sp>
        <p:nvSpPr>
          <p:cNvPr id="264199" name="Text Box 7"/>
          <p:cNvSpPr txBox="1">
            <a:spLocks noChangeArrowheads="1"/>
          </p:cNvSpPr>
          <p:nvPr/>
        </p:nvSpPr>
        <p:spPr bwMode="auto">
          <a:xfrm>
            <a:off x="1701946" y="3662670"/>
            <a:ext cx="6481762" cy="396875"/>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None/>
            </a:pPr>
            <a:r>
              <a:rPr lang="zh-CN" altLang="en-US" sz="2000" dirty="0">
                <a:solidFill>
                  <a:schemeClr val="hlink"/>
                </a:solidFill>
                <a:ea typeface="华文新魏" pitchFamily="2" charset="-122"/>
              </a:rPr>
              <a:t>（</a:t>
            </a:r>
            <a:r>
              <a:rPr lang="en-US" altLang="zh-CN" sz="2000" dirty="0">
                <a:solidFill>
                  <a:schemeClr val="hlink"/>
                </a:solidFill>
                <a:ea typeface="华文新魏" pitchFamily="2" charset="-122"/>
              </a:rPr>
              <a:t>2</a:t>
            </a:r>
            <a:r>
              <a:rPr lang="zh-CN" altLang="en-US" sz="2000" dirty="0">
                <a:solidFill>
                  <a:schemeClr val="hlink"/>
                </a:solidFill>
                <a:ea typeface="华文新魏" pitchFamily="2" charset="-122"/>
              </a:rPr>
              <a:t>）脱氮动力学参数和不同去除途径质量平衡研究</a:t>
            </a:r>
          </a:p>
        </p:txBody>
      </p:sp>
      <p:sp>
        <p:nvSpPr>
          <p:cNvPr id="264200" name="Text Box 8"/>
          <p:cNvSpPr txBox="1">
            <a:spLocks noChangeArrowheads="1"/>
          </p:cNvSpPr>
          <p:nvPr/>
        </p:nvSpPr>
        <p:spPr bwMode="auto">
          <a:xfrm>
            <a:off x="1738444" y="4168360"/>
            <a:ext cx="6481762" cy="396875"/>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None/>
            </a:pPr>
            <a:r>
              <a:rPr lang="zh-CN" altLang="en-US" sz="2000" dirty="0">
                <a:solidFill>
                  <a:schemeClr val="hlink"/>
                </a:solidFill>
                <a:ea typeface="华文新魏" pitchFamily="2" charset="-122"/>
              </a:rPr>
              <a:t>（</a:t>
            </a:r>
            <a:r>
              <a:rPr lang="en-US" altLang="zh-CN" sz="2000" dirty="0">
                <a:solidFill>
                  <a:schemeClr val="hlink"/>
                </a:solidFill>
                <a:ea typeface="华文新魏" pitchFamily="2" charset="-122"/>
              </a:rPr>
              <a:t>3</a:t>
            </a:r>
            <a:r>
              <a:rPr lang="zh-CN" altLang="en-US" sz="2000" dirty="0">
                <a:solidFill>
                  <a:schemeClr val="hlink"/>
                </a:solidFill>
                <a:ea typeface="华文新魏" pitchFamily="2" charset="-122"/>
              </a:rPr>
              <a:t>）人工湿地除磷的工艺参数研究</a:t>
            </a:r>
          </a:p>
        </p:txBody>
      </p:sp>
      <p:sp>
        <p:nvSpPr>
          <p:cNvPr id="264201" name="Text Box 9"/>
          <p:cNvSpPr txBox="1">
            <a:spLocks noChangeArrowheads="1"/>
          </p:cNvSpPr>
          <p:nvPr/>
        </p:nvSpPr>
        <p:spPr bwMode="auto">
          <a:xfrm>
            <a:off x="1714767" y="4687023"/>
            <a:ext cx="6481762" cy="396875"/>
          </a:xfrm>
          <a:prstGeom prst="rect">
            <a:avLst/>
          </a:prstGeom>
          <a:noFill/>
          <a:ln w="9525">
            <a:noFill/>
            <a:miter lim="800000"/>
            <a:headEnd/>
            <a:tailEnd/>
          </a:ln>
          <a:effectLst/>
        </p:spPr>
        <p:txBody>
          <a:bodyPr>
            <a:spAutoFit/>
          </a:bodyPr>
          <a:lstStyle/>
          <a:p>
            <a:pPr marL="623888" indent="-623888" algn="l">
              <a:spcBef>
                <a:spcPct val="50000"/>
              </a:spcBef>
              <a:buSzPct val="70000"/>
              <a:buFont typeface="Wingdings" pitchFamily="2" charset="2"/>
              <a:buNone/>
            </a:pPr>
            <a:r>
              <a:rPr lang="zh-CN" altLang="en-US" sz="2000" dirty="0">
                <a:solidFill>
                  <a:schemeClr val="hlink"/>
                </a:solidFill>
                <a:ea typeface="华文新魏" pitchFamily="2" charset="-122"/>
              </a:rPr>
              <a:t>（</a:t>
            </a:r>
            <a:r>
              <a:rPr lang="en-US" altLang="zh-CN" sz="2000" dirty="0">
                <a:solidFill>
                  <a:schemeClr val="hlink"/>
                </a:solidFill>
                <a:ea typeface="华文新魏" pitchFamily="2" charset="-122"/>
              </a:rPr>
              <a:t>4</a:t>
            </a:r>
            <a:r>
              <a:rPr lang="zh-CN" altLang="en-US" sz="2000" dirty="0">
                <a:solidFill>
                  <a:schemeClr val="hlink"/>
                </a:solidFill>
                <a:ea typeface="华文新魏" pitchFamily="2" charset="-122"/>
              </a:rPr>
              <a:t>）不同负荷下，除磷途径的质量平衡研究</a:t>
            </a:r>
          </a:p>
        </p:txBody>
      </p:sp>
      <p:sp>
        <p:nvSpPr>
          <p:cNvPr id="264202" name="Text Box 10"/>
          <p:cNvSpPr txBox="1">
            <a:spLocks noChangeArrowheads="1"/>
          </p:cNvSpPr>
          <p:nvPr/>
        </p:nvSpPr>
        <p:spPr bwMode="auto">
          <a:xfrm>
            <a:off x="1741404" y="5205686"/>
            <a:ext cx="6481762" cy="701675"/>
          </a:xfrm>
          <a:prstGeom prst="rect">
            <a:avLst/>
          </a:prstGeom>
          <a:noFill/>
          <a:ln w="9525">
            <a:noFill/>
            <a:miter lim="800000"/>
            <a:headEnd/>
            <a:tailEnd/>
          </a:ln>
          <a:effectLst/>
        </p:spPr>
        <p:txBody>
          <a:bodyPr>
            <a:spAutoFit/>
          </a:bodyPr>
          <a:lstStyle/>
          <a:p>
            <a:pPr marL="623888" indent="-623888" algn="l">
              <a:spcBef>
                <a:spcPct val="50000"/>
              </a:spcBef>
              <a:buSzPct val="70000"/>
              <a:buFont typeface="Wingdings" pitchFamily="2" charset="2"/>
              <a:buNone/>
            </a:pPr>
            <a:r>
              <a:rPr lang="zh-CN" altLang="en-US" sz="2000" dirty="0">
                <a:solidFill>
                  <a:schemeClr val="hlink"/>
                </a:solidFill>
                <a:ea typeface="华文新魏" pitchFamily="2" charset="-122"/>
              </a:rPr>
              <a:t>（</a:t>
            </a:r>
            <a:r>
              <a:rPr lang="en-US" altLang="zh-CN" sz="2000" dirty="0">
                <a:solidFill>
                  <a:schemeClr val="hlink"/>
                </a:solidFill>
                <a:ea typeface="华文新魏" pitchFamily="2" charset="-122"/>
              </a:rPr>
              <a:t>5</a:t>
            </a:r>
            <a:r>
              <a:rPr lang="zh-CN" altLang="en-US" sz="2000" dirty="0">
                <a:solidFill>
                  <a:schemeClr val="hlink"/>
                </a:solidFill>
                <a:ea typeface="华文新魏" pitchFamily="2" charset="-122"/>
              </a:rPr>
              <a:t>）在有无植物和不同植物条件下，湿地床对除磷的除磷效果对比研究</a:t>
            </a:r>
          </a:p>
        </p:txBody>
      </p:sp>
    </p:spTree>
  </p:cSld>
  <p:clrMapOvr>
    <a:masterClrMapping/>
  </p:clrMapOvr>
  <p:transition spd="med">
    <p:random/>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2" name="Text Box 4"/>
          <p:cNvSpPr txBox="1">
            <a:spLocks noChangeArrowheads="1"/>
          </p:cNvSpPr>
          <p:nvPr/>
        </p:nvSpPr>
        <p:spPr bwMode="auto">
          <a:xfrm>
            <a:off x="1042987" y="1056361"/>
            <a:ext cx="7705725" cy="457200"/>
          </a:xfrm>
          <a:prstGeom prst="rect">
            <a:avLst/>
          </a:prstGeom>
          <a:noFill/>
          <a:ln w="9525">
            <a:noFill/>
            <a:miter lim="800000"/>
            <a:headEnd/>
            <a:tailEnd/>
          </a:ln>
          <a:effectLst/>
        </p:spPr>
        <p:txBody>
          <a:bodyPr>
            <a:spAutoFit/>
          </a:bodyPr>
          <a:lstStyle/>
          <a:p>
            <a:pPr algn="l">
              <a:spcBef>
                <a:spcPct val="50000"/>
              </a:spcBef>
              <a:buFont typeface="Wingdings" pitchFamily="2" charset="2"/>
              <a:buChar char="Ø"/>
            </a:pPr>
            <a:r>
              <a:rPr lang="en-US" altLang="zh-CN" sz="2400" dirty="0">
                <a:ea typeface="华文新魏" pitchFamily="2" charset="-122"/>
              </a:rPr>
              <a:t> </a:t>
            </a:r>
            <a:r>
              <a:rPr lang="zh-CN" altLang="en-US" sz="2400" dirty="0">
                <a:ea typeface="华文新魏" pitchFamily="2" charset="-122"/>
              </a:rPr>
              <a:t>中国</a:t>
            </a:r>
            <a:r>
              <a:rPr lang="en-US" altLang="zh-CN" sz="2400" dirty="0">
                <a:ea typeface="华文新魏" pitchFamily="2" charset="-122"/>
              </a:rPr>
              <a:t>—</a:t>
            </a:r>
            <a:r>
              <a:rPr lang="zh-CN" altLang="en-US" sz="2400" dirty="0">
                <a:ea typeface="华文新魏" pitchFamily="2" charset="-122"/>
              </a:rPr>
              <a:t>云南滇池人工湿地脱氮除磷：</a:t>
            </a:r>
            <a:endParaRPr lang="zh-CN" altLang="en-US" sz="2400" dirty="0">
              <a:solidFill>
                <a:srgbClr val="FF0000"/>
              </a:solidFill>
              <a:ea typeface="华文新魏" pitchFamily="2" charset="-122"/>
            </a:endParaRPr>
          </a:p>
        </p:txBody>
      </p:sp>
      <p:sp>
        <p:nvSpPr>
          <p:cNvPr id="191496" name="Text Box 8"/>
          <p:cNvSpPr txBox="1">
            <a:spLocks noChangeArrowheads="1"/>
          </p:cNvSpPr>
          <p:nvPr/>
        </p:nvSpPr>
        <p:spPr bwMode="auto">
          <a:xfrm>
            <a:off x="1331913" y="1844824"/>
            <a:ext cx="6481762" cy="457200"/>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l"/>
            </a:pPr>
            <a:r>
              <a:rPr lang="en-US" altLang="zh-CN" sz="2400">
                <a:ea typeface="华文新魏" pitchFamily="2" charset="-122"/>
              </a:rPr>
              <a:t> </a:t>
            </a:r>
            <a:r>
              <a:rPr lang="zh-CN" altLang="en-US" sz="2400">
                <a:ea typeface="华文新魏" pitchFamily="2" charset="-122"/>
              </a:rPr>
              <a:t>主要结论：</a:t>
            </a:r>
          </a:p>
        </p:txBody>
      </p:sp>
      <p:sp>
        <p:nvSpPr>
          <p:cNvPr id="191514" name="Text Box 26"/>
          <p:cNvSpPr txBox="1">
            <a:spLocks noChangeArrowheads="1"/>
          </p:cNvSpPr>
          <p:nvPr/>
        </p:nvSpPr>
        <p:spPr bwMode="auto">
          <a:xfrm>
            <a:off x="1547813" y="2395687"/>
            <a:ext cx="6481762" cy="396875"/>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None/>
            </a:pPr>
            <a:r>
              <a:rPr lang="zh-CN" altLang="en-US" sz="2000">
                <a:solidFill>
                  <a:schemeClr val="hlink"/>
                </a:solidFill>
                <a:ea typeface="华文新魏" pitchFamily="2" charset="-122"/>
              </a:rPr>
              <a:t>（</a:t>
            </a:r>
            <a:r>
              <a:rPr lang="en-US" altLang="zh-CN" sz="2000">
                <a:solidFill>
                  <a:schemeClr val="hlink"/>
                </a:solidFill>
                <a:ea typeface="华文新魏" pitchFamily="2" charset="-122"/>
              </a:rPr>
              <a:t>1</a:t>
            </a:r>
            <a:r>
              <a:rPr lang="zh-CN" altLang="en-US" sz="2000">
                <a:solidFill>
                  <a:schemeClr val="hlink"/>
                </a:solidFill>
                <a:ea typeface="华文新魏" pitchFamily="2" charset="-122"/>
              </a:rPr>
              <a:t>）人工湿地对氮、磷具有良好去除效果</a:t>
            </a:r>
          </a:p>
        </p:txBody>
      </p:sp>
      <p:sp>
        <p:nvSpPr>
          <p:cNvPr id="191517" name="Text Box 29"/>
          <p:cNvSpPr txBox="1">
            <a:spLocks noChangeArrowheads="1"/>
          </p:cNvSpPr>
          <p:nvPr/>
        </p:nvSpPr>
        <p:spPr bwMode="auto">
          <a:xfrm>
            <a:off x="1547813" y="2887812"/>
            <a:ext cx="6481762" cy="396875"/>
          </a:xfrm>
          <a:prstGeom prst="rect">
            <a:avLst/>
          </a:prstGeom>
          <a:noFill/>
          <a:ln w="9525">
            <a:noFill/>
            <a:miter lim="800000"/>
            <a:headEnd/>
            <a:tailEnd/>
          </a:ln>
          <a:effectLst/>
        </p:spPr>
        <p:txBody>
          <a:bodyPr>
            <a:spAutoFit/>
          </a:bodyPr>
          <a:lstStyle/>
          <a:p>
            <a:pPr marL="623888" indent="-623888" algn="l">
              <a:spcBef>
                <a:spcPct val="50000"/>
              </a:spcBef>
              <a:buSzPct val="70000"/>
              <a:buFont typeface="Wingdings" pitchFamily="2" charset="2"/>
              <a:buNone/>
            </a:pPr>
            <a:r>
              <a:rPr lang="zh-CN" altLang="en-US" sz="2000">
                <a:solidFill>
                  <a:schemeClr val="hlink"/>
                </a:solidFill>
                <a:ea typeface="华文新魏" pitchFamily="2" charset="-122"/>
              </a:rPr>
              <a:t>（</a:t>
            </a:r>
            <a:r>
              <a:rPr lang="en-US" altLang="zh-CN" sz="2000">
                <a:solidFill>
                  <a:schemeClr val="hlink"/>
                </a:solidFill>
                <a:ea typeface="华文新魏" pitchFamily="2" charset="-122"/>
              </a:rPr>
              <a:t>2</a:t>
            </a:r>
            <a:r>
              <a:rPr lang="zh-CN" altLang="en-US" sz="2000">
                <a:solidFill>
                  <a:schemeClr val="hlink"/>
                </a:solidFill>
                <a:ea typeface="华文新魏" pitchFamily="2" charset="-122"/>
              </a:rPr>
              <a:t>）水力停留时间越长，对氮、磷的去除效果越好</a:t>
            </a:r>
          </a:p>
        </p:txBody>
      </p:sp>
      <p:sp>
        <p:nvSpPr>
          <p:cNvPr id="191518" name="Text Box 30"/>
          <p:cNvSpPr txBox="1">
            <a:spLocks noChangeArrowheads="1"/>
          </p:cNvSpPr>
          <p:nvPr/>
        </p:nvSpPr>
        <p:spPr bwMode="auto">
          <a:xfrm>
            <a:off x="1547813" y="3356124"/>
            <a:ext cx="6624637" cy="701675"/>
          </a:xfrm>
          <a:prstGeom prst="rect">
            <a:avLst/>
          </a:prstGeom>
          <a:noFill/>
          <a:ln w="9525">
            <a:noFill/>
            <a:miter lim="800000"/>
            <a:headEnd/>
            <a:tailEnd/>
          </a:ln>
          <a:effectLst/>
        </p:spPr>
        <p:txBody>
          <a:bodyPr>
            <a:spAutoFit/>
          </a:bodyPr>
          <a:lstStyle/>
          <a:p>
            <a:pPr marL="623888" indent="-623888" algn="l">
              <a:spcBef>
                <a:spcPct val="50000"/>
              </a:spcBef>
              <a:buSzPct val="70000"/>
              <a:buFont typeface="Wingdings" pitchFamily="2" charset="2"/>
              <a:buNone/>
            </a:pPr>
            <a:r>
              <a:rPr lang="zh-CN" altLang="en-US" sz="2000">
                <a:solidFill>
                  <a:schemeClr val="hlink"/>
                </a:solidFill>
                <a:ea typeface="华文新魏" pitchFamily="2" charset="-122"/>
              </a:rPr>
              <a:t>（</a:t>
            </a:r>
            <a:r>
              <a:rPr lang="en-US" altLang="zh-CN" sz="2000">
                <a:solidFill>
                  <a:schemeClr val="hlink"/>
                </a:solidFill>
                <a:ea typeface="华文新魏" pitchFamily="2" charset="-122"/>
              </a:rPr>
              <a:t>3</a:t>
            </a:r>
            <a:r>
              <a:rPr lang="zh-CN" altLang="en-US" sz="2000">
                <a:solidFill>
                  <a:schemeClr val="hlink"/>
                </a:solidFill>
                <a:ea typeface="华文新魏" pitchFamily="2" charset="-122"/>
              </a:rPr>
              <a:t>）当</a:t>
            </a:r>
            <a:r>
              <a:rPr lang="en-US" altLang="zh-CN" sz="2000">
                <a:solidFill>
                  <a:schemeClr val="hlink"/>
                </a:solidFill>
                <a:ea typeface="华文新魏" pitchFamily="2" charset="-122"/>
              </a:rPr>
              <a:t>HRT&gt;3</a:t>
            </a:r>
            <a:r>
              <a:rPr lang="zh-CN" altLang="en-US" sz="2000">
                <a:solidFill>
                  <a:schemeClr val="hlink"/>
                </a:solidFill>
                <a:ea typeface="华文新魏" pitchFamily="2" charset="-122"/>
              </a:rPr>
              <a:t>天时，</a:t>
            </a:r>
            <a:r>
              <a:rPr lang="en-US" altLang="zh-CN" sz="2000">
                <a:solidFill>
                  <a:schemeClr val="hlink"/>
                </a:solidFill>
                <a:ea typeface="华文新魏" pitchFamily="2" charset="-122"/>
              </a:rPr>
              <a:t>TN</a:t>
            </a:r>
            <a:r>
              <a:rPr lang="zh-CN" altLang="en-US" sz="2000">
                <a:solidFill>
                  <a:schemeClr val="hlink"/>
                </a:solidFill>
                <a:ea typeface="华文新魏" pitchFamily="2" charset="-122"/>
              </a:rPr>
              <a:t>的去除效率大于</a:t>
            </a:r>
            <a:r>
              <a:rPr lang="en-US" altLang="zh-CN" sz="2000">
                <a:solidFill>
                  <a:schemeClr val="hlink"/>
                </a:solidFill>
                <a:ea typeface="华文新魏" pitchFamily="2" charset="-122"/>
              </a:rPr>
              <a:t>60%</a:t>
            </a:r>
            <a:r>
              <a:rPr lang="zh-CN" altLang="en-US" sz="2000">
                <a:solidFill>
                  <a:schemeClr val="hlink"/>
                </a:solidFill>
                <a:ea typeface="华文新魏" pitchFamily="2" charset="-122"/>
              </a:rPr>
              <a:t>，</a:t>
            </a:r>
            <a:r>
              <a:rPr lang="en-US" altLang="zh-CN" sz="2000">
                <a:solidFill>
                  <a:schemeClr val="hlink"/>
                </a:solidFill>
                <a:ea typeface="华文新魏" pitchFamily="2" charset="-122"/>
              </a:rPr>
              <a:t>TN</a:t>
            </a:r>
            <a:r>
              <a:rPr lang="zh-CN" altLang="en-US" sz="2000">
                <a:solidFill>
                  <a:schemeClr val="hlink"/>
                </a:solidFill>
                <a:ea typeface="华文新魏" pitchFamily="2" charset="-122"/>
              </a:rPr>
              <a:t>的去除符合一级推流动力学方程</a:t>
            </a:r>
          </a:p>
        </p:txBody>
      </p:sp>
      <p:sp>
        <p:nvSpPr>
          <p:cNvPr id="191519" name="Text Box 31"/>
          <p:cNvSpPr txBox="1">
            <a:spLocks noChangeArrowheads="1"/>
          </p:cNvSpPr>
          <p:nvPr/>
        </p:nvSpPr>
        <p:spPr bwMode="auto">
          <a:xfrm>
            <a:off x="1547813" y="4129237"/>
            <a:ext cx="6481762" cy="396875"/>
          </a:xfrm>
          <a:prstGeom prst="rect">
            <a:avLst/>
          </a:prstGeom>
          <a:noFill/>
          <a:ln w="9525">
            <a:noFill/>
            <a:miter lim="800000"/>
            <a:headEnd/>
            <a:tailEnd/>
          </a:ln>
          <a:effectLst/>
        </p:spPr>
        <p:txBody>
          <a:bodyPr>
            <a:spAutoFit/>
          </a:bodyPr>
          <a:lstStyle/>
          <a:p>
            <a:pPr marL="623888" indent="-623888" algn="l">
              <a:spcBef>
                <a:spcPct val="50000"/>
              </a:spcBef>
              <a:buSzPct val="70000"/>
              <a:buFont typeface="Wingdings" pitchFamily="2" charset="2"/>
              <a:buNone/>
            </a:pPr>
            <a:r>
              <a:rPr lang="zh-CN" altLang="en-US" sz="2000">
                <a:solidFill>
                  <a:schemeClr val="hlink"/>
                </a:solidFill>
                <a:ea typeface="华文新魏" pitchFamily="2" charset="-122"/>
              </a:rPr>
              <a:t>（</a:t>
            </a:r>
            <a:r>
              <a:rPr lang="en-US" altLang="zh-CN" sz="2000">
                <a:solidFill>
                  <a:schemeClr val="hlink"/>
                </a:solidFill>
                <a:ea typeface="华文新魏" pitchFamily="2" charset="-122"/>
              </a:rPr>
              <a:t>4</a:t>
            </a:r>
            <a:r>
              <a:rPr lang="zh-CN" altLang="en-US" sz="2000">
                <a:solidFill>
                  <a:schemeClr val="hlink"/>
                </a:solidFill>
                <a:ea typeface="华文新魏" pitchFamily="2" charset="-122"/>
              </a:rPr>
              <a:t>）在低负荷下，植物吸收是</a:t>
            </a:r>
            <a:r>
              <a:rPr lang="en-US" altLang="zh-CN" sz="2000">
                <a:solidFill>
                  <a:schemeClr val="hlink"/>
                </a:solidFill>
                <a:ea typeface="华文新魏" pitchFamily="2" charset="-122"/>
              </a:rPr>
              <a:t>TP</a:t>
            </a:r>
            <a:r>
              <a:rPr lang="zh-CN" altLang="en-US" sz="2000">
                <a:solidFill>
                  <a:schemeClr val="hlink"/>
                </a:solidFill>
                <a:ea typeface="华文新魏" pitchFamily="2" charset="-122"/>
              </a:rPr>
              <a:t>去除的主要途径</a:t>
            </a:r>
          </a:p>
        </p:txBody>
      </p:sp>
      <p:sp>
        <p:nvSpPr>
          <p:cNvPr id="191520" name="Text Box 32"/>
          <p:cNvSpPr txBox="1">
            <a:spLocks noChangeArrowheads="1"/>
          </p:cNvSpPr>
          <p:nvPr/>
        </p:nvSpPr>
        <p:spPr bwMode="auto">
          <a:xfrm>
            <a:off x="1547813" y="4670574"/>
            <a:ext cx="6696075" cy="701675"/>
          </a:xfrm>
          <a:prstGeom prst="rect">
            <a:avLst/>
          </a:prstGeom>
          <a:noFill/>
          <a:ln w="9525">
            <a:noFill/>
            <a:miter lim="800000"/>
            <a:headEnd/>
            <a:tailEnd/>
          </a:ln>
          <a:effectLst/>
        </p:spPr>
        <p:txBody>
          <a:bodyPr>
            <a:spAutoFit/>
          </a:bodyPr>
          <a:lstStyle/>
          <a:p>
            <a:pPr marL="623888" indent="-623888" algn="l">
              <a:spcBef>
                <a:spcPct val="50000"/>
              </a:spcBef>
              <a:buSzPct val="70000"/>
              <a:buFont typeface="Wingdings" pitchFamily="2" charset="2"/>
              <a:buNone/>
            </a:pPr>
            <a:r>
              <a:rPr lang="zh-CN" altLang="en-US" sz="2000">
                <a:solidFill>
                  <a:schemeClr val="hlink"/>
                </a:solidFill>
                <a:ea typeface="华文新魏" pitchFamily="2" charset="-122"/>
              </a:rPr>
              <a:t>（</a:t>
            </a:r>
            <a:r>
              <a:rPr lang="en-US" altLang="zh-CN" sz="2000">
                <a:solidFill>
                  <a:schemeClr val="hlink"/>
                </a:solidFill>
                <a:ea typeface="华文新魏" pitchFamily="2" charset="-122"/>
              </a:rPr>
              <a:t>5</a:t>
            </a:r>
            <a:r>
              <a:rPr lang="zh-CN" altLang="en-US" sz="2000">
                <a:solidFill>
                  <a:schemeClr val="hlink"/>
                </a:solidFill>
                <a:ea typeface="华文新魏" pitchFamily="2" charset="-122"/>
              </a:rPr>
              <a:t>）在高负荷下，基质吸附和沉淀作用是</a:t>
            </a:r>
            <a:r>
              <a:rPr lang="en-US" altLang="zh-CN" sz="2000">
                <a:solidFill>
                  <a:schemeClr val="hlink"/>
                </a:solidFill>
                <a:ea typeface="华文新魏" pitchFamily="2" charset="-122"/>
              </a:rPr>
              <a:t>TP</a:t>
            </a:r>
            <a:r>
              <a:rPr lang="zh-CN" altLang="en-US" sz="2000">
                <a:solidFill>
                  <a:schemeClr val="hlink"/>
                </a:solidFill>
                <a:ea typeface="华文新魏" pitchFamily="2" charset="-122"/>
              </a:rPr>
              <a:t>去除的主要途径，但植物吸收可有效得提高</a:t>
            </a:r>
            <a:r>
              <a:rPr lang="en-US" altLang="zh-CN" sz="2000">
                <a:solidFill>
                  <a:schemeClr val="hlink"/>
                </a:solidFill>
                <a:ea typeface="华文新魏" pitchFamily="2" charset="-122"/>
              </a:rPr>
              <a:t>TP</a:t>
            </a:r>
            <a:r>
              <a:rPr lang="zh-CN" altLang="en-US" sz="2000">
                <a:solidFill>
                  <a:schemeClr val="hlink"/>
                </a:solidFill>
                <a:ea typeface="华文新魏" pitchFamily="2" charset="-122"/>
              </a:rPr>
              <a:t>的去除率</a:t>
            </a:r>
          </a:p>
        </p:txBody>
      </p:sp>
    </p:spTree>
  </p:cSld>
  <p:clrMapOvr>
    <a:masterClrMapping/>
  </p:clrMapOvr>
  <p:transition spd="med">
    <p:random/>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4" name="Text Box 4"/>
          <p:cNvSpPr txBox="1">
            <a:spLocks noChangeArrowheads="1"/>
          </p:cNvSpPr>
          <p:nvPr/>
        </p:nvSpPr>
        <p:spPr bwMode="auto">
          <a:xfrm>
            <a:off x="1220787" y="1387476"/>
            <a:ext cx="7705725" cy="457200"/>
          </a:xfrm>
          <a:prstGeom prst="rect">
            <a:avLst/>
          </a:prstGeom>
          <a:noFill/>
          <a:ln w="9525">
            <a:noFill/>
            <a:miter lim="800000"/>
            <a:headEnd/>
            <a:tailEnd/>
          </a:ln>
          <a:effectLst/>
        </p:spPr>
        <p:txBody>
          <a:bodyPr>
            <a:spAutoFit/>
          </a:bodyPr>
          <a:lstStyle/>
          <a:p>
            <a:pPr algn="l">
              <a:spcBef>
                <a:spcPct val="50000"/>
              </a:spcBef>
              <a:buFont typeface="Wingdings" pitchFamily="2" charset="2"/>
              <a:buChar char="Ø"/>
            </a:pPr>
            <a:r>
              <a:rPr lang="en-US" altLang="zh-CN" sz="2400" dirty="0">
                <a:ea typeface="华文新魏" pitchFamily="2" charset="-122"/>
              </a:rPr>
              <a:t> </a:t>
            </a:r>
            <a:r>
              <a:rPr lang="zh-CN" altLang="en-US" sz="2400" dirty="0">
                <a:ea typeface="华文新魏" pitchFamily="2" charset="-122"/>
              </a:rPr>
              <a:t>中国</a:t>
            </a:r>
            <a:r>
              <a:rPr lang="en-US" altLang="zh-CN" sz="2400" dirty="0">
                <a:ea typeface="华文新魏" pitchFamily="2" charset="-122"/>
              </a:rPr>
              <a:t>—</a:t>
            </a:r>
            <a:r>
              <a:rPr lang="zh-CN" altLang="en-US" sz="2400" dirty="0">
                <a:ea typeface="华文新魏" pitchFamily="2" charset="-122"/>
              </a:rPr>
              <a:t>云南洱海人工湿地脱氮除磷：</a:t>
            </a:r>
            <a:endParaRPr lang="zh-CN" altLang="en-US" sz="2400" dirty="0">
              <a:solidFill>
                <a:srgbClr val="FF0000"/>
              </a:solidFill>
              <a:ea typeface="华文新魏" pitchFamily="2" charset="-122"/>
            </a:endParaRPr>
          </a:p>
        </p:txBody>
      </p:sp>
      <p:sp>
        <p:nvSpPr>
          <p:cNvPr id="261128" name="Text Box 8"/>
          <p:cNvSpPr txBox="1">
            <a:spLocks noChangeArrowheads="1"/>
          </p:cNvSpPr>
          <p:nvPr/>
        </p:nvSpPr>
        <p:spPr bwMode="auto">
          <a:xfrm>
            <a:off x="1548192" y="2134241"/>
            <a:ext cx="6481762" cy="457200"/>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l"/>
            </a:pPr>
            <a:r>
              <a:rPr lang="en-US" altLang="zh-CN" sz="2400" dirty="0">
                <a:solidFill>
                  <a:schemeClr val="hlink"/>
                </a:solidFill>
                <a:ea typeface="华文新魏" pitchFamily="2" charset="-122"/>
              </a:rPr>
              <a:t> </a:t>
            </a:r>
            <a:r>
              <a:rPr lang="zh-CN" altLang="en-US" sz="2400" dirty="0">
                <a:solidFill>
                  <a:schemeClr val="hlink"/>
                </a:solidFill>
                <a:ea typeface="华文新魏" pitchFamily="2" charset="-122"/>
              </a:rPr>
              <a:t>工艺流程图：</a:t>
            </a:r>
          </a:p>
        </p:txBody>
      </p:sp>
      <p:grpSp>
        <p:nvGrpSpPr>
          <p:cNvPr id="2" name="Group 36"/>
          <p:cNvGrpSpPr>
            <a:grpSpLocks/>
          </p:cNvGrpSpPr>
          <p:nvPr/>
        </p:nvGrpSpPr>
        <p:grpSpPr bwMode="auto">
          <a:xfrm>
            <a:off x="1187450" y="2996952"/>
            <a:ext cx="7488238" cy="2449512"/>
            <a:chOff x="748" y="2341"/>
            <a:chExt cx="4717" cy="1543"/>
          </a:xfrm>
        </p:grpSpPr>
        <p:sp>
          <p:nvSpPr>
            <p:cNvPr id="261125" name="Line 5"/>
            <p:cNvSpPr>
              <a:spLocks noChangeShapeType="1"/>
            </p:cNvSpPr>
            <p:nvPr/>
          </p:nvSpPr>
          <p:spPr bwMode="auto">
            <a:xfrm>
              <a:off x="2789" y="2568"/>
              <a:ext cx="407" cy="0"/>
            </a:xfrm>
            <a:prstGeom prst="line">
              <a:avLst/>
            </a:prstGeom>
            <a:noFill/>
            <a:ln w="9525">
              <a:solidFill>
                <a:schemeClr val="tx1"/>
              </a:solidFill>
              <a:round/>
              <a:headEnd/>
              <a:tailEnd type="triangle" w="med" len="med"/>
            </a:ln>
            <a:effectLst/>
          </p:spPr>
          <p:txBody>
            <a:bodyPr wrap="none" anchor="ctr"/>
            <a:lstStyle/>
            <a:p>
              <a:endParaRPr lang="zh-CN" altLang="en-US"/>
            </a:p>
          </p:txBody>
        </p:sp>
        <p:sp>
          <p:nvSpPr>
            <p:cNvPr id="261126" name="Rectangle 6"/>
            <p:cNvSpPr>
              <a:spLocks noChangeArrowheads="1"/>
            </p:cNvSpPr>
            <p:nvPr/>
          </p:nvSpPr>
          <p:spPr bwMode="auto">
            <a:xfrm>
              <a:off x="911" y="3067"/>
              <a:ext cx="590" cy="363"/>
            </a:xfrm>
            <a:prstGeom prst="rect">
              <a:avLst/>
            </a:prstGeom>
            <a:noFill/>
            <a:ln w="9525" algn="ctr">
              <a:noFill/>
              <a:miter lim="800000"/>
              <a:headEnd/>
              <a:tailEnd/>
            </a:ln>
            <a:effectLst/>
          </p:spPr>
          <p:txBody>
            <a:bodyPr wrap="none" anchor="ctr"/>
            <a:lstStyle/>
            <a:p>
              <a:pPr marL="342900" indent="-342900">
                <a:buFontTx/>
                <a:buNone/>
              </a:pPr>
              <a:r>
                <a:rPr lang="zh-CN" altLang="en-US" sz="2000">
                  <a:ea typeface="华文新魏" pitchFamily="2" charset="-122"/>
                </a:rPr>
                <a:t>废水</a:t>
              </a:r>
            </a:p>
          </p:txBody>
        </p:sp>
        <p:sp>
          <p:nvSpPr>
            <p:cNvPr id="261127" name="Rectangle 7"/>
            <p:cNvSpPr>
              <a:spLocks noChangeArrowheads="1"/>
            </p:cNvSpPr>
            <p:nvPr/>
          </p:nvSpPr>
          <p:spPr bwMode="auto">
            <a:xfrm>
              <a:off x="1701" y="3294"/>
              <a:ext cx="907" cy="363"/>
            </a:xfrm>
            <a:prstGeom prst="rect">
              <a:avLst/>
            </a:prstGeom>
            <a:noFill/>
            <a:ln w="9525" algn="ctr">
              <a:noFill/>
              <a:miter lim="800000"/>
              <a:headEnd/>
              <a:tailEnd/>
            </a:ln>
            <a:effectLst/>
          </p:spPr>
          <p:txBody>
            <a:bodyPr wrap="none" anchor="ctr"/>
            <a:lstStyle/>
            <a:p>
              <a:pPr marL="342900" indent="-342900">
                <a:buFontTx/>
                <a:buNone/>
              </a:pPr>
              <a:r>
                <a:rPr lang="zh-CN" altLang="en-US" sz="2000">
                  <a:ea typeface="华文新魏" pitchFamily="2" charset="-122"/>
                </a:rPr>
                <a:t>出水入洱海</a:t>
              </a:r>
            </a:p>
          </p:txBody>
        </p:sp>
        <p:sp>
          <p:nvSpPr>
            <p:cNvPr id="261129" name="Rectangle 9"/>
            <p:cNvSpPr>
              <a:spLocks noChangeArrowheads="1"/>
            </p:cNvSpPr>
            <p:nvPr/>
          </p:nvSpPr>
          <p:spPr bwMode="auto">
            <a:xfrm>
              <a:off x="1972" y="2341"/>
              <a:ext cx="816" cy="454"/>
            </a:xfrm>
            <a:prstGeom prst="rect">
              <a:avLst/>
            </a:prstGeom>
            <a:solidFill>
              <a:schemeClr val="accent1"/>
            </a:solidFill>
            <a:ln w="9525" algn="ctr">
              <a:solidFill>
                <a:schemeClr val="tx1"/>
              </a:solidFill>
              <a:miter lim="800000"/>
              <a:headEnd/>
              <a:tailEnd/>
            </a:ln>
            <a:effectLst/>
          </p:spPr>
          <p:txBody>
            <a:bodyPr wrap="none" anchor="ctr"/>
            <a:lstStyle/>
            <a:p>
              <a:pPr marL="342900" indent="-342900">
                <a:buFontTx/>
                <a:buNone/>
              </a:pPr>
              <a:r>
                <a:rPr lang="zh-CN" altLang="en-US" sz="2000">
                  <a:ea typeface="华文新魏" pitchFamily="2" charset="-122"/>
                </a:rPr>
                <a:t>沉淀池</a:t>
              </a:r>
              <a:endParaRPr lang="zh-CN" altLang="en-US" sz="2000" baseline="30000">
                <a:ea typeface="华文新魏" pitchFamily="2" charset="-122"/>
              </a:endParaRPr>
            </a:p>
          </p:txBody>
        </p:sp>
        <p:sp>
          <p:nvSpPr>
            <p:cNvPr id="261130" name="Line 10"/>
            <p:cNvSpPr>
              <a:spLocks noChangeShapeType="1"/>
            </p:cNvSpPr>
            <p:nvPr/>
          </p:nvSpPr>
          <p:spPr bwMode="auto">
            <a:xfrm>
              <a:off x="748" y="2568"/>
              <a:ext cx="1224" cy="0"/>
            </a:xfrm>
            <a:prstGeom prst="line">
              <a:avLst/>
            </a:prstGeom>
            <a:noFill/>
            <a:ln w="9525">
              <a:solidFill>
                <a:schemeClr val="tx1"/>
              </a:solidFill>
              <a:round/>
              <a:headEnd/>
              <a:tailEnd type="triangle" w="med" len="med"/>
            </a:ln>
            <a:effectLst/>
          </p:spPr>
          <p:txBody>
            <a:bodyPr wrap="none" anchor="ctr"/>
            <a:lstStyle/>
            <a:p>
              <a:endParaRPr lang="zh-CN" altLang="en-US"/>
            </a:p>
          </p:txBody>
        </p:sp>
        <p:sp>
          <p:nvSpPr>
            <p:cNvPr id="261131" name="Rectangle 11"/>
            <p:cNvSpPr>
              <a:spLocks noChangeArrowheads="1"/>
            </p:cNvSpPr>
            <p:nvPr/>
          </p:nvSpPr>
          <p:spPr bwMode="auto">
            <a:xfrm>
              <a:off x="3196" y="2341"/>
              <a:ext cx="816" cy="454"/>
            </a:xfrm>
            <a:prstGeom prst="rect">
              <a:avLst/>
            </a:prstGeom>
            <a:solidFill>
              <a:schemeClr val="accent1"/>
            </a:solidFill>
            <a:ln w="9525" algn="ctr">
              <a:solidFill>
                <a:schemeClr val="tx1"/>
              </a:solidFill>
              <a:miter lim="800000"/>
              <a:headEnd/>
              <a:tailEnd/>
            </a:ln>
            <a:effectLst/>
          </p:spPr>
          <p:txBody>
            <a:bodyPr wrap="none" anchor="ctr"/>
            <a:lstStyle/>
            <a:p>
              <a:pPr marL="342900" indent="-342900">
                <a:buFontTx/>
                <a:buNone/>
              </a:pPr>
              <a:r>
                <a:rPr lang="zh-CN" altLang="en-US" sz="2000">
                  <a:ea typeface="华文新魏" pitchFamily="2" charset="-122"/>
                </a:rPr>
                <a:t>厌氧塘</a:t>
              </a:r>
              <a:endParaRPr lang="zh-CN" altLang="en-US" sz="2000" baseline="30000">
                <a:ea typeface="华文新魏" pitchFamily="2" charset="-122"/>
              </a:endParaRPr>
            </a:p>
          </p:txBody>
        </p:sp>
        <p:sp>
          <p:nvSpPr>
            <p:cNvPr id="261132" name="Line 12"/>
            <p:cNvSpPr>
              <a:spLocks noChangeShapeType="1"/>
            </p:cNvSpPr>
            <p:nvPr/>
          </p:nvSpPr>
          <p:spPr bwMode="auto">
            <a:xfrm>
              <a:off x="4013" y="2568"/>
              <a:ext cx="407" cy="0"/>
            </a:xfrm>
            <a:prstGeom prst="line">
              <a:avLst/>
            </a:prstGeom>
            <a:noFill/>
            <a:ln w="9525">
              <a:solidFill>
                <a:schemeClr val="tx1"/>
              </a:solidFill>
              <a:round/>
              <a:headEnd/>
              <a:tailEnd type="triangle" w="med" len="med"/>
            </a:ln>
            <a:effectLst/>
          </p:spPr>
          <p:txBody>
            <a:bodyPr wrap="none" anchor="ctr"/>
            <a:lstStyle/>
            <a:p>
              <a:endParaRPr lang="zh-CN" altLang="en-US"/>
            </a:p>
          </p:txBody>
        </p:sp>
        <p:sp>
          <p:nvSpPr>
            <p:cNvPr id="261139" name="Line 19"/>
            <p:cNvSpPr>
              <a:spLocks noChangeShapeType="1"/>
            </p:cNvSpPr>
            <p:nvPr/>
          </p:nvSpPr>
          <p:spPr bwMode="auto">
            <a:xfrm>
              <a:off x="748" y="2568"/>
              <a:ext cx="0" cy="545"/>
            </a:xfrm>
            <a:prstGeom prst="line">
              <a:avLst/>
            </a:prstGeom>
            <a:noFill/>
            <a:ln w="9525">
              <a:solidFill>
                <a:schemeClr val="tx1"/>
              </a:solidFill>
              <a:round/>
              <a:headEnd/>
              <a:tailEnd/>
            </a:ln>
            <a:effectLst/>
          </p:spPr>
          <p:txBody>
            <a:bodyPr wrap="none" anchor="ctr"/>
            <a:lstStyle/>
            <a:p>
              <a:endParaRPr lang="zh-CN" altLang="en-US"/>
            </a:p>
          </p:txBody>
        </p:sp>
        <p:sp>
          <p:nvSpPr>
            <p:cNvPr id="261140" name="Line 20"/>
            <p:cNvSpPr>
              <a:spLocks noChangeShapeType="1"/>
            </p:cNvSpPr>
            <p:nvPr/>
          </p:nvSpPr>
          <p:spPr bwMode="auto">
            <a:xfrm>
              <a:off x="974" y="2568"/>
              <a:ext cx="0" cy="545"/>
            </a:xfrm>
            <a:prstGeom prst="line">
              <a:avLst/>
            </a:prstGeom>
            <a:noFill/>
            <a:ln w="9525">
              <a:solidFill>
                <a:schemeClr val="tx1"/>
              </a:solidFill>
              <a:round/>
              <a:headEnd/>
              <a:tailEnd/>
            </a:ln>
            <a:effectLst/>
          </p:spPr>
          <p:txBody>
            <a:bodyPr wrap="none" anchor="ctr"/>
            <a:lstStyle/>
            <a:p>
              <a:endParaRPr lang="zh-CN" altLang="en-US"/>
            </a:p>
          </p:txBody>
        </p:sp>
        <p:sp>
          <p:nvSpPr>
            <p:cNvPr id="261141" name="Line 21"/>
            <p:cNvSpPr>
              <a:spLocks noChangeShapeType="1"/>
            </p:cNvSpPr>
            <p:nvPr/>
          </p:nvSpPr>
          <p:spPr bwMode="auto">
            <a:xfrm>
              <a:off x="1201" y="2568"/>
              <a:ext cx="0" cy="545"/>
            </a:xfrm>
            <a:prstGeom prst="line">
              <a:avLst/>
            </a:prstGeom>
            <a:noFill/>
            <a:ln w="9525">
              <a:solidFill>
                <a:schemeClr val="tx1"/>
              </a:solidFill>
              <a:round/>
              <a:headEnd/>
              <a:tailEnd/>
            </a:ln>
            <a:effectLst/>
          </p:spPr>
          <p:txBody>
            <a:bodyPr wrap="none" anchor="ctr"/>
            <a:lstStyle/>
            <a:p>
              <a:endParaRPr lang="zh-CN" altLang="en-US"/>
            </a:p>
          </p:txBody>
        </p:sp>
        <p:sp>
          <p:nvSpPr>
            <p:cNvPr id="261142" name="Line 22"/>
            <p:cNvSpPr>
              <a:spLocks noChangeShapeType="1"/>
            </p:cNvSpPr>
            <p:nvPr/>
          </p:nvSpPr>
          <p:spPr bwMode="auto">
            <a:xfrm>
              <a:off x="1428" y="2568"/>
              <a:ext cx="0" cy="545"/>
            </a:xfrm>
            <a:prstGeom prst="line">
              <a:avLst/>
            </a:prstGeom>
            <a:noFill/>
            <a:ln w="9525">
              <a:solidFill>
                <a:schemeClr val="tx1"/>
              </a:solidFill>
              <a:round/>
              <a:headEnd/>
              <a:tailEnd/>
            </a:ln>
            <a:effectLst/>
          </p:spPr>
          <p:txBody>
            <a:bodyPr wrap="none" anchor="ctr"/>
            <a:lstStyle/>
            <a:p>
              <a:endParaRPr lang="zh-CN" altLang="en-US"/>
            </a:p>
          </p:txBody>
        </p:sp>
        <p:sp>
          <p:nvSpPr>
            <p:cNvPr id="261143" name="Rectangle 23"/>
            <p:cNvSpPr>
              <a:spLocks noChangeArrowheads="1"/>
            </p:cNvSpPr>
            <p:nvPr/>
          </p:nvSpPr>
          <p:spPr bwMode="auto">
            <a:xfrm>
              <a:off x="884" y="2659"/>
              <a:ext cx="590" cy="363"/>
            </a:xfrm>
            <a:prstGeom prst="rect">
              <a:avLst/>
            </a:prstGeom>
            <a:noFill/>
            <a:ln w="9525" algn="ctr">
              <a:noFill/>
              <a:miter lim="800000"/>
              <a:headEnd/>
              <a:tailEnd/>
            </a:ln>
            <a:effectLst/>
          </p:spPr>
          <p:txBody>
            <a:bodyPr wrap="none" anchor="ctr"/>
            <a:lstStyle/>
            <a:p>
              <a:pPr marL="342900" indent="-342900">
                <a:buFontTx/>
                <a:buNone/>
              </a:pPr>
              <a:r>
                <a:rPr lang="zh-CN" altLang="en-US" sz="2000">
                  <a:ea typeface="华文新魏" pitchFamily="2" charset="-122"/>
                </a:rPr>
                <a:t>收 集</a:t>
              </a:r>
            </a:p>
            <a:p>
              <a:pPr marL="342900" indent="-342900">
                <a:buFontTx/>
                <a:buNone/>
              </a:pPr>
              <a:r>
                <a:rPr lang="zh-CN" altLang="en-US" sz="2000">
                  <a:ea typeface="华文新魏" pitchFamily="2" charset="-122"/>
                </a:rPr>
                <a:t>系 统</a:t>
              </a:r>
            </a:p>
          </p:txBody>
        </p:sp>
        <p:sp>
          <p:nvSpPr>
            <p:cNvPr id="261144" name="Rectangle 24"/>
            <p:cNvSpPr>
              <a:spLocks noChangeArrowheads="1"/>
            </p:cNvSpPr>
            <p:nvPr/>
          </p:nvSpPr>
          <p:spPr bwMode="auto">
            <a:xfrm>
              <a:off x="4422" y="2341"/>
              <a:ext cx="816" cy="454"/>
            </a:xfrm>
            <a:prstGeom prst="rect">
              <a:avLst/>
            </a:prstGeom>
            <a:solidFill>
              <a:schemeClr val="accent1"/>
            </a:solidFill>
            <a:ln w="9525" algn="ctr">
              <a:solidFill>
                <a:schemeClr val="tx1"/>
              </a:solidFill>
              <a:miter lim="800000"/>
              <a:headEnd/>
              <a:tailEnd/>
            </a:ln>
            <a:effectLst/>
          </p:spPr>
          <p:txBody>
            <a:bodyPr wrap="none" anchor="ctr"/>
            <a:lstStyle/>
            <a:p>
              <a:pPr marL="342900" indent="-342900">
                <a:buFontTx/>
                <a:buNone/>
              </a:pPr>
              <a:r>
                <a:rPr lang="zh-CN" altLang="en-US" sz="2000">
                  <a:ea typeface="华文新魏" pitchFamily="2" charset="-122"/>
                </a:rPr>
                <a:t>配水系统</a:t>
              </a:r>
              <a:endParaRPr lang="zh-CN" altLang="en-US" sz="2000" baseline="30000">
                <a:ea typeface="华文新魏" pitchFamily="2" charset="-122"/>
              </a:endParaRPr>
            </a:p>
          </p:txBody>
        </p:sp>
        <p:sp>
          <p:nvSpPr>
            <p:cNvPr id="261145" name="Rectangle 25"/>
            <p:cNvSpPr>
              <a:spLocks noChangeArrowheads="1"/>
            </p:cNvSpPr>
            <p:nvPr/>
          </p:nvSpPr>
          <p:spPr bwMode="auto">
            <a:xfrm>
              <a:off x="4422" y="3248"/>
              <a:ext cx="816" cy="454"/>
            </a:xfrm>
            <a:prstGeom prst="rect">
              <a:avLst/>
            </a:prstGeom>
            <a:solidFill>
              <a:schemeClr val="accent1"/>
            </a:solidFill>
            <a:ln w="9525" algn="ctr">
              <a:solidFill>
                <a:schemeClr val="tx1"/>
              </a:solidFill>
              <a:miter lim="800000"/>
              <a:headEnd/>
              <a:tailEnd/>
            </a:ln>
            <a:effectLst/>
          </p:spPr>
          <p:txBody>
            <a:bodyPr wrap="none" anchor="ctr"/>
            <a:lstStyle/>
            <a:p>
              <a:pPr marL="342900" indent="-342900">
                <a:buFontTx/>
                <a:buNone/>
              </a:pPr>
              <a:r>
                <a:rPr lang="zh-CN" altLang="en-US" sz="2000">
                  <a:ea typeface="华文新魏" pitchFamily="2" charset="-122"/>
                </a:rPr>
                <a:t>人工湿地</a:t>
              </a:r>
              <a:endParaRPr lang="zh-CN" altLang="en-US" sz="2000" baseline="30000">
                <a:ea typeface="华文新魏" pitchFamily="2" charset="-122"/>
              </a:endParaRPr>
            </a:p>
          </p:txBody>
        </p:sp>
        <p:sp>
          <p:nvSpPr>
            <p:cNvPr id="261147" name="Line 27"/>
            <p:cNvSpPr>
              <a:spLocks noChangeShapeType="1"/>
            </p:cNvSpPr>
            <p:nvPr/>
          </p:nvSpPr>
          <p:spPr bwMode="auto">
            <a:xfrm>
              <a:off x="1655" y="2568"/>
              <a:ext cx="0" cy="545"/>
            </a:xfrm>
            <a:prstGeom prst="line">
              <a:avLst/>
            </a:prstGeom>
            <a:noFill/>
            <a:ln w="9525">
              <a:solidFill>
                <a:schemeClr val="tx1"/>
              </a:solidFill>
              <a:round/>
              <a:headEnd/>
              <a:tailEnd/>
            </a:ln>
            <a:effectLst/>
          </p:spPr>
          <p:txBody>
            <a:bodyPr wrap="none" anchor="ctr"/>
            <a:lstStyle/>
            <a:p>
              <a:endParaRPr lang="zh-CN" altLang="en-US"/>
            </a:p>
          </p:txBody>
        </p:sp>
        <p:sp>
          <p:nvSpPr>
            <p:cNvPr id="261148" name="Line 28"/>
            <p:cNvSpPr>
              <a:spLocks noChangeShapeType="1"/>
            </p:cNvSpPr>
            <p:nvPr/>
          </p:nvSpPr>
          <p:spPr bwMode="auto">
            <a:xfrm>
              <a:off x="4830" y="2795"/>
              <a:ext cx="0" cy="454"/>
            </a:xfrm>
            <a:prstGeom prst="line">
              <a:avLst/>
            </a:prstGeom>
            <a:noFill/>
            <a:ln w="9525">
              <a:solidFill>
                <a:schemeClr val="tx1"/>
              </a:solidFill>
              <a:round/>
              <a:headEnd/>
              <a:tailEnd type="triangle" w="med" len="med"/>
            </a:ln>
            <a:effectLst/>
          </p:spPr>
          <p:txBody>
            <a:bodyPr wrap="none" anchor="ctr"/>
            <a:lstStyle/>
            <a:p>
              <a:endParaRPr lang="zh-CN" altLang="en-US"/>
            </a:p>
          </p:txBody>
        </p:sp>
        <p:sp>
          <p:nvSpPr>
            <p:cNvPr id="261149" name="Rectangle 29"/>
            <p:cNvSpPr>
              <a:spLocks noChangeArrowheads="1"/>
            </p:cNvSpPr>
            <p:nvPr/>
          </p:nvSpPr>
          <p:spPr bwMode="auto">
            <a:xfrm>
              <a:off x="3198" y="3249"/>
              <a:ext cx="816" cy="454"/>
            </a:xfrm>
            <a:prstGeom prst="rect">
              <a:avLst/>
            </a:prstGeom>
            <a:solidFill>
              <a:schemeClr val="accent1"/>
            </a:solidFill>
            <a:ln w="9525" algn="ctr">
              <a:solidFill>
                <a:schemeClr val="tx1"/>
              </a:solidFill>
              <a:miter lim="800000"/>
              <a:headEnd/>
              <a:tailEnd/>
            </a:ln>
            <a:effectLst/>
          </p:spPr>
          <p:txBody>
            <a:bodyPr wrap="none" anchor="ctr"/>
            <a:lstStyle/>
            <a:p>
              <a:pPr marL="342900" indent="-342900">
                <a:buFontTx/>
                <a:buNone/>
              </a:pPr>
              <a:r>
                <a:rPr lang="zh-CN" altLang="en-US" sz="2000">
                  <a:ea typeface="华文新魏" pitchFamily="2" charset="-122"/>
                </a:rPr>
                <a:t>人工湿地</a:t>
              </a:r>
              <a:endParaRPr lang="zh-CN" altLang="en-US" sz="2000" baseline="30000">
                <a:ea typeface="华文新魏" pitchFamily="2" charset="-122"/>
              </a:endParaRPr>
            </a:p>
          </p:txBody>
        </p:sp>
        <p:sp>
          <p:nvSpPr>
            <p:cNvPr id="261150" name="Line 30"/>
            <p:cNvSpPr>
              <a:spLocks noChangeShapeType="1"/>
            </p:cNvSpPr>
            <p:nvPr/>
          </p:nvSpPr>
          <p:spPr bwMode="auto">
            <a:xfrm flipH="1">
              <a:off x="4014" y="3475"/>
              <a:ext cx="408" cy="0"/>
            </a:xfrm>
            <a:prstGeom prst="line">
              <a:avLst/>
            </a:prstGeom>
            <a:noFill/>
            <a:ln w="9525">
              <a:solidFill>
                <a:schemeClr val="tx1"/>
              </a:solidFill>
              <a:round/>
              <a:headEnd/>
              <a:tailEnd type="triangle" w="med" len="med"/>
            </a:ln>
            <a:effectLst/>
          </p:spPr>
          <p:txBody>
            <a:bodyPr wrap="none" anchor="ctr"/>
            <a:lstStyle/>
            <a:p>
              <a:endParaRPr lang="zh-CN" altLang="en-US"/>
            </a:p>
          </p:txBody>
        </p:sp>
        <p:sp>
          <p:nvSpPr>
            <p:cNvPr id="261151" name="Line 31"/>
            <p:cNvSpPr>
              <a:spLocks noChangeShapeType="1"/>
            </p:cNvSpPr>
            <p:nvPr/>
          </p:nvSpPr>
          <p:spPr bwMode="auto">
            <a:xfrm flipH="1">
              <a:off x="2607" y="3475"/>
              <a:ext cx="590" cy="0"/>
            </a:xfrm>
            <a:prstGeom prst="line">
              <a:avLst/>
            </a:prstGeom>
            <a:noFill/>
            <a:ln w="9525">
              <a:solidFill>
                <a:schemeClr val="tx1"/>
              </a:solidFill>
              <a:round/>
              <a:headEnd/>
              <a:tailEnd type="triangle" w="med" len="med"/>
            </a:ln>
            <a:effectLst/>
          </p:spPr>
          <p:txBody>
            <a:bodyPr wrap="none" anchor="ctr"/>
            <a:lstStyle/>
            <a:p>
              <a:endParaRPr lang="zh-CN" altLang="en-US"/>
            </a:p>
          </p:txBody>
        </p:sp>
        <p:sp>
          <p:nvSpPr>
            <p:cNvPr id="261153" name="Rectangle 33"/>
            <p:cNvSpPr>
              <a:spLocks noChangeArrowheads="1"/>
            </p:cNvSpPr>
            <p:nvPr/>
          </p:nvSpPr>
          <p:spPr bwMode="auto">
            <a:xfrm>
              <a:off x="2970" y="3067"/>
              <a:ext cx="2495" cy="817"/>
            </a:xfrm>
            <a:prstGeom prst="rect">
              <a:avLst/>
            </a:prstGeom>
            <a:noFill/>
            <a:ln w="9525" algn="ctr">
              <a:solidFill>
                <a:schemeClr val="tx1"/>
              </a:solidFill>
              <a:prstDash val="lgDashDot"/>
              <a:miter lim="800000"/>
              <a:headEnd/>
              <a:tailEnd/>
            </a:ln>
            <a:effectLst/>
          </p:spPr>
          <p:txBody>
            <a:bodyPr wrap="none" anchor="ctr"/>
            <a:lstStyle/>
            <a:p>
              <a:endParaRPr lang="zh-CN" altLang="en-US"/>
            </a:p>
          </p:txBody>
        </p:sp>
      </p:grpSp>
      <p:sp>
        <p:nvSpPr>
          <p:cNvPr id="261154" name="Rectangle 34"/>
          <p:cNvSpPr>
            <a:spLocks noChangeArrowheads="1"/>
          </p:cNvSpPr>
          <p:nvPr/>
        </p:nvSpPr>
        <p:spPr bwMode="auto">
          <a:xfrm>
            <a:off x="5867400" y="5375027"/>
            <a:ext cx="1728788" cy="574675"/>
          </a:xfrm>
          <a:prstGeom prst="rect">
            <a:avLst/>
          </a:prstGeom>
          <a:noFill/>
          <a:ln w="9525" algn="ctr">
            <a:noFill/>
            <a:miter lim="800000"/>
            <a:headEnd/>
            <a:tailEnd/>
          </a:ln>
          <a:effectLst/>
        </p:spPr>
        <p:txBody>
          <a:bodyPr wrap="none" anchor="ctr"/>
          <a:lstStyle/>
          <a:p>
            <a:pPr marL="342900" indent="-342900">
              <a:buFontTx/>
              <a:buNone/>
            </a:pPr>
            <a:r>
              <a:rPr lang="zh-CN" altLang="en-US" sz="2000">
                <a:ea typeface="华文新魏" pitchFamily="2" charset="-122"/>
              </a:rPr>
              <a:t>多级人工湿地</a:t>
            </a:r>
          </a:p>
        </p:txBody>
      </p:sp>
    </p:spTree>
  </p:cSld>
  <p:clrMapOvr>
    <a:masterClrMapping/>
  </p:clrMapOvr>
  <p:transition spd="med">
    <p:random/>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9" name="Rectangle 3"/>
          <p:cNvSpPr>
            <a:spLocks noChangeArrowheads="1"/>
          </p:cNvSpPr>
          <p:nvPr/>
        </p:nvSpPr>
        <p:spPr bwMode="auto">
          <a:xfrm>
            <a:off x="1476375" y="981075"/>
            <a:ext cx="6048375" cy="503238"/>
          </a:xfrm>
          <a:prstGeom prst="rect">
            <a:avLst/>
          </a:prstGeom>
          <a:noFill/>
          <a:ln w="9525">
            <a:noFill/>
            <a:miter lim="800000"/>
            <a:headEnd/>
            <a:tailEnd/>
          </a:ln>
          <a:effectLst/>
        </p:spPr>
        <p:txBody>
          <a:bodyPr/>
          <a:lstStyle/>
          <a:p>
            <a:pPr algn="l">
              <a:buClr>
                <a:schemeClr val="folHlink"/>
              </a:buClr>
              <a:buSzPct val="60000"/>
            </a:pPr>
            <a:r>
              <a:rPr kumimoji="0" lang="zh-CN" altLang="en-US" sz="3600" dirty="0">
                <a:solidFill>
                  <a:srgbClr val="0BF57A"/>
                </a:solidFill>
                <a:latin typeface="Tahoma" pitchFamily="34" charset="0"/>
                <a:ea typeface="华文隶书" pitchFamily="2" charset="-122"/>
              </a:rPr>
              <a:t>（</a:t>
            </a:r>
            <a:r>
              <a:rPr kumimoji="0" lang="en-US" altLang="zh-CN" sz="3600" dirty="0">
                <a:solidFill>
                  <a:srgbClr val="0BF57A"/>
                </a:solidFill>
                <a:latin typeface="Tahoma" pitchFamily="34" charset="0"/>
                <a:ea typeface="华文隶书" pitchFamily="2" charset="-122"/>
              </a:rPr>
              <a:t>4</a:t>
            </a:r>
            <a:r>
              <a:rPr kumimoji="0" lang="zh-CN" altLang="en-US" sz="3600" dirty="0">
                <a:solidFill>
                  <a:srgbClr val="0BF57A"/>
                </a:solidFill>
                <a:latin typeface="Tahoma" pitchFamily="34" charset="0"/>
                <a:ea typeface="华文隶书" pitchFamily="2" charset="-122"/>
              </a:rPr>
              <a:t>）农业废水处理</a:t>
            </a:r>
          </a:p>
        </p:txBody>
      </p:sp>
      <p:sp>
        <p:nvSpPr>
          <p:cNvPr id="260100" name="Text Box 4"/>
          <p:cNvSpPr txBox="1">
            <a:spLocks noChangeArrowheads="1"/>
          </p:cNvSpPr>
          <p:nvPr/>
        </p:nvSpPr>
        <p:spPr bwMode="auto">
          <a:xfrm>
            <a:off x="1042988" y="2205038"/>
            <a:ext cx="7705725" cy="457200"/>
          </a:xfrm>
          <a:prstGeom prst="rect">
            <a:avLst/>
          </a:prstGeom>
          <a:noFill/>
          <a:ln w="9525">
            <a:noFill/>
            <a:miter lim="800000"/>
            <a:headEnd/>
            <a:tailEnd/>
          </a:ln>
          <a:effectLst/>
        </p:spPr>
        <p:txBody>
          <a:bodyPr>
            <a:spAutoFit/>
          </a:bodyPr>
          <a:lstStyle/>
          <a:p>
            <a:pPr algn="l">
              <a:spcBef>
                <a:spcPct val="50000"/>
              </a:spcBef>
              <a:buFont typeface="Wingdings" pitchFamily="2" charset="2"/>
              <a:buChar char="Ø"/>
            </a:pPr>
            <a:r>
              <a:rPr lang="en-US" altLang="zh-CN" sz="2400">
                <a:ea typeface="华文新魏" pitchFamily="2" charset="-122"/>
              </a:rPr>
              <a:t> </a:t>
            </a:r>
            <a:r>
              <a:rPr lang="zh-CN" altLang="en-US" sz="2400">
                <a:ea typeface="华文新魏" pitchFamily="2" charset="-122"/>
              </a:rPr>
              <a:t>德国某养猪厂：</a:t>
            </a:r>
            <a:endParaRPr lang="zh-CN" altLang="en-US" sz="2400">
              <a:solidFill>
                <a:srgbClr val="FF0000"/>
              </a:solidFill>
              <a:ea typeface="华文新魏" pitchFamily="2" charset="-122"/>
            </a:endParaRPr>
          </a:p>
        </p:txBody>
      </p:sp>
      <p:sp>
        <p:nvSpPr>
          <p:cNvPr id="260104" name="Text Box 8"/>
          <p:cNvSpPr txBox="1">
            <a:spLocks noChangeArrowheads="1"/>
          </p:cNvSpPr>
          <p:nvPr/>
        </p:nvSpPr>
        <p:spPr bwMode="auto">
          <a:xfrm>
            <a:off x="1258888" y="2852738"/>
            <a:ext cx="6481762" cy="457200"/>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l"/>
            </a:pPr>
            <a:r>
              <a:rPr lang="en-US" altLang="zh-CN" sz="2400">
                <a:solidFill>
                  <a:schemeClr val="hlink"/>
                </a:solidFill>
                <a:ea typeface="华文新魏" pitchFamily="2" charset="-122"/>
              </a:rPr>
              <a:t> </a:t>
            </a:r>
            <a:r>
              <a:rPr lang="zh-CN" altLang="en-US" sz="2400">
                <a:solidFill>
                  <a:schemeClr val="hlink"/>
                </a:solidFill>
                <a:ea typeface="华文新魏" pitchFamily="2" charset="-122"/>
              </a:rPr>
              <a:t>工艺流程图：</a:t>
            </a:r>
          </a:p>
        </p:txBody>
      </p:sp>
      <p:grpSp>
        <p:nvGrpSpPr>
          <p:cNvPr id="2" name="Group 19"/>
          <p:cNvGrpSpPr>
            <a:grpSpLocks/>
          </p:cNvGrpSpPr>
          <p:nvPr/>
        </p:nvGrpSpPr>
        <p:grpSpPr bwMode="auto">
          <a:xfrm>
            <a:off x="684213" y="3429000"/>
            <a:ext cx="8066087" cy="2592388"/>
            <a:chOff x="1157" y="2387"/>
            <a:chExt cx="4399" cy="1496"/>
          </a:xfrm>
        </p:grpSpPr>
        <p:sp>
          <p:nvSpPr>
            <p:cNvPr id="260101" name="Line 5"/>
            <p:cNvSpPr>
              <a:spLocks noChangeShapeType="1"/>
            </p:cNvSpPr>
            <p:nvPr/>
          </p:nvSpPr>
          <p:spPr bwMode="auto">
            <a:xfrm>
              <a:off x="3017" y="3158"/>
              <a:ext cx="407" cy="0"/>
            </a:xfrm>
            <a:prstGeom prst="line">
              <a:avLst/>
            </a:prstGeom>
            <a:noFill/>
            <a:ln w="9525">
              <a:solidFill>
                <a:schemeClr val="tx1"/>
              </a:solidFill>
              <a:round/>
              <a:headEnd/>
              <a:tailEnd type="triangle" w="med" len="med"/>
            </a:ln>
            <a:effectLst/>
          </p:spPr>
          <p:txBody>
            <a:bodyPr wrap="none" anchor="ctr"/>
            <a:lstStyle/>
            <a:p>
              <a:endParaRPr lang="zh-CN" altLang="en-US"/>
            </a:p>
          </p:txBody>
        </p:sp>
        <p:sp>
          <p:nvSpPr>
            <p:cNvPr id="260102" name="Rectangle 6"/>
            <p:cNvSpPr>
              <a:spLocks noChangeArrowheads="1"/>
            </p:cNvSpPr>
            <p:nvPr/>
          </p:nvSpPr>
          <p:spPr bwMode="auto">
            <a:xfrm>
              <a:off x="1157" y="2977"/>
              <a:ext cx="590" cy="363"/>
            </a:xfrm>
            <a:prstGeom prst="rect">
              <a:avLst/>
            </a:prstGeom>
            <a:noFill/>
            <a:ln w="9525" algn="ctr">
              <a:noFill/>
              <a:miter lim="800000"/>
              <a:headEnd/>
              <a:tailEnd/>
            </a:ln>
            <a:effectLst/>
          </p:spPr>
          <p:txBody>
            <a:bodyPr wrap="none" anchor="ctr"/>
            <a:lstStyle/>
            <a:p>
              <a:pPr marL="342900" indent="-342900">
                <a:buFontTx/>
                <a:buNone/>
              </a:pPr>
              <a:r>
                <a:rPr lang="zh-CN" altLang="en-US" sz="2000">
                  <a:ea typeface="华文新魏" pitchFamily="2" charset="-122"/>
                </a:rPr>
                <a:t>养猪废水</a:t>
              </a:r>
            </a:p>
            <a:p>
              <a:pPr marL="342900" indent="-342900">
                <a:buFontTx/>
                <a:buNone/>
              </a:pPr>
              <a:r>
                <a:rPr lang="zh-CN" altLang="en-US" sz="2000">
                  <a:ea typeface="华文新魏" pitchFamily="2" charset="-122"/>
                </a:rPr>
                <a:t>固体废物</a:t>
              </a:r>
            </a:p>
          </p:txBody>
        </p:sp>
        <p:sp>
          <p:nvSpPr>
            <p:cNvPr id="260103" name="Rectangle 7"/>
            <p:cNvSpPr>
              <a:spLocks noChangeArrowheads="1"/>
            </p:cNvSpPr>
            <p:nvPr/>
          </p:nvSpPr>
          <p:spPr bwMode="auto">
            <a:xfrm>
              <a:off x="4694" y="2977"/>
              <a:ext cx="862" cy="362"/>
            </a:xfrm>
            <a:prstGeom prst="rect">
              <a:avLst/>
            </a:prstGeom>
            <a:noFill/>
            <a:ln w="9525" algn="ctr">
              <a:noFill/>
              <a:miter lim="800000"/>
              <a:headEnd/>
              <a:tailEnd/>
            </a:ln>
            <a:effectLst/>
          </p:spPr>
          <p:txBody>
            <a:bodyPr wrap="none" anchor="ctr"/>
            <a:lstStyle/>
            <a:p>
              <a:pPr marL="342900" indent="-342900" algn="l">
                <a:buFontTx/>
                <a:buNone/>
              </a:pPr>
              <a:r>
                <a:rPr lang="zh-CN" altLang="en-US" sz="2000">
                  <a:ea typeface="华文新魏" pitchFamily="2" charset="-122"/>
                </a:rPr>
                <a:t>农业用水</a:t>
              </a:r>
            </a:p>
          </p:txBody>
        </p:sp>
        <p:sp>
          <p:nvSpPr>
            <p:cNvPr id="260105" name="Rectangle 9"/>
            <p:cNvSpPr>
              <a:spLocks noChangeArrowheads="1"/>
            </p:cNvSpPr>
            <p:nvPr/>
          </p:nvSpPr>
          <p:spPr bwMode="auto">
            <a:xfrm>
              <a:off x="2200" y="2931"/>
              <a:ext cx="816" cy="454"/>
            </a:xfrm>
            <a:prstGeom prst="rect">
              <a:avLst/>
            </a:prstGeom>
            <a:solidFill>
              <a:schemeClr val="accent1"/>
            </a:solidFill>
            <a:ln w="9525" algn="ctr">
              <a:solidFill>
                <a:schemeClr val="tx1"/>
              </a:solidFill>
              <a:miter lim="800000"/>
              <a:headEnd/>
              <a:tailEnd/>
            </a:ln>
            <a:effectLst/>
          </p:spPr>
          <p:txBody>
            <a:bodyPr wrap="none" anchor="ctr"/>
            <a:lstStyle/>
            <a:p>
              <a:pPr marL="342900" indent="-342900">
                <a:buFontTx/>
                <a:buNone/>
              </a:pPr>
              <a:r>
                <a:rPr lang="zh-CN" altLang="en-US" sz="2000">
                  <a:ea typeface="华文新魏" pitchFamily="2" charset="-122"/>
                </a:rPr>
                <a:t>厌氧消化池</a:t>
              </a:r>
              <a:endParaRPr lang="zh-CN" altLang="en-US" sz="2000" baseline="30000">
                <a:ea typeface="华文新魏" pitchFamily="2" charset="-122"/>
              </a:endParaRPr>
            </a:p>
          </p:txBody>
        </p:sp>
        <p:sp>
          <p:nvSpPr>
            <p:cNvPr id="260106" name="Line 10"/>
            <p:cNvSpPr>
              <a:spLocks noChangeShapeType="1"/>
            </p:cNvSpPr>
            <p:nvPr/>
          </p:nvSpPr>
          <p:spPr bwMode="auto">
            <a:xfrm>
              <a:off x="1792" y="3158"/>
              <a:ext cx="408" cy="0"/>
            </a:xfrm>
            <a:prstGeom prst="line">
              <a:avLst/>
            </a:prstGeom>
            <a:noFill/>
            <a:ln w="9525">
              <a:solidFill>
                <a:schemeClr val="tx1"/>
              </a:solidFill>
              <a:round/>
              <a:headEnd/>
              <a:tailEnd type="triangle" w="med" len="med"/>
            </a:ln>
            <a:effectLst/>
          </p:spPr>
          <p:txBody>
            <a:bodyPr wrap="none" anchor="ctr"/>
            <a:lstStyle/>
            <a:p>
              <a:endParaRPr lang="zh-CN" altLang="en-US"/>
            </a:p>
          </p:txBody>
        </p:sp>
        <p:sp>
          <p:nvSpPr>
            <p:cNvPr id="260107" name="Rectangle 11"/>
            <p:cNvSpPr>
              <a:spLocks noChangeArrowheads="1"/>
            </p:cNvSpPr>
            <p:nvPr/>
          </p:nvSpPr>
          <p:spPr bwMode="auto">
            <a:xfrm>
              <a:off x="3424" y="2931"/>
              <a:ext cx="816" cy="454"/>
            </a:xfrm>
            <a:prstGeom prst="rect">
              <a:avLst/>
            </a:prstGeom>
            <a:solidFill>
              <a:schemeClr val="accent1"/>
            </a:solidFill>
            <a:ln w="9525" algn="ctr">
              <a:solidFill>
                <a:schemeClr val="tx1"/>
              </a:solidFill>
              <a:miter lim="800000"/>
              <a:headEnd/>
              <a:tailEnd/>
            </a:ln>
            <a:effectLst/>
          </p:spPr>
          <p:txBody>
            <a:bodyPr wrap="none" anchor="ctr"/>
            <a:lstStyle/>
            <a:p>
              <a:pPr marL="342900" indent="-342900">
                <a:buFontTx/>
                <a:buNone/>
              </a:pPr>
              <a:r>
                <a:rPr lang="zh-CN" altLang="en-US" sz="2000">
                  <a:ea typeface="华文新魏" pitchFamily="2" charset="-122"/>
                </a:rPr>
                <a:t>人工湿地</a:t>
              </a:r>
              <a:endParaRPr lang="zh-CN" altLang="en-US" sz="2000" baseline="30000">
                <a:ea typeface="华文新魏" pitchFamily="2" charset="-122"/>
              </a:endParaRPr>
            </a:p>
          </p:txBody>
        </p:sp>
        <p:sp>
          <p:nvSpPr>
            <p:cNvPr id="260108" name="Line 12"/>
            <p:cNvSpPr>
              <a:spLocks noChangeShapeType="1"/>
            </p:cNvSpPr>
            <p:nvPr/>
          </p:nvSpPr>
          <p:spPr bwMode="auto">
            <a:xfrm>
              <a:off x="4241" y="3158"/>
              <a:ext cx="407" cy="0"/>
            </a:xfrm>
            <a:prstGeom prst="line">
              <a:avLst/>
            </a:prstGeom>
            <a:noFill/>
            <a:ln w="9525">
              <a:solidFill>
                <a:schemeClr val="tx1"/>
              </a:solidFill>
              <a:round/>
              <a:headEnd/>
              <a:tailEnd type="triangle" w="med" len="med"/>
            </a:ln>
            <a:effectLst/>
          </p:spPr>
          <p:txBody>
            <a:bodyPr wrap="none" anchor="ctr"/>
            <a:lstStyle/>
            <a:p>
              <a:endParaRPr lang="zh-CN" altLang="en-US"/>
            </a:p>
          </p:txBody>
        </p:sp>
        <p:sp>
          <p:nvSpPr>
            <p:cNvPr id="260109" name="Line 13"/>
            <p:cNvSpPr>
              <a:spLocks noChangeShapeType="1"/>
            </p:cNvSpPr>
            <p:nvPr/>
          </p:nvSpPr>
          <p:spPr bwMode="auto">
            <a:xfrm flipV="1">
              <a:off x="2608" y="2614"/>
              <a:ext cx="0" cy="317"/>
            </a:xfrm>
            <a:prstGeom prst="line">
              <a:avLst/>
            </a:prstGeom>
            <a:noFill/>
            <a:ln w="9525">
              <a:solidFill>
                <a:schemeClr val="tx1"/>
              </a:solidFill>
              <a:round/>
              <a:headEnd/>
              <a:tailEnd/>
            </a:ln>
            <a:effectLst/>
          </p:spPr>
          <p:txBody>
            <a:bodyPr wrap="none" anchor="ctr"/>
            <a:lstStyle/>
            <a:p>
              <a:endParaRPr lang="zh-CN" altLang="en-US"/>
            </a:p>
          </p:txBody>
        </p:sp>
        <p:sp>
          <p:nvSpPr>
            <p:cNvPr id="260110" name="Line 14"/>
            <p:cNvSpPr>
              <a:spLocks noChangeShapeType="1"/>
            </p:cNvSpPr>
            <p:nvPr/>
          </p:nvSpPr>
          <p:spPr bwMode="auto">
            <a:xfrm>
              <a:off x="2608" y="2614"/>
              <a:ext cx="408" cy="0"/>
            </a:xfrm>
            <a:prstGeom prst="line">
              <a:avLst/>
            </a:prstGeom>
            <a:noFill/>
            <a:ln w="9525">
              <a:solidFill>
                <a:schemeClr val="tx1"/>
              </a:solidFill>
              <a:round/>
              <a:headEnd/>
              <a:tailEnd type="triangle" w="med" len="med"/>
            </a:ln>
            <a:effectLst/>
          </p:spPr>
          <p:txBody>
            <a:bodyPr wrap="none" anchor="ctr"/>
            <a:lstStyle/>
            <a:p>
              <a:endParaRPr lang="zh-CN" altLang="en-US"/>
            </a:p>
          </p:txBody>
        </p:sp>
        <p:sp>
          <p:nvSpPr>
            <p:cNvPr id="260111" name="Line 15"/>
            <p:cNvSpPr>
              <a:spLocks noChangeShapeType="1"/>
            </p:cNvSpPr>
            <p:nvPr/>
          </p:nvSpPr>
          <p:spPr bwMode="auto">
            <a:xfrm>
              <a:off x="2608" y="3385"/>
              <a:ext cx="0" cy="317"/>
            </a:xfrm>
            <a:prstGeom prst="line">
              <a:avLst/>
            </a:prstGeom>
            <a:noFill/>
            <a:ln w="9525">
              <a:solidFill>
                <a:schemeClr val="tx1"/>
              </a:solidFill>
              <a:round/>
              <a:headEnd/>
              <a:tailEnd/>
            </a:ln>
            <a:effectLst/>
          </p:spPr>
          <p:txBody>
            <a:bodyPr wrap="none" anchor="ctr"/>
            <a:lstStyle/>
            <a:p>
              <a:endParaRPr lang="zh-CN" altLang="en-US"/>
            </a:p>
          </p:txBody>
        </p:sp>
        <p:sp>
          <p:nvSpPr>
            <p:cNvPr id="260112" name="Line 16"/>
            <p:cNvSpPr>
              <a:spLocks noChangeShapeType="1"/>
            </p:cNvSpPr>
            <p:nvPr/>
          </p:nvSpPr>
          <p:spPr bwMode="auto">
            <a:xfrm>
              <a:off x="2608" y="3702"/>
              <a:ext cx="408" cy="0"/>
            </a:xfrm>
            <a:prstGeom prst="line">
              <a:avLst/>
            </a:prstGeom>
            <a:noFill/>
            <a:ln w="9525">
              <a:solidFill>
                <a:schemeClr val="tx1"/>
              </a:solidFill>
              <a:round/>
              <a:headEnd/>
              <a:tailEnd type="triangle" w="med" len="med"/>
            </a:ln>
            <a:effectLst/>
          </p:spPr>
          <p:txBody>
            <a:bodyPr wrap="none" anchor="ctr"/>
            <a:lstStyle/>
            <a:p>
              <a:endParaRPr lang="zh-CN" altLang="en-US"/>
            </a:p>
          </p:txBody>
        </p:sp>
        <p:sp>
          <p:nvSpPr>
            <p:cNvPr id="260113" name="Rectangle 17"/>
            <p:cNvSpPr>
              <a:spLocks noChangeArrowheads="1"/>
            </p:cNvSpPr>
            <p:nvPr/>
          </p:nvSpPr>
          <p:spPr bwMode="auto">
            <a:xfrm>
              <a:off x="3016" y="2387"/>
              <a:ext cx="1678" cy="407"/>
            </a:xfrm>
            <a:prstGeom prst="rect">
              <a:avLst/>
            </a:prstGeom>
            <a:noFill/>
            <a:ln w="9525" algn="ctr">
              <a:noFill/>
              <a:miter lim="800000"/>
              <a:headEnd/>
              <a:tailEnd/>
            </a:ln>
            <a:effectLst/>
          </p:spPr>
          <p:txBody>
            <a:bodyPr wrap="none" anchor="ctr"/>
            <a:lstStyle/>
            <a:p>
              <a:pPr marL="342900" indent="-342900" algn="l">
                <a:buFontTx/>
                <a:buNone/>
              </a:pPr>
              <a:r>
                <a:rPr lang="zh-CN" altLang="en-US" sz="2000">
                  <a:ea typeface="华文新魏" pitchFamily="2" charset="-122"/>
                </a:rPr>
                <a:t>生物气：城镇供暖</a:t>
              </a:r>
            </a:p>
          </p:txBody>
        </p:sp>
        <p:sp>
          <p:nvSpPr>
            <p:cNvPr id="260114" name="Rectangle 18"/>
            <p:cNvSpPr>
              <a:spLocks noChangeArrowheads="1"/>
            </p:cNvSpPr>
            <p:nvPr/>
          </p:nvSpPr>
          <p:spPr bwMode="auto">
            <a:xfrm>
              <a:off x="3061" y="3521"/>
              <a:ext cx="1724" cy="362"/>
            </a:xfrm>
            <a:prstGeom prst="rect">
              <a:avLst/>
            </a:prstGeom>
            <a:noFill/>
            <a:ln w="9525" algn="ctr">
              <a:noFill/>
              <a:miter lim="800000"/>
              <a:headEnd/>
              <a:tailEnd/>
            </a:ln>
            <a:effectLst/>
          </p:spPr>
          <p:txBody>
            <a:bodyPr wrap="none" anchor="ctr"/>
            <a:lstStyle/>
            <a:p>
              <a:pPr marL="342900" indent="-342900" algn="l">
                <a:buFontTx/>
                <a:buNone/>
              </a:pPr>
              <a:r>
                <a:rPr lang="zh-CN" altLang="en-US" sz="2000">
                  <a:ea typeface="华文新魏" pitchFamily="2" charset="-122"/>
                </a:rPr>
                <a:t>消化污泥：农田肥料</a:t>
              </a:r>
            </a:p>
          </p:txBody>
        </p:sp>
      </p:grpSp>
    </p:spTree>
  </p:cSld>
  <p:clrMapOvr>
    <a:masterClrMapping/>
  </p:clrMapOvr>
  <p:transition spd="med">
    <p:random/>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40" name="Text Box 4"/>
          <p:cNvSpPr txBox="1">
            <a:spLocks noChangeArrowheads="1"/>
          </p:cNvSpPr>
          <p:nvPr/>
        </p:nvSpPr>
        <p:spPr bwMode="auto">
          <a:xfrm>
            <a:off x="1042988" y="1844824"/>
            <a:ext cx="7129462" cy="457200"/>
          </a:xfrm>
          <a:prstGeom prst="rect">
            <a:avLst/>
          </a:prstGeom>
          <a:noFill/>
          <a:ln w="9525">
            <a:noFill/>
            <a:miter lim="800000"/>
            <a:headEnd/>
            <a:tailEnd/>
          </a:ln>
          <a:effectLst/>
        </p:spPr>
        <p:txBody>
          <a:bodyPr>
            <a:spAutoFit/>
          </a:bodyPr>
          <a:lstStyle/>
          <a:p>
            <a:pPr algn="l">
              <a:spcBef>
                <a:spcPct val="50000"/>
              </a:spcBef>
              <a:buFont typeface="Wingdings" pitchFamily="2" charset="2"/>
              <a:buChar char="Ø"/>
            </a:pPr>
            <a:r>
              <a:rPr lang="en-US" altLang="zh-CN" sz="2400">
                <a:ea typeface="华文新魏" pitchFamily="2" charset="-122"/>
              </a:rPr>
              <a:t> </a:t>
            </a:r>
            <a:r>
              <a:rPr lang="zh-CN" altLang="en-US" sz="2400">
                <a:ea typeface="华文新魏" pitchFamily="2" charset="-122"/>
              </a:rPr>
              <a:t>德国某养猪厂：</a:t>
            </a:r>
            <a:endParaRPr lang="zh-CN" altLang="en-US" sz="2400">
              <a:solidFill>
                <a:srgbClr val="FF0000"/>
              </a:solidFill>
              <a:ea typeface="华文新魏" pitchFamily="2" charset="-122"/>
            </a:endParaRPr>
          </a:p>
        </p:txBody>
      </p:sp>
      <p:graphicFrame>
        <p:nvGraphicFramePr>
          <p:cNvPr id="193733" name="Group 197"/>
          <p:cNvGraphicFramePr>
            <a:graphicFrameLocks noGrp="1"/>
          </p:cNvGraphicFramePr>
          <p:nvPr>
            <p:extLst>
              <p:ext uri="{D42A27DB-BD31-4B8C-83A1-F6EECF244321}">
                <p14:modId xmlns:p14="http://schemas.microsoft.com/office/powerpoint/2010/main" val="2125946058"/>
              </p:ext>
            </p:extLst>
          </p:nvPr>
        </p:nvGraphicFramePr>
        <p:xfrm>
          <a:off x="1116013" y="2940199"/>
          <a:ext cx="7200900" cy="2774950"/>
        </p:xfrm>
        <a:graphic>
          <a:graphicData uri="http://schemas.openxmlformats.org/drawingml/2006/table">
            <a:tbl>
              <a:tblPr/>
              <a:tblGrid>
                <a:gridCol w="1800225">
                  <a:extLst>
                    <a:ext uri="{9D8B030D-6E8A-4147-A177-3AD203B41FA5}">
                      <a16:colId xmlns:a16="http://schemas.microsoft.com/office/drawing/2014/main" val="20000"/>
                    </a:ext>
                  </a:extLst>
                </a:gridCol>
                <a:gridCol w="1871662">
                  <a:extLst>
                    <a:ext uri="{9D8B030D-6E8A-4147-A177-3AD203B41FA5}">
                      <a16:colId xmlns:a16="http://schemas.microsoft.com/office/drawing/2014/main" val="20001"/>
                    </a:ext>
                  </a:extLst>
                </a:gridCol>
                <a:gridCol w="1871663">
                  <a:extLst>
                    <a:ext uri="{9D8B030D-6E8A-4147-A177-3AD203B41FA5}">
                      <a16:colId xmlns:a16="http://schemas.microsoft.com/office/drawing/2014/main" val="20002"/>
                    </a:ext>
                  </a:extLst>
                </a:gridCol>
                <a:gridCol w="1657350">
                  <a:extLst>
                    <a:ext uri="{9D8B030D-6E8A-4147-A177-3AD203B41FA5}">
                      <a16:colId xmlns:a16="http://schemas.microsoft.com/office/drawing/2014/main" val="20003"/>
                    </a:ext>
                  </a:extLst>
                </a:gridCol>
              </a:tblGrid>
              <a:tr h="396875">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zh-CN" altLang="en-US" sz="2000" b="0" i="0" u="none" strike="noStrike" cap="none" normalizeH="0" baseline="0">
                          <a:ln>
                            <a:noFill/>
                          </a:ln>
                          <a:solidFill>
                            <a:schemeClr val="hlink"/>
                          </a:solidFill>
                          <a:effectLst/>
                          <a:latin typeface="Tahoma" pitchFamily="34" charset="0"/>
                          <a:ea typeface="华文新魏" pitchFamily="2" charset="-122"/>
                        </a:rPr>
                        <a:t>污染物</a:t>
                      </a:r>
                    </a:p>
                  </a:txBody>
                  <a:tcPr horzOverflow="overflow">
                    <a:lnL cap="flat">
                      <a:noFill/>
                    </a:lnL>
                    <a:lnR cap="flat">
                      <a:noFill/>
                    </a:lnR>
                    <a:lnT w="28575"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zh-CN" altLang="en-US" sz="2000" b="0" i="0" u="none" strike="noStrike" cap="none" normalizeH="0" baseline="0">
                          <a:ln>
                            <a:noFill/>
                          </a:ln>
                          <a:solidFill>
                            <a:schemeClr val="hlink"/>
                          </a:solidFill>
                          <a:effectLst/>
                          <a:latin typeface="Tahoma" pitchFamily="34" charset="0"/>
                          <a:ea typeface="华文新魏" pitchFamily="2" charset="-122"/>
                        </a:rPr>
                        <a:t>进水 </a:t>
                      </a:r>
                      <a:r>
                        <a:rPr kumimoji="0" lang="en-US" altLang="zh-CN" sz="1600" b="0" i="0" u="none" strike="noStrike" cap="none" normalizeH="0" baseline="0">
                          <a:ln>
                            <a:noFill/>
                          </a:ln>
                          <a:solidFill>
                            <a:schemeClr val="hlink"/>
                          </a:solidFill>
                          <a:effectLst/>
                          <a:latin typeface="Tahoma" pitchFamily="34" charset="0"/>
                          <a:ea typeface="华文新魏" pitchFamily="2" charset="-122"/>
                        </a:rPr>
                        <a:t>(mg/L)</a:t>
                      </a:r>
                    </a:p>
                  </a:txBody>
                  <a:tcPr horzOverflow="overflow">
                    <a:lnL cap="flat">
                      <a:noFill/>
                    </a:lnL>
                    <a:lnR cap="flat">
                      <a:noFill/>
                    </a:lnR>
                    <a:lnT w="28575"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zh-CN" altLang="en-US" sz="2000" b="0" i="0" u="none" strike="noStrike" cap="none" normalizeH="0" baseline="0">
                          <a:ln>
                            <a:noFill/>
                          </a:ln>
                          <a:solidFill>
                            <a:schemeClr val="hlink"/>
                          </a:solidFill>
                          <a:effectLst/>
                          <a:latin typeface="Tahoma" pitchFamily="34" charset="0"/>
                          <a:ea typeface="华文新魏" pitchFamily="2" charset="-122"/>
                        </a:rPr>
                        <a:t>出水 </a:t>
                      </a:r>
                      <a:r>
                        <a:rPr kumimoji="0" lang="en-US" altLang="zh-CN" sz="1800" b="0" i="0" u="none" strike="noStrike" cap="none" normalizeH="0" baseline="0">
                          <a:ln>
                            <a:noFill/>
                          </a:ln>
                          <a:solidFill>
                            <a:schemeClr val="hlink"/>
                          </a:solidFill>
                          <a:effectLst/>
                          <a:latin typeface="Tahoma" pitchFamily="34" charset="0"/>
                          <a:ea typeface="华文新魏" pitchFamily="2" charset="-122"/>
                        </a:rPr>
                        <a:t>(mg/L)</a:t>
                      </a:r>
                    </a:p>
                  </a:txBody>
                  <a:tcPr horzOverflow="overflow">
                    <a:lnL cap="flat">
                      <a:noFill/>
                    </a:lnL>
                    <a:lnR cap="flat">
                      <a:noFill/>
                    </a:lnR>
                    <a:lnT w="28575"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zh-CN" altLang="en-US" sz="2000" b="0" i="0" u="none" strike="noStrike" cap="none" normalizeH="0" baseline="0">
                          <a:ln>
                            <a:noFill/>
                          </a:ln>
                          <a:solidFill>
                            <a:schemeClr val="hlink"/>
                          </a:solidFill>
                          <a:effectLst/>
                          <a:latin typeface="Tahoma" pitchFamily="34" charset="0"/>
                          <a:ea typeface="华文新魏" pitchFamily="2" charset="-122"/>
                        </a:rPr>
                        <a:t>去除率 </a:t>
                      </a:r>
                      <a:r>
                        <a:rPr kumimoji="0" lang="en-US" altLang="zh-CN" sz="1600" b="0" i="0" u="none" strike="noStrike" cap="none" normalizeH="0" baseline="0">
                          <a:ln>
                            <a:noFill/>
                          </a:ln>
                          <a:solidFill>
                            <a:schemeClr val="hlink"/>
                          </a:solidFill>
                          <a:effectLst/>
                          <a:latin typeface="Tahoma" pitchFamily="34" charset="0"/>
                          <a:ea typeface="华文新魏" pitchFamily="2" charset="-122"/>
                        </a:rPr>
                        <a:t>(%)</a:t>
                      </a:r>
                    </a:p>
                  </a:txBody>
                  <a:tcPr horzOverflow="overflow">
                    <a:lnL cap="flat">
                      <a:noFill/>
                    </a:lnL>
                    <a:lnR cap="flat">
                      <a:noFill/>
                    </a:lnR>
                    <a:lnT w="28575"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95288">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zh-CN" altLang="en-US" sz="2000" b="0" i="0" u="none" strike="noStrike" cap="none" normalizeH="0" baseline="0">
                          <a:ln>
                            <a:noFill/>
                          </a:ln>
                          <a:solidFill>
                            <a:schemeClr val="hlink"/>
                          </a:solidFill>
                          <a:effectLst/>
                          <a:latin typeface="Tahoma" pitchFamily="34" charset="0"/>
                          <a:ea typeface="华文新魏" pitchFamily="2" charset="-122"/>
                        </a:rPr>
                        <a:t>氨氮</a:t>
                      </a:r>
                    </a:p>
                  </a:txBody>
                  <a:tcPr horzOverflow="overflow">
                    <a:lnL cap="flat">
                      <a:noFill/>
                    </a:lnL>
                    <a:lnR cap="flat">
                      <a:noFill/>
                    </a:lnR>
                    <a:lnT w="12700" cap="flat" cmpd="sng" algn="ctr">
                      <a:solidFill>
                        <a:schemeClr val="tx2"/>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0" i="0" u="none" strike="noStrike" cap="none" normalizeH="0" baseline="0">
                          <a:ln>
                            <a:noFill/>
                          </a:ln>
                          <a:solidFill>
                            <a:schemeClr val="hlink"/>
                          </a:solidFill>
                          <a:effectLst/>
                          <a:latin typeface="Tahoma" pitchFamily="34" charset="0"/>
                          <a:ea typeface="华文新魏" pitchFamily="2" charset="-122"/>
                        </a:rPr>
                        <a:t>1364</a:t>
                      </a:r>
                    </a:p>
                  </a:txBody>
                  <a:tcPr horzOverflow="overflow">
                    <a:lnL cap="flat">
                      <a:noFill/>
                    </a:lnL>
                    <a:lnR cap="flat">
                      <a:noFill/>
                    </a:lnR>
                    <a:lnT w="12700" cap="flat" cmpd="sng" algn="ctr">
                      <a:solidFill>
                        <a:schemeClr val="tx2"/>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0" i="0" u="none" strike="noStrike" cap="none" normalizeH="0" baseline="0">
                          <a:ln>
                            <a:noFill/>
                          </a:ln>
                          <a:solidFill>
                            <a:schemeClr val="hlink"/>
                          </a:solidFill>
                          <a:effectLst/>
                          <a:latin typeface="Tahoma" pitchFamily="34" charset="0"/>
                          <a:ea typeface="华文新魏" pitchFamily="2" charset="-122"/>
                        </a:rPr>
                        <a:t>98</a:t>
                      </a:r>
                    </a:p>
                  </a:txBody>
                  <a:tcPr horzOverflow="overflow">
                    <a:lnL cap="flat">
                      <a:noFill/>
                    </a:lnL>
                    <a:lnR cap="flat">
                      <a:noFill/>
                    </a:lnR>
                    <a:lnT w="12700" cap="flat" cmpd="sng" algn="ctr">
                      <a:solidFill>
                        <a:schemeClr val="tx2"/>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0" i="0" u="none" strike="noStrike" cap="none" normalizeH="0" baseline="0">
                          <a:ln>
                            <a:noFill/>
                          </a:ln>
                          <a:solidFill>
                            <a:schemeClr val="hlink"/>
                          </a:solidFill>
                          <a:effectLst/>
                          <a:latin typeface="Tahoma" pitchFamily="34" charset="0"/>
                          <a:ea typeface="华文新魏" pitchFamily="2" charset="-122"/>
                        </a:rPr>
                        <a:t>93</a:t>
                      </a:r>
                    </a:p>
                  </a:txBody>
                  <a:tcPr horzOverflow="overflow">
                    <a:lnL cap="flat">
                      <a:noFill/>
                    </a:lnL>
                    <a:lnR cap="flat">
                      <a:noFill/>
                    </a:lnR>
                    <a:lnT w="12700" cap="flat" cmpd="sng" algn="ctr">
                      <a:solidFill>
                        <a:schemeClr val="tx2"/>
                      </a:solidFill>
                      <a:prstDash val="solid"/>
                      <a:round/>
                      <a:headEnd type="none" w="med" len="med"/>
                      <a:tailEnd type="none" w="med" len="med"/>
                    </a:lnT>
                    <a:lnB cap="flat">
                      <a:noFill/>
                    </a:lnB>
                    <a:lnTlToBr>
                      <a:noFill/>
                    </a:lnTlToBr>
                    <a:lnBlToTr>
                      <a:noFill/>
                    </a:lnBlToTr>
                    <a:noFill/>
                  </a:tcPr>
                </a:tc>
                <a:extLst>
                  <a:ext uri="{0D108BD9-81ED-4DB2-BD59-A6C34878D82A}">
                    <a16:rowId xmlns:a16="http://schemas.microsoft.com/office/drawing/2014/main" val="10001"/>
                  </a:ext>
                </a:extLst>
              </a:tr>
              <a:tr h="396875">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zh-CN" altLang="en-US" sz="2000" b="0" i="0" u="none" strike="noStrike" cap="none" normalizeH="0" baseline="0">
                          <a:ln>
                            <a:noFill/>
                          </a:ln>
                          <a:solidFill>
                            <a:schemeClr val="hlink"/>
                          </a:solidFill>
                          <a:effectLst/>
                          <a:latin typeface="Tahoma" pitchFamily="34" charset="0"/>
                          <a:ea typeface="华文新魏" pitchFamily="2" charset="-122"/>
                        </a:rPr>
                        <a:t>硝态氮</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0" i="0" u="none" strike="noStrike" cap="none" normalizeH="0" baseline="0">
                          <a:ln>
                            <a:noFill/>
                          </a:ln>
                          <a:solidFill>
                            <a:schemeClr val="hlink"/>
                          </a:solidFill>
                          <a:effectLst/>
                          <a:latin typeface="Tahoma" pitchFamily="34" charset="0"/>
                          <a:ea typeface="华文新魏" pitchFamily="2" charset="-122"/>
                        </a:rPr>
                        <a:t>34</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0" i="0" u="none" strike="noStrike" cap="none" normalizeH="0" baseline="0">
                          <a:ln>
                            <a:noFill/>
                          </a:ln>
                          <a:solidFill>
                            <a:schemeClr val="hlink"/>
                          </a:solidFill>
                          <a:effectLst/>
                          <a:latin typeface="Tahoma" pitchFamily="34" charset="0"/>
                          <a:ea typeface="华文新魏" pitchFamily="2" charset="-122"/>
                        </a:rPr>
                        <a:t>2.3</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0" i="0" u="none" strike="noStrike" cap="none" normalizeH="0" baseline="0">
                          <a:ln>
                            <a:noFill/>
                          </a:ln>
                          <a:solidFill>
                            <a:schemeClr val="hlink"/>
                          </a:solidFill>
                          <a:effectLst/>
                          <a:latin typeface="Tahoma" pitchFamily="34" charset="0"/>
                          <a:ea typeface="华文新魏" pitchFamily="2" charset="-122"/>
                        </a:rPr>
                        <a:t>95</a:t>
                      </a: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2"/>
                  </a:ext>
                </a:extLst>
              </a:tr>
              <a:tr h="180975">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zh-CN" altLang="en-US" sz="2000" b="0" i="0" u="none" strike="noStrike" cap="none" normalizeH="0" baseline="0">
                          <a:ln>
                            <a:noFill/>
                          </a:ln>
                          <a:solidFill>
                            <a:schemeClr val="hlink"/>
                          </a:solidFill>
                          <a:effectLst/>
                          <a:latin typeface="Tahoma" pitchFamily="34" charset="0"/>
                          <a:ea typeface="华文新魏" pitchFamily="2" charset="-122"/>
                        </a:rPr>
                        <a:t>总氮</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0" i="0" u="none" strike="noStrike" cap="none" normalizeH="0" baseline="0">
                          <a:ln>
                            <a:noFill/>
                          </a:ln>
                          <a:solidFill>
                            <a:schemeClr val="hlink"/>
                          </a:solidFill>
                          <a:effectLst/>
                          <a:latin typeface="Tahoma" pitchFamily="34" charset="0"/>
                          <a:ea typeface="华文新魏" pitchFamily="2" charset="-122"/>
                        </a:rPr>
                        <a:t>1574</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0" i="0" u="none" strike="noStrike" cap="none" normalizeH="0" baseline="0">
                          <a:ln>
                            <a:noFill/>
                          </a:ln>
                          <a:solidFill>
                            <a:schemeClr val="hlink"/>
                          </a:solidFill>
                          <a:effectLst/>
                          <a:latin typeface="Tahoma" pitchFamily="34" charset="0"/>
                          <a:ea typeface="华文新魏" pitchFamily="2" charset="-122"/>
                        </a:rPr>
                        <a:t>176</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0" i="0" u="none" strike="noStrike" cap="none" normalizeH="0" baseline="0">
                          <a:ln>
                            <a:noFill/>
                          </a:ln>
                          <a:solidFill>
                            <a:schemeClr val="hlink"/>
                          </a:solidFill>
                          <a:effectLst/>
                          <a:latin typeface="Tahoma" pitchFamily="34" charset="0"/>
                          <a:ea typeface="华文新魏" pitchFamily="2" charset="-122"/>
                        </a:rPr>
                        <a:t>89</a:t>
                      </a: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3"/>
                  </a:ext>
                </a:extLst>
              </a:tr>
              <a:tr h="180975">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zh-CN" altLang="en-US" sz="2000" b="0" i="0" u="none" strike="noStrike" cap="none" normalizeH="0" baseline="0">
                          <a:ln>
                            <a:noFill/>
                          </a:ln>
                          <a:solidFill>
                            <a:schemeClr val="hlink"/>
                          </a:solidFill>
                          <a:effectLst/>
                          <a:latin typeface="Tahoma" pitchFamily="34" charset="0"/>
                          <a:ea typeface="华文新魏" pitchFamily="2" charset="-122"/>
                        </a:rPr>
                        <a:t>磷酸根</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0" i="0" u="none" strike="noStrike" cap="none" normalizeH="0" baseline="0">
                          <a:ln>
                            <a:noFill/>
                          </a:ln>
                          <a:solidFill>
                            <a:schemeClr val="hlink"/>
                          </a:solidFill>
                          <a:effectLst/>
                          <a:latin typeface="Tahoma" pitchFamily="34" charset="0"/>
                          <a:ea typeface="华文新魏" pitchFamily="2" charset="-122"/>
                        </a:rPr>
                        <a:t>134</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0" i="0" u="none" strike="noStrike" cap="none" normalizeH="0" baseline="0">
                          <a:ln>
                            <a:noFill/>
                          </a:ln>
                          <a:solidFill>
                            <a:schemeClr val="hlink"/>
                          </a:solidFill>
                          <a:effectLst/>
                          <a:latin typeface="Tahoma" pitchFamily="34" charset="0"/>
                          <a:ea typeface="华文新魏" pitchFamily="2" charset="-122"/>
                        </a:rPr>
                        <a:t>0.49</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0" i="0" u="none" strike="noStrike" cap="none" normalizeH="0" baseline="0">
                          <a:ln>
                            <a:noFill/>
                          </a:ln>
                          <a:solidFill>
                            <a:schemeClr val="hlink"/>
                          </a:solidFill>
                          <a:effectLst/>
                          <a:latin typeface="Tahoma" pitchFamily="34" charset="0"/>
                          <a:ea typeface="华文新魏" pitchFamily="2" charset="-122"/>
                        </a:rPr>
                        <a:t>99</a:t>
                      </a: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4"/>
                  </a:ext>
                </a:extLst>
              </a:tr>
              <a:tr h="180975">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zh-CN" altLang="en-US" sz="2000" b="0" i="0" u="none" strike="noStrike" cap="none" normalizeH="0" baseline="0">
                          <a:ln>
                            <a:noFill/>
                          </a:ln>
                          <a:solidFill>
                            <a:schemeClr val="hlink"/>
                          </a:solidFill>
                          <a:effectLst/>
                          <a:latin typeface="Tahoma" pitchFamily="34" charset="0"/>
                          <a:ea typeface="华文新魏" pitchFamily="2" charset="-122"/>
                        </a:rPr>
                        <a:t>钾</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0" i="0" u="none" strike="noStrike" cap="none" normalizeH="0" baseline="0">
                          <a:ln>
                            <a:noFill/>
                          </a:ln>
                          <a:solidFill>
                            <a:schemeClr val="hlink"/>
                          </a:solidFill>
                          <a:effectLst/>
                          <a:latin typeface="Tahoma" pitchFamily="34" charset="0"/>
                          <a:ea typeface="华文新魏" pitchFamily="2" charset="-122"/>
                        </a:rPr>
                        <a:t>885</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0" i="0" u="none" strike="noStrike" cap="none" normalizeH="0" baseline="0">
                          <a:ln>
                            <a:noFill/>
                          </a:ln>
                          <a:solidFill>
                            <a:schemeClr val="hlink"/>
                          </a:solidFill>
                          <a:effectLst/>
                          <a:latin typeface="Tahoma" pitchFamily="34" charset="0"/>
                          <a:ea typeface="华文新魏" pitchFamily="2" charset="-122"/>
                        </a:rPr>
                        <a:t>117</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0" i="0" u="none" strike="noStrike" cap="none" normalizeH="0" baseline="0">
                          <a:ln>
                            <a:noFill/>
                          </a:ln>
                          <a:solidFill>
                            <a:schemeClr val="hlink"/>
                          </a:solidFill>
                          <a:effectLst/>
                          <a:latin typeface="Tahoma" pitchFamily="34" charset="0"/>
                          <a:ea typeface="华文新魏" pitchFamily="2" charset="-122"/>
                        </a:rPr>
                        <a:t>87</a:t>
                      </a: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5"/>
                  </a:ext>
                </a:extLst>
              </a:tr>
              <a:tr h="180975">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zh-CN" altLang="en-US" sz="2000" b="0" i="0" u="none" strike="noStrike" cap="none" normalizeH="0" baseline="0">
                          <a:ln>
                            <a:noFill/>
                          </a:ln>
                          <a:solidFill>
                            <a:schemeClr val="hlink"/>
                          </a:solidFill>
                          <a:effectLst/>
                          <a:latin typeface="Tahoma" pitchFamily="34" charset="0"/>
                          <a:ea typeface="华文新魏" pitchFamily="2" charset="-122"/>
                        </a:rPr>
                        <a:t>铜</a:t>
                      </a:r>
                    </a:p>
                  </a:txBody>
                  <a:tcPr horzOverflow="overflow">
                    <a:lnL cap="flat">
                      <a:noFill/>
                    </a:lnL>
                    <a:lnR cap="flat">
                      <a:noFill/>
                    </a:lnR>
                    <a:lnT cap="flat">
                      <a:noFill/>
                    </a:lnT>
                    <a:lnB w="28575"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0" i="0" u="none" strike="noStrike" cap="none" normalizeH="0" baseline="0">
                          <a:ln>
                            <a:noFill/>
                          </a:ln>
                          <a:solidFill>
                            <a:schemeClr val="hlink"/>
                          </a:solidFill>
                          <a:effectLst/>
                          <a:latin typeface="Tahoma" pitchFamily="34" charset="0"/>
                          <a:ea typeface="华文新魏" pitchFamily="2" charset="-122"/>
                        </a:rPr>
                        <a:t>1.14</a:t>
                      </a:r>
                    </a:p>
                  </a:txBody>
                  <a:tcPr horzOverflow="overflow">
                    <a:lnL cap="flat">
                      <a:noFill/>
                    </a:lnL>
                    <a:lnR cap="flat">
                      <a:noFill/>
                    </a:lnR>
                    <a:lnT cap="flat">
                      <a:noFill/>
                    </a:lnT>
                    <a:lnB w="28575"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0" i="0" u="none" strike="noStrike" cap="none" normalizeH="0" baseline="0">
                          <a:ln>
                            <a:noFill/>
                          </a:ln>
                          <a:solidFill>
                            <a:schemeClr val="hlink"/>
                          </a:solidFill>
                          <a:effectLst/>
                          <a:latin typeface="Tahoma" pitchFamily="34" charset="0"/>
                          <a:ea typeface="华文新魏" pitchFamily="2" charset="-122"/>
                        </a:rPr>
                        <a:t>0.08</a:t>
                      </a:r>
                    </a:p>
                  </a:txBody>
                  <a:tcPr horzOverflow="overflow">
                    <a:lnL cap="flat">
                      <a:noFill/>
                    </a:lnL>
                    <a:lnR cap="flat">
                      <a:noFill/>
                    </a:lnR>
                    <a:lnT cap="flat">
                      <a:noFill/>
                    </a:lnT>
                    <a:lnB w="28575"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0" i="0" u="none" strike="noStrike" cap="none" normalizeH="0" baseline="0">
                          <a:ln>
                            <a:noFill/>
                          </a:ln>
                          <a:solidFill>
                            <a:schemeClr val="hlink"/>
                          </a:solidFill>
                          <a:effectLst/>
                          <a:latin typeface="Tahoma" pitchFamily="34" charset="0"/>
                          <a:ea typeface="华文新魏" pitchFamily="2" charset="-122"/>
                        </a:rPr>
                        <a:t>95</a:t>
                      </a:r>
                    </a:p>
                  </a:txBody>
                  <a:tcPr horzOverflow="overflow">
                    <a:lnL cap="flat">
                      <a:noFill/>
                    </a:lnL>
                    <a:lnR cap="flat">
                      <a:noFill/>
                    </a:lnR>
                    <a:lnT cap="flat">
                      <a:noFill/>
                    </a:lnT>
                    <a:lnB w="28575"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
        <p:nvSpPr>
          <p:cNvPr id="193582" name="Text Box 46"/>
          <p:cNvSpPr txBox="1">
            <a:spLocks noChangeArrowheads="1"/>
          </p:cNvSpPr>
          <p:nvPr/>
        </p:nvSpPr>
        <p:spPr bwMode="auto">
          <a:xfrm>
            <a:off x="1474788" y="2292499"/>
            <a:ext cx="6481762" cy="457200"/>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l"/>
            </a:pPr>
            <a:r>
              <a:rPr lang="en-US" altLang="zh-CN" sz="2400">
                <a:ea typeface="华文新魏" pitchFamily="2" charset="-122"/>
              </a:rPr>
              <a:t> </a:t>
            </a:r>
            <a:r>
              <a:rPr lang="zh-CN" altLang="en-US" sz="2400">
                <a:ea typeface="华文新魏" pitchFamily="2" charset="-122"/>
              </a:rPr>
              <a:t>芦苇床对养猪废水的处理效果</a:t>
            </a:r>
          </a:p>
        </p:txBody>
      </p:sp>
    </p:spTree>
  </p:cSld>
  <p:clrMapOvr>
    <a:masterClrMapping/>
  </p:clrMapOvr>
  <p:transition spd="med">
    <p:random/>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4" name="Text Box 4"/>
          <p:cNvSpPr txBox="1">
            <a:spLocks noChangeArrowheads="1"/>
          </p:cNvSpPr>
          <p:nvPr/>
        </p:nvSpPr>
        <p:spPr bwMode="auto">
          <a:xfrm>
            <a:off x="1331640" y="1303337"/>
            <a:ext cx="7129463" cy="457200"/>
          </a:xfrm>
          <a:prstGeom prst="rect">
            <a:avLst/>
          </a:prstGeom>
          <a:noFill/>
          <a:ln w="9525">
            <a:noFill/>
            <a:miter lim="800000"/>
            <a:headEnd/>
            <a:tailEnd/>
          </a:ln>
          <a:effectLst/>
        </p:spPr>
        <p:txBody>
          <a:bodyPr>
            <a:spAutoFit/>
          </a:bodyPr>
          <a:lstStyle/>
          <a:p>
            <a:pPr algn="l">
              <a:spcBef>
                <a:spcPct val="50000"/>
              </a:spcBef>
              <a:buFont typeface="Wingdings" pitchFamily="2" charset="2"/>
              <a:buChar char="Ø"/>
            </a:pPr>
            <a:r>
              <a:rPr lang="en-US" altLang="zh-CN" sz="2400">
                <a:ea typeface="华文新魏" pitchFamily="2" charset="-122"/>
              </a:rPr>
              <a:t> </a:t>
            </a:r>
            <a:r>
              <a:rPr lang="zh-CN" altLang="en-US" sz="2400">
                <a:ea typeface="华文新魏" pitchFamily="2" charset="-122"/>
              </a:rPr>
              <a:t>美国俄勒冈州立大学牛奶厂：</a:t>
            </a:r>
            <a:endParaRPr lang="zh-CN" altLang="en-US" sz="2400">
              <a:solidFill>
                <a:srgbClr val="FF0000"/>
              </a:solidFill>
              <a:ea typeface="华文新魏" pitchFamily="2" charset="-122"/>
            </a:endParaRPr>
          </a:p>
        </p:txBody>
      </p:sp>
      <p:sp>
        <p:nvSpPr>
          <p:cNvPr id="194608" name="Text Box 48"/>
          <p:cNvSpPr txBox="1">
            <a:spLocks noChangeArrowheads="1"/>
          </p:cNvSpPr>
          <p:nvPr/>
        </p:nvSpPr>
        <p:spPr bwMode="auto">
          <a:xfrm>
            <a:off x="1619250" y="3044205"/>
            <a:ext cx="7129463" cy="457200"/>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l"/>
            </a:pPr>
            <a:r>
              <a:rPr lang="en-US" altLang="zh-CN" sz="2400" dirty="0">
                <a:solidFill>
                  <a:schemeClr val="hlink"/>
                </a:solidFill>
                <a:ea typeface="华文新魏" pitchFamily="2" charset="-122"/>
              </a:rPr>
              <a:t>  </a:t>
            </a:r>
            <a:r>
              <a:rPr lang="zh-CN" altLang="en-US" sz="2400" dirty="0">
                <a:solidFill>
                  <a:schemeClr val="hlink"/>
                </a:solidFill>
                <a:ea typeface="华文新魏" pitchFamily="2" charset="-122"/>
              </a:rPr>
              <a:t>湿地个数：</a:t>
            </a:r>
            <a:r>
              <a:rPr lang="en-US" altLang="zh-CN" sz="2400" dirty="0">
                <a:solidFill>
                  <a:schemeClr val="hlink"/>
                </a:solidFill>
                <a:ea typeface="华文新魏" pitchFamily="2" charset="-122"/>
              </a:rPr>
              <a:t>6</a:t>
            </a:r>
            <a:r>
              <a:rPr lang="zh-CN" altLang="en-US" sz="2400" dirty="0">
                <a:solidFill>
                  <a:schemeClr val="hlink"/>
                </a:solidFill>
                <a:ea typeface="华文新魏" pitchFamily="2" charset="-122"/>
              </a:rPr>
              <a:t>块 </a:t>
            </a:r>
            <a:r>
              <a:rPr lang="en-US" altLang="zh-CN" sz="2400" dirty="0">
                <a:solidFill>
                  <a:schemeClr val="hlink"/>
                </a:solidFill>
                <a:ea typeface="华文新魏" pitchFamily="2" charset="-122"/>
              </a:rPr>
              <a:t>(</a:t>
            </a:r>
            <a:r>
              <a:rPr lang="zh-CN" altLang="en-US" sz="2400" dirty="0">
                <a:solidFill>
                  <a:schemeClr val="hlink"/>
                </a:solidFill>
                <a:ea typeface="华文新魏" pitchFamily="2" charset="-122"/>
              </a:rPr>
              <a:t>每块：</a:t>
            </a:r>
            <a:r>
              <a:rPr lang="en-US" altLang="zh-CN" sz="2400" dirty="0">
                <a:solidFill>
                  <a:schemeClr val="hlink"/>
                </a:solidFill>
                <a:ea typeface="华文新魏" pitchFamily="2" charset="-122"/>
              </a:rPr>
              <a:t>26.7×5.5</a:t>
            </a:r>
            <a:r>
              <a:rPr lang="zh-CN" altLang="en-US" sz="2400" dirty="0">
                <a:solidFill>
                  <a:schemeClr val="hlink"/>
                </a:solidFill>
                <a:ea typeface="华文新魏" pitchFamily="2" charset="-122"/>
              </a:rPr>
              <a:t>＝</a:t>
            </a:r>
            <a:r>
              <a:rPr lang="en-US" altLang="zh-CN" sz="2400" dirty="0">
                <a:solidFill>
                  <a:schemeClr val="hlink"/>
                </a:solidFill>
                <a:ea typeface="华文新魏" pitchFamily="2" charset="-122"/>
              </a:rPr>
              <a:t>147m</a:t>
            </a:r>
            <a:r>
              <a:rPr lang="en-US" altLang="zh-CN" sz="2400" baseline="30000" dirty="0">
                <a:solidFill>
                  <a:schemeClr val="hlink"/>
                </a:solidFill>
                <a:ea typeface="华文新魏" pitchFamily="2" charset="-122"/>
              </a:rPr>
              <a:t>2</a:t>
            </a:r>
            <a:r>
              <a:rPr lang="en-US" altLang="zh-CN" sz="2400" dirty="0">
                <a:solidFill>
                  <a:schemeClr val="hlink"/>
                </a:solidFill>
                <a:ea typeface="华文新魏" pitchFamily="2" charset="-122"/>
              </a:rPr>
              <a:t>)</a:t>
            </a:r>
          </a:p>
        </p:txBody>
      </p:sp>
      <p:sp>
        <p:nvSpPr>
          <p:cNvPr id="194611" name="Text Box 51"/>
          <p:cNvSpPr txBox="1">
            <a:spLocks noChangeArrowheads="1"/>
          </p:cNvSpPr>
          <p:nvPr/>
        </p:nvSpPr>
        <p:spPr bwMode="auto">
          <a:xfrm>
            <a:off x="1619250" y="3572842"/>
            <a:ext cx="7129463" cy="457200"/>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l"/>
            </a:pPr>
            <a:r>
              <a:rPr lang="en-US" altLang="zh-CN" sz="2400">
                <a:solidFill>
                  <a:schemeClr val="hlink"/>
                </a:solidFill>
                <a:ea typeface="华文新魏" pitchFamily="2" charset="-122"/>
              </a:rPr>
              <a:t>  </a:t>
            </a:r>
            <a:r>
              <a:rPr lang="zh-CN" altLang="en-US" sz="2400">
                <a:solidFill>
                  <a:schemeClr val="hlink"/>
                </a:solidFill>
                <a:ea typeface="华文新魏" pitchFamily="2" charset="-122"/>
              </a:rPr>
              <a:t>植物：</a:t>
            </a:r>
            <a:r>
              <a:rPr lang="en-US" altLang="zh-CN" sz="2400">
                <a:solidFill>
                  <a:schemeClr val="hlink"/>
                </a:solidFill>
                <a:ea typeface="华文新魏" pitchFamily="2" charset="-122"/>
              </a:rPr>
              <a:t>2</a:t>
            </a:r>
            <a:r>
              <a:rPr lang="zh-CN" altLang="en-US" sz="2400">
                <a:solidFill>
                  <a:schemeClr val="hlink"/>
                </a:solidFill>
                <a:ea typeface="华文新魏" pitchFamily="2" charset="-122"/>
              </a:rPr>
              <a:t>块种植香蒲；</a:t>
            </a:r>
            <a:r>
              <a:rPr lang="en-US" altLang="zh-CN" sz="2400">
                <a:solidFill>
                  <a:schemeClr val="hlink"/>
                </a:solidFill>
                <a:ea typeface="华文新魏" pitchFamily="2" charset="-122"/>
              </a:rPr>
              <a:t>4</a:t>
            </a:r>
            <a:r>
              <a:rPr lang="zh-CN" altLang="en-US" sz="2400">
                <a:solidFill>
                  <a:schemeClr val="hlink"/>
                </a:solidFill>
                <a:ea typeface="华文新魏" pitchFamily="2" charset="-122"/>
              </a:rPr>
              <a:t>块种植芦苇</a:t>
            </a:r>
          </a:p>
        </p:txBody>
      </p:sp>
      <p:sp>
        <p:nvSpPr>
          <p:cNvPr id="194612" name="Text Box 52"/>
          <p:cNvSpPr txBox="1">
            <a:spLocks noChangeArrowheads="1"/>
          </p:cNvSpPr>
          <p:nvPr/>
        </p:nvSpPr>
        <p:spPr bwMode="auto">
          <a:xfrm>
            <a:off x="1619250" y="2348880"/>
            <a:ext cx="7129463" cy="685800"/>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l"/>
            </a:pPr>
            <a:r>
              <a:rPr lang="en-US" altLang="zh-CN" sz="2400">
                <a:solidFill>
                  <a:schemeClr val="hlink"/>
                </a:solidFill>
                <a:ea typeface="华文新魏" pitchFamily="2" charset="-122"/>
              </a:rPr>
              <a:t> </a:t>
            </a:r>
            <a:r>
              <a:rPr lang="en-US" altLang="zh-CN"/>
              <a:t> </a:t>
            </a:r>
            <a:r>
              <a:rPr lang="zh-CN" altLang="en-US" sz="2400">
                <a:solidFill>
                  <a:schemeClr val="hlink"/>
                </a:solidFill>
                <a:ea typeface="华文新魏" pitchFamily="2" charset="-122"/>
              </a:rPr>
              <a:t>湿地类型：自由流人工湿地</a:t>
            </a:r>
          </a:p>
        </p:txBody>
      </p:sp>
      <p:sp>
        <p:nvSpPr>
          <p:cNvPr id="194613" name="Text Box 53"/>
          <p:cNvSpPr txBox="1">
            <a:spLocks noChangeArrowheads="1"/>
          </p:cNvSpPr>
          <p:nvPr/>
        </p:nvSpPr>
        <p:spPr bwMode="auto">
          <a:xfrm>
            <a:off x="1619250" y="4149105"/>
            <a:ext cx="7129463" cy="457200"/>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l"/>
            </a:pPr>
            <a:r>
              <a:rPr lang="en-US" altLang="zh-CN" sz="2400">
                <a:solidFill>
                  <a:schemeClr val="hlink"/>
                </a:solidFill>
                <a:ea typeface="华文新魏" pitchFamily="2" charset="-122"/>
              </a:rPr>
              <a:t>  </a:t>
            </a:r>
            <a:r>
              <a:rPr lang="zh-CN" altLang="en-US" sz="2400">
                <a:solidFill>
                  <a:schemeClr val="hlink"/>
                </a:solidFill>
                <a:ea typeface="华文新魏" pitchFamily="2" charset="-122"/>
              </a:rPr>
              <a:t>填料：细砂</a:t>
            </a:r>
            <a:r>
              <a:rPr lang="en-US" altLang="zh-CN" sz="2400">
                <a:solidFill>
                  <a:schemeClr val="hlink"/>
                </a:solidFill>
                <a:ea typeface="华文新魏" pitchFamily="2" charset="-122"/>
              </a:rPr>
              <a:t>/</a:t>
            </a:r>
            <a:r>
              <a:rPr lang="zh-CN" altLang="en-US" sz="2400">
                <a:solidFill>
                  <a:schemeClr val="hlink"/>
                </a:solidFill>
                <a:ea typeface="华文新魏" pitchFamily="2" charset="-122"/>
              </a:rPr>
              <a:t>泥质黏土</a:t>
            </a:r>
            <a:r>
              <a:rPr lang="en-US" altLang="zh-CN" sz="2400">
                <a:solidFill>
                  <a:schemeClr val="hlink"/>
                </a:solidFill>
                <a:ea typeface="华文新魏" pitchFamily="2" charset="-122"/>
              </a:rPr>
              <a:t>/</a:t>
            </a:r>
            <a:r>
              <a:rPr lang="zh-CN" altLang="en-US" sz="2400">
                <a:solidFill>
                  <a:schemeClr val="hlink"/>
                </a:solidFill>
                <a:ea typeface="华文新魏" pitchFamily="2" charset="-122"/>
              </a:rPr>
              <a:t>亚黏土</a:t>
            </a:r>
          </a:p>
        </p:txBody>
      </p:sp>
      <p:sp>
        <p:nvSpPr>
          <p:cNvPr id="194614" name="Text Box 54"/>
          <p:cNvSpPr txBox="1">
            <a:spLocks noChangeArrowheads="1"/>
          </p:cNvSpPr>
          <p:nvPr/>
        </p:nvSpPr>
        <p:spPr bwMode="auto">
          <a:xfrm>
            <a:off x="1619250" y="4699967"/>
            <a:ext cx="7129463" cy="457200"/>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l"/>
            </a:pPr>
            <a:r>
              <a:rPr lang="en-US" altLang="zh-CN" sz="2400">
                <a:solidFill>
                  <a:schemeClr val="hlink"/>
                </a:solidFill>
                <a:ea typeface="华文新魏" pitchFamily="2" charset="-122"/>
              </a:rPr>
              <a:t>  </a:t>
            </a:r>
            <a:r>
              <a:rPr lang="zh-CN" altLang="en-US" sz="2400">
                <a:solidFill>
                  <a:schemeClr val="hlink"/>
                </a:solidFill>
                <a:ea typeface="华文新魏" pitchFamily="2" charset="-122"/>
              </a:rPr>
              <a:t>有机负荷≤</a:t>
            </a:r>
            <a:r>
              <a:rPr lang="en-US" altLang="zh-CN" sz="2400">
                <a:solidFill>
                  <a:schemeClr val="hlink"/>
                </a:solidFill>
                <a:ea typeface="华文新魏" pitchFamily="2" charset="-122"/>
              </a:rPr>
              <a:t>74kg/hm</a:t>
            </a:r>
            <a:r>
              <a:rPr lang="en-US" altLang="zh-CN" sz="2400" baseline="30000">
                <a:solidFill>
                  <a:schemeClr val="hlink"/>
                </a:solidFill>
                <a:ea typeface="华文新魏" pitchFamily="2" charset="-122"/>
              </a:rPr>
              <a:t>2</a:t>
            </a:r>
            <a:r>
              <a:rPr lang="en-US" altLang="zh-CN" sz="2400">
                <a:solidFill>
                  <a:schemeClr val="hlink"/>
                </a:solidFill>
                <a:ea typeface="华文新魏" pitchFamily="2" charset="-122"/>
                <a:cs typeface="Times New Roman" pitchFamily="18" charset="0"/>
              </a:rPr>
              <a:t>·</a:t>
            </a:r>
            <a:r>
              <a:rPr lang="en-US" altLang="zh-CN" sz="2400">
                <a:solidFill>
                  <a:schemeClr val="hlink"/>
                </a:solidFill>
                <a:ea typeface="华文新魏" pitchFamily="2" charset="-122"/>
              </a:rPr>
              <a:t>d</a:t>
            </a:r>
            <a:r>
              <a:rPr lang="zh-CN" altLang="en-US" sz="2400">
                <a:solidFill>
                  <a:schemeClr val="hlink"/>
                </a:solidFill>
                <a:ea typeface="华文新魏" pitchFamily="2" charset="-122"/>
              </a:rPr>
              <a:t>；氨氮浓度≤</a:t>
            </a:r>
            <a:r>
              <a:rPr lang="en-US" altLang="zh-CN" sz="2400">
                <a:solidFill>
                  <a:schemeClr val="hlink"/>
                </a:solidFill>
                <a:ea typeface="华文新魏" pitchFamily="2" charset="-122"/>
              </a:rPr>
              <a:t>100mg/L</a:t>
            </a:r>
          </a:p>
        </p:txBody>
      </p:sp>
    </p:spTree>
  </p:cSld>
  <p:clrMapOvr>
    <a:masterClrMapping/>
  </p:clrMapOvr>
  <p:transition spd="med">
    <p:random/>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辽河三角洲湿地：“红地毯”"/>
          <p:cNvPicPr>
            <a:picLocks noGrp="1" noChangeArrowheads="1"/>
          </p:cNvPicPr>
          <p:nvPr>
            <p:ph idx="4294967295"/>
          </p:nvPr>
        </p:nvPicPr>
        <p:blipFill>
          <a:blip r:embed="rId2" cstate="print"/>
          <a:srcRect t="22063" r="11165" b="13223"/>
          <a:stretch>
            <a:fillRect/>
          </a:stretch>
        </p:blipFill>
        <p:spPr>
          <a:xfrm>
            <a:off x="0" y="0"/>
            <a:ext cx="9144000" cy="6858000"/>
          </a:xfrm>
          <a:noFill/>
          <a:ln/>
        </p:spPr>
      </p:pic>
      <p:sp>
        <p:nvSpPr>
          <p:cNvPr id="25603" name="Text Box 3"/>
          <p:cNvSpPr txBox="1">
            <a:spLocks noChangeArrowheads="1"/>
          </p:cNvSpPr>
          <p:nvPr/>
        </p:nvSpPr>
        <p:spPr bwMode="auto">
          <a:xfrm>
            <a:off x="539750" y="333375"/>
            <a:ext cx="6840538" cy="646113"/>
          </a:xfrm>
          <a:prstGeom prst="rect">
            <a:avLst/>
          </a:prstGeom>
          <a:noFill/>
          <a:ln w="9525">
            <a:noFill/>
            <a:miter lim="800000"/>
            <a:headEnd/>
            <a:tailEnd/>
          </a:ln>
        </p:spPr>
        <p:txBody>
          <a:bodyPr>
            <a:spAutoFit/>
          </a:bodyPr>
          <a:lstStyle/>
          <a:p>
            <a:pPr>
              <a:spcBef>
                <a:spcPct val="50000"/>
              </a:spcBef>
            </a:pPr>
            <a:r>
              <a:rPr lang="zh-CN" sz="3600" dirty="0">
                <a:solidFill>
                  <a:srgbClr val="FF0000"/>
                </a:solidFill>
                <a:effectLst>
                  <a:outerShdw blurRad="38100" dist="38100" dir="2700000" algn="tl">
                    <a:srgbClr val="C0C0C0"/>
                  </a:outerShdw>
                </a:effectLst>
                <a:latin typeface="华文行楷" pitchFamily="2" charset="-122"/>
                <a:ea typeface="华文行楷" pitchFamily="2" charset="-122"/>
              </a:rPr>
              <a:t>辽河三角洲湿地（渤海辽东湾）</a:t>
            </a:r>
          </a:p>
        </p:txBody>
      </p:sp>
    </p:spTree>
  </p:cSld>
  <p:clrMapOvr>
    <a:masterClrMapping/>
  </p:clrMapOvr>
  <p:transition>
    <p:wipe dir="d"/>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80" name="Text Box 4"/>
          <p:cNvSpPr txBox="1">
            <a:spLocks noChangeArrowheads="1"/>
          </p:cNvSpPr>
          <p:nvPr/>
        </p:nvSpPr>
        <p:spPr bwMode="auto">
          <a:xfrm>
            <a:off x="1403350" y="1700808"/>
            <a:ext cx="7129463" cy="457200"/>
          </a:xfrm>
          <a:prstGeom prst="rect">
            <a:avLst/>
          </a:prstGeom>
          <a:noFill/>
          <a:ln w="9525">
            <a:noFill/>
            <a:miter lim="800000"/>
            <a:headEnd/>
            <a:tailEnd/>
          </a:ln>
          <a:effectLst/>
        </p:spPr>
        <p:txBody>
          <a:bodyPr>
            <a:spAutoFit/>
          </a:bodyPr>
          <a:lstStyle/>
          <a:p>
            <a:pPr algn="l">
              <a:spcBef>
                <a:spcPct val="50000"/>
              </a:spcBef>
              <a:buFont typeface="Wingdings" pitchFamily="2" charset="2"/>
              <a:buChar char="Ø"/>
            </a:pPr>
            <a:r>
              <a:rPr lang="en-US" altLang="zh-CN" sz="2400">
                <a:ea typeface="华文新魏" pitchFamily="2" charset="-122"/>
              </a:rPr>
              <a:t> </a:t>
            </a:r>
            <a:r>
              <a:rPr lang="zh-CN" altLang="en-US" sz="2400">
                <a:ea typeface="华文新魏" pitchFamily="2" charset="-122"/>
              </a:rPr>
              <a:t>美国俄勒冈州立大学牛奶厂：</a:t>
            </a:r>
            <a:endParaRPr lang="zh-CN" altLang="en-US" sz="2400">
              <a:solidFill>
                <a:srgbClr val="FF0000"/>
              </a:solidFill>
              <a:ea typeface="华文新魏" pitchFamily="2" charset="-122"/>
            </a:endParaRPr>
          </a:p>
        </p:txBody>
      </p:sp>
      <p:graphicFrame>
        <p:nvGraphicFramePr>
          <p:cNvPr id="203876" name="Group 100"/>
          <p:cNvGraphicFramePr>
            <a:graphicFrameLocks noGrp="1"/>
          </p:cNvGraphicFramePr>
          <p:nvPr>
            <p:extLst>
              <p:ext uri="{D42A27DB-BD31-4B8C-83A1-F6EECF244321}">
                <p14:modId xmlns:p14="http://schemas.microsoft.com/office/powerpoint/2010/main" val="3243735476"/>
              </p:ext>
            </p:extLst>
          </p:nvPr>
        </p:nvGraphicFramePr>
        <p:xfrm>
          <a:off x="1619250" y="2891433"/>
          <a:ext cx="6840538" cy="2774950"/>
        </p:xfrm>
        <a:graphic>
          <a:graphicData uri="http://schemas.openxmlformats.org/drawingml/2006/table">
            <a:tbl>
              <a:tblPr/>
              <a:tblGrid>
                <a:gridCol w="2311400">
                  <a:extLst>
                    <a:ext uri="{9D8B030D-6E8A-4147-A177-3AD203B41FA5}">
                      <a16:colId xmlns:a16="http://schemas.microsoft.com/office/drawing/2014/main" val="20000"/>
                    </a:ext>
                  </a:extLst>
                </a:gridCol>
                <a:gridCol w="2401888">
                  <a:extLst>
                    <a:ext uri="{9D8B030D-6E8A-4147-A177-3AD203B41FA5}">
                      <a16:colId xmlns:a16="http://schemas.microsoft.com/office/drawing/2014/main" val="20001"/>
                    </a:ext>
                  </a:extLst>
                </a:gridCol>
                <a:gridCol w="2127250">
                  <a:extLst>
                    <a:ext uri="{9D8B030D-6E8A-4147-A177-3AD203B41FA5}">
                      <a16:colId xmlns:a16="http://schemas.microsoft.com/office/drawing/2014/main" val="20002"/>
                    </a:ext>
                  </a:extLst>
                </a:gridCol>
              </a:tblGrid>
              <a:tr h="396875">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zh-CN" altLang="en-US" sz="2000" b="0" i="0" u="none" strike="noStrike" cap="none" normalizeH="0" baseline="0">
                          <a:ln>
                            <a:noFill/>
                          </a:ln>
                          <a:solidFill>
                            <a:schemeClr val="hlink"/>
                          </a:solidFill>
                          <a:effectLst/>
                          <a:latin typeface="Tahoma" pitchFamily="34" charset="0"/>
                          <a:ea typeface="华文新魏" pitchFamily="2" charset="-122"/>
                        </a:rPr>
                        <a:t>污染物</a:t>
                      </a:r>
                    </a:p>
                  </a:txBody>
                  <a:tcPr horzOverflow="overflow">
                    <a:lnL cap="flat">
                      <a:noFill/>
                    </a:lnL>
                    <a:lnR cap="flat">
                      <a:noFill/>
                    </a:lnR>
                    <a:lnT w="28575"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zh-CN" altLang="en-US" sz="2000" b="0" i="0" u="none" strike="noStrike" cap="none" normalizeH="0" baseline="0">
                          <a:ln>
                            <a:noFill/>
                          </a:ln>
                          <a:solidFill>
                            <a:schemeClr val="hlink"/>
                          </a:solidFill>
                          <a:effectLst/>
                          <a:latin typeface="Tahoma" pitchFamily="34" charset="0"/>
                          <a:ea typeface="华文新魏" pitchFamily="2" charset="-122"/>
                        </a:rPr>
                        <a:t>第一年去除率 </a:t>
                      </a:r>
                      <a:r>
                        <a:rPr kumimoji="0" lang="en-US" altLang="zh-CN" sz="1600" b="0" i="0" u="none" strike="noStrike" cap="none" normalizeH="0" baseline="0">
                          <a:ln>
                            <a:noFill/>
                          </a:ln>
                          <a:solidFill>
                            <a:schemeClr val="hlink"/>
                          </a:solidFill>
                          <a:effectLst/>
                          <a:latin typeface="Tahoma" pitchFamily="34" charset="0"/>
                          <a:ea typeface="华文新魏" pitchFamily="2" charset="-122"/>
                        </a:rPr>
                        <a:t>(%)</a:t>
                      </a:r>
                    </a:p>
                  </a:txBody>
                  <a:tcPr horzOverflow="overflow">
                    <a:lnL cap="flat">
                      <a:noFill/>
                    </a:lnL>
                    <a:lnR cap="flat">
                      <a:noFill/>
                    </a:lnR>
                    <a:lnT w="28575"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zh-CN" altLang="en-US" sz="2000" b="0" i="0" u="none" strike="noStrike" cap="none" normalizeH="0" baseline="0">
                          <a:ln>
                            <a:noFill/>
                          </a:ln>
                          <a:solidFill>
                            <a:schemeClr val="hlink"/>
                          </a:solidFill>
                          <a:effectLst/>
                          <a:latin typeface="Tahoma" pitchFamily="34" charset="0"/>
                          <a:ea typeface="华文新魏" pitchFamily="2" charset="-122"/>
                        </a:rPr>
                        <a:t>第二年去除率 </a:t>
                      </a:r>
                      <a:r>
                        <a:rPr kumimoji="0" lang="en-US" altLang="zh-CN" sz="1600" b="0" i="0" u="none" strike="noStrike" cap="none" normalizeH="0" baseline="0">
                          <a:ln>
                            <a:noFill/>
                          </a:ln>
                          <a:solidFill>
                            <a:schemeClr val="hlink"/>
                          </a:solidFill>
                          <a:effectLst/>
                          <a:latin typeface="Tahoma" pitchFamily="34" charset="0"/>
                          <a:ea typeface="华文新魏" pitchFamily="2" charset="-122"/>
                        </a:rPr>
                        <a:t>(%)</a:t>
                      </a:r>
                    </a:p>
                  </a:txBody>
                  <a:tcPr horzOverflow="overflow">
                    <a:lnL cap="flat">
                      <a:noFill/>
                    </a:lnL>
                    <a:lnR cap="flat">
                      <a:noFill/>
                    </a:lnR>
                    <a:lnT w="28575"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95288">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zh-CN" altLang="en-US" sz="2000" b="0" i="0" u="none" strike="noStrike" cap="none" normalizeH="0" baseline="0">
                          <a:ln>
                            <a:noFill/>
                          </a:ln>
                          <a:solidFill>
                            <a:schemeClr val="hlink"/>
                          </a:solidFill>
                          <a:effectLst/>
                          <a:latin typeface="Tahoma" pitchFamily="34" charset="0"/>
                          <a:ea typeface="华文新魏" pitchFamily="2" charset="-122"/>
                        </a:rPr>
                        <a:t>粪大肠杆菌</a:t>
                      </a:r>
                    </a:p>
                  </a:txBody>
                  <a:tcPr horzOverflow="overflow">
                    <a:lnL cap="flat">
                      <a:noFill/>
                    </a:lnL>
                    <a:lnR cap="flat">
                      <a:noFill/>
                    </a:lnR>
                    <a:lnT w="12700" cap="flat" cmpd="sng" algn="ctr">
                      <a:solidFill>
                        <a:schemeClr val="tx2"/>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0" i="0" u="none" strike="noStrike" cap="none" normalizeH="0" baseline="0">
                          <a:ln>
                            <a:noFill/>
                          </a:ln>
                          <a:solidFill>
                            <a:schemeClr val="hlink"/>
                          </a:solidFill>
                          <a:effectLst/>
                          <a:latin typeface="Tahoma" pitchFamily="34" charset="0"/>
                          <a:ea typeface="华文新魏" pitchFamily="2" charset="-122"/>
                        </a:rPr>
                        <a:t>80~90</a:t>
                      </a:r>
                    </a:p>
                  </a:txBody>
                  <a:tcPr horzOverflow="overflow">
                    <a:lnL cap="flat">
                      <a:noFill/>
                    </a:lnL>
                    <a:lnR cap="flat">
                      <a:noFill/>
                    </a:lnR>
                    <a:lnT w="12700" cap="flat" cmpd="sng" algn="ctr">
                      <a:solidFill>
                        <a:schemeClr val="tx2"/>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0" i="0" u="none" strike="noStrike" cap="none" normalizeH="0" baseline="0">
                          <a:ln>
                            <a:noFill/>
                          </a:ln>
                          <a:solidFill>
                            <a:schemeClr val="hlink"/>
                          </a:solidFill>
                          <a:effectLst/>
                          <a:latin typeface="Tahoma" pitchFamily="34" charset="0"/>
                          <a:ea typeface="华文新魏" pitchFamily="2" charset="-122"/>
                        </a:rPr>
                        <a:t>89~95</a:t>
                      </a:r>
                    </a:p>
                  </a:txBody>
                  <a:tcPr horzOverflow="overflow">
                    <a:lnL cap="flat">
                      <a:noFill/>
                    </a:lnL>
                    <a:lnR cap="flat">
                      <a:noFill/>
                    </a:lnR>
                    <a:lnT w="12700" cap="flat" cmpd="sng" algn="ctr">
                      <a:solidFill>
                        <a:schemeClr val="tx2"/>
                      </a:solidFill>
                      <a:prstDash val="solid"/>
                      <a:round/>
                      <a:headEnd type="none" w="med" len="med"/>
                      <a:tailEnd type="none" w="med" len="med"/>
                    </a:lnT>
                    <a:lnB cap="flat">
                      <a:noFill/>
                    </a:lnB>
                    <a:lnTlToBr>
                      <a:noFill/>
                    </a:lnTlToBr>
                    <a:lnBlToTr>
                      <a:noFill/>
                    </a:lnBlToTr>
                    <a:noFill/>
                  </a:tcPr>
                </a:tc>
                <a:extLst>
                  <a:ext uri="{0D108BD9-81ED-4DB2-BD59-A6C34878D82A}">
                    <a16:rowId xmlns:a16="http://schemas.microsoft.com/office/drawing/2014/main" val="10001"/>
                  </a:ext>
                </a:extLst>
              </a:tr>
              <a:tr h="396875">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0" i="0" u="none" strike="noStrike" cap="none" normalizeH="0" baseline="0">
                          <a:ln>
                            <a:noFill/>
                          </a:ln>
                          <a:solidFill>
                            <a:schemeClr val="hlink"/>
                          </a:solidFill>
                          <a:effectLst/>
                          <a:latin typeface="Tahoma" pitchFamily="34" charset="0"/>
                          <a:ea typeface="华文新魏" pitchFamily="2" charset="-122"/>
                        </a:rPr>
                        <a:t>BOD</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0" i="0" u="none" strike="noStrike" cap="none" normalizeH="0" baseline="0">
                          <a:ln>
                            <a:noFill/>
                          </a:ln>
                          <a:solidFill>
                            <a:schemeClr val="hlink"/>
                          </a:solidFill>
                          <a:effectLst/>
                          <a:latin typeface="Tahoma" pitchFamily="34" charset="0"/>
                          <a:ea typeface="华文新魏" pitchFamily="2" charset="-122"/>
                        </a:rPr>
                        <a:t>40~50</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0" i="0" u="none" strike="noStrike" cap="none" normalizeH="0" baseline="0">
                          <a:ln>
                            <a:noFill/>
                          </a:ln>
                          <a:solidFill>
                            <a:schemeClr val="hlink"/>
                          </a:solidFill>
                          <a:effectLst/>
                          <a:latin typeface="Tahoma" pitchFamily="34" charset="0"/>
                          <a:ea typeface="华文新魏" pitchFamily="2" charset="-122"/>
                        </a:rPr>
                        <a:t>59~72</a:t>
                      </a: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2"/>
                  </a:ext>
                </a:extLst>
              </a:tr>
              <a:tr h="180975">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0" i="0" u="none" strike="noStrike" cap="none" normalizeH="0" baseline="0">
                          <a:ln>
                            <a:noFill/>
                          </a:ln>
                          <a:solidFill>
                            <a:schemeClr val="hlink"/>
                          </a:solidFill>
                          <a:effectLst/>
                          <a:latin typeface="Tahoma" pitchFamily="34" charset="0"/>
                          <a:ea typeface="华文新魏" pitchFamily="2" charset="-122"/>
                        </a:rPr>
                        <a:t>COD</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0" i="0" u="none" strike="noStrike" cap="none" normalizeH="0" baseline="0">
                          <a:ln>
                            <a:noFill/>
                          </a:ln>
                          <a:solidFill>
                            <a:schemeClr val="hlink"/>
                          </a:solidFill>
                          <a:effectLst/>
                          <a:latin typeface="Tahoma" pitchFamily="34" charset="0"/>
                          <a:ea typeface="华文新魏" pitchFamily="2" charset="-122"/>
                        </a:rPr>
                        <a:t>40~50</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0" i="0" u="none" strike="noStrike" cap="none" normalizeH="0" baseline="0">
                          <a:ln>
                            <a:noFill/>
                          </a:ln>
                          <a:solidFill>
                            <a:schemeClr val="hlink"/>
                          </a:solidFill>
                          <a:effectLst/>
                          <a:latin typeface="Tahoma" pitchFamily="34" charset="0"/>
                          <a:ea typeface="华文新魏" pitchFamily="2" charset="-122"/>
                        </a:rPr>
                        <a:t>53~59</a:t>
                      </a: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3"/>
                  </a:ext>
                </a:extLst>
              </a:tr>
              <a:tr h="180975">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zh-CN" altLang="en-US" sz="2000" b="0" i="0" u="none" strike="noStrike" cap="none" normalizeH="0" baseline="0">
                          <a:ln>
                            <a:noFill/>
                          </a:ln>
                          <a:solidFill>
                            <a:schemeClr val="hlink"/>
                          </a:solidFill>
                          <a:effectLst/>
                          <a:latin typeface="Tahoma" pitchFamily="34" charset="0"/>
                          <a:ea typeface="华文新魏" pitchFamily="2" charset="-122"/>
                        </a:rPr>
                        <a:t>总凯氏氮</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0" i="0" u="none" strike="noStrike" cap="none" normalizeH="0" baseline="0">
                          <a:ln>
                            <a:noFill/>
                          </a:ln>
                          <a:solidFill>
                            <a:schemeClr val="hlink"/>
                          </a:solidFill>
                          <a:effectLst/>
                          <a:latin typeface="Tahoma" pitchFamily="34" charset="0"/>
                          <a:ea typeface="华文新魏" pitchFamily="2" charset="-122"/>
                        </a:rPr>
                        <a:t>50~55</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0" i="0" u="none" strike="noStrike" cap="none" normalizeH="0" baseline="0">
                          <a:ln>
                            <a:noFill/>
                          </a:ln>
                          <a:solidFill>
                            <a:schemeClr val="hlink"/>
                          </a:solidFill>
                          <a:effectLst/>
                          <a:latin typeface="Tahoma" pitchFamily="34" charset="0"/>
                          <a:ea typeface="华文新魏" pitchFamily="2" charset="-122"/>
                        </a:rPr>
                        <a:t>54~59</a:t>
                      </a: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4"/>
                  </a:ext>
                </a:extLst>
              </a:tr>
              <a:tr h="180975">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zh-CN" altLang="en-US" sz="2000" b="0" i="0" u="none" strike="noStrike" cap="none" normalizeH="0" baseline="0">
                          <a:ln>
                            <a:noFill/>
                          </a:ln>
                          <a:solidFill>
                            <a:schemeClr val="hlink"/>
                          </a:solidFill>
                          <a:effectLst/>
                          <a:latin typeface="Tahoma" pitchFamily="34" charset="0"/>
                          <a:ea typeface="华文新魏" pitchFamily="2" charset="-122"/>
                        </a:rPr>
                        <a:t>总磷</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0" i="0" u="none" strike="noStrike" cap="none" normalizeH="0" baseline="0">
                          <a:ln>
                            <a:noFill/>
                          </a:ln>
                          <a:solidFill>
                            <a:schemeClr val="hlink"/>
                          </a:solidFill>
                          <a:effectLst/>
                          <a:latin typeface="Tahoma" pitchFamily="34" charset="0"/>
                          <a:ea typeface="华文新魏" pitchFamily="2" charset="-122"/>
                        </a:rPr>
                        <a:t>40~50</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0" i="0" u="none" strike="noStrike" cap="none" normalizeH="0" baseline="0">
                          <a:ln>
                            <a:noFill/>
                          </a:ln>
                          <a:solidFill>
                            <a:schemeClr val="hlink"/>
                          </a:solidFill>
                          <a:effectLst/>
                          <a:latin typeface="Tahoma" pitchFamily="34" charset="0"/>
                          <a:ea typeface="华文新魏" pitchFamily="2" charset="-122"/>
                        </a:rPr>
                        <a:t>53~59</a:t>
                      </a: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5"/>
                  </a:ext>
                </a:extLst>
              </a:tr>
              <a:tr h="180975">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zh-CN" altLang="en-US" sz="2000" b="0" i="0" u="none" strike="noStrike" cap="none" normalizeH="0" baseline="0">
                          <a:ln>
                            <a:noFill/>
                          </a:ln>
                          <a:solidFill>
                            <a:schemeClr val="hlink"/>
                          </a:solidFill>
                          <a:effectLst/>
                          <a:latin typeface="Tahoma" pitchFamily="34" charset="0"/>
                          <a:ea typeface="华文新魏" pitchFamily="2" charset="-122"/>
                        </a:rPr>
                        <a:t>总固体</a:t>
                      </a:r>
                    </a:p>
                  </a:txBody>
                  <a:tcPr horzOverflow="overflow">
                    <a:lnL cap="flat">
                      <a:noFill/>
                    </a:lnL>
                    <a:lnR cap="flat">
                      <a:noFill/>
                    </a:lnR>
                    <a:lnT cap="flat">
                      <a:noFill/>
                    </a:lnT>
                    <a:lnB w="28575" cap="flat" cmpd="sng" algn="ctr">
                      <a:solidFill>
                        <a:schemeClr val="tx2"/>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zh-CN" altLang="en-US" sz="2000" b="0" i="0" u="none" strike="noStrike" cap="none" normalizeH="0" baseline="0">
                          <a:ln>
                            <a:noFill/>
                          </a:ln>
                          <a:solidFill>
                            <a:schemeClr val="hlink"/>
                          </a:solidFill>
                          <a:effectLst/>
                          <a:latin typeface="Tahoma" pitchFamily="34" charset="0"/>
                          <a:ea typeface="华文新魏" pitchFamily="2" charset="-122"/>
                        </a:rPr>
                        <a:t>基本不变</a:t>
                      </a:r>
                    </a:p>
                  </a:txBody>
                  <a:tcPr horzOverflow="overflow">
                    <a:lnL cap="flat">
                      <a:noFill/>
                    </a:lnL>
                    <a:lnR cap="flat">
                      <a:noFill/>
                    </a:lnR>
                    <a:lnT cap="flat">
                      <a:noFill/>
                    </a:lnT>
                    <a:lnB w="28575" cap="flat" cmpd="sng" algn="ctr">
                      <a:solidFill>
                        <a:schemeClr val="tx2"/>
                      </a:solidFill>
                      <a:prstDash val="solid"/>
                      <a:round/>
                      <a:headEnd type="none" w="med" len="med"/>
                      <a:tailEnd type="none" w="med" len="med"/>
                    </a:lnB>
                    <a:lnTlToBr>
                      <a:noFill/>
                    </a:lnTlToBr>
                    <a:lnBlToTr>
                      <a:noFill/>
                    </a:lnBlToTr>
                    <a:noFill/>
                  </a:tcPr>
                </a:tc>
                <a:tc hMerge="1">
                  <a:txBody>
                    <a:bodyPr/>
                    <a:lstStyle/>
                    <a:p>
                      <a:endParaRPr lang="zh-CN" altLang="en-US"/>
                    </a:p>
                  </a:txBody>
                  <a:tcPr/>
                </a:tc>
                <a:extLst>
                  <a:ext uri="{0D108BD9-81ED-4DB2-BD59-A6C34878D82A}">
                    <a16:rowId xmlns:a16="http://schemas.microsoft.com/office/drawing/2014/main" val="10006"/>
                  </a:ext>
                </a:extLst>
              </a:tr>
            </a:tbl>
          </a:graphicData>
        </a:graphic>
      </p:graphicFrame>
      <p:sp>
        <p:nvSpPr>
          <p:cNvPr id="203828" name="Text Box 52"/>
          <p:cNvSpPr txBox="1">
            <a:spLocks noChangeArrowheads="1"/>
          </p:cNvSpPr>
          <p:nvPr/>
        </p:nvSpPr>
        <p:spPr bwMode="auto">
          <a:xfrm>
            <a:off x="1763713" y="2204046"/>
            <a:ext cx="6481762" cy="457200"/>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l"/>
            </a:pPr>
            <a:r>
              <a:rPr lang="en-US" altLang="zh-CN" sz="2400">
                <a:ea typeface="华文新魏" pitchFamily="2" charset="-122"/>
              </a:rPr>
              <a:t> </a:t>
            </a:r>
            <a:r>
              <a:rPr lang="zh-CN" altLang="en-US" sz="2000">
                <a:ea typeface="华文新魏" pitchFamily="2" charset="-122"/>
              </a:rPr>
              <a:t>第一年和第二年处理效率比较</a:t>
            </a:r>
          </a:p>
        </p:txBody>
      </p:sp>
    </p:spTree>
  </p:cSld>
  <p:clrMapOvr>
    <a:masterClrMapping/>
  </p:clrMapOvr>
  <p:transition spd="med">
    <p:random/>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3" name="Rectangle 3"/>
          <p:cNvSpPr>
            <a:spLocks noChangeArrowheads="1"/>
          </p:cNvSpPr>
          <p:nvPr/>
        </p:nvSpPr>
        <p:spPr bwMode="auto">
          <a:xfrm>
            <a:off x="1331913" y="836613"/>
            <a:ext cx="6048375" cy="503237"/>
          </a:xfrm>
          <a:prstGeom prst="rect">
            <a:avLst/>
          </a:prstGeom>
          <a:noFill/>
          <a:ln w="9525">
            <a:noFill/>
            <a:miter lim="800000"/>
            <a:headEnd/>
            <a:tailEnd/>
          </a:ln>
          <a:effectLst/>
        </p:spPr>
        <p:txBody>
          <a:bodyPr/>
          <a:lstStyle/>
          <a:p>
            <a:pPr algn="l">
              <a:buClr>
                <a:schemeClr val="folHlink"/>
              </a:buClr>
              <a:buSzPct val="60000"/>
            </a:pPr>
            <a:r>
              <a:rPr kumimoji="0" lang="zh-CN" altLang="en-US" sz="3600" dirty="0">
                <a:solidFill>
                  <a:srgbClr val="0BF57A"/>
                </a:solidFill>
                <a:latin typeface="Tahoma" pitchFamily="34" charset="0"/>
                <a:ea typeface="华文隶书" pitchFamily="2" charset="-122"/>
              </a:rPr>
              <a:t>（</a:t>
            </a:r>
            <a:r>
              <a:rPr kumimoji="0" lang="en-US" altLang="zh-CN" sz="3600" dirty="0">
                <a:solidFill>
                  <a:srgbClr val="0BF57A"/>
                </a:solidFill>
                <a:latin typeface="Tahoma" pitchFamily="34" charset="0"/>
                <a:ea typeface="华文隶书" pitchFamily="2" charset="-122"/>
              </a:rPr>
              <a:t>5</a:t>
            </a:r>
            <a:r>
              <a:rPr kumimoji="0" lang="zh-CN" altLang="en-US" sz="3600" dirty="0">
                <a:solidFill>
                  <a:srgbClr val="0BF57A"/>
                </a:solidFill>
                <a:latin typeface="Tahoma" pitchFamily="34" charset="0"/>
                <a:ea typeface="华文隶书" pitchFamily="2" charset="-122"/>
              </a:rPr>
              <a:t>）垃圾渗滤液处理</a:t>
            </a:r>
          </a:p>
        </p:txBody>
      </p:sp>
      <p:sp>
        <p:nvSpPr>
          <p:cNvPr id="204804" name="Text Box 4"/>
          <p:cNvSpPr txBox="1">
            <a:spLocks noChangeArrowheads="1"/>
          </p:cNvSpPr>
          <p:nvPr/>
        </p:nvSpPr>
        <p:spPr bwMode="auto">
          <a:xfrm>
            <a:off x="1295400" y="1760056"/>
            <a:ext cx="7129462" cy="457200"/>
          </a:xfrm>
          <a:prstGeom prst="rect">
            <a:avLst/>
          </a:prstGeom>
          <a:noFill/>
          <a:ln w="9525">
            <a:noFill/>
            <a:miter lim="800000"/>
            <a:headEnd/>
            <a:tailEnd/>
          </a:ln>
          <a:effectLst/>
        </p:spPr>
        <p:txBody>
          <a:bodyPr>
            <a:spAutoFit/>
          </a:bodyPr>
          <a:lstStyle/>
          <a:p>
            <a:pPr algn="l">
              <a:spcBef>
                <a:spcPct val="50000"/>
              </a:spcBef>
              <a:buFont typeface="Wingdings" pitchFamily="2" charset="2"/>
              <a:buChar char="Ø"/>
            </a:pPr>
            <a:r>
              <a:rPr lang="en-US" altLang="zh-CN" sz="2400">
                <a:ea typeface="华文新魏" pitchFamily="2" charset="-122"/>
              </a:rPr>
              <a:t> </a:t>
            </a:r>
            <a:r>
              <a:rPr lang="zh-CN" altLang="en-US" sz="2400">
                <a:ea typeface="华文新魏" pitchFamily="2" charset="-122"/>
              </a:rPr>
              <a:t>挪威</a:t>
            </a:r>
            <a:r>
              <a:rPr lang="en-US" altLang="zh-CN" sz="2400">
                <a:ea typeface="华文新魏" pitchFamily="2" charset="-122"/>
              </a:rPr>
              <a:t>Esval</a:t>
            </a:r>
            <a:r>
              <a:rPr lang="zh-CN" altLang="en-US" sz="2400">
                <a:ea typeface="华文新魏" pitchFamily="2" charset="-122"/>
              </a:rPr>
              <a:t>处理厂：</a:t>
            </a:r>
            <a:endParaRPr lang="zh-CN" altLang="en-US" sz="2400">
              <a:solidFill>
                <a:srgbClr val="FF0000"/>
              </a:solidFill>
              <a:ea typeface="华文新魏" pitchFamily="2" charset="-122"/>
            </a:endParaRPr>
          </a:p>
        </p:txBody>
      </p:sp>
      <p:sp>
        <p:nvSpPr>
          <p:cNvPr id="204843" name="Line 43"/>
          <p:cNvSpPr>
            <a:spLocks noChangeShapeType="1"/>
          </p:cNvSpPr>
          <p:nvPr/>
        </p:nvSpPr>
        <p:spPr bwMode="auto">
          <a:xfrm>
            <a:off x="5221288" y="3716412"/>
            <a:ext cx="646112" cy="0"/>
          </a:xfrm>
          <a:prstGeom prst="line">
            <a:avLst/>
          </a:prstGeom>
          <a:noFill/>
          <a:ln w="9525">
            <a:solidFill>
              <a:schemeClr val="tx1"/>
            </a:solidFill>
            <a:round/>
            <a:headEnd/>
            <a:tailEnd type="triangle" w="med" len="med"/>
          </a:ln>
          <a:effectLst/>
        </p:spPr>
        <p:txBody>
          <a:bodyPr wrap="none" anchor="ctr"/>
          <a:lstStyle/>
          <a:p>
            <a:endParaRPr lang="zh-CN" altLang="en-US"/>
          </a:p>
        </p:txBody>
      </p:sp>
      <p:sp>
        <p:nvSpPr>
          <p:cNvPr id="204844" name="Rectangle 44"/>
          <p:cNvSpPr>
            <a:spLocks noChangeArrowheads="1"/>
          </p:cNvSpPr>
          <p:nvPr/>
        </p:nvSpPr>
        <p:spPr bwMode="auto">
          <a:xfrm>
            <a:off x="2339975" y="3427487"/>
            <a:ext cx="865188" cy="577850"/>
          </a:xfrm>
          <a:prstGeom prst="rect">
            <a:avLst/>
          </a:prstGeom>
          <a:noFill/>
          <a:ln w="9525" algn="ctr">
            <a:noFill/>
            <a:miter lim="800000"/>
            <a:headEnd/>
            <a:tailEnd/>
          </a:ln>
          <a:effectLst/>
        </p:spPr>
        <p:txBody>
          <a:bodyPr wrap="none" anchor="ctr"/>
          <a:lstStyle/>
          <a:p>
            <a:pPr marL="342900" indent="-342900">
              <a:buFontTx/>
              <a:buNone/>
            </a:pPr>
            <a:r>
              <a:rPr lang="zh-CN" altLang="en-US" sz="2000">
                <a:ea typeface="华文新魏" pitchFamily="2" charset="-122"/>
              </a:rPr>
              <a:t>垃圾</a:t>
            </a:r>
          </a:p>
          <a:p>
            <a:pPr marL="342900" indent="-342900">
              <a:buFontTx/>
              <a:buNone/>
            </a:pPr>
            <a:r>
              <a:rPr lang="zh-CN" altLang="en-US" sz="2000">
                <a:ea typeface="华文新魏" pitchFamily="2" charset="-122"/>
              </a:rPr>
              <a:t>渗滤液</a:t>
            </a:r>
          </a:p>
        </p:txBody>
      </p:sp>
      <p:sp>
        <p:nvSpPr>
          <p:cNvPr id="204846" name="Text Box 46"/>
          <p:cNvSpPr txBox="1">
            <a:spLocks noChangeArrowheads="1"/>
          </p:cNvSpPr>
          <p:nvPr/>
        </p:nvSpPr>
        <p:spPr bwMode="auto">
          <a:xfrm>
            <a:off x="1619250" y="2636912"/>
            <a:ext cx="6481763" cy="457200"/>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l"/>
            </a:pPr>
            <a:r>
              <a:rPr lang="en-US" altLang="zh-CN" sz="2400">
                <a:solidFill>
                  <a:schemeClr val="hlink"/>
                </a:solidFill>
                <a:ea typeface="华文新魏" pitchFamily="2" charset="-122"/>
              </a:rPr>
              <a:t> </a:t>
            </a:r>
            <a:r>
              <a:rPr lang="zh-CN" altLang="en-US" sz="2400">
                <a:solidFill>
                  <a:schemeClr val="hlink"/>
                </a:solidFill>
                <a:ea typeface="华文新魏" pitchFamily="2" charset="-122"/>
              </a:rPr>
              <a:t>工艺流程图：</a:t>
            </a:r>
          </a:p>
        </p:txBody>
      </p:sp>
      <p:sp>
        <p:nvSpPr>
          <p:cNvPr id="204847" name="Rectangle 47"/>
          <p:cNvSpPr>
            <a:spLocks noChangeArrowheads="1"/>
          </p:cNvSpPr>
          <p:nvPr/>
        </p:nvSpPr>
        <p:spPr bwMode="auto">
          <a:xfrm>
            <a:off x="3924300" y="3356050"/>
            <a:ext cx="1295400" cy="720725"/>
          </a:xfrm>
          <a:prstGeom prst="rect">
            <a:avLst/>
          </a:prstGeom>
          <a:solidFill>
            <a:schemeClr val="accent1"/>
          </a:solidFill>
          <a:ln w="9525" algn="ctr">
            <a:solidFill>
              <a:schemeClr val="tx1"/>
            </a:solidFill>
            <a:miter lim="800000"/>
            <a:headEnd/>
            <a:tailEnd/>
          </a:ln>
          <a:effectLst/>
        </p:spPr>
        <p:txBody>
          <a:bodyPr wrap="none" anchor="ctr"/>
          <a:lstStyle/>
          <a:p>
            <a:pPr marL="342900" indent="-342900">
              <a:buFontTx/>
              <a:buNone/>
            </a:pPr>
            <a:r>
              <a:rPr lang="zh-CN" altLang="en-US" sz="2000">
                <a:ea typeface="华文新魏" pitchFamily="2" charset="-122"/>
              </a:rPr>
              <a:t>厌氧塘</a:t>
            </a:r>
            <a:endParaRPr lang="zh-CN" altLang="en-US" sz="2000" baseline="30000">
              <a:ea typeface="华文新魏" pitchFamily="2" charset="-122"/>
            </a:endParaRPr>
          </a:p>
        </p:txBody>
      </p:sp>
      <p:sp>
        <p:nvSpPr>
          <p:cNvPr id="204848" name="Line 48"/>
          <p:cNvSpPr>
            <a:spLocks noChangeShapeType="1"/>
          </p:cNvSpPr>
          <p:nvPr/>
        </p:nvSpPr>
        <p:spPr bwMode="auto">
          <a:xfrm>
            <a:off x="3276600" y="3716412"/>
            <a:ext cx="647700" cy="0"/>
          </a:xfrm>
          <a:prstGeom prst="line">
            <a:avLst/>
          </a:prstGeom>
          <a:noFill/>
          <a:ln w="9525">
            <a:solidFill>
              <a:schemeClr val="tx1"/>
            </a:solidFill>
            <a:round/>
            <a:headEnd/>
            <a:tailEnd type="triangle" w="med" len="med"/>
          </a:ln>
          <a:effectLst/>
        </p:spPr>
        <p:txBody>
          <a:bodyPr wrap="none" anchor="ctr"/>
          <a:lstStyle/>
          <a:p>
            <a:endParaRPr lang="zh-CN" altLang="en-US"/>
          </a:p>
        </p:txBody>
      </p:sp>
      <p:sp>
        <p:nvSpPr>
          <p:cNvPr id="204849" name="Rectangle 49"/>
          <p:cNvSpPr>
            <a:spLocks noChangeArrowheads="1"/>
          </p:cNvSpPr>
          <p:nvPr/>
        </p:nvSpPr>
        <p:spPr bwMode="auto">
          <a:xfrm>
            <a:off x="5867400" y="3356050"/>
            <a:ext cx="1295400" cy="720725"/>
          </a:xfrm>
          <a:prstGeom prst="rect">
            <a:avLst/>
          </a:prstGeom>
          <a:solidFill>
            <a:schemeClr val="accent1"/>
          </a:solidFill>
          <a:ln w="9525" algn="ctr">
            <a:solidFill>
              <a:schemeClr val="tx1"/>
            </a:solidFill>
            <a:miter lim="800000"/>
            <a:headEnd/>
            <a:tailEnd/>
          </a:ln>
          <a:effectLst/>
        </p:spPr>
        <p:txBody>
          <a:bodyPr wrap="none" anchor="ctr"/>
          <a:lstStyle/>
          <a:p>
            <a:pPr marL="342900" indent="-342900">
              <a:buFontTx/>
              <a:buNone/>
            </a:pPr>
            <a:r>
              <a:rPr lang="zh-CN" altLang="en-US" sz="2000">
                <a:ea typeface="华文新魏" pitchFamily="2" charset="-122"/>
              </a:rPr>
              <a:t>曝气塘</a:t>
            </a:r>
            <a:endParaRPr lang="zh-CN" altLang="en-US" sz="2000" baseline="30000">
              <a:ea typeface="华文新魏" pitchFamily="2" charset="-122"/>
            </a:endParaRPr>
          </a:p>
        </p:txBody>
      </p:sp>
      <p:sp>
        <p:nvSpPr>
          <p:cNvPr id="204858" name="Rectangle 58"/>
          <p:cNvSpPr>
            <a:spLocks noChangeArrowheads="1"/>
          </p:cNvSpPr>
          <p:nvPr/>
        </p:nvSpPr>
        <p:spPr bwMode="auto">
          <a:xfrm>
            <a:off x="2339975" y="5084837"/>
            <a:ext cx="865188" cy="577850"/>
          </a:xfrm>
          <a:prstGeom prst="rect">
            <a:avLst/>
          </a:prstGeom>
          <a:noFill/>
          <a:ln w="9525" algn="ctr">
            <a:noFill/>
            <a:miter lim="800000"/>
            <a:headEnd/>
            <a:tailEnd/>
          </a:ln>
          <a:effectLst/>
        </p:spPr>
        <p:txBody>
          <a:bodyPr wrap="none" anchor="ctr"/>
          <a:lstStyle/>
          <a:p>
            <a:pPr marL="342900" indent="-342900">
              <a:buFontTx/>
              <a:buNone/>
            </a:pPr>
            <a:r>
              <a:rPr lang="zh-CN" altLang="en-US" sz="2000">
                <a:ea typeface="华文新魏" pitchFamily="2" charset="-122"/>
              </a:rPr>
              <a:t>出水</a:t>
            </a:r>
          </a:p>
        </p:txBody>
      </p:sp>
      <p:sp>
        <p:nvSpPr>
          <p:cNvPr id="204860" name="Rectangle 60"/>
          <p:cNvSpPr>
            <a:spLocks noChangeArrowheads="1"/>
          </p:cNvSpPr>
          <p:nvPr/>
        </p:nvSpPr>
        <p:spPr bwMode="auto">
          <a:xfrm>
            <a:off x="3924300" y="5011812"/>
            <a:ext cx="1295400" cy="720725"/>
          </a:xfrm>
          <a:prstGeom prst="rect">
            <a:avLst/>
          </a:prstGeom>
          <a:solidFill>
            <a:schemeClr val="accent1"/>
          </a:solidFill>
          <a:ln w="9525" algn="ctr">
            <a:solidFill>
              <a:schemeClr val="tx1"/>
            </a:solidFill>
            <a:miter lim="800000"/>
            <a:headEnd/>
            <a:tailEnd/>
          </a:ln>
          <a:effectLst/>
        </p:spPr>
        <p:txBody>
          <a:bodyPr wrap="none" anchor="ctr"/>
          <a:lstStyle/>
          <a:p>
            <a:pPr marL="342900" indent="-342900">
              <a:buFontTx/>
              <a:buNone/>
            </a:pPr>
            <a:r>
              <a:rPr lang="zh-CN" altLang="en-US" sz="2000">
                <a:ea typeface="华文新魏" pitchFamily="2" charset="-122"/>
              </a:rPr>
              <a:t>自由表面</a:t>
            </a:r>
          </a:p>
          <a:p>
            <a:pPr marL="342900" indent="-342900">
              <a:buFontTx/>
              <a:buNone/>
            </a:pPr>
            <a:r>
              <a:rPr lang="zh-CN" altLang="en-US" sz="2000">
                <a:ea typeface="华文新魏" pitchFamily="2" charset="-122"/>
              </a:rPr>
              <a:t>人工湿地</a:t>
            </a:r>
            <a:endParaRPr lang="zh-CN" altLang="en-US" sz="2000" baseline="30000">
              <a:ea typeface="华文新魏" pitchFamily="2" charset="-122"/>
            </a:endParaRPr>
          </a:p>
        </p:txBody>
      </p:sp>
      <p:sp>
        <p:nvSpPr>
          <p:cNvPr id="204862" name="Rectangle 62"/>
          <p:cNvSpPr>
            <a:spLocks noChangeArrowheads="1"/>
          </p:cNvSpPr>
          <p:nvPr/>
        </p:nvSpPr>
        <p:spPr bwMode="auto">
          <a:xfrm>
            <a:off x="5867400" y="5011812"/>
            <a:ext cx="1295400" cy="720725"/>
          </a:xfrm>
          <a:prstGeom prst="rect">
            <a:avLst/>
          </a:prstGeom>
          <a:solidFill>
            <a:schemeClr val="accent1"/>
          </a:solidFill>
          <a:ln w="9525" algn="ctr">
            <a:solidFill>
              <a:schemeClr val="tx1"/>
            </a:solidFill>
            <a:miter lim="800000"/>
            <a:headEnd/>
            <a:tailEnd/>
          </a:ln>
          <a:effectLst/>
        </p:spPr>
        <p:txBody>
          <a:bodyPr wrap="none" anchor="ctr"/>
          <a:lstStyle/>
          <a:p>
            <a:pPr marL="342900" indent="-342900">
              <a:buFontTx/>
              <a:buNone/>
            </a:pPr>
            <a:r>
              <a:rPr lang="zh-CN" altLang="en-US" sz="2000">
                <a:ea typeface="华文新魏" pitchFamily="2" charset="-122"/>
              </a:rPr>
              <a:t>水平潜流</a:t>
            </a:r>
          </a:p>
          <a:p>
            <a:pPr marL="342900" indent="-342900">
              <a:buFontTx/>
              <a:buNone/>
            </a:pPr>
            <a:r>
              <a:rPr lang="zh-CN" altLang="en-US" sz="2000">
                <a:ea typeface="华文新魏" pitchFamily="2" charset="-122"/>
              </a:rPr>
              <a:t>人工湿地</a:t>
            </a:r>
            <a:endParaRPr lang="zh-CN" altLang="en-US" sz="2000" baseline="30000">
              <a:ea typeface="华文新魏" pitchFamily="2" charset="-122"/>
            </a:endParaRPr>
          </a:p>
        </p:txBody>
      </p:sp>
      <p:sp>
        <p:nvSpPr>
          <p:cNvPr id="204864" name="Line 64"/>
          <p:cNvSpPr>
            <a:spLocks noChangeShapeType="1"/>
          </p:cNvSpPr>
          <p:nvPr/>
        </p:nvSpPr>
        <p:spPr bwMode="auto">
          <a:xfrm>
            <a:off x="7164388" y="3716412"/>
            <a:ext cx="360362" cy="0"/>
          </a:xfrm>
          <a:prstGeom prst="line">
            <a:avLst/>
          </a:prstGeom>
          <a:noFill/>
          <a:ln w="9525">
            <a:solidFill>
              <a:schemeClr val="tx1"/>
            </a:solidFill>
            <a:round/>
            <a:headEnd/>
            <a:tailEnd/>
          </a:ln>
          <a:effectLst/>
        </p:spPr>
        <p:txBody>
          <a:bodyPr wrap="none" anchor="ctr"/>
          <a:lstStyle/>
          <a:p>
            <a:endParaRPr lang="zh-CN" altLang="en-US"/>
          </a:p>
        </p:txBody>
      </p:sp>
      <p:sp>
        <p:nvSpPr>
          <p:cNvPr id="204865" name="Line 65"/>
          <p:cNvSpPr>
            <a:spLocks noChangeShapeType="1"/>
          </p:cNvSpPr>
          <p:nvPr/>
        </p:nvSpPr>
        <p:spPr bwMode="auto">
          <a:xfrm>
            <a:off x="7164388" y="5373762"/>
            <a:ext cx="360362" cy="0"/>
          </a:xfrm>
          <a:prstGeom prst="line">
            <a:avLst/>
          </a:prstGeom>
          <a:noFill/>
          <a:ln w="9525">
            <a:solidFill>
              <a:schemeClr val="tx1"/>
            </a:solidFill>
            <a:round/>
            <a:headEnd/>
            <a:tailEnd/>
          </a:ln>
          <a:effectLst/>
        </p:spPr>
        <p:txBody>
          <a:bodyPr wrap="none" anchor="ctr"/>
          <a:lstStyle/>
          <a:p>
            <a:endParaRPr lang="zh-CN" altLang="en-US"/>
          </a:p>
        </p:txBody>
      </p:sp>
      <p:sp>
        <p:nvSpPr>
          <p:cNvPr id="204866" name="Line 66"/>
          <p:cNvSpPr>
            <a:spLocks noChangeShapeType="1"/>
          </p:cNvSpPr>
          <p:nvPr/>
        </p:nvSpPr>
        <p:spPr bwMode="auto">
          <a:xfrm>
            <a:off x="7524750" y="3716412"/>
            <a:ext cx="0" cy="1657350"/>
          </a:xfrm>
          <a:prstGeom prst="line">
            <a:avLst/>
          </a:prstGeom>
          <a:noFill/>
          <a:ln w="9525">
            <a:solidFill>
              <a:schemeClr val="tx1"/>
            </a:solidFill>
            <a:round/>
            <a:headEnd/>
            <a:tailEnd type="triangle" w="med" len="med"/>
          </a:ln>
          <a:effectLst/>
        </p:spPr>
        <p:txBody>
          <a:bodyPr wrap="none" anchor="ctr"/>
          <a:lstStyle/>
          <a:p>
            <a:endParaRPr lang="zh-CN" altLang="en-US"/>
          </a:p>
        </p:txBody>
      </p:sp>
      <p:sp>
        <p:nvSpPr>
          <p:cNvPr id="204867" name="Line 67"/>
          <p:cNvSpPr>
            <a:spLocks noChangeShapeType="1"/>
          </p:cNvSpPr>
          <p:nvPr/>
        </p:nvSpPr>
        <p:spPr bwMode="auto">
          <a:xfrm flipH="1">
            <a:off x="5219700" y="5373762"/>
            <a:ext cx="647700" cy="0"/>
          </a:xfrm>
          <a:prstGeom prst="line">
            <a:avLst/>
          </a:prstGeom>
          <a:noFill/>
          <a:ln w="9525">
            <a:solidFill>
              <a:schemeClr val="tx1"/>
            </a:solidFill>
            <a:round/>
            <a:headEnd/>
            <a:tailEnd type="triangle" w="med" len="med"/>
          </a:ln>
          <a:effectLst/>
        </p:spPr>
        <p:txBody>
          <a:bodyPr wrap="none" anchor="ctr"/>
          <a:lstStyle/>
          <a:p>
            <a:endParaRPr lang="zh-CN" altLang="en-US"/>
          </a:p>
        </p:txBody>
      </p:sp>
      <p:sp>
        <p:nvSpPr>
          <p:cNvPr id="204868" name="Line 68"/>
          <p:cNvSpPr>
            <a:spLocks noChangeShapeType="1"/>
          </p:cNvSpPr>
          <p:nvPr/>
        </p:nvSpPr>
        <p:spPr bwMode="auto">
          <a:xfrm flipH="1">
            <a:off x="3276600" y="5373762"/>
            <a:ext cx="647700" cy="0"/>
          </a:xfrm>
          <a:prstGeom prst="line">
            <a:avLst/>
          </a:prstGeom>
          <a:noFill/>
          <a:ln w="9525">
            <a:solidFill>
              <a:schemeClr val="tx1"/>
            </a:solidFill>
            <a:round/>
            <a:headEnd/>
            <a:tailEnd type="triangle" w="med" len="med"/>
          </a:ln>
          <a:effectLst/>
        </p:spPr>
        <p:txBody>
          <a:bodyPr wrap="none" anchor="ctr"/>
          <a:lstStyle/>
          <a:p>
            <a:endParaRPr lang="zh-CN" altLang="en-US"/>
          </a:p>
        </p:txBody>
      </p:sp>
      <p:sp>
        <p:nvSpPr>
          <p:cNvPr id="204869" name="Rectangle 69"/>
          <p:cNvSpPr>
            <a:spLocks noChangeArrowheads="1"/>
          </p:cNvSpPr>
          <p:nvPr/>
        </p:nvSpPr>
        <p:spPr bwMode="auto">
          <a:xfrm>
            <a:off x="4140200" y="4148212"/>
            <a:ext cx="865188" cy="288925"/>
          </a:xfrm>
          <a:prstGeom prst="rect">
            <a:avLst/>
          </a:prstGeom>
          <a:noFill/>
          <a:ln w="9525" algn="ctr">
            <a:noFill/>
            <a:miter lim="800000"/>
            <a:headEnd/>
            <a:tailEnd/>
          </a:ln>
          <a:effectLst/>
        </p:spPr>
        <p:txBody>
          <a:bodyPr wrap="none" anchor="ctr"/>
          <a:lstStyle/>
          <a:p>
            <a:pPr marL="342900" indent="-342900">
              <a:buFontTx/>
              <a:buNone/>
            </a:pPr>
            <a:r>
              <a:rPr lang="zh-CN" altLang="en-US" sz="2000">
                <a:ea typeface="华文新魏" pitchFamily="2" charset="-122"/>
              </a:rPr>
              <a:t>第一级</a:t>
            </a:r>
          </a:p>
        </p:txBody>
      </p:sp>
      <p:sp>
        <p:nvSpPr>
          <p:cNvPr id="204870" name="Rectangle 70"/>
          <p:cNvSpPr>
            <a:spLocks noChangeArrowheads="1"/>
          </p:cNvSpPr>
          <p:nvPr/>
        </p:nvSpPr>
        <p:spPr bwMode="auto">
          <a:xfrm>
            <a:off x="6084888" y="4076775"/>
            <a:ext cx="865187" cy="360362"/>
          </a:xfrm>
          <a:prstGeom prst="rect">
            <a:avLst/>
          </a:prstGeom>
          <a:noFill/>
          <a:ln w="9525" algn="ctr">
            <a:noFill/>
            <a:miter lim="800000"/>
            <a:headEnd/>
            <a:tailEnd/>
          </a:ln>
          <a:effectLst/>
        </p:spPr>
        <p:txBody>
          <a:bodyPr wrap="none" anchor="ctr"/>
          <a:lstStyle/>
          <a:p>
            <a:pPr marL="342900" indent="-342900">
              <a:buFontTx/>
              <a:buNone/>
            </a:pPr>
            <a:r>
              <a:rPr lang="zh-CN" altLang="en-US" sz="2000">
                <a:ea typeface="华文新魏" pitchFamily="2" charset="-122"/>
              </a:rPr>
              <a:t>第二级</a:t>
            </a:r>
          </a:p>
        </p:txBody>
      </p:sp>
      <p:sp>
        <p:nvSpPr>
          <p:cNvPr id="204871" name="Rectangle 71"/>
          <p:cNvSpPr>
            <a:spLocks noChangeArrowheads="1"/>
          </p:cNvSpPr>
          <p:nvPr/>
        </p:nvSpPr>
        <p:spPr bwMode="auto">
          <a:xfrm>
            <a:off x="4067175" y="5803975"/>
            <a:ext cx="865188" cy="360362"/>
          </a:xfrm>
          <a:prstGeom prst="rect">
            <a:avLst/>
          </a:prstGeom>
          <a:noFill/>
          <a:ln w="9525" algn="ctr">
            <a:noFill/>
            <a:miter lim="800000"/>
            <a:headEnd/>
            <a:tailEnd/>
          </a:ln>
          <a:effectLst/>
        </p:spPr>
        <p:txBody>
          <a:bodyPr wrap="none" anchor="ctr"/>
          <a:lstStyle/>
          <a:p>
            <a:pPr marL="342900" indent="-342900">
              <a:buFontTx/>
              <a:buNone/>
            </a:pPr>
            <a:r>
              <a:rPr lang="zh-CN" altLang="en-US" sz="2000">
                <a:ea typeface="华文新魏" pitchFamily="2" charset="-122"/>
              </a:rPr>
              <a:t>第四级</a:t>
            </a:r>
          </a:p>
        </p:txBody>
      </p:sp>
      <p:sp>
        <p:nvSpPr>
          <p:cNvPr id="204872" name="Rectangle 72"/>
          <p:cNvSpPr>
            <a:spLocks noChangeArrowheads="1"/>
          </p:cNvSpPr>
          <p:nvPr/>
        </p:nvSpPr>
        <p:spPr bwMode="auto">
          <a:xfrm>
            <a:off x="6011863" y="5805562"/>
            <a:ext cx="865187" cy="287338"/>
          </a:xfrm>
          <a:prstGeom prst="rect">
            <a:avLst/>
          </a:prstGeom>
          <a:noFill/>
          <a:ln w="9525" algn="ctr">
            <a:noFill/>
            <a:miter lim="800000"/>
            <a:headEnd/>
            <a:tailEnd/>
          </a:ln>
          <a:effectLst/>
        </p:spPr>
        <p:txBody>
          <a:bodyPr wrap="none" anchor="ctr"/>
          <a:lstStyle/>
          <a:p>
            <a:pPr marL="342900" indent="-342900">
              <a:buFontTx/>
              <a:buNone/>
            </a:pPr>
            <a:r>
              <a:rPr lang="zh-CN" altLang="en-US" sz="2000">
                <a:ea typeface="华文新魏" pitchFamily="2" charset="-122"/>
              </a:rPr>
              <a:t>第三级</a:t>
            </a:r>
          </a:p>
        </p:txBody>
      </p:sp>
    </p:spTree>
  </p:cSld>
  <p:clrMapOvr>
    <a:masterClrMapping/>
  </p:clrMapOvr>
  <p:transition spd="med">
    <p:random/>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8" name="Text Box 4"/>
          <p:cNvSpPr txBox="1">
            <a:spLocks noChangeArrowheads="1"/>
          </p:cNvSpPr>
          <p:nvPr/>
        </p:nvSpPr>
        <p:spPr bwMode="auto">
          <a:xfrm>
            <a:off x="1296987" y="1556792"/>
            <a:ext cx="7129463" cy="457200"/>
          </a:xfrm>
          <a:prstGeom prst="rect">
            <a:avLst/>
          </a:prstGeom>
          <a:noFill/>
          <a:ln w="9525">
            <a:noFill/>
            <a:miter lim="800000"/>
            <a:headEnd/>
            <a:tailEnd/>
          </a:ln>
          <a:effectLst/>
        </p:spPr>
        <p:txBody>
          <a:bodyPr>
            <a:spAutoFit/>
          </a:bodyPr>
          <a:lstStyle/>
          <a:p>
            <a:pPr algn="l">
              <a:spcBef>
                <a:spcPct val="50000"/>
              </a:spcBef>
              <a:buFont typeface="Wingdings" pitchFamily="2" charset="2"/>
              <a:buChar char="Ø"/>
            </a:pPr>
            <a:r>
              <a:rPr lang="en-US" altLang="zh-CN" sz="2400" dirty="0">
                <a:ea typeface="华文新魏" pitchFamily="2" charset="-122"/>
              </a:rPr>
              <a:t> </a:t>
            </a:r>
            <a:r>
              <a:rPr lang="zh-CN" altLang="en-US" sz="2400" dirty="0">
                <a:ea typeface="华文新魏" pitchFamily="2" charset="-122"/>
              </a:rPr>
              <a:t>挪威</a:t>
            </a:r>
            <a:r>
              <a:rPr lang="en-US" altLang="zh-CN" sz="2400" dirty="0" err="1">
                <a:ea typeface="华文新魏" pitchFamily="2" charset="-122"/>
              </a:rPr>
              <a:t>Esval</a:t>
            </a:r>
            <a:r>
              <a:rPr lang="zh-CN" altLang="en-US" sz="2400" dirty="0">
                <a:ea typeface="华文新魏" pitchFamily="2" charset="-122"/>
              </a:rPr>
              <a:t>处理厂：</a:t>
            </a:r>
            <a:endParaRPr lang="zh-CN" altLang="en-US" sz="2400" dirty="0">
              <a:solidFill>
                <a:srgbClr val="FF0000"/>
              </a:solidFill>
              <a:ea typeface="华文新魏" pitchFamily="2" charset="-122"/>
            </a:endParaRPr>
          </a:p>
        </p:txBody>
      </p:sp>
      <p:sp>
        <p:nvSpPr>
          <p:cNvPr id="205866" name="Text Box 42"/>
          <p:cNvSpPr txBox="1">
            <a:spLocks noChangeArrowheads="1"/>
          </p:cNvSpPr>
          <p:nvPr/>
        </p:nvSpPr>
        <p:spPr bwMode="auto">
          <a:xfrm>
            <a:off x="1620838" y="2348880"/>
            <a:ext cx="6481762" cy="457200"/>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l"/>
            </a:pPr>
            <a:r>
              <a:rPr lang="en-US" altLang="zh-CN" sz="2400">
                <a:ea typeface="华文新魏" pitchFamily="2" charset="-122"/>
              </a:rPr>
              <a:t> </a:t>
            </a:r>
            <a:r>
              <a:rPr lang="zh-CN" altLang="en-US" sz="2400">
                <a:ea typeface="华文新魏" pitchFamily="2" charset="-122"/>
              </a:rPr>
              <a:t>去除效率</a:t>
            </a:r>
          </a:p>
        </p:txBody>
      </p:sp>
      <p:graphicFrame>
        <p:nvGraphicFramePr>
          <p:cNvPr id="205926" name="Group 102"/>
          <p:cNvGraphicFramePr>
            <a:graphicFrameLocks noGrp="1"/>
          </p:cNvGraphicFramePr>
          <p:nvPr>
            <p:extLst>
              <p:ext uri="{D42A27DB-BD31-4B8C-83A1-F6EECF244321}">
                <p14:modId xmlns:p14="http://schemas.microsoft.com/office/powerpoint/2010/main" val="2722064704"/>
              </p:ext>
            </p:extLst>
          </p:nvPr>
        </p:nvGraphicFramePr>
        <p:xfrm>
          <a:off x="1476375" y="2853705"/>
          <a:ext cx="6121400" cy="3171190"/>
        </p:xfrm>
        <a:graphic>
          <a:graphicData uri="http://schemas.openxmlformats.org/drawingml/2006/table">
            <a:tbl>
              <a:tblPr/>
              <a:tblGrid>
                <a:gridCol w="3001963">
                  <a:extLst>
                    <a:ext uri="{9D8B030D-6E8A-4147-A177-3AD203B41FA5}">
                      <a16:colId xmlns:a16="http://schemas.microsoft.com/office/drawing/2014/main" val="20000"/>
                    </a:ext>
                  </a:extLst>
                </a:gridCol>
                <a:gridCol w="3119437">
                  <a:extLst>
                    <a:ext uri="{9D8B030D-6E8A-4147-A177-3AD203B41FA5}">
                      <a16:colId xmlns:a16="http://schemas.microsoft.com/office/drawing/2014/main" val="20001"/>
                    </a:ext>
                  </a:extLst>
                </a:gridCol>
              </a:tblGrid>
              <a:tr h="396875">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zh-CN" altLang="en-US" sz="2000" b="0" i="0" u="none" strike="noStrike" cap="none" normalizeH="0" baseline="0">
                          <a:ln>
                            <a:noFill/>
                          </a:ln>
                          <a:solidFill>
                            <a:schemeClr val="hlink"/>
                          </a:solidFill>
                          <a:effectLst/>
                          <a:latin typeface="Tahoma" pitchFamily="34" charset="0"/>
                          <a:ea typeface="华文新魏" pitchFamily="2" charset="-122"/>
                        </a:rPr>
                        <a:t>污染物</a:t>
                      </a:r>
                    </a:p>
                  </a:txBody>
                  <a:tcPr horzOverflow="overflow">
                    <a:lnL cap="flat">
                      <a:noFill/>
                    </a:lnL>
                    <a:lnR cap="flat">
                      <a:noFill/>
                    </a:lnR>
                    <a:lnT w="28575"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zh-CN" altLang="en-US" sz="2000" b="0" i="0" u="none" strike="noStrike" cap="none" normalizeH="0" baseline="0">
                          <a:ln>
                            <a:noFill/>
                          </a:ln>
                          <a:solidFill>
                            <a:schemeClr val="hlink"/>
                          </a:solidFill>
                          <a:effectLst/>
                          <a:latin typeface="Tahoma" pitchFamily="34" charset="0"/>
                          <a:ea typeface="华文新魏" pitchFamily="2" charset="-122"/>
                        </a:rPr>
                        <a:t>去除率 </a:t>
                      </a:r>
                      <a:r>
                        <a:rPr kumimoji="0" lang="en-US" altLang="zh-CN" sz="1600" b="0" i="0" u="none" strike="noStrike" cap="none" normalizeH="0" baseline="0">
                          <a:ln>
                            <a:noFill/>
                          </a:ln>
                          <a:solidFill>
                            <a:schemeClr val="hlink"/>
                          </a:solidFill>
                          <a:effectLst/>
                          <a:latin typeface="Tahoma" pitchFamily="34" charset="0"/>
                          <a:ea typeface="华文新魏" pitchFamily="2" charset="-122"/>
                        </a:rPr>
                        <a:t>(%)</a:t>
                      </a:r>
                    </a:p>
                  </a:txBody>
                  <a:tcPr horzOverflow="overflow">
                    <a:lnL cap="flat">
                      <a:noFill/>
                    </a:lnL>
                    <a:lnR cap="flat">
                      <a:noFill/>
                    </a:lnR>
                    <a:lnT w="28575"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95288">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0" i="0" u="none" strike="noStrike" cap="none" normalizeH="0" baseline="0">
                          <a:ln>
                            <a:noFill/>
                          </a:ln>
                          <a:solidFill>
                            <a:schemeClr val="hlink"/>
                          </a:solidFill>
                          <a:effectLst/>
                          <a:latin typeface="Tahoma" pitchFamily="34" charset="0"/>
                          <a:ea typeface="华文新魏" pitchFamily="2" charset="-122"/>
                        </a:rPr>
                        <a:t>BOD</a:t>
                      </a:r>
                    </a:p>
                  </a:txBody>
                  <a:tcPr horzOverflow="overflow">
                    <a:lnL cap="flat">
                      <a:noFill/>
                    </a:lnL>
                    <a:lnR cap="flat">
                      <a:noFill/>
                    </a:lnR>
                    <a:lnT w="12700" cap="flat" cmpd="sng" algn="ctr">
                      <a:solidFill>
                        <a:schemeClr val="tx2"/>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0" i="0" u="none" strike="noStrike" cap="none" normalizeH="0" baseline="0">
                          <a:ln>
                            <a:noFill/>
                          </a:ln>
                          <a:solidFill>
                            <a:schemeClr val="hlink"/>
                          </a:solidFill>
                          <a:effectLst/>
                          <a:latin typeface="Tahoma" pitchFamily="34" charset="0"/>
                          <a:ea typeface="华文新魏" pitchFamily="2" charset="-122"/>
                        </a:rPr>
                        <a:t>88</a:t>
                      </a:r>
                    </a:p>
                  </a:txBody>
                  <a:tcPr horzOverflow="overflow">
                    <a:lnL cap="flat">
                      <a:noFill/>
                    </a:lnL>
                    <a:lnR cap="flat">
                      <a:noFill/>
                    </a:lnR>
                    <a:lnT w="12700" cap="flat" cmpd="sng" algn="ctr">
                      <a:solidFill>
                        <a:schemeClr val="tx2"/>
                      </a:solidFill>
                      <a:prstDash val="solid"/>
                      <a:round/>
                      <a:headEnd type="none" w="med" len="med"/>
                      <a:tailEnd type="none" w="med" len="med"/>
                    </a:lnT>
                    <a:lnB cap="flat">
                      <a:noFill/>
                    </a:lnB>
                    <a:lnTlToBr>
                      <a:noFill/>
                    </a:lnTlToBr>
                    <a:lnBlToTr>
                      <a:noFill/>
                    </a:lnBlToTr>
                    <a:noFill/>
                  </a:tcPr>
                </a:tc>
                <a:extLst>
                  <a:ext uri="{0D108BD9-81ED-4DB2-BD59-A6C34878D82A}">
                    <a16:rowId xmlns:a16="http://schemas.microsoft.com/office/drawing/2014/main" val="10001"/>
                  </a:ext>
                </a:extLst>
              </a:tr>
              <a:tr h="396875">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0" i="0" u="none" strike="noStrike" cap="none" normalizeH="0" baseline="0">
                          <a:ln>
                            <a:noFill/>
                          </a:ln>
                          <a:solidFill>
                            <a:schemeClr val="hlink"/>
                          </a:solidFill>
                          <a:effectLst/>
                          <a:latin typeface="Tahoma" pitchFamily="34" charset="0"/>
                          <a:ea typeface="华文新魏" pitchFamily="2" charset="-122"/>
                        </a:rPr>
                        <a:t>COD</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0" i="0" u="none" strike="noStrike" cap="none" normalizeH="0" baseline="0">
                          <a:ln>
                            <a:noFill/>
                          </a:ln>
                          <a:solidFill>
                            <a:schemeClr val="hlink"/>
                          </a:solidFill>
                          <a:effectLst/>
                          <a:latin typeface="Tahoma" pitchFamily="34" charset="0"/>
                          <a:ea typeface="华文新魏" pitchFamily="2" charset="-122"/>
                        </a:rPr>
                        <a:t>91</a:t>
                      </a: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2"/>
                  </a:ext>
                </a:extLst>
              </a:tr>
              <a:tr h="180975">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0" i="0" u="none" strike="noStrike" cap="none" normalizeH="0" baseline="0">
                          <a:ln>
                            <a:noFill/>
                          </a:ln>
                          <a:solidFill>
                            <a:schemeClr val="hlink"/>
                          </a:solidFill>
                          <a:effectLst/>
                          <a:latin typeface="Tahoma" pitchFamily="34" charset="0"/>
                          <a:ea typeface="华文新魏" pitchFamily="2" charset="-122"/>
                        </a:rPr>
                        <a:t>TOC</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0" i="0" u="none" strike="noStrike" cap="none" normalizeH="0" baseline="0">
                          <a:ln>
                            <a:noFill/>
                          </a:ln>
                          <a:solidFill>
                            <a:schemeClr val="hlink"/>
                          </a:solidFill>
                          <a:effectLst/>
                          <a:latin typeface="Tahoma" pitchFamily="34" charset="0"/>
                          <a:ea typeface="华文新魏" pitchFamily="2" charset="-122"/>
                        </a:rPr>
                        <a:t>71</a:t>
                      </a: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3"/>
                  </a:ext>
                </a:extLst>
              </a:tr>
              <a:tr h="180975">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0" i="0" u="none" strike="noStrike" cap="none" normalizeH="0" baseline="0">
                          <a:ln>
                            <a:noFill/>
                          </a:ln>
                          <a:solidFill>
                            <a:schemeClr val="hlink"/>
                          </a:solidFill>
                          <a:effectLst/>
                          <a:latin typeface="Tahoma" pitchFamily="34" charset="0"/>
                          <a:ea typeface="华文新魏" pitchFamily="2" charset="-122"/>
                        </a:rPr>
                        <a:t>TN</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0" i="0" u="none" strike="noStrike" cap="none" normalizeH="0" baseline="0">
                          <a:ln>
                            <a:noFill/>
                          </a:ln>
                          <a:solidFill>
                            <a:schemeClr val="hlink"/>
                          </a:solidFill>
                          <a:effectLst/>
                          <a:latin typeface="Tahoma" pitchFamily="34" charset="0"/>
                          <a:ea typeface="华文新魏" pitchFamily="2" charset="-122"/>
                        </a:rPr>
                        <a:t>83</a:t>
                      </a: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4"/>
                  </a:ext>
                </a:extLst>
              </a:tr>
              <a:tr h="180975">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0" i="0" u="none" strike="noStrike" cap="none" normalizeH="0" baseline="0">
                          <a:ln>
                            <a:noFill/>
                          </a:ln>
                          <a:solidFill>
                            <a:schemeClr val="hlink"/>
                          </a:solidFill>
                          <a:effectLst/>
                          <a:latin typeface="Tahoma" pitchFamily="34" charset="0"/>
                          <a:ea typeface="华文新魏" pitchFamily="2" charset="-122"/>
                        </a:rPr>
                        <a:t>TP</a:t>
                      </a:r>
                    </a:p>
                  </a:txBody>
                  <a:tcPr horzOverflow="overflow">
                    <a:lnL cap="flat">
                      <a:noFill/>
                    </a:lnL>
                    <a:lnR cap="flat">
                      <a:noFill/>
                    </a:lnR>
                    <a:lnT cap="flat">
                      <a:noFill/>
                    </a:lnT>
                    <a:lnB>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0" i="0" u="none" strike="noStrike" cap="none" normalizeH="0" baseline="0">
                          <a:ln>
                            <a:noFill/>
                          </a:ln>
                          <a:solidFill>
                            <a:schemeClr val="hlink"/>
                          </a:solidFill>
                          <a:effectLst/>
                          <a:latin typeface="Tahoma" pitchFamily="34" charset="0"/>
                          <a:ea typeface="华文新魏" pitchFamily="2" charset="-122"/>
                        </a:rPr>
                        <a:t>88</a:t>
                      </a:r>
                    </a:p>
                  </a:txBody>
                  <a:tcPr horzOverflow="overflow">
                    <a:lnL cap="flat">
                      <a:noFill/>
                    </a:lnL>
                    <a:lnR cap="flat">
                      <a:noFill/>
                    </a:lnR>
                    <a:lnT cap="flat">
                      <a:noFill/>
                    </a:lnT>
                    <a:lnB>
                      <a:noFill/>
                    </a:lnB>
                    <a:lnTlToBr>
                      <a:noFill/>
                    </a:lnTlToBr>
                    <a:lnBlToTr>
                      <a:noFill/>
                    </a:lnBlToTr>
                    <a:noFill/>
                  </a:tcPr>
                </a:tc>
                <a:extLst>
                  <a:ext uri="{0D108BD9-81ED-4DB2-BD59-A6C34878D82A}">
                    <a16:rowId xmlns:a16="http://schemas.microsoft.com/office/drawing/2014/main" val="10005"/>
                  </a:ext>
                </a:extLst>
              </a:tr>
              <a:tr h="180975">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0" i="0" u="none" strike="noStrike" cap="none" normalizeH="0" baseline="0">
                          <a:ln>
                            <a:noFill/>
                          </a:ln>
                          <a:solidFill>
                            <a:schemeClr val="hlink"/>
                          </a:solidFill>
                          <a:effectLst/>
                          <a:latin typeface="Tahoma" pitchFamily="34" charset="0"/>
                          <a:ea typeface="华文新魏" pitchFamily="2" charset="-122"/>
                        </a:rPr>
                        <a:t>Fe</a:t>
                      </a:r>
                    </a:p>
                  </a:txBody>
                  <a:tcPr horzOverflow="overflow">
                    <a:lnL cap="flat">
                      <a:noFill/>
                    </a:lnL>
                    <a:lnR cap="flat">
                      <a:noFill/>
                    </a:lnR>
                    <a:ln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0" i="0" u="none" strike="noStrike" cap="none" normalizeH="0" baseline="0">
                          <a:ln>
                            <a:noFill/>
                          </a:ln>
                          <a:solidFill>
                            <a:schemeClr val="hlink"/>
                          </a:solidFill>
                          <a:effectLst/>
                          <a:latin typeface="Tahoma" pitchFamily="34" charset="0"/>
                          <a:ea typeface="华文新魏" pitchFamily="2" charset="-122"/>
                        </a:rPr>
                        <a:t>88</a:t>
                      </a:r>
                    </a:p>
                  </a:txBody>
                  <a:tcPr horzOverflow="overflow">
                    <a:lnL cap="flat">
                      <a:noFill/>
                    </a:lnL>
                    <a:lnR cap="flat">
                      <a:noFill/>
                    </a:lnR>
                    <a:lnT>
                      <a:noFill/>
                    </a:lnT>
                    <a:lnB cap="flat">
                      <a:noFill/>
                    </a:lnB>
                    <a:lnTlToBr>
                      <a:noFill/>
                    </a:lnTlToBr>
                    <a:lnBlToTr>
                      <a:noFill/>
                    </a:lnBlToTr>
                    <a:noFill/>
                  </a:tcPr>
                </a:tc>
                <a:extLst>
                  <a:ext uri="{0D108BD9-81ED-4DB2-BD59-A6C34878D82A}">
                    <a16:rowId xmlns:a16="http://schemas.microsoft.com/office/drawing/2014/main" val="10006"/>
                  </a:ext>
                </a:extLst>
              </a:tr>
              <a:tr h="180975">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0" i="1" u="none" strike="noStrike" cap="none" normalizeH="0" baseline="0">
                          <a:ln>
                            <a:noFill/>
                          </a:ln>
                          <a:solidFill>
                            <a:schemeClr val="hlink"/>
                          </a:solidFill>
                          <a:effectLst/>
                          <a:latin typeface="Tahoma" pitchFamily="34" charset="0"/>
                          <a:ea typeface="华文新魏" pitchFamily="2" charset="-122"/>
                        </a:rPr>
                        <a:t>E.coli</a:t>
                      </a:r>
                    </a:p>
                  </a:txBody>
                  <a:tcPr horzOverflow="overflow">
                    <a:lnL cap="flat">
                      <a:noFill/>
                    </a:lnL>
                    <a:lnR cap="flat">
                      <a:noFill/>
                    </a:lnR>
                    <a:lnT cap="flat">
                      <a:noFill/>
                    </a:lnT>
                    <a:lnB w="28575"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2000" b="0" i="0" u="none" strike="noStrike" cap="none" normalizeH="0" baseline="0">
                          <a:ln>
                            <a:noFill/>
                          </a:ln>
                          <a:solidFill>
                            <a:schemeClr val="hlink"/>
                          </a:solidFill>
                          <a:effectLst/>
                          <a:latin typeface="Tahoma" pitchFamily="34" charset="0"/>
                          <a:ea typeface="华文新魏" pitchFamily="2" charset="-122"/>
                        </a:rPr>
                        <a:t>95</a:t>
                      </a:r>
                    </a:p>
                  </a:txBody>
                  <a:tcPr horzOverflow="overflow">
                    <a:lnL cap="flat">
                      <a:noFill/>
                    </a:lnL>
                    <a:lnR cap="flat">
                      <a:noFill/>
                    </a:lnR>
                    <a:lnT cap="flat">
                      <a:noFill/>
                    </a:lnT>
                    <a:lnB w="28575"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bl>
          </a:graphicData>
        </a:graphic>
      </p:graphicFrame>
    </p:spTree>
  </p:cSld>
  <p:clrMapOvr>
    <a:masterClrMapping/>
  </p:clrMapOvr>
  <p:transition spd="med">
    <p:random/>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5" name="Rectangle 3"/>
          <p:cNvSpPr>
            <a:spLocks noChangeArrowheads="1"/>
          </p:cNvSpPr>
          <p:nvPr/>
        </p:nvSpPr>
        <p:spPr bwMode="auto">
          <a:xfrm>
            <a:off x="1116013" y="836613"/>
            <a:ext cx="6048375" cy="503237"/>
          </a:xfrm>
          <a:prstGeom prst="rect">
            <a:avLst/>
          </a:prstGeom>
          <a:noFill/>
          <a:ln w="9525">
            <a:noFill/>
            <a:miter lim="800000"/>
            <a:headEnd/>
            <a:tailEnd/>
          </a:ln>
          <a:effectLst/>
        </p:spPr>
        <p:txBody>
          <a:bodyPr/>
          <a:lstStyle/>
          <a:p>
            <a:pPr algn="l">
              <a:buClr>
                <a:schemeClr val="folHlink"/>
              </a:buClr>
              <a:buSzPct val="60000"/>
            </a:pPr>
            <a:r>
              <a:rPr kumimoji="0" lang="zh-CN" altLang="en-US" sz="3600" dirty="0">
                <a:solidFill>
                  <a:srgbClr val="004E00"/>
                </a:solidFill>
                <a:effectLst>
                  <a:outerShdw blurRad="38100" dist="38100" dir="2700000" algn="tl">
                    <a:srgbClr val="C0C0C0"/>
                  </a:outerShdw>
                </a:effectLst>
                <a:latin typeface="Tahoma" pitchFamily="34" charset="0"/>
                <a:ea typeface="华文隶书" pitchFamily="2" charset="-122"/>
              </a:rPr>
              <a:t>（</a:t>
            </a:r>
            <a:r>
              <a:rPr kumimoji="0" lang="en-US" altLang="zh-CN" sz="3600" dirty="0">
                <a:solidFill>
                  <a:srgbClr val="0BF57A"/>
                </a:solidFill>
                <a:latin typeface="Tahoma" pitchFamily="34" charset="0"/>
                <a:ea typeface="华文隶书" pitchFamily="2" charset="-122"/>
              </a:rPr>
              <a:t>6</a:t>
            </a:r>
            <a:r>
              <a:rPr kumimoji="0" lang="zh-CN" altLang="en-US" sz="3600" dirty="0">
                <a:solidFill>
                  <a:srgbClr val="0BF57A"/>
                </a:solidFill>
                <a:latin typeface="Tahoma" pitchFamily="34" charset="0"/>
                <a:ea typeface="华文隶书" pitchFamily="2" charset="-122"/>
              </a:rPr>
              <a:t>）雨水处理</a:t>
            </a:r>
          </a:p>
        </p:txBody>
      </p:sp>
      <p:sp>
        <p:nvSpPr>
          <p:cNvPr id="274436" name="Text Box 4"/>
          <p:cNvSpPr txBox="1">
            <a:spLocks noChangeArrowheads="1"/>
          </p:cNvSpPr>
          <p:nvPr/>
        </p:nvSpPr>
        <p:spPr bwMode="auto">
          <a:xfrm>
            <a:off x="971550" y="2349500"/>
            <a:ext cx="7705725" cy="519113"/>
          </a:xfrm>
          <a:prstGeom prst="rect">
            <a:avLst/>
          </a:prstGeom>
          <a:noFill/>
          <a:ln w="9525">
            <a:noFill/>
            <a:miter lim="800000"/>
            <a:headEnd/>
            <a:tailEnd/>
          </a:ln>
          <a:effectLst/>
        </p:spPr>
        <p:txBody>
          <a:bodyPr>
            <a:spAutoFit/>
          </a:bodyPr>
          <a:lstStyle/>
          <a:p>
            <a:pPr algn="l">
              <a:spcBef>
                <a:spcPct val="50000"/>
              </a:spcBef>
              <a:buFont typeface="Wingdings" pitchFamily="2" charset="2"/>
              <a:buChar char="Ø"/>
            </a:pPr>
            <a:r>
              <a:rPr lang="en-US" altLang="zh-CN" sz="2400">
                <a:ea typeface="华文新魏" pitchFamily="2" charset="-122"/>
              </a:rPr>
              <a:t> </a:t>
            </a:r>
            <a:r>
              <a:rPr lang="zh-CN" altLang="en-US" sz="2400">
                <a:ea typeface="华文新魏" pitchFamily="2" charset="-122"/>
              </a:rPr>
              <a:t>英国伦敦东郊</a:t>
            </a:r>
            <a:r>
              <a:rPr lang="en-US" altLang="zh-CN" sz="2400">
                <a:ea typeface="华文新魏" pitchFamily="2" charset="-122"/>
              </a:rPr>
              <a:t>Dagenham</a:t>
            </a:r>
            <a:r>
              <a:rPr lang="zh-CN" altLang="en-US" sz="2800">
                <a:ea typeface="华文新魏" pitchFamily="2" charset="-122"/>
              </a:rPr>
              <a:t>：</a:t>
            </a:r>
            <a:endParaRPr lang="zh-CN" altLang="en-US" sz="2800">
              <a:solidFill>
                <a:srgbClr val="FF0000"/>
              </a:solidFill>
              <a:ea typeface="华文新魏" pitchFamily="2" charset="-122"/>
            </a:endParaRPr>
          </a:p>
        </p:txBody>
      </p:sp>
      <p:sp>
        <p:nvSpPr>
          <p:cNvPr id="274437" name="Line 5"/>
          <p:cNvSpPr>
            <a:spLocks noChangeShapeType="1"/>
          </p:cNvSpPr>
          <p:nvPr/>
        </p:nvSpPr>
        <p:spPr bwMode="auto">
          <a:xfrm>
            <a:off x="7596188" y="5588000"/>
            <a:ext cx="576262" cy="1588"/>
          </a:xfrm>
          <a:prstGeom prst="line">
            <a:avLst/>
          </a:prstGeom>
          <a:noFill/>
          <a:ln w="9525">
            <a:solidFill>
              <a:schemeClr val="tx1"/>
            </a:solidFill>
            <a:round/>
            <a:headEnd/>
            <a:tailEnd type="triangle" w="med" len="med"/>
          </a:ln>
          <a:effectLst/>
        </p:spPr>
        <p:txBody>
          <a:bodyPr wrap="none" anchor="ctr"/>
          <a:lstStyle/>
          <a:p>
            <a:endParaRPr lang="zh-CN" altLang="en-US"/>
          </a:p>
        </p:txBody>
      </p:sp>
      <p:sp>
        <p:nvSpPr>
          <p:cNvPr id="274438" name="Rectangle 6"/>
          <p:cNvSpPr>
            <a:spLocks noChangeArrowheads="1"/>
          </p:cNvSpPr>
          <p:nvPr/>
        </p:nvSpPr>
        <p:spPr bwMode="auto">
          <a:xfrm>
            <a:off x="8099425" y="3717925"/>
            <a:ext cx="936625" cy="1655763"/>
          </a:xfrm>
          <a:prstGeom prst="rect">
            <a:avLst/>
          </a:prstGeom>
          <a:noFill/>
          <a:ln w="9525" algn="ctr">
            <a:noFill/>
            <a:miter lim="800000"/>
            <a:headEnd/>
            <a:tailEnd/>
          </a:ln>
          <a:effectLst/>
        </p:spPr>
        <p:txBody>
          <a:bodyPr wrap="none" anchor="ctr"/>
          <a:lstStyle/>
          <a:p>
            <a:pPr marL="342900" indent="-342900">
              <a:buFontTx/>
              <a:buNone/>
            </a:pPr>
            <a:r>
              <a:rPr lang="zh-CN" altLang="en-US" sz="2000">
                <a:ea typeface="华文新魏" pitchFamily="2" charset="-122"/>
              </a:rPr>
              <a:t>河</a:t>
            </a:r>
          </a:p>
          <a:p>
            <a:pPr marL="342900" indent="-342900">
              <a:buFontTx/>
              <a:buNone/>
            </a:pPr>
            <a:endParaRPr lang="zh-CN" altLang="en-US" sz="2000">
              <a:ea typeface="华文新魏" pitchFamily="2" charset="-122"/>
            </a:endParaRPr>
          </a:p>
          <a:p>
            <a:pPr marL="342900" indent="-342900">
              <a:buFontTx/>
              <a:buNone/>
            </a:pPr>
            <a:endParaRPr lang="zh-CN" altLang="en-US" sz="2000">
              <a:ea typeface="华文新魏" pitchFamily="2" charset="-122"/>
            </a:endParaRPr>
          </a:p>
          <a:p>
            <a:pPr marL="342900" indent="-342900">
              <a:buFontTx/>
              <a:buNone/>
            </a:pPr>
            <a:r>
              <a:rPr lang="zh-CN" altLang="en-US" sz="2000">
                <a:ea typeface="华文新魏" pitchFamily="2" charset="-122"/>
              </a:rPr>
              <a:t>流</a:t>
            </a:r>
          </a:p>
        </p:txBody>
      </p:sp>
      <p:sp>
        <p:nvSpPr>
          <p:cNvPr id="274439" name="Text Box 7"/>
          <p:cNvSpPr txBox="1">
            <a:spLocks noChangeArrowheads="1"/>
          </p:cNvSpPr>
          <p:nvPr/>
        </p:nvSpPr>
        <p:spPr bwMode="auto">
          <a:xfrm>
            <a:off x="1403350" y="3141663"/>
            <a:ext cx="6481763" cy="396875"/>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l"/>
            </a:pPr>
            <a:r>
              <a:rPr lang="en-US" altLang="zh-CN" sz="2000">
                <a:solidFill>
                  <a:schemeClr val="hlink"/>
                </a:solidFill>
                <a:ea typeface="华文新魏" pitchFamily="2" charset="-122"/>
              </a:rPr>
              <a:t> </a:t>
            </a:r>
            <a:r>
              <a:rPr lang="zh-CN" altLang="en-US" sz="2000">
                <a:solidFill>
                  <a:schemeClr val="hlink"/>
                </a:solidFill>
                <a:ea typeface="华文新魏" pitchFamily="2" charset="-122"/>
              </a:rPr>
              <a:t>工艺流程图：</a:t>
            </a:r>
          </a:p>
        </p:txBody>
      </p:sp>
      <p:sp>
        <p:nvSpPr>
          <p:cNvPr id="274440" name="Line 8"/>
          <p:cNvSpPr>
            <a:spLocks noChangeShapeType="1"/>
          </p:cNvSpPr>
          <p:nvPr/>
        </p:nvSpPr>
        <p:spPr bwMode="auto">
          <a:xfrm>
            <a:off x="7596188" y="4148138"/>
            <a:ext cx="647700" cy="0"/>
          </a:xfrm>
          <a:prstGeom prst="line">
            <a:avLst/>
          </a:prstGeom>
          <a:noFill/>
          <a:ln w="9525">
            <a:solidFill>
              <a:schemeClr val="tx1"/>
            </a:solidFill>
            <a:round/>
            <a:headEnd/>
            <a:tailEnd type="triangle" w="med" len="med"/>
          </a:ln>
          <a:effectLst/>
        </p:spPr>
        <p:txBody>
          <a:bodyPr wrap="none" anchor="ctr"/>
          <a:lstStyle/>
          <a:p>
            <a:endParaRPr lang="zh-CN" altLang="en-US"/>
          </a:p>
        </p:txBody>
      </p:sp>
      <p:grpSp>
        <p:nvGrpSpPr>
          <p:cNvPr id="2" name="Group 9"/>
          <p:cNvGrpSpPr>
            <a:grpSpLocks/>
          </p:cNvGrpSpPr>
          <p:nvPr/>
        </p:nvGrpSpPr>
        <p:grpSpPr bwMode="auto">
          <a:xfrm>
            <a:off x="971550" y="2636838"/>
            <a:ext cx="7993063" cy="3529012"/>
            <a:chOff x="612" y="1661"/>
            <a:chExt cx="5035" cy="2223"/>
          </a:xfrm>
        </p:grpSpPr>
        <p:sp>
          <p:nvSpPr>
            <p:cNvPr id="274442" name="Rectangle 10"/>
            <p:cNvSpPr>
              <a:spLocks noChangeArrowheads="1"/>
            </p:cNvSpPr>
            <p:nvPr/>
          </p:nvSpPr>
          <p:spPr bwMode="auto">
            <a:xfrm>
              <a:off x="2109" y="3294"/>
              <a:ext cx="998" cy="454"/>
            </a:xfrm>
            <a:prstGeom prst="rect">
              <a:avLst/>
            </a:prstGeom>
            <a:solidFill>
              <a:schemeClr val="accent1"/>
            </a:solidFill>
            <a:ln w="9525" algn="ctr">
              <a:solidFill>
                <a:schemeClr val="tx1"/>
              </a:solidFill>
              <a:miter lim="800000"/>
              <a:headEnd/>
              <a:tailEnd/>
            </a:ln>
            <a:effectLst/>
          </p:spPr>
          <p:txBody>
            <a:bodyPr wrap="none" anchor="ctr"/>
            <a:lstStyle/>
            <a:p>
              <a:pPr marL="342900" indent="-342900">
                <a:buFontTx/>
                <a:buNone/>
              </a:pPr>
              <a:r>
                <a:rPr lang="zh-CN" altLang="en-US" sz="2000">
                  <a:ea typeface="华文新魏" pitchFamily="2" charset="-122"/>
                </a:rPr>
                <a:t>生物转盘</a:t>
              </a:r>
            </a:p>
            <a:p>
              <a:pPr marL="342900" indent="-342900">
                <a:buFontTx/>
                <a:buNone/>
              </a:pPr>
              <a:r>
                <a:rPr lang="zh-CN" altLang="en-US" sz="2000">
                  <a:ea typeface="华文新魏" pitchFamily="2" charset="-122"/>
                </a:rPr>
                <a:t>（二级处理）</a:t>
              </a:r>
              <a:endParaRPr lang="zh-CN" altLang="en-US" sz="2000" baseline="30000">
                <a:ea typeface="华文新魏" pitchFamily="2" charset="-122"/>
              </a:endParaRPr>
            </a:p>
          </p:txBody>
        </p:sp>
        <p:sp>
          <p:nvSpPr>
            <p:cNvPr id="274443" name="Rectangle 11"/>
            <p:cNvSpPr>
              <a:spLocks noChangeArrowheads="1"/>
            </p:cNvSpPr>
            <p:nvPr/>
          </p:nvSpPr>
          <p:spPr bwMode="auto">
            <a:xfrm>
              <a:off x="3470" y="3294"/>
              <a:ext cx="1315" cy="453"/>
            </a:xfrm>
            <a:prstGeom prst="rect">
              <a:avLst/>
            </a:prstGeom>
            <a:solidFill>
              <a:schemeClr val="accent1"/>
            </a:solidFill>
            <a:ln w="9525" algn="ctr">
              <a:solidFill>
                <a:schemeClr val="tx1"/>
              </a:solidFill>
              <a:miter lim="800000"/>
              <a:headEnd/>
              <a:tailEnd/>
            </a:ln>
            <a:effectLst/>
          </p:spPr>
          <p:txBody>
            <a:bodyPr wrap="none" anchor="ctr"/>
            <a:lstStyle/>
            <a:p>
              <a:pPr marL="342900" indent="-342900">
                <a:buFontTx/>
                <a:buNone/>
              </a:pPr>
              <a:r>
                <a:rPr lang="zh-CN" altLang="en-US" sz="2000">
                  <a:ea typeface="华文新魏" pitchFamily="2" charset="-122"/>
                </a:rPr>
                <a:t>雨水芦苇湿地</a:t>
              </a:r>
            </a:p>
            <a:p>
              <a:pPr marL="342900" indent="-342900">
                <a:buFontTx/>
                <a:buNone/>
              </a:pPr>
              <a:r>
                <a:rPr lang="zh-CN" altLang="en-US" sz="2000">
                  <a:ea typeface="华文新魏" pitchFamily="2" charset="-122"/>
                </a:rPr>
                <a:t>（合流制三级处理）</a:t>
              </a:r>
              <a:endParaRPr lang="zh-CN" altLang="en-US" sz="2000" baseline="30000">
                <a:ea typeface="华文新魏" pitchFamily="2" charset="-122"/>
              </a:endParaRPr>
            </a:p>
          </p:txBody>
        </p:sp>
        <p:sp>
          <p:nvSpPr>
            <p:cNvPr id="274444" name="Line 12"/>
            <p:cNvSpPr>
              <a:spLocks noChangeShapeType="1"/>
            </p:cNvSpPr>
            <p:nvPr/>
          </p:nvSpPr>
          <p:spPr bwMode="auto">
            <a:xfrm>
              <a:off x="1791" y="3521"/>
              <a:ext cx="318" cy="0"/>
            </a:xfrm>
            <a:prstGeom prst="line">
              <a:avLst/>
            </a:prstGeom>
            <a:noFill/>
            <a:ln w="9525">
              <a:solidFill>
                <a:schemeClr val="tx1"/>
              </a:solidFill>
              <a:round/>
              <a:headEnd/>
              <a:tailEnd type="triangle" w="med" len="med"/>
            </a:ln>
            <a:effectLst/>
          </p:spPr>
          <p:txBody>
            <a:bodyPr wrap="none" anchor="ctr"/>
            <a:lstStyle/>
            <a:p>
              <a:endParaRPr lang="zh-CN" altLang="en-US"/>
            </a:p>
          </p:txBody>
        </p:sp>
        <p:sp>
          <p:nvSpPr>
            <p:cNvPr id="274445" name="Line 13"/>
            <p:cNvSpPr>
              <a:spLocks noChangeShapeType="1"/>
            </p:cNvSpPr>
            <p:nvPr/>
          </p:nvSpPr>
          <p:spPr bwMode="auto">
            <a:xfrm>
              <a:off x="3106" y="3521"/>
              <a:ext cx="363" cy="0"/>
            </a:xfrm>
            <a:prstGeom prst="line">
              <a:avLst/>
            </a:prstGeom>
            <a:noFill/>
            <a:ln w="9525">
              <a:solidFill>
                <a:schemeClr val="tx1"/>
              </a:solidFill>
              <a:round/>
              <a:headEnd/>
              <a:tailEnd type="triangle" w="med" len="med"/>
            </a:ln>
            <a:effectLst/>
          </p:spPr>
          <p:txBody>
            <a:bodyPr wrap="none" anchor="ctr"/>
            <a:lstStyle/>
            <a:p>
              <a:endParaRPr lang="zh-CN" altLang="en-US"/>
            </a:p>
          </p:txBody>
        </p:sp>
        <p:sp>
          <p:nvSpPr>
            <p:cNvPr id="274446" name="Rectangle 14"/>
            <p:cNvSpPr>
              <a:spLocks noChangeArrowheads="1"/>
            </p:cNvSpPr>
            <p:nvPr/>
          </p:nvSpPr>
          <p:spPr bwMode="auto">
            <a:xfrm>
              <a:off x="612" y="3430"/>
              <a:ext cx="953" cy="182"/>
            </a:xfrm>
            <a:prstGeom prst="rect">
              <a:avLst/>
            </a:prstGeom>
            <a:noFill/>
            <a:ln w="9525" algn="ctr">
              <a:noFill/>
              <a:miter lim="800000"/>
              <a:headEnd/>
              <a:tailEnd/>
            </a:ln>
            <a:effectLst/>
          </p:spPr>
          <p:txBody>
            <a:bodyPr wrap="none" anchor="ctr"/>
            <a:lstStyle/>
            <a:p>
              <a:pPr marL="342900" indent="-342900">
                <a:buFontTx/>
                <a:buNone/>
              </a:pPr>
              <a:r>
                <a:rPr lang="zh-CN" altLang="en-US" sz="2000">
                  <a:ea typeface="华文新魏" pitchFamily="2" charset="-122"/>
                </a:rPr>
                <a:t>合流制</a:t>
              </a:r>
            </a:p>
            <a:p>
              <a:pPr marL="342900" indent="-342900">
                <a:buFontTx/>
                <a:buNone/>
              </a:pPr>
              <a:r>
                <a:rPr lang="zh-CN" altLang="en-US" sz="2000">
                  <a:ea typeface="华文新魏" pitchFamily="2" charset="-122"/>
                </a:rPr>
                <a:t>下水道</a:t>
              </a:r>
            </a:p>
          </p:txBody>
        </p:sp>
        <p:sp>
          <p:nvSpPr>
            <p:cNvPr id="274447" name="Freeform 15"/>
            <p:cNvSpPr>
              <a:spLocks/>
            </p:cNvSpPr>
            <p:nvPr/>
          </p:nvSpPr>
          <p:spPr bwMode="auto">
            <a:xfrm>
              <a:off x="5012" y="1661"/>
              <a:ext cx="227" cy="2132"/>
            </a:xfrm>
            <a:custGeom>
              <a:avLst/>
              <a:gdLst/>
              <a:ahLst/>
              <a:cxnLst>
                <a:cxn ang="0">
                  <a:pos x="181" y="0"/>
                </a:cxn>
                <a:cxn ang="0">
                  <a:pos x="0" y="544"/>
                </a:cxn>
                <a:cxn ang="0">
                  <a:pos x="181" y="1361"/>
                </a:cxn>
                <a:cxn ang="0">
                  <a:pos x="45" y="2495"/>
                </a:cxn>
              </a:cxnLst>
              <a:rect l="0" t="0" r="r" b="b"/>
              <a:pathLst>
                <a:path w="188" h="2495">
                  <a:moveTo>
                    <a:pt x="181" y="0"/>
                  </a:moveTo>
                  <a:cubicBezTo>
                    <a:pt x="90" y="158"/>
                    <a:pt x="0" y="317"/>
                    <a:pt x="0" y="544"/>
                  </a:cubicBezTo>
                  <a:cubicBezTo>
                    <a:pt x="0" y="771"/>
                    <a:pt x="174" y="1036"/>
                    <a:pt x="181" y="1361"/>
                  </a:cubicBezTo>
                  <a:cubicBezTo>
                    <a:pt x="188" y="1686"/>
                    <a:pt x="116" y="2090"/>
                    <a:pt x="45" y="2495"/>
                  </a:cubicBezTo>
                </a:path>
              </a:pathLst>
            </a:custGeom>
            <a:noFill/>
            <a:ln w="9525" cap="flat" cmpd="sng">
              <a:solidFill>
                <a:schemeClr val="tx1"/>
              </a:solidFill>
              <a:prstDash val="solid"/>
              <a:round/>
              <a:headEnd/>
              <a:tailEnd/>
            </a:ln>
            <a:effectLst/>
          </p:spPr>
          <p:txBody>
            <a:bodyPr wrap="none" anchor="ctr"/>
            <a:lstStyle/>
            <a:p>
              <a:endParaRPr lang="zh-CN" altLang="en-US"/>
            </a:p>
          </p:txBody>
        </p:sp>
        <p:sp>
          <p:nvSpPr>
            <p:cNvPr id="274448" name="Rectangle 16"/>
            <p:cNvSpPr>
              <a:spLocks noChangeArrowheads="1"/>
            </p:cNvSpPr>
            <p:nvPr/>
          </p:nvSpPr>
          <p:spPr bwMode="auto">
            <a:xfrm>
              <a:off x="3470" y="2387"/>
              <a:ext cx="1315" cy="453"/>
            </a:xfrm>
            <a:prstGeom prst="rect">
              <a:avLst/>
            </a:prstGeom>
            <a:solidFill>
              <a:schemeClr val="accent1"/>
            </a:solidFill>
            <a:ln w="9525" algn="ctr">
              <a:solidFill>
                <a:schemeClr val="tx1"/>
              </a:solidFill>
              <a:miter lim="800000"/>
              <a:headEnd/>
              <a:tailEnd/>
            </a:ln>
            <a:effectLst/>
          </p:spPr>
          <p:txBody>
            <a:bodyPr wrap="none" anchor="ctr"/>
            <a:lstStyle/>
            <a:p>
              <a:pPr marL="342900" indent="-342900">
                <a:buFontTx/>
                <a:buNone/>
              </a:pPr>
              <a:r>
                <a:rPr lang="zh-CN" altLang="en-US" sz="2000">
                  <a:ea typeface="华文新魏" pitchFamily="2" charset="-122"/>
                </a:rPr>
                <a:t>雨水芦苇湿地</a:t>
              </a:r>
            </a:p>
            <a:p>
              <a:pPr marL="342900" indent="-342900">
                <a:buFontTx/>
                <a:buNone/>
              </a:pPr>
              <a:r>
                <a:rPr lang="zh-CN" altLang="en-US" sz="2000">
                  <a:ea typeface="华文新魏" pitchFamily="2" charset="-122"/>
                </a:rPr>
                <a:t>（分流制）</a:t>
              </a:r>
              <a:endParaRPr lang="zh-CN" altLang="en-US" sz="2000" baseline="30000">
                <a:ea typeface="华文新魏" pitchFamily="2" charset="-122"/>
              </a:endParaRPr>
            </a:p>
          </p:txBody>
        </p:sp>
        <p:sp>
          <p:nvSpPr>
            <p:cNvPr id="274449" name="Oval 17"/>
            <p:cNvSpPr>
              <a:spLocks noChangeArrowheads="1"/>
            </p:cNvSpPr>
            <p:nvPr/>
          </p:nvSpPr>
          <p:spPr bwMode="auto">
            <a:xfrm>
              <a:off x="1519" y="2478"/>
              <a:ext cx="272" cy="272"/>
            </a:xfrm>
            <a:prstGeom prst="ellipse">
              <a:avLst/>
            </a:prstGeom>
            <a:solidFill>
              <a:schemeClr val="accent1"/>
            </a:solidFill>
            <a:ln w="9525" algn="ctr">
              <a:solidFill>
                <a:schemeClr val="tx1"/>
              </a:solidFill>
              <a:round/>
              <a:headEnd/>
              <a:tailEnd/>
            </a:ln>
            <a:effectLst/>
          </p:spPr>
          <p:txBody>
            <a:bodyPr wrap="none" anchor="ctr"/>
            <a:lstStyle/>
            <a:p>
              <a:endParaRPr lang="zh-CN" altLang="en-US"/>
            </a:p>
          </p:txBody>
        </p:sp>
        <p:sp>
          <p:nvSpPr>
            <p:cNvPr id="274450" name="Oval 18"/>
            <p:cNvSpPr>
              <a:spLocks noChangeArrowheads="1"/>
            </p:cNvSpPr>
            <p:nvPr/>
          </p:nvSpPr>
          <p:spPr bwMode="auto">
            <a:xfrm>
              <a:off x="1519" y="3385"/>
              <a:ext cx="272" cy="272"/>
            </a:xfrm>
            <a:prstGeom prst="ellipse">
              <a:avLst/>
            </a:prstGeom>
            <a:solidFill>
              <a:schemeClr val="accent1"/>
            </a:solidFill>
            <a:ln w="9525" algn="ctr">
              <a:solidFill>
                <a:schemeClr val="tx1"/>
              </a:solidFill>
              <a:round/>
              <a:headEnd/>
              <a:tailEnd/>
            </a:ln>
            <a:effectLst/>
          </p:spPr>
          <p:txBody>
            <a:bodyPr wrap="none" anchor="ctr"/>
            <a:lstStyle/>
            <a:p>
              <a:endParaRPr lang="zh-CN" altLang="en-US"/>
            </a:p>
          </p:txBody>
        </p:sp>
        <p:sp>
          <p:nvSpPr>
            <p:cNvPr id="274451" name="Line 19"/>
            <p:cNvSpPr>
              <a:spLocks noChangeShapeType="1"/>
            </p:cNvSpPr>
            <p:nvPr/>
          </p:nvSpPr>
          <p:spPr bwMode="auto">
            <a:xfrm flipV="1">
              <a:off x="1791" y="2613"/>
              <a:ext cx="1679" cy="1"/>
            </a:xfrm>
            <a:prstGeom prst="line">
              <a:avLst/>
            </a:prstGeom>
            <a:noFill/>
            <a:ln w="9525">
              <a:solidFill>
                <a:schemeClr val="tx1"/>
              </a:solidFill>
              <a:round/>
              <a:headEnd/>
              <a:tailEnd type="triangle" w="med" len="med"/>
            </a:ln>
            <a:effectLst/>
          </p:spPr>
          <p:txBody>
            <a:bodyPr wrap="none" anchor="ctr"/>
            <a:lstStyle/>
            <a:p>
              <a:endParaRPr lang="zh-CN" altLang="en-US"/>
            </a:p>
          </p:txBody>
        </p:sp>
        <p:sp>
          <p:nvSpPr>
            <p:cNvPr id="274452" name="Rectangle 20"/>
            <p:cNvSpPr>
              <a:spLocks noChangeArrowheads="1"/>
            </p:cNvSpPr>
            <p:nvPr/>
          </p:nvSpPr>
          <p:spPr bwMode="auto">
            <a:xfrm>
              <a:off x="1383" y="3702"/>
              <a:ext cx="590" cy="182"/>
            </a:xfrm>
            <a:prstGeom prst="rect">
              <a:avLst/>
            </a:prstGeom>
            <a:noFill/>
            <a:ln w="9525" algn="ctr">
              <a:noFill/>
              <a:miter lim="800000"/>
              <a:headEnd/>
              <a:tailEnd/>
            </a:ln>
            <a:effectLst/>
          </p:spPr>
          <p:txBody>
            <a:bodyPr wrap="none" anchor="ctr"/>
            <a:lstStyle/>
            <a:p>
              <a:pPr marL="342900" indent="-342900">
                <a:buFontTx/>
                <a:buNone/>
              </a:pPr>
              <a:r>
                <a:rPr lang="zh-CN" altLang="en-US" sz="2000">
                  <a:ea typeface="华文新魏" pitchFamily="2" charset="-122"/>
                </a:rPr>
                <a:t>溢流井</a:t>
              </a:r>
            </a:p>
          </p:txBody>
        </p:sp>
        <p:sp>
          <p:nvSpPr>
            <p:cNvPr id="274453" name="Line 21"/>
            <p:cNvSpPr>
              <a:spLocks noChangeShapeType="1"/>
            </p:cNvSpPr>
            <p:nvPr/>
          </p:nvSpPr>
          <p:spPr bwMode="auto">
            <a:xfrm>
              <a:off x="839" y="3521"/>
              <a:ext cx="680" cy="0"/>
            </a:xfrm>
            <a:prstGeom prst="line">
              <a:avLst/>
            </a:prstGeom>
            <a:noFill/>
            <a:ln w="9525">
              <a:solidFill>
                <a:schemeClr val="tx1"/>
              </a:solidFill>
              <a:round/>
              <a:headEnd/>
              <a:tailEnd type="triangle" w="med" len="med"/>
            </a:ln>
            <a:effectLst/>
          </p:spPr>
          <p:txBody>
            <a:bodyPr wrap="none" anchor="ctr"/>
            <a:lstStyle/>
            <a:p>
              <a:endParaRPr lang="zh-CN" altLang="en-US"/>
            </a:p>
          </p:txBody>
        </p:sp>
        <p:sp>
          <p:nvSpPr>
            <p:cNvPr id="274454" name="Line 22"/>
            <p:cNvSpPr>
              <a:spLocks noChangeShapeType="1"/>
            </p:cNvSpPr>
            <p:nvPr/>
          </p:nvSpPr>
          <p:spPr bwMode="auto">
            <a:xfrm flipV="1">
              <a:off x="1655" y="3113"/>
              <a:ext cx="0" cy="272"/>
            </a:xfrm>
            <a:prstGeom prst="line">
              <a:avLst/>
            </a:prstGeom>
            <a:noFill/>
            <a:ln w="9525">
              <a:solidFill>
                <a:schemeClr val="tx1"/>
              </a:solidFill>
              <a:round/>
              <a:headEnd/>
              <a:tailEnd/>
            </a:ln>
            <a:effectLst/>
          </p:spPr>
          <p:txBody>
            <a:bodyPr wrap="none" anchor="ctr"/>
            <a:lstStyle/>
            <a:p>
              <a:endParaRPr lang="zh-CN" altLang="en-US"/>
            </a:p>
          </p:txBody>
        </p:sp>
        <p:sp>
          <p:nvSpPr>
            <p:cNvPr id="274455" name="Line 23"/>
            <p:cNvSpPr>
              <a:spLocks noChangeShapeType="1"/>
            </p:cNvSpPr>
            <p:nvPr/>
          </p:nvSpPr>
          <p:spPr bwMode="auto">
            <a:xfrm>
              <a:off x="1655" y="3113"/>
              <a:ext cx="1633" cy="0"/>
            </a:xfrm>
            <a:prstGeom prst="line">
              <a:avLst/>
            </a:prstGeom>
            <a:noFill/>
            <a:ln w="9525">
              <a:solidFill>
                <a:schemeClr val="tx1"/>
              </a:solidFill>
              <a:round/>
              <a:headEnd/>
              <a:tailEnd/>
            </a:ln>
            <a:effectLst/>
          </p:spPr>
          <p:txBody>
            <a:bodyPr wrap="none" anchor="ctr"/>
            <a:lstStyle/>
            <a:p>
              <a:endParaRPr lang="zh-CN" altLang="en-US"/>
            </a:p>
          </p:txBody>
        </p:sp>
        <p:sp>
          <p:nvSpPr>
            <p:cNvPr id="274456" name="Line 24"/>
            <p:cNvSpPr>
              <a:spLocks noChangeShapeType="1"/>
            </p:cNvSpPr>
            <p:nvPr/>
          </p:nvSpPr>
          <p:spPr bwMode="auto">
            <a:xfrm>
              <a:off x="3288" y="3113"/>
              <a:ext cx="0" cy="408"/>
            </a:xfrm>
            <a:prstGeom prst="line">
              <a:avLst/>
            </a:prstGeom>
            <a:noFill/>
            <a:ln w="9525">
              <a:solidFill>
                <a:schemeClr val="tx1"/>
              </a:solidFill>
              <a:round/>
              <a:headEnd/>
              <a:tailEnd type="triangle" w="med" len="med"/>
            </a:ln>
            <a:effectLst/>
          </p:spPr>
          <p:txBody>
            <a:bodyPr wrap="none" anchor="ctr"/>
            <a:lstStyle/>
            <a:p>
              <a:endParaRPr lang="zh-CN" altLang="en-US"/>
            </a:p>
          </p:txBody>
        </p:sp>
        <p:sp>
          <p:nvSpPr>
            <p:cNvPr id="274457" name="Line 25"/>
            <p:cNvSpPr>
              <a:spLocks noChangeShapeType="1"/>
            </p:cNvSpPr>
            <p:nvPr/>
          </p:nvSpPr>
          <p:spPr bwMode="auto">
            <a:xfrm>
              <a:off x="839" y="2614"/>
              <a:ext cx="680" cy="0"/>
            </a:xfrm>
            <a:prstGeom prst="line">
              <a:avLst/>
            </a:prstGeom>
            <a:noFill/>
            <a:ln w="9525">
              <a:solidFill>
                <a:schemeClr val="tx1"/>
              </a:solidFill>
              <a:round/>
              <a:headEnd/>
              <a:tailEnd type="triangle" w="med" len="med"/>
            </a:ln>
            <a:effectLst/>
          </p:spPr>
          <p:txBody>
            <a:bodyPr wrap="none" anchor="ctr"/>
            <a:lstStyle/>
            <a:p>
              <a:endParaRPr lang="zh-CN" altLang="en-US"/>
            </a:p>
          </p:txBody>
        </p:sp>
        <p:sp>
          <p:nvSpPr>
            <p:cNvPr id="274458" name="Freeform 26"/>
            <p:cNvSpPr>
              <a:spLocks/>
            </p:cNvSpPr>
            <p:nvPr/>
          </p:nvSpPr>
          <p:spPr bwMode="auto">
            <a:xfrm>
              <a:off x="5420" y="1661"/>
              <a:ext cx="227" cy="2132"/>
            </a:xfrm>
            <a:custGeom>
              <a:avLst/>
              <a:gdLst/>
              <a:ahLst/>
              <a:cxnLst>
                <a:cxn ang="0">
                  <a:pos x="181" y="0"/>
                </a:cxn>
                <a:cxn ang="0">
                  <a:pos x="0" y="544"/>
                </a:cxn>
                <a:cxn ang="0">
                  <a:pos x="181" y="1361"/>
                </a:cxn>
                <a:cxn ang="0">
                  <a:pos x="45" y="2495"/>
                </a:cxn>
              </a:cxnLst>
              <a:rect l="0" t="0" r="r" b="b"/>
              <a:pathLst>
                <a:path w="188" h="2495">
                  <a:moveTo>
                    <a:pt x="181" y="0"/>
                  </a:moveTo>
                  <a:cubicBezTo>
                    <a:pt x="90" y="158"/>
                    <a:pt x="0" y="317"/>
                    <a:pt x="0" y="544"/>
                  </a:cubicBezTo>
                  <a:cubicBezTo>
                    <a:pt x="0" y="771"/>
                    <a:pt x="174" y="1036"/>
                    <a:pt x="181" y="1361"/>
                  </a:cubicBezTo>
                  <a:cubicBezTo>
                    <a:pt x="188" y="1686"/>
                    <a:pt x="116" y="2090"/>
                    <a:pt x="45" y="2495"/>
                  </a:cubicBezTo>
                </a:path>
              </a:pathLst>
            </a:custGeom>
            <a:noFill/>
            <a:ln w="9525" cap="flat" cmpd="sng">
              <a:solidFill>
                <a:schemeClr val="tx1"/>
              </a:solidFill>
              <a:prstDash val="solid"/>
              <a:round/>
              <a:headEnd/>
              <a:tailEnd/>
            </a:ln>
            <a:effectLst/>
          </p:spPr>
          <p:txBody>
            <a:bodyPr wrap="none" anchor="ctr"/>
            <a:lstStyle/>
            <a:p>
              <a:endParaRPr lang="zh-CN" altLang="en-US"/>
            </a:p>
          </p:txBody>
        </p:sp>
        <p:sp>
          <p:nvSpPr>
            <p:cNvPr id="274459" name="Rectangle 27"/>
            <p:cNvSpPr>
              <a:spLocks noChangeArrowheads="1"/>
            </p:cNvSpPr>
            <p:nvPr/>
          </p:nvSpPr>
          <p:spPr bwMode="auto">
            <a:xfrm>
              <a:off x="2336" y="2886"/>
              <a:ext cx="590" cy="182"/>
            </a:xfrm>
            <a:prstGeom prst="rect">
              <a:avLst/>
            </a:prstGeom>
            <a:noFill/>
            <a:ln w="9525" algn="ctr">
              <a:noFill/>
              <a:miter lim="800000"/>
              <a:headEnd/>
              <a:tailEnd/>
            </a:ln>
            <a:effectLst/>
          </p:spPr>
          <p:txBody>
            <a:bodyPr wrap="none" anchor="ctr"/>
            <a:lstStyle/>
            <a:p>
              <a:pPr marL="342900" indent="-342900">
                <a:buFontTx/>
                <a:buNone/>
              </a:pPr>
              <a:r>
                <a:rPr lang="zh-CN" altLang="en-US" sz="2000">
                  <a:ea typeface="华文新魏" pitchFamily="2" charset="-122"/>
                </a:rPr>
                <a:t>溢流雨水</a:t>
              </a:r>
            </a:p>
          </p:txBody>
        </p:sp>
        <p:sp>
          <p:nvSpPr>
            <p:cNvPr id="274460" name="Rectangle 28"/>
            <p:cNvSpPr>
              <a:spLocks noChangeArrowheads="1"/>
            </p:cNvSpPr>
            <p:nvPr/>
          </p:nvSpPr>
          <p:spPr bwMode="auto">
            <a:xfrm>
              <a:off x="1338" y="2795"/>
              <a:ext cx="590" cy="182"/>
            </a:xfrm>
            <a:prstGeom prst="rect">
              <a:avLst/>
            </a:prstGeom>
            <a:noFill/>
            <a:ln w="9525" algn="ctr">
              <a:noFill/>
              <a:miter lim="800000"/>
              <a:headEnd/>
              <a:tailEnd/>
            </a:ln>
            <a:effectLst/>
          </p:spPr>
          <p:txBody>
            <a:bodyPr wrap="none" anchor="ctr"/>
            <a:lstStyle/>
            <a:p>
              <a:pPr marL="342900" indent="-342900">
                <a:buFontTx/>
                <a:buNone/>
              </a:pPr>
              <a:r>
                <a:rPr lang="zh-CN" altLang="en-US" sz="2000">
                  <a:ea typeface="华文新魏" pitchFamily="2" charset="-122"/>
                </a:rPr>
                <a:t>导流井</a:t>
              </a:r>
            </a:p>
          </p:txBody>
        </p:sp>
        <p:sp>
          <p:nvSpPr>
            <p:cNvPr id="274461" name="Rectangle 29"/>
            <p:cNvSpPr>
              <a:spLocks noChangeArrowheads="1"/>
            </p:cNvSpPr>
            <p:nvPr/>
          </p:nvSpPr>
          <p:spPr bwMode="auto">
            <a:xfrm>
              <a:off x="612" y="2522"/>
              <a:ext cx="953" cy="182"/>
            </a:xfrm>
            <a:prstGeom prst="rect">
              <a:avLst/>
            </a:prstGeom>
            <a:noFill/>
            <a:ln w="9525" algn="ctr">
              <a:noFill/>
              <a:miter lim="800000"/>
              <a:headEnd/>
              <a:tailEnd/>
            </a:ln>
            <a:effectLst/>
          </p:spPr>
          <p:txBody>
            <a:bodyPr wrap="none" anchor="ctr"/>
            <a:lstStyle/>
            <a:p>
              <a:pPr marL="342900" indent="-342900">
                <a:buFontTx/>
                <a:buNone/>
              </a:pPr>
              <a:r>
                <a:rPr lang="zh-CN" altLang="en-US" sz="2000">
                  <a:ea typeface="华文新魏" pitchFamily="2" charset="-122"/>
                </a:rPr>
                <a:t>分流制</a:t>
              </a:r>
            </a:p>
            <a:p>
              <a:pPr marL="342900" indent="-342900">
                <a:buFontTx/>
                <a:buNone/>
              </a:pPr>
              <a:r>
                <a:rPr lang="zh-CN" altLang="en-US" sz="2000">
                  <a:ea typeface="华文新魏" pitchFamily="2" charset="-122"/>
                </a:rPr>
                <a:t>下水道</a:t>
              </a:r>
            </a:p>
          </p:txBody>
        </p:sp>
      </p:grpSp>
    </p:spTree>
  </p:cSld>
  <p:clrMapOvr>
    <a:masterClrMapping/>
  </p:clrMapOvr>
  <p:transition spd="med">
    <p:random/>
  </p:transition>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8" name="Text Box 4"/>
          <p:cNvSpPr txBox="1">
            <a:spLocks noChangeArrowheads="1"/>
          </p:cNvSpPr>
          <p:nvPr/>
        </p:nvSpPr>
        <p:spPr bwMode="auto">
          <a:xfrm>
            <a:off x="1043608" y="1473201"/>
            <a:ext cx="7705725" cy="519113"/>
          </a:xfrm>
          <a:prstGeom prst="rect">
            <a:avLst/>
          </a:prstGeom>
          <a:noFill/>
          <a:ln w="9525">
            <a:noFill/>
            <a:miter lim="800000"/>
            <a:headEnd/>
            <a:tailEnd/>
          </a:ln>
          <a:effectLst/>
        </p:spPr>
        <p:txBody>
          <a:bodyPr>
            <a:spAutoFit/>
          </a:bodyPr>
          <a:lstStyle/>
          <a:p>
            <a:pPr algn="l">
              <a:spcBef>
                <a:spcPct val="50000"/>
              </a:spcBef>
              <a:buFont typeface="Wingdings" pitchFamily="2" charset="2"/>
              <a:buChar char="Ø"/>
            </a:pPr>
            <a:r>
              <a:rPr lang="zh-CN" altLang="en-US" sz="2800" dirty="0">
                <a:latin typeface="华文新魏" pitchFamily="2" charset="-122"/>
                <a:ea typeface="华文新魏" pitchFamily="2" charset="-122"/>
              </a:rPr>
              <a:t>暴雨人工湿地中</a:t>
            </a:r>
            <a:r>
              <a:rPr lang="en-US" altLang="zh-CN" sz="2800" dirty="0">
                <a:ea typeface="华文新魏" pitchFamily="2" charset="-122"/>
              </a:rPr>
              <a:t>SS</a:t>
            </a:r>
            <a:r>
              <a:rPr lang="zh-CN" altLang="en-US" sz="2800" dirty="0">
                <a:latin typeface="华文新魏" pitchFamily="2" charset="-122"/>
                <a:ea typeface="华文新魏" pitchFamily="2" charset="-122"/>
              </a:rPr>
              <a:t>的研究</a:t>
            </a:r>
          </a:p>
        </p:txBody>
      </p:sp>
      <p:sp>
        <p:nvSpPr>
          <p:cNvPr id="277510" name="Text Box 6"/>
          <p:cNvSpPr txBox="1">
            <a:spLocks noChangeArrowheads="1"/>
          </p:cNvSpPr>
          <p:nvPr/>
        </p:nvSpPr>
        <p:spPr bwMode="auto">
          <a:xfrm>
            <a:off x="1475656" y="2348880"/>
            <a:ext cx="7418387" cy="457200"/>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l"/>
            </a:pPr>
            <a:r>
              <a:rPr lang="en-US" altLang="zh-CN" sz="2400">
                <a:solidFill>
                  <a:schemeClr val="hlink"/>
                </a:solidFill>
                <a:ea typeface="华文新魏" pitchFamily="2" charset="-122"/>
              </a:rPr>
              <a:t> </a:t>
            </a:r>
            <a:r>
              <a:rPr lang="zh-CN" altLang="en-US" sz="2400">
                <a:solidFill>
                  <a:schemeClr val="hlink"/>
                </a:solidFill>
                <a:ea typeface="华文新魏" pitchFamily="2" charset="-122"/>
              </a:rPr>
              <a:t>主要研究内容</a:t>
            </a:r>
          </a:p>
        </p:txBody>
      </p:sp>
      <p:sp>
        <p:nvSpPr>
          <p:cNvPr id="277511" name="Text Box 7"/>
          <p:cNvSpPr txBox="1">
            <a:spLocks noChangeArrowheads="1"/>
          </p:cNvSpPr>
          <p:nvPr/>
        </p:nvSpPr>
        <p:spPr bwMode="auto">
          <a:xfrm>
            <a:off x="1692275" y="3049142"/>
            <a:ext cx="7272338" cy="396875"/>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None/>
            </a:pPr>
            <a:r>
              <a:rPr lang="zh-CN" altLang="en-US" sz="2000" dirty="0">
                <a:solidFill>
                  <a:schemeClr val="hlink"/>
                </a:solidFill>
                <a:ea typeface="华文新魏" pitchFamily="2" charset="-122"/>
              </a:rPr>
              <a:t>（</a:t>
            </a:r>
            <a:r>
              <a:rPr lang="en-US" altLang="zh-CN" sz="2000" dirty="0">
                <a:solidFill>
                  <a:schemeClr val="hlink"/>
                </a:solidFill>
                <a:ea typeface="华文新魏" pitchFamily="2" charset="-122"/>
              </a:rPr>
              <a:t>1</a:t>
            </a:r>
            <a:r>
              <a:rPr lang="zh-CN" altLang="en-US" sz="2000" dirty="0">
                <a:solidFill>
                  <a:schemeClr val="hlink"/>
                </a:solidFill>
                <a:ea typeface="华文新魏" pitchFamily="2" charset="-122"/>
              </a:rPr>
              <a:t>）暴雨人工湿地出水中无机</a:t>
            </a:r>
            <a:r>
              <a:rPr lang="en-US" altLang="zh-CN" sz="2000" dirty="0">
                <a:solidFill>
                  <a:schemeClr val="hlink"/>
                </a:solidFill>
                <a:ea typeface="华文新魏" pitchFamily="2" charset="-122"/>
              </a:rPr>
              <a:t>SS</a:t>
            </a:r>
            <a:r>
              <a:rPr lang="zh-CN" altLang="en-US" sz="2000" dirty="0">
                <a:solidFill>
                  <a:schemeClr val="hlink"/>
                </a:solidFill>
                <a:ea typeface="华文新魏" pitchFamily="2" charset="-122"/>
              </a:rPr>
              <a:t>与有机</a:t>
            </a:r>
            <a:r>
              <a:rPr lang="en-US" altLang="zh-CN" sz="2000" dirty="0">
                <a:solidFill>
                  <a:schemeClr val="hlink"/>
                </a:solidFill>
                <a:ea typeface="华文新魏" pitchFamily="2" charset="-122"/>
              </a:rPr>
              <a:t>SS</a:t>
            </a:r>
            <a:r>
              <a:rPr lang="zh-CN" altLang="en-US" sz="2000" dirty="0">
                <a:solidFill>
                  <a:schemeClr val="hlink"/>
                </a:solidFill>
                <a:ea typeface="华文新魏" pitchFamily="2" charset="-122"/>
              </a:rPr>
              <a:t>比例</a:t>
            </a:r>
          </a:p>
        </p:txBody>
      </p:sp>
      <p:sp>
        <p:nvSpPr>
          <p:cNvPr id="277512" name="Text Box 8"/>
          <p:cNvSpPr txBox="1">
            <a:spLocks noChangeArrowheads="1"/>
          </p:cNvSpPr>
          <p:nvPr/>
        </p:nvSpPr>
        <p:spPr bwMode="auto">
          <a:xfrm>
            <a:off x="1692275" y="3689079"/>
            <a:ext cx="7272338" cy="396875"/>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None/>
            </a:pPr>
            <a:r>
              <a:rPr lang="zh-CN" altLang="en-US" sz="2000">
                <a:solidFill>
                  <a:schemeClr val="hlink"/>
                </a:solidFill>
                <a:ea typeface="华文新魏" pitchFamily="2" charset="-122"/>
              </a:rPr>
              <a:t>（</a:t>
            </a:r>
            <a:r>
              <a:rPr lang="en-US" altLang="zh-CN" sz="2000">
                <a:solidFill>
                  <a:schemeClr val="hlink"/>
                </a:solidFill>
                <a:ea typeface="华文新魏" pitchFamily="2" charset="-122"/>
              </a:rPr>
              <a:t>2</a:t>
            </a:r>
            <a:r>
              <a:rPr lang="zh-CN" altLang="en-US" sz="2000">
                <a:solidFill>
                  <a:schemeClr val="hlink"/>
                </a:solidFill>
                <a:ea typeface="华文新魏" pitchFamily="2" charset="-122"/>
              </a:rPr>
              <a:t>）</a:t>
            </a:r>
            <a:r>
              <a:rPr lang="en-US" altLang="zh-CN" sz="2000">
                <a:solidFill>
                  <a:schemeClr val="hlink"/>
                </a:solidFill>
                <a:ea typeface="华文新魏" pitchFamily="2" charset="-122"/>
              </a:rPr>
              <a:t>TSS</a:t>
            </a:r>
            <a:r>
              <a:rPr lang="zh-CN" altLang="en-US" sz="2000">
                <a:solidFill>
                  <a:schemeClr val="hlink"/>
                </a:solidFill>
                <a:ea typeface="华文新魏" pitchFamily="2" charset="-122"/>
              </a:rPr>
              <a:t>的</a:t>
            </a:r>
            <a:r>
              <a:rPr lang="en-US" altLang="zh-CN" sz="2000" i="1">
                <a:solidFill>
                  <a:schemeClr val="hlink"/>
                </a:solidFill>
                <a:ea typeface="华文新魏" pitchFamily="2" charset="-122"/>
              </a:rPr>
              <a:t>k-C*</a:t>
            </a:r>
            <a:r>
              <a:rPr lang="zh-CN" altLang="en-US" sz="2000">
                <a:solidFill>
                  <a:schemeClr val="hlink"/>
                </a:solidFill>
                <a:ea typeface="华文新魏" pitchFamily="2" charset="-122"/>
              </a:rPr>
              <a:t>降解模型</a:t>
            </a:r>
          </a:p>
        </p:txBody>
      </p:sp>
      <p:sp>
        <p:nvSpPr>
          <p:cNvPr id="277513" name="Text Box 9"/>
          <p:cNvSpPr txBox="1">
            <a:spLocks noChangeArrowheads="1"/>
          </p:cNvSpPr>
          <p:nvPr/>
        </p:nvSpPr>
        <p:spPr bwMode="auto">
          <a:xfrm>
            <a:off x="1692275" y="4288249"/>
            <a:ext cx="7272338" cy="396875"/>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None/>
            </a:pPr>
            <a:r>
              <a:rPr lang="zh-CN" altLang="en-US" sz="2000" dirty="0">
                <a:solidFill>
                  <a:schemeClr val="hlink"/>
                </a:solidFill>
                <a:ea typeface="华文新魏" pitchFamily="2" charset="-122"/>
              </a:rPr>
              <a:t>（</a:t>
            </a:r>
            <a:r>
              <a:rPr lang="en-US" altLang="zh-CN" sz="2000" dirty="0">
                <a:solidFill>
                  <a:schemeClr val="hlink"/>
                </a:solidFill>
                <a:ea typeface="华文新魏" pitchFamily="2" charset="-122"/>
              </a:rPr>
              <a:t>3</a:t>
            </a:r>
            <a:r>
              <a:rPr lang="zh-CN" altLang="en-US" sz="2000" dirty="0">
                <a:solidFill>
                  <a:schemeClr val="hlink"/>
                </a:solidFill>
                <a:ea typeface="华文新魏" pitchFamily="2" charset="-122"/>
              </a:rPr>
              <a:t>）人工湿地中</a:t>
            </a:r>
            <a:r>
              <a:rPr lang="en-US" altLang="zh-CN" sz="2000" dirty="0">
                <a:solidFill>
                  <a:schemeClr val="hlink"/>
                </a:solidFill>
                <a:ea typeface="华文新魏" pitchFamily="2" charset="-122"/>
              </a:rPr>
              <a:t>TSS</a:t>
            </a:r>
            <a:r>
              <a:rPr lang="zh-CN" altLang="en-US" sz="2000" dirty="0">
                <a:solidFill>
                  <a:schemeClr val="hlink"/>
                </a:solidFill>
                <a:ea typeface="华文新魏" pitchFamily="2" charset="-122"/>
              </a:rPr>
              <a:t>的累积情况的研究</a:t>
            </a:r>
          </a:p>
        </p:txBody>
      </p:sp>
      <p:sp>
        <p:nvSpPr>
          <p:cNvPr id="277514" name="Text Box 10"/>
          <p:cNvSpPr txBox="1">
            <a:spLocks noChangeArrowheads="1"/>
          </p:cNvSpPr>
          <p:nvPr/>
        </p:nvSpPr>
        <p:spPr bwMode="auto">
          <a:xfrm>
            <a:off x="1692275" y="4869160"/>
            <a:ext cx="7272338" cy="396875"/>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None/>
            </a:pPr>
            <a:r>
              <a:rPr lang="zh-CN" altLang="en-US" sz="2000" dirty="0">
                <a:solidFill>
                  <a:schemeClr val="hlink"/>
                </a:solidFill>
                <a:ea typeface="华文新魏" pitchFamily="2" charset="-122"/>
              </a:rPr>
              <a:t>（</a:t>
            </a:r>
            <a:r>
              <a:rPr lang="en-US" altLang="zh-CN" sz="2000" dirty="0">
                <a:solidFill>
                  <a:schemeClr val="hlink"/>
                </a:solidFill>
                <a:ea typeface="华文新魏" pitchFamily="2" charset="-122"/>
              </a:rPr>
              <a:t>4</a:t>
            </a:r>
            <a:r>
              <a:rPr lang="zh-CN" altLang="en-US" sz="2000" dirty="0">
                <a:solidFill>
                  <a:schemeClr val="hlink"/>
                </a:solidFill>
                <a:ea typeface="华文新魏" pitchFamily="2" charset="-122"/>
              </a:rPr>
              <a:t>）出水因为再悬浮产生的</a:t>
            </a:r>
            <a:r>
              <a:rPr lang="en-US" altLang="zh-CN" sz="2000" dirty="0">
                <a:solidFill>
                  <a:schemeClr val="hlink"/>
                </a:solidFill>
                <a:ea typeface="华文新魏" pitchFamily="2" charset="-122"/>
              </a:rPr>
              <a:t>SS</a:t>
            </a:r>
            <a:r>
              <a:rPr lang="zh-CN" altLang="en-US" sz="2000" dirty="0">
                <a:solidFill>
                  <a:schemeClr val="hlink"/>
                </a:solidFill>
                <a:ea typeface="华文新魏" pitchFamily="2" charset="-122"/>
              </a:rPr>
              <a:t>的研究</a:t>
            </a:r>
          </a:p>
        </p:txBody>
      </p:sp>
    </p:spTree>
  </p:cSld>
  <p:clrMapOvr>
    <a:masterClrMapping/>
  </p:clrMapOvr>
  <p:transition spd="med">
    <p:random/>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4" name="Text Box 4"/>
          <p:cNvSpPr txBox="1">
            <a:spLocks noChangeArrowheads="1"/>
          </p:cNvSpPr>
          <p:nvPr/>
        </p:nvSpPr>
        <p:spPr bwMode="auto">
          <a:xfrm>
            <a:off x="971550" y="476250"/>
            <a:ext cx="7129463" cy="519113"/>
          </a:xfrm>
          <a:prstGeom prst="rect">
            <a:avLst/>
          </a:prstGeom>
          <a:noFill/>
          <a:ln w="9525">
            <a:noFill/>
            <a:miter lim="800000"/>
            <a:headEnd/>
            <a:tailEnd/>
          </a:ln>
          <a:effectLst/>
        </p:spPr>
        <p:txBody>
          <a:bodyPr>
            <a:spAutoFit/>
          </a:bodyPr>
          <a:lstStyle/>
          <a:p>
            <a:pPr algn="l">
              <a:spcBef>
                <a:spcPct val="50000"/>
              </a:spcBef>
              <a:buFont typeface="Wingdings" pitchFamily="2" charset="2"/>
              <a:buChar char="Ø"/>
            </a:pPr>
            <a:r>
              <a:rPr lang="en-US" altLang="zh-CN" sz="2800">
                <a:ea typeface="华文新魏" pitchFamily="2" charset="-122"/>
              </a:rPr>
              <a:t> </a:t>
            </a:r>
            <a:r>
              <a:rPr lang="zh-CN" altLang="en-US" sz="2800">
                <a:ea typeface="华文新魏" pitchFamily="2" charset="-122"/>
              </a:rPr>
              <a:t>英国</a:t>
            </a:r>
            <a:r>
              <a:rPr lang="en-US" altLang="zh-CN" sz="2800">
                <a:ea typeface="华文新魏" pitchFamily="2" charset="-122"/>
              </a:rPr>
              <a:t>—</a:t>
            </a:r>
            <a:r>
              <a:rPr lang="zh-CN" altLang="en-US" sz="2800">
                <a:ea typeface="华文新魏" pitchFamily="2" charset="-122"/>
              </a:rPr>
              <a:t>处理城市地表雨水径流调查：</a:t>
            </a:r>
            <a:endParaRPr lang="zh-CN" altLang="en-US" sz="2800">
              <a:solidFill>
                <a:srgbClr val="FF0000"/>
              </a:solidFill>
              <a:ea typeface="华文新魏" pitchFamily="2" charset="-122"/>
            </a:endParaRPr>
          </a:p>
        </p:txBody>
      </p:sp>
      <p:sp>
        <p:nvSpPr>
          <p:cNvPr id="271429" name="Text Box 69"/>
          <p:cNvSpPr txBox="1">
            <a:spLocks noChangeArrowheads="1"/>
          </p:cNvSpPr>
          <p:nvPr/>
        </p:nvSpPr>
        <p:spPr bwMode="auto">
          <a:xfrm>
            <a:off x="1187450" y="1196975"/>
            <a:ext cx="7129463" cy="457200"/>
          </a:xfrm>
          <a:prstGeom prst="rect">
            <a:avLst/>
          </a:prstGeom>
          <a:noFill/>
          <a:ln w="9525">
            <a:noFill/>
            <a:miter lim="800000"/>
            <a:headEnd/>
            <a:tailEnd/>
          </a:ln>
          <a:effectLst/>
        </p:spPr>
        <p:txBody>
          <a:bodyPr>
            <a:spAutoFit/>
          </a:bodyPr>
          <a:lstStyle/>
          <a:p>
            <a:pPr algn="l">
              <a:spcBef>
                <a:spcPct val="50000"/>
              </a:spcBef>
              <a:buSzPct val="70000"/>
              <a:buFont typeface="Wingdings" pitchFamily="2" charset="2"/>
              <a:buChar char="l"/>
            </a:pPr>
            <a:r>
              <a:rPr lang="en-US" altLang="zh-CN" sz="2400">
                <a:ea typeface="华文新魏" pitchFamily="2" charset="-122"/>
              </a:rPr>
              <a:t> </a:t>
            </a:r>
            <a:r>
              <a:rPr lang="zh-CN" altLang="en-US" sz="2400">
                <a:ea typeface="华文新魏" pitchFamily="2" charset="-122"/>
              </a:rPr>
              <a:t>去除效率调查结果 </a:t>
            </a:r>
            <a:r>
              <a:rPr lang="en-US" altLang="zh-CN" sz="1800">
                <a:ea typeface="华文新魏" pitchFamily="2" charset="-122"/>
              </a:rPr>
              <a:t>(</a:t>
            </a:r>
            <a:r>
              <a:rPr lang="zh-CN" altLang="en-US" sz="1800">
                <a:ea typeface="华文新魏" pitchFamily="2" charset="-122"/>
              </a:rPr>
              <a:t>加*数据为</a:t>
            </a:r>
            <a:r>
              <a:rPr lang="en-US" altLang="zh-CN" sz="1800">
                <a:ea typeface="华文新魏" pitchFamily="2" charset="-122"/>
              </a:rPr>
              <a:t>TN)</a:t>
            </a:r>
            <a:r>
              <a:rPr lang="en-US" altLang="zh-CN" sz="2000">
                <a:ea typeface="华文新魏" pitchFamily="2" charset="-122"/>
              </a:rPr>
              <a:t> </a:t>
            </a:r>
            <a:r>
              <a:rPr lang="zh-CN" altLang="en-US" sz="2400">
                <a:ea typeface="华文新魏" pitchFamily="2" charset="-122"/>
              </a:rPr>
              <a:t>：</a:t>
            </a:r>
          </a:p>
        </p:txBody>
      </p:sp>
      <p:graphicFrame>
        <p:nvGraphicFramePr>
          <p:cNvPr id="271735" name="Group 375"/>
          <p:cNvGraphicFramePr>
            <a:graphicFrameLocks noGrp="1"/>
          </p:cNvGraphicFramePr>
          <p:nvPr/>
        </p:nvGraphicFramePr>
        <p:xfrm>
          <a:off x="755650" y="1844675"/>
          <a:ext cx="7777163" cy="4602480"/>
        </p:xfrm>
        <a:graphic>
          <a:graphicData uri="http://schemas.openxmlformats.org/drawingml/2006/table">
            <a:tbl>
              <a:tblPr/>
              <a:tblGrid>
                <a:gridCol w="1717675">
                  <a:extLst>
                    <a:ext uri="{9D8B030D-6E8A-4147-A177-3AD203B41FA5}">
                      <a16:colId xmlns:a16="http://schemas.microsoft.com/office/drawing/2014/main" val="20000"/>
                    </a:ext>
                  </a:extLst>
                </a:gridCol>
                <a:gridCol w="1211263">
                  <a:extLst>
                    <a:ext uri="{9D8B030D-6E8A-4147-A177-3AD203B41FA5}">
                      <a16:colId xmlns:a16="http://schemas.microsoft.com/office/drawing/2014/main" val="20001"/>
                    </a:ext>
                  </a:extLst>
                </a:gridCol>
                <a:gridCol w="1214437">
                  <a:extLst>
                    <a:ext uri="{9D8B030D-6E8A-4147-A177-3AD203B41FA5}">
                      <a16:colId xmlns:a16="http://schemas.microsoft.com/office/drawing/2014/main" val="20002"/>
                    </a:ext>
                  </a:extLst>
                </a:gridCol>
                <a:gridCol w="1114425">
                  <a:extLst>
                    <a:ext uri="{9D8B030D-6E8A-4147-A177-3AD203B41FA5}">
                      <a16:colId xmlns:a16="http://schemas.microsoft.com/office/drawing/2014/main" val="20003"/>
                    </a:ext>
                  </a:extLst>
                </a:gridCol>
                <a:gridCol w="1308100">
                  <a:extLst>
                    <a:ext uri="{9D8B030D-6E8A-4147-A177-3AD203B41FA5}">
                      <a16:colId xmlns:a16="http://schemas.microsoft.com/office/drawing/2014/main" val="20004"/>
                    </a:ext>
                  </a:extLst>
                </a:gridCol>
                <a:gridCol w="1211263">
                  <a:extLst>
                    <a:ext uri="{9D8B030D-6E8A-4147-A177-3AD203B41FA5}">
                      <a16:colId xmlns:a16="http://schemas.microsoft.com/office/drawing/2014/main" val="20005"/>
                    </a:ext>
                  </a:extLst>
                </a:gridCol>
              </a:tblGrid>
              <a:tr h="300038">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zh-CN" altLang="zh-CN" sz="1800" b="1" i="0" u="none" strike="noStrike" cap="none" normalizeH="0" baseline="0">
                        <a:ln>
                          <a:noFill/>
                        </a:ln>
                        <a:solidFill>
                          <a:schemeClr val="hlink"/>
                        </a:solidFill>
                        <a:effectLst/>
                        <a:latin typeface="Tahoma" pitchFamily="34" charset="0"/>
                        <a:ea typeface="宋体" charset="-122"/>
                      </a:endParaRPr>
                    </a:p>
                  </a:txBody>
                  <a:tcPr horzOverflow="overflow">
                    <a:lnL cap="flat">
                      <a:noFill/>
                    </a:lnL>
                    <a:lnR cap="flat">
                      <a:noFill/>
                    </a:lnR>
                    <a:lnT w="28575"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1800" b="1" i="0" u="none" strike="noStrike" cap="none" normalizeH="0" baseline="0">
                          <a:ln>
                            <a:noFill/>
                          </a:ln>
                          <a:solidFill>
                            <a:schemeClr val="hlink"/>
                          </a:solidFill>
                          <a:effectLst/>
                          <a:latin typeface="Tahoma" pitchFamily="34" charset="0"/>
                          <a:ea typeface="宋体" charset="-122"/>
                        </a:rPr>
                        <a:t>SS</a:t>
                      </a:r>
                    </a:p>
                  </a:txBody>
                  <a:tcPr horzOverflow="overflow">
                    <a:lnL cap="flat">
                      <a:noFill/>
                    </a:lnL>
                    <a:lnR cap="flat">
                      <a:noFill/>
                    </a:lnR>
                    <a:lnT w="28575"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1800" b="1" i="0" u="none" strike="noStrike" cap="none" normalizeH="0" baseline="0">
                          <a:ln>
                            <a:noFill/>
                          </a:ln>
                          <a:solidFill>
                            <a:schemeClr val="hlink"/>
                          </a:solidFill>
                          <a:effectLst/>
                          <a:latin typeface="Tahoma" pitchFamily="34" charset="0"/>
                          <a:ea typeface="宋体" charset="-122"/>
                        </a:rPr>
                        <a:t>BOD</a:t>
                      </a:r>
                    </a:p>
                  </a:txBody>
                  <a:tcPr horzOverflow="overflow">
                    <a:lnL cap="flat">
                      <a:noFill/>
                    </a:lnL>
                    <a:lnR cap="flat">
                      <a:noFill/>
                    </a:lnR>
                    <a:lnT w="28575"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1800" b="1" i="0" u="none" strike="noStrike" cap="none" normalizeH="0" baseline="0">
                          <a:ln>
                            <a:noFill/>
                          </a:ln>
                          <a:solidFill>
                            <a:schemeClr val="hlink"/>
                          </a:solidFill>
                          <a:effectLst/>
                          <a:latin typeface="Tahoma" pitchFamily="34" charset="0"/>
                          <a:ea typeface="宋体" charset="-122"/>
                        </a:rPr>
                        <a:t>NH</a:t>
                      </a:r>
                      <a:r>
                        <a:rPr kumimoji="0" lang="en-US" altLang="zh-CN" sz="1800" b="1" i="0" u="none" strike="noStrike" cap="none" normalizeH="0" baseline="-25000">
                          <a:ln>
                            <a:noFill/>
                          </a:ln>
                          <a:solidFill>
                            <a:schemeClr val="hlink"/>
                          </a:solidFill>
                          <a:effectLst/>
                          <a:latin typeface="Tahoma" pitchFamily="34" charset="0"/>
                          <a:ea typeface="宋体" charset="-122"/>
                        </a:rPr>
                        <a:t>3</a:t>
                      </a:r>
                      <a:r>
                        <a:rPr kumimoji="0" lang="en-US" altLang="zh-CN" sz="1800" b="1" i="0" u="none" strike="noStrike" cap="none" normalizeH="0" baseline="0">
                          <a:ln>
                            <a:noFill/>
                          </a:ln>
                          <a:solidFill>
                            <a:schemeClr val="hlink"/>
                          </a:solidFill>
                          <a:effectLst/>
                          <a:latin typeface="Tahoma" pitchFamily="34" charset="0"/>
                          <a:ea typeface="宋体" charset="-122"/>
                        </a:rPr>
                        <a:t>-N</a:t>
                      </a:r>
                    </a:p>
                  </a:txBody>
                  <a:tcPr horzOverflow="overflow">
                    <a:lnL cap="flat">
                      <a:noFill/>
                    </a:lnL>
                    <a:lnR cap="flat">
                      <a:noFill/>
                    </a:lnR>
                    <a:lnT w="28575"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1800" b="1" i="0" u="none" strike="noStrike" cap="none" normalizeH="0" baseline="0">
                          <a:ln>
                            <a:noFill/>
                          </a:ln>
                          <a:solidFill>
                            <a:schemeClr val="hlink"/>
                          </a:solidFill>
                          <a:effectLst/>
                          <a:latin typeface="Tahoma" pitchFamily="34" charset="0"/>
                          <a:ea typeface="宋体" charset="-122"/>
                        </a:rPr>
                        <a:t>NO</a:t>
                      </a:r>
                      <a:r>
                        <a:rPr kumimoji="0" lang="en-US" altLang="zh-CN" sz="1800" b="1" i="0" u="none" strike="noStrike" cap="none" normalizeH="0" baseline="-25000">
                          <a:ln>
                            <a:noFill/>
                          </a:ln>
                          <a:solidFill>
                            <a:schemeClr val="hlink"/>
                          </a:solidFill>
                          <a:effectLst/>
                          <a:latin typeface="Tahoma" pitchFamily="34" charset="0"/>
                          <a:ea typeface="宋体" charset="-122"/>
                        </a:rPr>
                        <a:t>3</a:t>
                      </a:r>
                      <a:r>
                        <a:rPr kumimoji="0" lang="en-US" altLang="zh-CN" sz="1800" b="1" i="0" u="none" strike="noStrike" cap="none" normalizeH="0" baseline="30000">
                          <a:ln>
                            <a:noFill/>
                          </a:ln>
                          <a:solidFill>
                            <a:schemeClr val="hlink"/>
                          </a:solidFill>
                          <a:effectLst/>
                          <a:latin typeface="Tahoma" pitchFamily="34" charset="0"/>
                          <a:ea typeface="宋体" charset="-122"/>
                        </a:rPr>
                        <a:t>-</a:t>
                      </a:r>
                      <a:r>
                        <a:rPr kumimoji="0" lang="en-US" altLang="zh-CN" sz="1800" b="1" i="0" u="none" strike="noStrike" cap="none" normalizeH="0" baseline="0">
                          <a:ln>
                            <a:noFill/>
                          </a:ln>
                          <a:solidFill>
                            <a:schemeClr val="hlink"/>
                          </a:solidFill>
                          <a:effectLst/>
                          <a:latin typeface="Tahoma" pitchFamily="34" charset="0"/>
                          <a:ea typeface="宋体" charset="-122"/>
                        </a:rPr>
                        <a:t>-N</a:t>
                      </a:r>
                    </a:p>
                  </a:txBody>
                  <a:tcPr horzOverflow="overflow">
                    <a:lnL cap="flat">
                      <a:noFill/>
                    </a:lnL>
                    <a:lnR cap="flat">
                      <a:noFill/>
                    </a:lnR>
                    <a:lnT w="28575"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1800" b="1" i="1" u="none" strike="noStrike" cap="none" normalizeH="0" baseline="0">
                          <a:ln>
                            <a:noFill/>
                          </a:ln>
                          <a:solidFill>
                            <a:schemeClr val="hlink"/>
                          </a:solidFill>
                          <a:effectLst/>
                          <a:latin typeface="Tahoma" pitchFamily="34" charset="0"/>
                          <a:ea typeface="宋体" charset="-122"/>
                        </a:rPr>
                        <a:t>E.Coli</a:t>
                      </a:r>
                    </a:p>
                  </a:txBody>
                  <a:tcPr horzOverflow="overflow">
                    <a:lnL cap="flat">
                      <a:noFill/>
                    </a:lnL>
                    <a:lnR cap="flat">
                      <a:noFill/>
                    </a:lnR>
                    <a:lnT w="28575" cap="flat" cmpd="sng" algn="ctr">
                      <a:solidFill>
                        <a:schemeClr val="tx2"/>
                      </a:solidFill>
                      <a:prstDash val="solid"/>
                      <a:round/>
                      <a:headEnd type="none" w="med" len="med"/>
                      <a:tailEnd type="none" w="med" len="med"/>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54013">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zh-CN" altLang="en-US" sz="1800" b="1" i="0" u="none" strike="noStrike" cap="none" normalizeH="0" baseline="0">
                          <a:ln>
                            <a:noFill/>
                          </a:ln>
                          <a:solidFill>
                            <a:schemeClr val="hlink"/>
                          </a:solidFill>
                          <a:effectLst/>
                          <a:latin typeface="Tahoma" pitchFamily="34" charset="0"/>
                          <a:ea typeface="华文新魏" pitchFamily="2" charset="-122"/>
                        </a:rPr>
                        <a:t>城市径流</a:t>
                      </a:r>
                    </a:p>
                  </a:txBody>
                  <a:tcPr horzOverflow="overflow">
                    <a:lnL cap="flat">
                      <a:noFill/>
                    </a:lnL>
                    <a:lnR cap="flat">
                      <a:noFill/>
                    </a:lnR>
                    <a:lnT w="12700" cap="flat" cmpd="sng" algn="ctr">
                      <a:solidFill>
                        <a:schemeClr val="tx2"/>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zh-CN" altLang="zh-CN" sz="1600" b="0" i="0" u="none" strike="noStrike" cap="none" normalizeH="0" baseline="0">
                        <a:ln>
                          <a:noFill/>
                        </a:ln>
                        <a:solidFill>
                          <a:schemeClr val="hlink"/>
                        </a:solidFill>
                        <a:effectLst/>
                        <a:latin typeface="Tahoma" pitchFamily="34" charset="0"/>
                        <a:ea typeface="华文新魏" pitchFamily="2" charset="-122"/>
                      </a:endParaRPr>
                    </a:p>
                  </a:txBody>
                  <a:tcPr horzOverflow="overflow">
                    <a:lnL cap="flat">
                      <a:noFill/>
                    </a:lnL>
                    <a:lnR cap="flat">
                      <a:noFill/>
                    </a:lnR>
                    <a:lnT w="12700" cap="flat" cmpd="sng" algn="ctr">
                      <a:solidFill>
                        <a:schemeClr val="tx2"/>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zh-CN" altLang="zh-CN" sz="1600" b="0" i="0" u="none" strike="noStrike" cap="none" normalizeH="0" baseline="0">
                        <a:ln>
                          <a:noFill/>
                        </a:ln>
                        <a:solidFill>
                          <a:schemeClr val="hlink"/>
                        </a:solidFill>
                        <a:effectLst/>
                        <a:latin typeface="Tahoma" pitchFamily="34" charset="0"/>
                        <a:ea typeface="华文新魏" pitchFamily="2" charset="-122"/>
                      </a:endParaRPr>
                    </a:p>
                  </a:txBody>
                  <a:tcPr horzOverflow="overflow">
                    <a:lnL cap="flat">
                      <a:noFill/>
                    </a:lnL>
                    <a:lnR cap="flat">
                      <a:noFill/>
                    </a:lnR>
                    <a:lnT w="12700" cap="flat" cmpd="sng" algn="ctr">
                      <a:solidFill>
                        <a:schemeClr val="tx2"/>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zh-CN" altLang="zh-CN" sz="1600" b="0" i="0" u="none" strike="noStrike" cap="none" normalizeH="0" baseline="0">
                        <a:ln>
                          <a:noFill/>
                        </a:ln>
                        <a:solidFill>
                          <a:schemeClr val="hlink"/>
                        </a:solidFill>
                        <a:effectLst/>
                        <a:latin typeface="Tahoma" pitchFamily="34" charset="0"/>
                        <a:ea typeface="华文新魏" pitchFamily="2" charset="-122"/>
                      </a:endParaRPr>
                    </a:p>
                  </a:txBody>
                  <a:tcPr horzOverflow="overflow">
                    <a:lnL cap="flat">
                      <a:noFill/>
                    </a:lnL>
                    <a:lnR cap="flat">
                      <a:noFill/>
                    </a:lnR>
                    <a:lnT w="12700" cap="flat" cmpd="sng" algn="ctr">
                      <a:solidFill>
                        <a:schemeClr val="tx2"/>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zh-CN" altLang="zh-CN" sz="1600" b="0" i="0" u="none" strike="noStrike" cap="none" normalizeH="0" baseline="0">
                        <a:ln>
                          <a:noFill/>
                        </a:ln>
                        <a:solidFill>
                          <a:schemeClr val="hlink"/>
                        </a:solidFill>
                        <a:effectLst/>
                        <a:latin typeface="Tahoma" pitchFamily="34" charset="0"/>
                        <a:ea typeface="华文新魏" pitchFamily="2" charset="-122"/>
                      </a:endParaRPr>
                    </a:p>
                  </a:txBody>
                  <a:tcPr horzOverflow="overflow">
                    <a:lnL cap="flat">
                      <a:noFill/>
                    </a:lnL>
                    <a:lnR cap="flat">
                      <a:noFill/>
                    </a:lnR>
                    <a:lnT w="12700" cap="flat" cmpd="sng" algn="ctr">
                      <a:solidFill>
                        <a:schemeClr val="tx2"/>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zh-CN" altLang="zh-CN" sz="1600" b="0" i="0" u="none" strike="noStrike" cap="none" normalizeH="0" baseline="0">
                        <a:ln>
                          <a:noFill/>
                        </a:ln>
                        <a:solidFill>
                          <a:schemeClr val="hlink"/>
                        </a:solidFill>
                        <a:effectLst/>
                        <a:latin typeface="Tahoma" pitchFamily="34" charset="0"/>
                        <a:ea typeface="华文新魏" pitchFamily="2" charset="-122"/>
                      </a:endParaRPr>
                    </a:p>
                  </a:txBody>
                  <a:tcPr horzOverflow="overflow">
                    <a:lnL cap="flat">
                      <a:noFill/>
                    </a:lnL>
                    <a:lnR cap="flat">
                      <a:noFill/>
                    </a:lnR>
                    <a:lnT w="12700" cap="flat" cmpd="sng" algn="ctr">
                      <a:solidFill>
                        <a:schemeClr val="tx2"/>
                      </a:solidFill>
                      <a:prstDash val="solid"/>
                      <a:round/>
                      <a:headEnd type="none" w="med" len="med"/>
                      <a:tailEnd type="none" w="med" len="med"/>
                    </a:lnT>
                    <a:lnB cap="flat">
                      <a:noFill/>
                    </a:lnB>
                    <a:lnTlToBr>
                      <a:noFill/>
                    </a:lnTlToBr>
                    <a:lnBlToTr>
                      <a:noFill/>
                    </a:lnBlToTr>
                    <a:noFill/>
                  </a:tcPr>
                </a:tc>
                <a:extLst>
                  <a:ext uri="{0D108BD9-81ED-4DB2-BD59-A6C34878D82A}">
                    <a16:rowId xmlns:a16="http://schemas.microsoft.com/office/drawing/2014/main" val="10001"/>
                  </a:ext>
                </a:extLst>
              </a:tr>
              <a:tr h="298450">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zh-CN" altLang="en-US" sz="1800" b="1" i="0" u="none" strike="noStrike" cap="none" normalizeH="0" baseline="0">
                          <a:ln>
                            <a:noFill/>
                          </a:ln>
                          <a:solidFill>
                            <a:schemeClr val="hlink"/>
                          </a:solidFill>
                          <a:effectLst/>
                          <a:latin typeface="Tahoma" pitchFamily="34" charset="0"/>
                          <a:ea typeface="华文新魏" pitchFamily="2" charset="-122"/>
                        </a:rPr>
                        <a:t>湿地</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1600" b="1" i="0" u="none" strike="noStrike" cap="none" normalizeH="0" baseline="0">
                          <a:ln>
                            <a:noFill/>
                          </a:ln>
                          <a:solidFill>
                            <a:schemeClr val="hlink"/>
                          </a:solidFill>
                          <a:effectLst/>
                          <a:latin typeface="Tahoma" pitchFamily="34" charset="0"/>
                          <a:ea typeface="华文新魏" pitchFamily="2" charset="-122"/>
                        </a:rPr>
                        <a:t>76 (36~95)</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1600" b="1" i="0" u="none" strike="noStrike" cap="none" normalizeH="0" baseline="0">
                          <a:ln>
                            <a:noFill/>
                          </a:ln>
                          <a:solidFill>
                            <a:schemeClr val="hlink"/>
                          </a:solidFill>
                          <a:effectLst/>
                          <a:latin typeface="Tahoma" pitchFamily="34" charset="0"/>
                          <a:ea typeface="华文新魏" pitchFamily="2" charset="-122"/>
                        </a:rPr>
                        <a:t>24 (-57~81)</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1600" b="1" i="0" u="none" strike="noStrike" cap="none" normalizeH="0" baseline="0">
                          <a:ln>
                            <a:noFill/>
                          </a:ln>
                          <a:solidFill>
                            <a:schemeClr val="hlink"/>
                          </a:solidFill>
                          <a:effectLst/>
                          <a:latin typeface="Tahoma" pitchFamily="34" charset="0"/>
                          <a:ea typeface="华文新魏" pitchFamily="2" charset="-122"/>
                        </a:rPr>
                        <a:t>31 (0~62)</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1600" b="1" i="0" u="none" strike="noStrike" cap="none" normalizeH="0" baseline="0">
                          <a:ln>
                            <a:noFill/>
                          </a:ln>
                          <a:solidFill>
                            <a:schemeClr val="hlink"/>
                          </a:solidFill>
                          <a:effectLst/>
                          <a:latin typeface="Tahoma" pitchFamily="34" charset="0"/>
                          <a:ea typeface="华文新魏" pitchFamily="2" charset="-122"/>
                        </a:rPr>
                        <a:t>33 (-17~68)</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1600" b="1" i="0" u="none" strike="noStrike" cap="none" normalizeH="0" baseline="0">
                          <a:ln>
                            <a:noFill/>
                          </a:ln>
                          <a:solidFill>
                            <a:schemeClr val="hlink"/>
                          </a:solidFill>
                          <a:effectLst/>
                          <a:latin typeface="Tahoma" pitchFamily="34" charset="0"/>
                          <a:ea typeface="华文新魏" pitchFamily="2" charset="-122"/>
                        </a:rPr>
                        <a:t>(52~88)</a:t>
                      </a: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2"/>
                  </a:ext>
                </a:extLst>
              </a:tr>
              <a:tr h="300038">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zh-CN" altLang="en-US" sz="1800" b="1" i="0" u="none" strike="noStrike" cap="none" normalizeH="0" baseline="0">
                          <a:ln>
                            <a:noFill/>
                          </a:ln>
                          <a:solidFill>
                            <a:schemeClr val="hlink"/>
                          </a:solidFill>
                          <a:effectLst/>
                          <a:latin typeface="Tahoma" pitchFamily="34" charset="0"/>
                          <a:ea typeface="华文新魏" pitchFamily="2" charset="-122"/>
                        </a:rPr>
                        <a:t>滞留塘</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1600" b="1" i="0" u="none" strike="noStrike" cap="none" normalizeH="0" baseline="0">
                          <a:ln>
                            <a:noFill/>
                          </a:ln>
                          <a:solidFill>
                            <a:schemeClr val="hlink"/>
                          </a:solidFill>
                          <a:effectLst/>
                          <a:latin typeface="Tahoma" pitchFamily="34" charset="0"/>
                          <a:ea typeface="华文新魏" pitchFamily="2" charset="-122"/>
                        </a:rPr>
                        <a:t>73 (13~99)</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zh-CN" altLang="zh-CN" sz="1600" b="1" i="0" u="none" strike="noStrike" cap="none" normalizeH="0" baseline="0">
                        <a:ln>
                          <a:noFill/>
                        </a:ln>
                        <a:solidFill>
                          <a:schemeClr val="hlink"/>
                        </a:solidFill>
                        <a:effectLst/>
                        <a:latin typeface="Tahoma" pitchFamily="34" charset="0"/>
                        <a:ea typeface="华文新魏" pitchFamily="2" charset="-122"/>
                      </a:endParaRP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zh-CN" altLang="zh-CN" sz="1600" b="1" i="0" u="none" strike="noStrike" cap="none" normalizeH="0" baseline="0">
                        <a:ln>
                          <a:noFill/>
                        </a:ln>
                        <a:solidFill>
                          <a:schemeClr val="hlink"/>
                        </a:solidFill>
                        <a:effectLst/>
                        <a:latin typeface="Tahoma" pitchFamily="34" charset="0"/>
                        <a:ea typeface="华文新魏" pitchFamily="2" charset="-122"/>
                      </a:endParaRP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1600" b="1" i="0" u="none" strike="noStrike" cap="none" normalizeH="0" baseline="0">
                          <a:ln>
                            <a:noFill/>
                          </a:ln>
                          <a:solidFill>
                            <a:schemeClr val="hlink"/>
                          </a:solidFill>
                          <a:effectLst/>
                          <a:latin typeface="Tahoma" pitchFamily="34" charset="0"/>
                          <a:ea typeface="华文新魏" pitchFamily="2" charset="-122"/>
                        </a:rPr>
                        <a:t>53 (10~99)</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1600" b="1" i="0" u="none" strike="noStrike" cap="none" normalizeH="0" baseline="0">
                          <a:ln>
                            <a:noFill/>
                          </a:ln>
                          <a:solidFill>
                            <a:schemeClr val="hlink"/>
                          </a:solidFill>
                          <a:effectLst/>
                          <a:latin typeface="Tahoma" pitchFamily="34" charset="0"/>
                          <a:ea typeface="华文新魏" pitchFamily="2" charset="-122"/>
                        </a:rPr>
                        <a:t>92 (86~99)</a:t>
                      </a: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3"/>
                  </a:ext>
                </a:extLst>
              </a:tr>
              <a:tr h="300038">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zh-CN" altLang="en-US" sz="1800" b="1" i="0" u="none" strike="noStrike" cap="none" normalizeH="0" baseline="0">
                          <a:ln>
                            <a:noFill/>
                          </a:ln>
                          <a:solidFill>
                            <a:schemeClr val="hlink"/>
                          </a:solidFill>
                          <a:effectLst/>
                          <a:latin typeface="Tahoma" pitchFamily="34" charset="0"/>
                          <a:ea typeface="华文新魏" pitchFamily="2" charset="-122"/>
                        </a:rPr>
                        <a:t>植物塘</a:t>
                      </a:r>
                    </a:p>
                  </a:txBody>
                  <a:tcPr horzOverflow="overflow">
                    <a:lnL cap="flat">
                      <a:noFill/>
                    </a:lnL>
                    <a:lnR cap="flat">
                      <a:noFill/>
                    </a:lnR>
                    <a:lnT cap="flat">
                      <a:noFill/>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1600" b="1" i="0" u="none" strike="noStrike" cap="none" normalizeH="0" baseline="0">
                          <a:ln>
                            <a:noFill/>
                          </a:ln>
                          <a:solidFill>
                            <a:schemeClr val="hlink"/>
                          </a:solidFill>
                          <a:effectLst/>
                          <a:latin typeface="Tahoma" pitchFamily="34" charset="0"/>
                          <a:ea typeface="华文新魏" pitchFamily="2" charset="-122"/>
                        </a:rPr>
                        <a:t>55 (46~91)</a:t>
                      </a:r>
                    </a:p>
                  </a:txBody>
                  <a:tcPr horzOverflow="overflow">
                    <a:lnL cap="flat">
                      <a:noFill/>
                    </a:lnL>
                    <a:lnR cap="flat">
                      <a:noFill/>
                    </a:lnR>
                    <a:lnT cap="flat">
                      <a:noFill/>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1600" b="1" i="0" u="none" strike="noStrike" cap="none" normalizeH="0" baseline="0">
                          <a:ln>
                            <a:noFill/>
                          </a:ln>
                          <a:solidFill>
                            <a:schemeClr val="hlink"/>
                          </a:solidFill>
                          <a:effectLst/>
                          <a:latin typeface="Tahoma" pitchFamily="34" charset="0"/>
                          <a:ea typeface="华文新魏" pitchFamily="2" charset="-122"/>
                        </a:rPr>
                        <a:t>40 (0~69)</a:t>
                      </a:r>
                    </a:p>
                  </a:txBody>
                  <a:tcPr horzOverflow="overflow">
                    <a:lnL cap="flat">
                      <a:noFill/>
                    </a:lnL>
                    <a:lnR cap="flat">
                      <a:noFill/>
                    </a:lnR>
                    <a:lnT cap="flat">
                      <a:noFill/>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zh-CN" altLang="zh-CN" sz="1600" b="1" i="0" u="none" strike="noStrike" cap="none" normalizeH="0" baseline="0">
                        <a:ln>
                          <a:noFill/>
                        </a:ln>
                        <a:solidFill>
                          <a:schemeClr val="hlink"/>
                        </a:solidFill>
                        <a:effectLst/>
                        <a:latin typeface="Tahoma" pitchFamily="34" charset="0"/>
                        <a:ea typeface="华文新魏" pitchFamily="2" charset="-122"/>
                      </a:endParaRPr>
                    </a:p>
                  </a:txBody>
                  <a:tcPr horzOverflow="overflow">
                    <a:lnL cap="flat">
                      <a:noFill/>
                    </a:lnL>
                    <a:lnR cap="flat">
                      <a:noFill/>
                    </a:lnR>
                    <a:lnT cap="flat">
                      <a:noFill/>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1600" b="1" i="0" u="none" strike="noStrike" cap="none" normalizeH="0" baseline="0">
                          <a:ln>
                            <a:noFill/>
                          </a:ln>
                          <a:solidFill>
                            <a:schemeClr val="hlink"/>
                          </a:solidFill>
                          <a:effectLst/>
                          <a:latin typeface="Tahoma" pitchFamily="34" charset="0"/>
                          <a:ea typeface="华文新魏" pitchFamily="2" charset="-122"/>
                        </a:rPr>
                        <a:t>29 (0~80)</a:t>
                      </a:r>
                    </a:p>
                  </a:txBody>
                  <a:tcPr horzOverflow="overflow">
                    <a:lnL cap="flat">
                      <a:noFill/>
                    </a:lnL>
                    <a:lnR cap="flat">
                      <a:noFill/>
                    </a:lnR>
                    <a:lnT cap="flat">
                      <a:noFill/>
                    </a:lnT>
                    <a:lnB w="12700"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zh-CN" altLang="zh-CN" sz="1600" b="1" i="0" u="none" strike="noStrike" cap="none" normalizeH="0" baseline="0">
                        <a:ln>
                          <a:noFill/>
                        </a:ln>
                        <a:solidFill>
                          <a:schemeClr val="hlink"/>
                        </a:solidFill>
                        <a:effectLst/>
                        <a:latin typeface="Tahoma" pitchFamily="34" charset="0"/>
                        <a:ea typeface="华文新魏" pitchFamily="2" charset="-122"/>
                      </a:endParaRPr>
                    </a:p>
                  </a:txBody>
                  <a:tcPr horzOverflow="overflow">
                    <a:lnL cap="flat">
                      <a:noFill/>
                    </a:lnL>
                    <a:lnR cap="flat">
                      <a:noFill/>
                    </a:lnR>
                    <a:lnT cap="flat">
                      <a:noFill/>
                    </a:lnT>
                    <a:lnB w="12700"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00038">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zh-CN" altLang="en-US" sz="1800" b="1" i="0" u="none" strike="noStrike" cap="none" normalizeH="0" baseline="0">
                          <a:ln>
                            <a:noFill/>
                          </a:ln>
                          <a:solidFill>
                            <a:schemeClr val="hlink"/>
                          </a:solidFill>
                          <a:effectLst/>
                          <a:latin typeface="Tahoma" pitchFamily="34" charset="0"/>
                          <a:ea typeface="华文新魏" pitchFamily="2" charset="-122"/>
                        </a:rPr>
                        <a:t>高速公路径流</a:t>
                      </a:r>
                    </a:p>
                  </a:txBody>
                  <a:tcPr horzOverflow="overflow">
                    <a:lnL cap="flat">
                      <a:noFill/>
                    </a:lnL>
                    <a:lnR cap="flat">
                      <a:noFill/>
                    </a:lnR>
                    <a:lnT w="12700" cap="flat" cmpd="sng" algn="ctr">
                      <a:solidFill>
                        <a:schemeClr val="tx2"/>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zh-CN" altLang="zh-CN" sz="1600" b="1" i="0" u="none" strike="noStrike" cap="none" normalizeH="0" baseline="0">
                        <a:ln>
                          <a:noFill/>
                        </a:ln>
                        <a:solidFill>
                          <a:schemeClr val="hlink"/>
                        </a:solidFill>
                        <a:effectLst/>
                        <a:latin typeface="Tahoma" pitchFamily="34" charset="0"/>
                        <a:ea typeface="华文新魏" pitchFamily="2" charset="-122"/>
                      </a:endParaRPr>
                    </a:p>
                  </a:txBody>
                  <a:tcPr horzOverflow="overflow">
                    <a:lnL cap="flat">
                      <a:noFill/>
                    </a:lnL>
                    <a:lnR cap="flat">
                      <a:noFill/>
                    </a:lnR>
                    <a:lnT w="12700" cap="flat" cmpd="sng" algn="ctr">
                      <a:solidFill>
                        <a:schemeClr val="tx2"/>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zh-CN" altLang="zh-CN" sz="1600" b="1" i="0" u="none" strike="noStrike" cap="none" normalizeH="0" baseline="0">
                        <a:ln>
                          <a:noFill/>
                        </a:ln>
                        <a:solidFill>
                          <a:schemeClr val="hlink"/>
                        </a:solidFill>
                        <a:effectLst/>
                        <a:latin typeface="Tahoma" pitchFamily="34" charset="0"/>
                        <a:ea typeface="华文新魏" pitchFamily="2" charset="-122"/>
                      </a:endParaRPr>
                    </a:p>
                  </a:txBody>
                  <a:tcPr horzOverflow="overflow">
                    <a:lnL cap="flat">
                      <a:noFill/>
                    </a:lnL>
                    <a:lnR cap="flat">
                      <a:noFill/>
                    </a:lnR>
                    <a:lnT w="12700" cap="flat" cmpd="sng" algn="ctr">
                      <a:solidFill>
                        <a:schemeClr val="tx2"/>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zh-CN" altLang="zh-CN" sz="1600" b="1" i="0" u="none" strike="noStrike" cap="none" normalizeH="0" baseline="0">
                        <a:ln>
                          <a:noFill/>
                        </a:ln>
                        <a:solidFill>
                          <a:schemeClr val="hlink"/>
                        </a:solidFill>
                        <a:effectLst/>
                        <a:latin typeface="Tahoma" pitchFamily="34" charset="0"/>
                        <a:ea typeface="华文新魏" pitchFamily="2" charset="-122"/>
                      </a:endParaRPr>
                    </a:p>
                  </a:txBody>
                  <a:tcPr horzOverflow="overflow">
                    <a:lnL cap="flat">
                      <a:noFill/>
                    </a:lnL>
                    <a:lnR cap="flat">
                      <a:noFill/>
                    </a:lnR>
                    <a:lnT w="12700" cap="flat" cmpd="sng" algn="ctr">
                      <a:solidFill>
                        <a:schemeClr val="tx2"/>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zh-CN" altLang="zh-CN" sz="1600" b="1" i="0" u="none" strike="noStrike" cap="none" normalizeH="0" baseline="0">
                        <a:ln>
                          <a:noFill/>
                        </a:ln>
                        <a:solidFill>
                          <a:schemeClr val="hlink"/>
                        </a:solidFill>
                        <a:effectLst/>
                        <a:latin typeface="Tahoma" pitchFamily="34" charset="0"/>
                        <a:ea typeface="华文新魏" pitchFamily="2" charset="-122"/>
                      </a:endParaRPr>
                    </a:p>
                  </a:txBody>
                  <a:tcPr horzOverflow="overflow">
                    <a:lnL cap="flat">
                      <a:noFill/>
                    </a:lnL>
                    <a:lnR cap="flat">
                      <a:noFill/>
                    </a:lnR>
                    <a:lnT w="12700" cap="flat" cmpd="sng" algn="ctr">
                      <a:solidFill>
                        <a:schemeClr val="tx2"/>
                      </a:solidFill>
                      <a:prstDash val="solid"/>
                      <a:round/>
                      <a:headEnd type="none" w="med" len="med"/>
                      <a:tailEnd type="none" w="med" len="med"/>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zh-CN" altLang="zh-CN" sz="1600" b="1" i="0" u="none" strike="noStrike" cap="none" normalizeH="0" baseline="0">
                        <a:ln>
                          <a:noFill/>
                        </a:ln>
                        <a:solidFill>
                          <a:schemeClr val="hlink"/>
                        </a:solidFill>
                        <a:effectLst/>
                        <a:latin typeface="Tahoma" pitchFamily="34" charset="0"/>
                        <a:ea typeface="华文新魏" pitchFamily="2" charset="-122"/>
                      </a:endParaRPr>
                    </a:p>
                  </a:txBody>
                  <a:tcPr horzOverflow="overflow">
                    <a:lnL cap="flat">
                      <a:noFill/>
                    </a:lnL>
                    <a:lnR cap="flat">
                      <a:noFill/>
                    </a:lnR>
                    <a:lnT w="12700" cap="flat" cmpd="sng" algn="ctr">
                      <a:solidFill>
                        <a:schemeClr val="tx2"/>
                      </a:solidFill>
                      <a:prstDash val="solid"/>
                      <a:round/>
                      <a:headEnd type="none" w="med" len="med"/>
                      <a:tailEnd type="none" w="med" len="med"/>
                    </a:lnT>
                    <a:lnB cap="flat">
                      <a:noFill/>
                    </a:lnB>
                    <a:lnTlToBr>
                      <a:noFill/>
                    </a:lnTlToBr>
                    <a:lnBlToTr>
                      <a:noFill/>
                    </a:lnBlToTr>
                    <a:noFill/>
                  </a:tcPr>
                </a:tc>
                <a:extLst>
                  <a:ext uri="{0D108BD9-81ED-4DB2-BD59-A6C34878D82A}">
                    <a16:rowId xmlns:a16="http://schemas.microsoft.com/office/drawing/2014/main" val="10005"/>
                  </a:ext>
                </a:extLst>
              </a:tr>
              <a:tr h="298450">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zh-CN" altLang="en-US" sz="1800" b="1" i="0" u="none" strike="noStrike" cap="none" normalizeH="0" baseline="0">
                          <a:ln>
                            <a:noFill/>
                          </a:ln>
                          <a:solidFill>
                            <a:schemeClr val="hlink"/>
                          </a:solidFill>
                          <a:effectLst/>
                          <a:latin typeface="Tahoma" pitchFamily="34" charset="0"/>
                          <a:ea typeface="华文新魏" pitchFamily="2" charset="-122"/>
                        </a:rPr>
                        <a:t>湿地</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1600" b="1" i="0" u="none" strike="noStrike" cap="none" normalizeH="0" baseline="0">
                          <a:ln>
                            <a:noFill/>
                          </a:ln>
                          <a:solidFill>
                            <a:schemeClr val="hlink"/>
                          </a:solidFill>
                          <a:effectLst/>
                          <a:latin typeface="Tahoma" pitchFamily="34" charset="0"/>
                          <a:ea typeface="华文新魏" pitchFamily="2" charset="-122"/>
                        </a:rPr>
                        <a:t>(50~70)</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1600" b="1" i="0" u="none" strike="noStrike" cap="none" normalizeH="0" baseline="0">
                          <a:ln>
                            <a:noFill/>
                          </a:ln>
                          <a:solidFill>
                            <a:schemeClr val="hlink"/>
                          </a:solidFill>
                          <a:effectLst/>
                          <a:latin typeface="Tahoma" pitchFamily="34" charset="0"/>
                          <a:ea typeface="华文新魏" pitchFamily="2" charset="-122"/>
                        </a:rPr>
                        <a:t>18</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zh-CN" altLang="zh-CN" sz="1600" b="1" i="0" u="none" strike="noStrike" cap="none" normalizeH="0" baseline="0">
                        <a:ln>
                          <a:noFill/>
                        </a:ln>
                        <a:solidFill>
                          <a:schemeClr val="hlink"/>
                        </a:solidFill>
                        <a:effectLst/>
                        <a:latin typeface="Tahoma" pitchFamily="34" charset="0"/>
                        <a:ea typeface="华文新魏" pitchFamily="2" charset="-122"/>
                      </a:endParaRP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1600" b="1" i="0" u="none" strike="noStrike" cap="none" normalizeH="0" baseline="0">
                          <a:ln>
                            <a:noFill/>
                          </a:ln>
                          <a:solidFill>
                            <a:schemeClr val="hlink"/>
                          </a:solidFill>
                          <a:effectLst/>
                          <a:latin typeface="Tahoma" pitchFamily="34" charset="0"/>
                          <a:ea typeface="华文新魏" pitchFamily="2" charset="-122"/>
                        </a:rPr>
                        <a:t>(10~20)*</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1600" b="1" i="0" u="none" strike="noStrike" cap="none" normalizeH="0" baseline="0">
                          <a:ln>
                            <a:noFill/>
                          </a:ln>
                          <a:solidFill>
                            <a:schemeClr val="hlink"/>
                          </a:solidFill>
                          <a:effectLst/>
                          <a:latin typeface="Tahoma" pitchFamily="34" charset="0"/>
                          <a:ea typeface="华文新魏" pitchFamily="2" charset="-122"/>
                        </a:rPr>
                        <a:t>(50~90)</a:t>
                      </a: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6"/>
                  </a:ext>
                </a:extLst>
              </a:tr>
              <a:tr h="300038">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zh-CN" altLang="en-US" sz="1800" b="1" i="0" u="none" strike="noStrike" cap="none" normalizeH="0" baseline="0">
                          <a:ln>
                            <a:noFill/>
                          </a:ln>
                          <a:solidFill>
                            <a:schemeClr val="hlink"/>
                          </a:solidFill>
                          <a:effectLst/>
                          <a:latin typeface="Tahoma" pitchFamily="34" charset="0"/>
                          <a:ea typeface="华文新魏" pitchFamily="2" charset="-122"/>
                        </a:rPr>
                        <a:t>表面流</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1600" b="1" i="0" u="none" strike="noStrike" cap="none" normalizeH="0" baseline="0">
                          <a:ln>
                            <a:noFill/>
                          </a:ln>
                          <a:solidFill>
                            <a:schemeClr val="hlink"/>
                          </a:solidFill>
                          <a:effectLst/>
                          <a:latin typeface="Tahoma" pitchFamily="34" charset="0"/>
                          <a:ea typeface="华文新魏" pitchFamily="2" charset="-122"/>
                        </a:rPr>
                        <a:t>(13~75)</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1600" b="1" i="0" u="none" strike="noStrike" cap="none" normalizeH="0" baseline="0">
                          <a:ln>
                            <a:noFill/>
                          </a:ln>
                          <a:solidFill>
                            <a:schemeClr val="hlink"/>
                          </a:solidFill>
                          <a:effectLst/>
                          <a:latin typeface="Tahoma" pitchFamily="34" charset="0"/>
                          <a:ea typeface="华文新魏" pitchFamily="2" charset="-122"/>
                        </a:rPr>
                        <a:t>15 (5~32)</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zh-CN" altLang="zh-CN" sz="1600" b="1" i="0" u="none" strike="noStrike" cap="none" normalizeH="0" baseline="0">
                        <a:ln>
                          <a:noFill/>
                        </a:ln>
                        <a:solidFill>
                          <a:schemeClr val="hlink"/>
                        </a:solidFill>
                        <a:effectLst/>
                        <a:latin typeface="Tahoma" pitchFamily="34" charset="0"/>
                        <a:ea typeface="华文新魏" pitchFamily="2" charset="-122"/>
                      </a:endParaRP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1600" b="1" i="0" u="none" strike="noStrike" cap="none" normalizeH="0" baseline="0">
                          <a:ln>
                            <a:noFill/>
                          </a:ln>
                          <a:solidFill>
                            <a:schemeClr val="hlink"/>
                          </a:solidFill>
                          <a:effectLst/>
                          <a:latin typeface="Tahoma" pitchFamily="34" charset="0"/>
                          <a:ea typeface="华文新魏" pitchFamily="2" charset="-122"/>
                        </a:rPr>
                        <a:t>45 *(10~60)*</a:t>
                      </a:r>
                    </a:p>
                  </a:txBody>
                  <a:tcPr horzOverflow="overflow">
                    <a:lnL cap="flat">
                      <a:noFill/>
                    </a:lnL>
                    <a:lnR cap="flat">
                      <a:noFill/>
                    </a:lnR>
                    <a:lnT cap="flat">
                      <a:noFill/>
                    </a:lnT>
                    <a:lnB cap="flat">
                      <a:noFill/>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1600" b="1" i="0" u="none" strike="noStrike" cap="none" normalizeH="0" baseline="0">
                          <a:ln>
                            <a:noFill/>
                          </a:ln>
                          <a:solidFill>
                            <a:schemeClr val="hlink"/>
                          </a:solidFill>
                          <a:effectLst/>
                          <a:latin typeface="Tahoma" pitchFamily="34" charset="0"/>
                          <a:ea typeface="华文新魏" pitchFamily="2" charset="-122"/>
                        </a:rPr>
                        <a:t>82 (75~99)</a:t>
                      </a:r>
                    </a:p>
                  </a:txBody>
                  <a:tcPr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7"/>
                  </a:ext>
                </a:extLst>
              </a:tr>
              <a:tr h="180975">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zh-CN" altLang="en-US" sz="1800" b="1" i="0" u="none" strike="noStrike" cap="none" normalizeH="0" baseline="0">
                          <a:ln>
                            <a:noFill/>
                          </a:ln>
                          <a:solidFill>
                            <a:schemeClr val="hlink"/>
                          </a:solidFill>
                          <a:effectLst/>
                          <a:latin typeface="Tahoma" pitchFamily="34" charset="0"/>
                          <a:ea typeface="华文新魏" pitchFamily="2" charset="-122"/>
                        </a:rPr>
                        <a:t>潜流</a:t>
                      </a:r>
                    </a:p>
                  </a:txBody>
                  <a:tcPr horzOverflow="overflow">
                    <a:lnL cap="flat">
                      <a:noFill/>
                    </a:lnL>
                    <a:lnR cap="flat">
                      <a:noFill/>
                    </a:lnR>
                    <a:lnT cap="flat">
                      <a:noFill/>
                    </a:lnT>
                    <a:lnB w="28575"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1600" b="1" i="0" u="none" strike="noStrike" cap="none" normalizeH="0" baseline="0">
                          <a:ln>
                            <a:noFill/>
                          </a:ln>
                          <a:solidFill>
                            <a:schemeClr val="hlink"/>
                          </a:solidFill>
                          <a:effectLst/>
                          <a:latin typeface="Tahoma" pitchFamily="34" charset="0"/>
                          <a:ea typeface="华文新魏" pitchFamily="2" charset="-122"/>
                        </a:rPr>
                        <a:t>73 (13~99)</a:t>
                      </a:r>
                    </a:p>
                  </a:txBody>
                  <a:tcPr horzOverflow="overflow">
                    <a:lnL cap="flat">
                      <a:noFill/>
                    </a:lnL>
                    <a:lnR cap="flat">
                      <a:noFill/>
                    </a:lnR>
                    <a:lnT cap="flat">
                      <a:noFill/>
                    </a:lnT>
                    <a:lnB w="28575"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zh-CN" altLang="zh-CN" sz="1600" b="1" i="0" u="none" strike="noStrike" cap="none" normalizeH="0" baseline="0">
                        <a:ln>
                          <a:noFill/>
                        </a:ln>
                        <a:solidFill>
                          <a:schemeClr val="hlink"/>
                        </a:solidFill>
                        <a:effectLst/>
                        <a:latin typeface="Tahoma" pitchFamily="34" charset="0"/>
                        <a:ea typeface="华文新魏" pitchFamily="2" charset="-122"/>
                      </a:endParaRPr>
                    </a:p>
                  </a:txBody>
                  <a:tcPr horzOverflow="overflow">
                    <a:lnL cap="flat">
                      <a:noFill/>
                    </a:lnL>
                    <a:lnR cap="flat">
                      <a:noFill/>
                    </a:lnR>
                    <a:lnT cap="flat">
                      <a:noFill/>
                    </a:lnT>
                    <a:lnB w="28575"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endParaRPr kumimoji="0" lang="zh-CN" altLang="zh-CN" sz="1600" b="1" i="0" u="none" strike="noStrike" cap="none" normalizeH="0" baseline="0">
                        <a:ln>
                          <a:noFill/>
                        </a:ln>
                        <a:solidFill>
                          <a:schemeClr val="hlink"/>
                        </a:solidFill>
                        <a:effectLst/>
                        <a:latin typeface="Tahoma" pitchFamily="34" charset="0"/>
                        <a:ea typeface="华文新魏" pitchFamily="2" charset="-122"/>
                      </a:endParaRPr>
                    </a:p>
                  </a:txBody>
                  <a:tcPr horzOverflow="overflow">
                    <a:lnL cap="flat">
                      <a:noFill/>
                    </a:lnL>
                    <a:lnR cap="flat">
                      <a:noFill/>
                    </a:lnR>
                    <a:lnT cap="flat">
                      <a:noFill/>
                    </a:lnT>
                    <a:lnB w="28575"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1600" b="1" i="0" u="none" strike="noStrike" cap="none" normalizeH="0" baseline="0">
                          <a:ln>
                            <a:noFill/>
                          </a:ln>
                          <a:solidFill>
                            <a:schemeClr val="hlink"/>
                          </a:solidFill>
                          <a:effectLst/>
                          <a:latin typeface="Tahoma" pitchFamily="34" charset="0"/>
                          <a:ea typeface="华文新魏" pitchFamily="2" charset="-122"/>
                        </a:rPr>
                        <a:t>53* (10~96)*</a:t>
                      </a:r>
                    </a:p>
                  </a:txBody>
                  <a:tcPr horzOverflow="overflow">
                    <a:lnL cap="flat">
                      <a:noFill/>
                    </a:lnL>
                    <a:lnR cap="flat">
                      <a:noFill/>
                    </a:lnR>
                    <a:lnT cap="flat">
                      <a:noFill/>
                    </a:lnT>
                    <a:lnB w="28575"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
                          <a:schemeClr val="folHlink"/>
                        </a:buClr>
                        <a:buSzPct val="60000"/>
                        <a:buFont typeface="Wingdings" pitchFamily="2" charset="2"/>
                        <a:buNone/>
                        <a:tabLst/>
                      </a:pPr>
                      <a:r>
                        <a:rPr kumimoji="0" lang="en-US" altLang="zh-CN" sz="1600" b="1" i="0" u="none" strike="noStrike" cap="none" normalizeH="0" baseline="0">
                          <a:ln>
                            <a:noFill/>
                          </a:ln>
                          <a:solidFill>
                            <a:schemeClr val="hlink"/>
                          </a:solidFill>
                          <a:effectLst/>
                          <a:latin typeface="Tahoma" pitchFamily="34" charset="0"/>
                          <a:ea typeface="华文新魏" pitchFamily="2" charset="-122"/>
                        </a:rPr>
                        <a:t>92 (86~99)</a:t>
                      </a:r>
                    </a:p>
                  </a:txBody>
                  <a:tcPr horzOverflow="overflow">
                    <a:lnL cap="flat">
                      <a:noFill/>
                    </a:lnL>
                    <a:lnR cap="flat">
                      <a:noFill/>
                    </a:lnR>
                    <a:lnT cap="flat">
                      <a:noFill/>
                    </a:lnT>
                    <a:lnB w="28575" cap="flat" cmpd="sng" algn="ctr">
                      <a:solidFill>
                        <a:schemeClr val="tx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bl>
          </a:graphicData>
        </a:graphic>
      </p:graphicFrame>
    </p:spTree>
  </p:cSld>
  <p:clrMapOvr>
    <a:masterClrMapping/>
  </p:clrMapOvr>
  <p:transition spd="med">
    <p:random/>
  </p:transition>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ctrTitle" idx="4294967295"/>
          </p:nvPr>
        </p:nvSpPr>
        <p:spPr>
          <a:xfrm>
            <a:off x="971550" y="2420938"/>
            <a:ext cx="9540875" cy="1470025"/>
          </a:xfrm>
        </p:spPr>
        <p:txBody>
          <a:bodyPr>
            <a:normAutofit/>
          </a:bodyPr>
          <a:lstStyle/>
          <a:p>
            <a:pPr eaLnBrk="1" hangingPunct="1"/>
            <a:r>
              <a:rPr lang="zh-CN" sz="4800" b="0" dirty="0">
                <a:solidFill>
                  <a:schemeClr val="tx1"/>
                </a:solidFill>
                <a:effectLst/>
                <a:latin typeface="华文行楷" pitchFamily="2" charset="-122"/>
                <a:ea typeface="华文行楷" pitchFamily="2" charset="-122"/>
              </a:rPr>
              <a:t>云南玉溪九溪人工湿地公园</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idx="4294967295"/>
          </p:nvPr>
        </p:nvSpPr>
        <p:spPr>
          <a:xfrm>
            <a:off x="466725" y="188913"/>
            <a:ext cx="8229600" cy="927100"/>
          </a:xfrm>
        </p:spPr>
        <p:txBody>
          <a:bodyPr/>
          <a:lstStyle/>
          <a:p>
            <a:r>
              <a:rPr lang="zh-CN" altLang="zh-CN" sz="3200">
                <a:latin typeface="宋体" pitchFamily="2" charset="-122"/>
                <a:ea typeface="宋体" pitchFamily="2" charset="-122"/>
              </a:rPr>
              <a:t>1.</a:t>
            </a:r>
            <a:r>
              <a:rPr lang="zh-CN" sz="3200" b="0">
                <a:latin typeface="宋体" pitchFamily="2" charset="-122"/>
                <a:ea typeface="宋体" pitchFamily="2" charset="-122"/>
              </a:rPr>
              <a:t>九溪湿地公园基本情况</a:t>
            </a:r>
          </a:p>
        </p:txBody>
      </p:sp>
      <p:pic>
        <p:nvPicPr>
          <p:cNvPr id="107523" name="Picture 3"/>
          <p:cNvPicPr>
            <a:picLocks noGrp="1" noChangeAspect="1" noChangeArrowheads="1"/>
          </p:cNvPicPr>
          <p:nvPr>
            <p:ph type="body" sz="half" idx="4294967295"/>
          </p:nvPr>
        </p:nvPicPr>
        <p:blipFill>
          <a:blip r:embed="rId3" cstate="print"/>
          <a:srcRect/>
          <a:stretch>
            <a:fillRect/>
          </a:stretch>
        </p:blipFill>
        <p:spPr>
          <a:xfrm>
            <a:off x="2484438" y="1268413"/>
            <a:ext cx="6367462" cy="5256212"/>
          </a:xfrm>
          <a:noFill/>
          <a:ln/>
        </p:spPr>
      </p:pic>
      <p:sp>
        <p:nvSpPr>
          <p:cNvPr id="107524" name="Text Box 4"/>
          <p:cNvSpPr txBox="1">
            <a:spLocks noChangeArrowheads="1"/>
          </p:cNvSpPr>
          <p:nvPr/>
        </p:nvSpPr>
        <p:spPr bwMode="auto">
          <a:xfrm>
            <a:off x="397992" y="1049586"/>
            <a:ext cx="2086446" cy="5693866"/>
          </a:xfrm>
          <a:prstGeom prst="rect">
            <a:avLst/>
          </a:prstGeom>
          <a:noFill/>
          <a:ln w="9525">
            <a:noFill/>
            <a:miter lim="800000"/>
            <a:headEnd/>
            <a:tailEnd/>
          </a:ln>
        </p:spPr>
        <p:txBody>
          <a:bodyPr wrap="square">
            <a:spAutoFit/>
          </a:bodyPr>
          <a:lstStyle/>
          <a:p>
            <a:r>
              <a:rPr lang="zh-CN" sz="2800">
                <a:latin typeface="宋体" pitchFamily="2" charset="-122"/>
              </a:rPr>
              <a:t>抚仙湖：</a:t>
            </a:r>
            <a:r>
              <a:rPr lang="zh-CN" altLang="zh-CN" sz="2800">
                <a:latin typeface="宋体" pitchFamily="2" charset="-122"/>
              </a:rPr>
              <a:t>216.6 km</a:t>
            </a:r>
            <a:r>
              <a:rPr lang="zh-CN" altLang="zh-CN" sz="2800" baseline="30000">
                <a:latin typeface="宋体" pitchFamily="2" charset="-122"/>
              </a:rPr>
              <a:t>2</a:t>
            </a:r>
          </a:p>
          <a:p>
            <a:r>
              <a:rPr lang="zh-CN" sz="2800">
                <a:latin typeface="宋体" pitchFamily="2" charset="-122"/>
              </a:rPr>
              <a:t>星云湖：</a:t>
            </a:r>
            <a:r>
              <a:rPr lang="zh-CN" altLang="zh-CN" sz="2800">
                <a:latin typeface="宋体" pitchFamily="2" charset="-122"/>
              </a:rPr>
              <a:t>34.3 km</a:t>
            </a:r>
            <a:r>
              <a:rPr lang="zh-CN" altLang="zh-CN" sz="2800" baseline="30000">
                <a:latin typeface="宋体" pitchFamily="2" charset="-122"/>
              </a:rPr>
              <a:t>2 </a:t>
            </a:r>
            <a:endParaRPr lang="zh-CN" altLang="zh-CN" sz="2800">
              <a:latin typeface="宋体" pitchFamily="2" charset="-122"/>
            </a:endParaRPr>
          </a:p>
          <a:p>
            <a:endParaRPr lang="zh-CN" altLang="zh-CN" sz="2800">
              <a:latin typeface="宋体" pitchFamily="2" charset="-122"/>
            </a:endParaRPr>
          </a:p>
          <a:p>
            <a:r>
              <a:rPr lang="zh-CN" sz="2800">
                <a:latin typeface="宋体" pitchFamily="2" charset="-122"/>
              </a:rPr>
              <a:t>两湖出流改道工程：</a:t>
            </a:r>
          </a:p>
          <a:p>
            <a:r>
              <a:rPr lang="zh-CN" sz="2800">
                <a:latin typeface="宋体" pitchFamily="2" charset="-122"/>
              </a:rPr>
              <a:t>将由原来的</a:t>
            </a:r>
            <a:r>
              <a:rPr lang="zh-CN" sz="2800">
                <a:solidFill>
                  <a:schemeClr val="hlink"/>
                </a:solidFill>
                <a:latin typeface="宋体" pitchFamily="2" charset="-122"/>
              </a:rPr>
              <a:t>星云湖流入抚仙湖</a:t>
            </a:r>
            <a:r>
              <a:rPr lang="zh-CN" sz="2800">
                <a:latin typeface="宋体" pitchFamily="2" charset="-122"/>
              </a:rPr>
              <a:t> 改道为</a:t>
            </a:r>
            <a:r>
              <a:rPr lang="zh-CN" sz="2800">
                <a:solidFill>
                  <a:schemeClr val="tx2"/>
                </a:solidFill>
                <a:latin typeface="宋体" pitchFamily="2" charset="-122"/>
              </a:rPr>
              <a:t>抚仙湖水入流星云湖</a:t>
            </a: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标题 1"/>
          <p:cNvSpPr>
            <a:spLocks noGrp="1"/>
          </p:cNvSpPr>
          <p:nvPr>
            <p:ph type="title" idx="4294967295"/>
          </p:nvPr>
        </p:nvSpPr>
        <p:spPr/>
        <p:txBody>
          <a:bodyPr/>
          <a:lstStyle/>
          <a:p>
            <a:endParaRPr lang="zh-CN" altLang="zh-CN">
              <a:latin typeface="华文楷体" pitchFamily="2" charset="-122"/>
              <a:ea typeface="华文楷体" pitchFamily="2" charset="-122"/>
            </a:endParaRPr>
          </a:p>
        </p:txBody>
      </p:sp>
      <p:sp>
        <p:nvSpPr>
          <p:cNvPr id="109571" name="内容占位符 2"/>
          <p:cNvSpPr>
            <a:spLocks noGrp="1"/>
          </p:cNvSpPr>
          <p:nvPr>
            <p:ph sz="half" idx="4294967295"/>
          </p:nvPr>
        </p:nvSpPr>
        <p:spPr>
          <a:xfrm>
            <a:off x="457200" y="1600200"/>
            <a:ext cx="8435975" cy="4525963"/>
          </a:xfrm>
        </p:spPr>
        <p:txBody>
          <a:bodyPr>
            <a:normAutofit fontScale="92500" lnSpcReduction="10000"/>
          </a:bodyPr>
          <a:lstStyle/>
          <a:p>
            <a:r>
              <a:rPr lang="zh-CN" sz="2800">
                <a:latin typeface="华文楷体" pitchFamily="2" charset="-122"/>
                <a:ea typeface="华文楷体" pitchFamily="2" charset="-122"/>
              </a:rPr>
              <a:t>出流改道工程包括</a:t>
            </a:r>
            <a:r>
              <a:rPr lang="zh-CN" sz="2800" b="1">
                <a:solidFill>
                  <a:srgbClr val="E7B016"/>
                </a:solidFill>
                <a:latin typeface="华文楷体" pitchFamily="2" charset="-122"/>
                <a:ea typeface="华文楷体" pitchFamily="2" charset="-122"/>
              </a:rPr>
              <a:t>水利工程和环境及水质净化工程</a:t>
            </a:r>
            <a:r>
              <a:rPr lang="zh-CN" sz="2800">
                <a:latin typeface="华文楷体" pitchFamily="2" charset="-122"/>
                <a:ea typeface="华文楷体" pitchFamily="2" charset="-122"/>
              </a:rPr>
              <a:t>两部分</a:t>
            </a:r>
          </a:p>
          <a:p>
            <a:r>
              <a:rPr lang="zh-CN" sz="2800">
                <a:latin typeface="华文楷体" pitchFamily="2" charset="-122"/>
                <a:ea typeface="华文楷体" pitchFamily="2" charset="-122"/>
              </a:rPr>
              <a:t>人工湿地前出水改道工艺流程：星云湖水</a:t>
            </a:r>
            <a:r>
              <a:rPr lang="zh-CN" altLang="zh-CN" sz="2800">
                <a:latin typeface="华文楷体" pitchFamily="2" charset="-122"/>
                <a:ea typeface="华文楷体" pitchFamily="2" charset="-122"/>
              </a:rPr>
              <a:t>——</a:t>
            </a:r>
            <a:r>
              <a:rPr lang="zh-CN" sz="2800">
                <a:latin typeface="华文楷体" pitchFamily="2" charset="-122"/>
                <a:ea typeface="华文楷体" pitchFamily="2" charset="-122"/>
              </a:rPr>
              <a:t>格栅</a:t>
            </a:r>
            <a:r>
              <a:rPr lang="zh-CN" altLang="zh-CN" sz="2800">
                <a:latin typeface="华文楷体" pitchFamily="2" charset="-122"/>
                <a:ea typeface="华文楷体" pitchFamily="2" charset="-122"/>
              </a:rPr>
              <a:t>——</a:t>
            </a:r>
            <a:r>
              <a:rPr lang="zh-CN" sz="2800">
                <a:latin typeface="华文楷体" pitchFamily="2" charset="-122"/>
                <a:ea typeface="华文楷体" pitchFamily="2" charset="-122"/>
              </a:rPr>
              <a:t>清渣桥</a:t>
            </a:r>
            <a:r>
              <a:rPr lang="zh-CN" altLang="zh-CN" sz="2800">
                <a:latin typeface="华文楷体" pitchFamily="2" charset="-122"/>
                <a:ea typeface="华文楷体" pitchFamily="2" charset="-122"/>
              </a:rPr>
              <a:t>——</a:t>
            </a:r>
            <a:r>
              <a:rPr lang="zh-CN" sz="2800">
                <a:solidFill>
                  <a:srgbClr val="74580B"/>
                </a:solidFill>
                <a:latin typeface="华文楷体" pitchFamily="2" charset="-122"/>
                <a:ea typeface="华文楷体" pitchFamily="2" charset="-122"/>
              </a:rPr>
              <a:t>挺水植物带</a:t>
            </a:r>
            <a:r>
              <a:rPr lang="zh-CN" altLang="zh-CN" sz="2800">
                <a:latin typeface="华文楷体" pitchFamily="2" charset="-122"/>
                <a:ea typeface="华文楷体" pitchFamily="2" charset="-122"/>
              </a:rPr>
              <a:t>——</a:t>
            </a:r>
            <a:r>
              <a:rPr lang="zh-CN" sz="2800">
                <a:latin typeface="华文楷体" pitchFamily="2" charset="-122"/>
                <a:ea typeface="华文楷体" pitchFamily="2" charset="-122"/>
              </a:rPr>
              <a:t>沉砂池</a:t>
            </a:r>
            <a:r>
              <a:rPr lang="zh-CN" altLang="zh-CN" sz="2800">
                <a:latin typeface="华文楷体" pitchFamily="2" charset="-122"/>
                <a:ea typeface="华文楷体" pitchFamily="2" charset="-122"/>
              </a:rPr>
              <a:t>——</a:t>
            </a:r>
            <a:r>
              <a:rPr lang="zh-CN" sz="2800">
                <a:latin typeface="华文楷体" pitchFamily="2" charset="-122"/>
                <a:ea typeface="华文楷体" pitchFamily="2" charset="-122"/>
              </a:rPr>
              <a:t>出水闸</a:t>
            </a:r>
            <a:br>
              <a:rPr lang="zh-CN" sz="2800">
                <a:latin typeface="华文楷体" pitchFamily="2" charset="-122"/>
                <a:ea typeface="华文楷体" pitchFamily="2" charset="-122"/>
              </a:rPr>
            </a:br>
            <a:r>
              <a:rPr lang="zh-CN" sz="2800">
                <a:solidFill>
                  <a:srgbClr val="74580B"/>
                </a:solidFill>
                <a:latin typeface="华文楷体" pitchFamily="2" charset="-122"/>
                <a:ea typeface="华文楷体" pitchFamily="2" charset="-122"/>
              </a:rPr>
              <a:t>挺水植物带</a:t>
            </a:r>
            <a:r>
              <a:rPr lang="zh-CN" sz="2800">
                <a:latin typeface="华文楷体" pitchFamily="2" charset="-122"/>
                <a:ea typeface="华文楷体" pitchFamily="2" charset="-122"/>
              </a:rPr>
              <a:t>是出流改道工程进行水质净化处理的第一道设施。星云湖水经挺水植物带初步净化后，经引水渠系（包括明渠、暗渠、涵管、隧洞工程）向九溪河方向出流排水。</a:t>
            </a:r>
          </a:p>
          <a:p>
            <a:r>
              <a:rPr lang="zh-CN" sz="2800">
                <a:latin typeface="华文楷体" pitchFamily="2" charset="-122"/>
                <a:ea typeface="华文楷体" pitchFamily="2" charset="-122"/>
              </a:rPr>
              <a:t>挺水植物池</a:t>
            </a:r>
            <a:r>
              <a:rPr lang="zh-CN" altLang="zh-CN" sz="2800">
                <a:latin typeface="华文楷体" pitchFamily="2" charset="-122"/>
                <a:ea typeface="华文楷体" pitchFamily="2" charset="-122"/>
              </a:rPr>
              <a:t>54.22</a:t>
            </a:r>
            <a:r>
              <a:rPr lang="zh-CN" sz="2800">
                <a:latin typeface="华文楷体" pitchFamily="2" charset="-122"/>
                <a:ea typeface="华文楷体" pitchFamily="2" charset="-122"/>
              </a:rPr>
              <a:t>亩，沉砂池</a:t>
            </a:r>
            <a:r>
              <a:rPr lang="zh-CN" altLang="zh-CN" sz="2800">
                <a:latin typeface="华文楷体" pitchFamily="2" charset="-122"/>
                <a:ea typeface="华文楷体" pitchFamily="2" charset="-122"/>
              </a:rPr>
              <a:t>7.24</a:t>
            </a:r>
            <a:r>
              <a:rPr lang="zh-CN" sz="2800">
                <a:latin typeface="华文楷体" pitchFamily="2" charset="-122"/>
                <a:ea typeface="华文楷体" pitchFamily="2" charset="-122"/>
              </a:rPr>
              <a:t>亩，其他附属用地</a:t>
            </a:r>
            <a:r>
              <a:rPr lang="zh-CN" altLang="zh-CN" sz="2800">
                <a:latin typeface="华文楷体" pitchFamily="2" charset="-122"/>
                <a:ea typeface="华文楷体" pitchFamily="2" charset="-122"/>
              </a:rPr>
              <a:t>7.47</a:t>
            </a:r>
            <a:r>
              <a:rPr lang="zh-CN" sz="2800">
                <a:latin typeface="华文楷体" pitchFamily="2" charset="-122"/>
                <a:ea typeface="华文楷体" pitchFamily="2" charset="-122"/>
              </a:rPr>
              <a:t>亩。建设粗格栅</a:t>
            </a:r>
            <a:r>
              <a:rPr lang="zh-CN" altLang="zh-CN" sz="2800">
                <a:latin typeface="华文楷体" pitchFamily="2" charset="-122"/>
                <a:ea typeface="华文楷体" pitchFamily="2" charset="-122"/>
              </a:rPr>
              <a:t>1</a:t>
            </a:r>
            <a:r>
              <a:rPr lang="zh-CN" sz="2800">
                <a:latin typeface="华文楷体" pitchFamily="2" charset="-122"/>
                <a:ea typeface="华文楷体" pitchFamily="2" charset="-122"/>
              </a:rPr>
              <a:t>道、清渣桥</a:t>
            </a:r>
            <a:r>
              <a:rPr lang="zh-CN" altLang="zh-CN" sz="2800">
                <a:latin typeface="华文楷体" pitchFamily="2" charset="-122"/>
                <a:ea typeface="华文楷体" pitchFamily="2" charset="-122"/>
              </a:rPr>
              <a:t>1</a:t>
            </a:r>
            <a:r>
              <a:rPr lang="zh-CN" sz="2800">
                <a:latin typeface="华文楷体" pitchFamily="2" charset="-122"/>
                <a:ea typeface="华文楷体" pitchFamily="2" charset="-122"/>
              </a:rPr>
              <a:t>座、星云湖类芦苇</a:t>
            </a:r>
            <a:r>
              <a:rPr lang="zh-CN" altLang="zh-CN" sz="2800">
                <a:latin typeface="华文楷体" pitchFamily="2" charset="-122"/>
                <a:ea typeface="华文楷体" pitchFamily="2" charset="-122"/>
              </a:rPr>
              <a:t>16.5</a:t>
            </a:r>
            <a:r>
              <a:rPr lang="zh-CN" sz="2800">
                <a:latin typeface="华文楷体" pitchFamily="2" charset="-122"/>
                <a:ea typeface="华文楷体" pitchFamily="2" charset="-122"/>
              </a:rPr>
              <a:t>万株。</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3"/>
          <p:cNvSpPr>
            <a:spLocks noGrp="1" noChangeArrowheads="1"/>
          </p:cNvSpPr>
          <p:nvPr>
            <p:ph type="body" idx="4294967295"/>
          </p:nvPr>
        </p:nvSpPr>
        <p:spPr>
          <a:xfrm>
            <a:off x="457200" y="260350"/>
            <a:ext cx="8229600" cy="5865813"/>
          </a:xfrm>
        </p:spPr>
        <p:txBody>
          <a:bodyPr/>
          <a:lstStyle/>
          <a:p>
            <a:r>
              <a:rPr lang="zh-CN" sz="2800">
                <a:latin typeface="华文楷体" pitchFamily="2" charset="-122"/>
                <a:ea typeface="华文楷体" pitchFamily="2" charset="-122"/>
              </a:rPr>
              <a:t>人工湿地工程简介：</a:t>
            </a:r>
            <a:r>
              <a:rPr lang="zh-CN" sz="2800">
                <a:solidFill>
                  <a:schemeClr val="folHlink"/>
                </a:solidFill>
                <a:latin typeface="华文楷体" pitchFamily="2" charset="-122"/>
                <a:ea typeface="华文楷体" pitchFamily="2" charset="-122"/>
              </a:rPr>
              <a:t>氧化塘</a:t>
            </a:r>
            <a:r>
              <a:rPr lang="zh-CN" altLang="zh-CN" sz="2800">
                <a:solidFill>
                  <a:schemeClr val="folHlink"/>
                </a:solidFill>
                <a:latin typeface="华文楷体" pitchFamily="2" charset="-122"/>
                <a:ea typeface="华文楷体" pitchFamily="2" charset="-122"/>
              </a:rPr>
              <a:t>+</a:t>
            </a:r>
            <a:r>
              <a:rPr lang="zh-CN" sz="2800">
                <a:solidFill>
                  <a:schemeClr val="folHlink"/>
                </a:solidFill>
                <a:latin typeface="华文楷体" pitchFamily="2" charset="-122"/>
                <a:ea typeface="华文楷体" pitchFamily="2" charset="-122"/>
              </a:rPr>
              <a:t>水平潜流</a:t>
            </a:r>
            <a:r>
              <a:rPr lang="zh-CN" altLang="zh-CN" sz="2800">
                <a:solidFill>
                  <a:schemeClr val="folHlink"/>
                </a:solidFill>
                <a:latin typeface="华文楷体" pitchFamily="2" charset="-122"/>
                <a:ea typeface="华文楷体" pitchFamily="2" charset="-122"/>
              </a:rPr>
              <a:t>+</a:t>
            </a:r>
            <a:r>
              <a:rPr lang="zh-CN" sz="2800">
                <a:solidFill>
                  <a:schemeClr val="folHlink"/>
                </a:solidFill>
                <a:latin typeface="华文楷体" pitchFamily="2" charset="-122"/>
                <a:ea typeface="华文楷体" pitchFamily="2" charset="-122"/>
              </a:rPr>
              <a:t>垂直潜流</a:t>
            </a:r>
          </a:p>
          <a:p>
            <a:r>
              <a:rPr lang="zh-CN" sz="2800">
                <a:latin typeface="华文楷体" pitchFamily="2" charset="-122"/>
                <a:ea typeface="华文楷体" pitchFamily="2" charset="-122"/>
              </a:rPr>
              <a:t>工艺流程：星云湖水</a:t>
            </a:r>
            <a:r>
              <a:rPr lang="zh-CN" altLang="zh-CN" sz="2800">
                <a:latin typeface="华文楷体" pitchFamily="2" charset="-122"/>
                <a:ea typeface="华文楷体" pitchFamily="2" charset="-122"/>
              </a:rPr>
              <a:t>——</a:t>
            </a:r>
            <a:r>
              <a:rPr lang="zh-CN" sz="2800">
                <a:latin typeface="华文楷体" pitchFamily="2" charset="-122"/>
                <a:ea typeface="华文楷体" pitchFamily="2" charset="-122"/>
              </a:rPr>
              <a:t>高等水生维菅束植物净化池</a:t>
            </a:r>
            <a:r>
              <a:rPr lang="zh-CN" altLang="zh-CN" sz="2800">
                <a:latin typeface="华文楷体" pitchFamily="2" charset="-122"/>
                <a:ea typeface="华文楷体" pitchFamily="2" charset="-122"/>
              </a:rPr>
              <a:t>——</a:t>
            </a:r>
            <a:r>
              <a:rPr lang="zh-CN" sz="2800">
                <a:latin typeface="华文楷体" pitchFamily="2" charset="-122"/>
                <a:ea typeface="华文楷体" pitchFamily="2" charset="-122"/>
              </a:rPr>
              <a:t>除藻池</a:t>
            </a:r>
            <a:r>
              <a:rPr lang="zh-CN" altLang="zh-CN" sz="2800">
                <a:latin typeface="华文楷体" pitchFamily="2" charset="-122"/>
                <a:ea typeface="华文楷体" pitchFamily="2" charset="-122"/>
              </a:rPr>
              <a:t>——</a:t>
            </a:r>
            <a:r>
              <a:rPr lang="zh-CN" sz="2800">
                <a:latin typeface="华文楷体" pitchFamily="2" charset="-122"/>
                <a:ea typeface="华文楷体" pitchFamily="2" charset="-122"/>
              </a:rPr>
              <a:t>一级水生物塘</a:t>
            </a:r>
            <a:r>
              <a:rPr lang="zh-CN" altLang="zh-CN" sz="2800">
                <a:latin typeface="华文楷体" pitchFamily="2" charset="-122"/>
                <a:ea typeface="华文楷体" pitchFamily="2" charset="-122"/>
              </a:rPr>
              <a:t>——</a:t>
            </a:r>
            <a:r>
              <a:rPr lang="zh-CN" sz="2800">
                <a:latin typeface="华文楷体" pitchFamily="2" charset="-122"/>
                <a:ea typeface="华文楷体" pitchFamily="2" charset="-122"/>
              </a:rPr>
              <a:t>一级植物碎石床</a:t>
            </a:r>
            <a:r>
              <a:rPr lang="zh-CN" altLang="zh-CN" sz="2800">
                <a:latin typeface="华文楷体" pitchFamily="2" charset="-122"/>
                <a:ea typeface="华文楷体" pitchFamily="2" charset="-122"/>
              </a:rPr>
              <a:t>——</a:t>
            </a:r>
            <a:r>
              <a:rPr lang="zh-CN" sz="2800">
                <a:latin typeface="华文楷体" pitchFamily="2" charset="-122"/>
                <a:ea typeface="华文楷体" pitchFamily="2" charset="-122"/>
              </a:rPr>
              <a:t>二级水生物塘</a:t>
            </a:r>
            <a:r>
              <a:rPr lang="zh-CN" altLang="zh-CN" sz="2800">
                <a:latin typeface="华文楷体" pitchFamily="2" charset="-122"/>
                <a:ea typeface="华文楷体" pitchFamily="2" charset="-122"/>
              </a:rPr>
              <a:t>——</a:t>
            </a:r>
            <a:r>
              <a:rPr lang="zh-CN" sz="2800">
                <a:latin typeface="华文楷体" pitchFamily="2" charset="-122"/>
                <a:ea typeface="华文楷体" pitchFamily="2" charset="-122"/>
              </a:rPr>
              <a:t>二级植物碎石床</a:t>
            </a:r>
            <a:r>
              <a:rPr lang="zh-CN" altLang="zh-CN" sz="2800">
                <a:latin typeface="华文楷体" pitchFamily="2" charset="-122"/>
                <a:ea typeface="华文楷体" pitchFamily="2" charset="-122"/>
              </a:rPr>
              <a:t>——</a:t>
            </a:r>
            <a:r>
              <a:rPr lang="zh-CN" sz="2800">
                <a:latin typeface="华文楷体" pitchFamily="2" charset="-122"/>
                <a:ea typeface="华文楷体" pitchFamily="2" charset="-122"/>
              </a:rPr>
              <a:t>植物砂滤池</a:t>
            </a:r>
            <a:r>
              <a:rPr lang="zh-CN" altLang="zh-CN" sz="2800">
                <a:latin typeface="华文楷体" pitchFamily="2" charset="-122"/>
                <a:ea typeface="华文楷体" pitchFamily="2" charset="-122"/>
              </a:rPr>
              <a:t>——</a:t>
            </a:r>
            <a:r>
              <a:rPr lang="zh-CN" sz="2800">
                <a:latin typeface="华文楷体" pitchFamily="2" charset="-122"/>
                <a:ea typeface="华文楷体" pitchFamily="2" charset="-122"/>
              </a:rPr>
              <a:t>出水</a:t>
            </a:r>
            <a:endParaRPr lang="zh-CN" sz="2800">
              <a:solidFill>
                <a:schemeClr val="folHlink"/>
              </a:solidFill>
              <a:latin typeface="华文楷体" pitchFamily="2" charset="-122"/>
              <a:ea typeface="华文楷体" pitchFamily="2" charset="-122"/>
            </a:endParaRPr>
          </a:p>
          <a:p>
            <a:r>
              <a:rPr lang="zh-CN" sz="2800">
                <a:latin typeface="华文楷体" pitchFamily="2" charset="-122"/>
                <a:ea typeface="华文楷体" pitchFamily="2" charset="-122"/>
              </a:rPr>
              <a:t>污水类型：富营养化污水（蓝藻水）</a:t>
            </a:r>
          </a:p>
          <a:p>
            <a:r>
              <a:rPr lang="zh-CN" sz="2800">
                <a:latin typeface="华文楷体" pitchFamily="2" charset="-122"/>
                <a:ea typeface="华文楷体" pitchFamily="2" charset="-122"/>
              </a:rPr>
              <a:t>处理能力：</a:t>
            </a:r>
            <a:r>
              <a:rPr lang="zh-CN" altLang="zh-CN" sz="2800">
                <a:latin typeface="华文楷体" pitchFamily="2" charset="-122"/>
                <a:ea typeface="华文楷体" pitchFamily="2" charset="-122"/>
              </a:rPr>
              <a:t>100000m</a:t>
            </a:r>
            <a:r>
              <a:rPr lang="zh-CN" altLang="zh-CN" sz="2800" baseline="30000">
                <a:latin typeface="华文楷体" pitchFamily="2" charset="-122"/>
                <a:ea typeface="华文楷体" pitchFamily="2" charset="-122"/>
              </a:rPr>
              <a:t>3</a:t>
            </a:r>
            <a:r>
              <a:rPr lang="zh-CN" altLang="zh-CN" sz="2800">
                <a:latin typeface="华文楷体" pitchFamily="2" charset="-122"/>
                <a:ea typeface="华文楷体" pitchFamily="2" charset="-122"/>
              </a:rPr>
              <a:t>/d</a:t>
            </a:r>
          </a:p>
          <a:p>
            <a:r>
              <a:rPr lang="zh-CN" sz="2800">
                <a:latin typeface="华文楷体" pitchFamily="2" charset="-122"/>
                <a:ea typeface="华文楷体" pitchFamily="2" charset="-122"/>
              </a:rPr>
              <a:t>出流改道工程完成后，星云湖出流水要达到</a:t>
            </a:r>
            <a:r>
              <a:rPr lang="zh-CN" altLang="zh-CN" sz="2800">
                <a:latin typeface="华文楷体" pitchFamily="2" charset="-122"/>
                <a:ea typeface="华文楷体" pitchFamily="2" charset="-122"/>
              </a:rPr>
              <a:t>20</a:t>
            </a:r>
            <a:r>
              <a:rPr lang="zh-CN" sz="2800">
                <a:latin typeface="华文楷体" pitchFamily="2" charset="-122"/>
                <a:ea typeface="华文楷体" pitchFamily="2" charset="-122"/>
              </a:rPr>
              <a:t>万立方米</a:t>
            </a:r>
            <a:r>
              <a:rPr lang="zh-CN" altLang="zh-CN" sz="2800">
                <a:latin typeface="华文楷体" pitchFamily="2" charset="-122"/>
                <a:ea typeface="华文楷体" pitchFamily="2" charset="-122"/>
              </a:rPr>
              <a:t>/</a:t>
            </a:r>
            <a:r>
              <a:rPr lang="zh-CN" sz="2800">
                <a:latin typeface="华文楷体" pitchFamily="2" charset="-122"/>
                <a:ea typeface="华文楷体" pitchFamily="2" charset="-122"/>
              </a:rPr>
              <a:t>天</a:t>
            </a:r>
          </a:p>
          <a:p>
            <a:r>
              <a:rPr lang="zh-CN" sz="2800">
                <a:latin typeface="华文楷体" pitchFamily="2" charset="-122"/>
                <a:ea typeface="华文楷体" pitchFamily="2" charset="-122"/>
              </a:rPr>
              <a:t>占地面积：</a:t>
            </a:r>
            <a:r>
              <a:rPr lang="zh-CN" altLang="zh-CN" sz="2800">
                <a:latin typeface="华文楷体" pitchFamily="2" charset="-122"/>
                <a:ea typeface="华文楷体" pitchFamily="2" charset="-122"/>
              </a:rPr>
              <a:t>150000m</a:t>
            </a:r>
            <a:r>
              <a:rPr lang="zh-CN" altLang="zh-CN" sz="2800" baseline="30000">
                <a:latin typeface="华文楷体" pitchFamily="2" charset="-122"/>
                <a:ea typeface="华文楷体" pitchFamily="2" charset="-122"/>
              </a:rPr>
              <a:t>2</a:t>
            </a:r>
          </a:p>
          <a:p>
            <a:r>
              <a:rPr lang="zh-CN" sz="2800">
                <a:latin typeface="华文楷体" pitchFamily="2" charset="-122"/>
                <a:ea typeface="华文楷体" pitchFamily="2" charset="-122"/>
              </a:rPr>
              <a:t>达标要求：地表</a:t>
            </a:r>
            <a:r>
              <a:rPr lang="zh-CN" altLang="zh-CN" sz="2800">
                <a:latin typeface="华文楷体" pitchFamily="2" charset="-122"/>
                <a:ea typeface="华文楷体" pitchFamily="2" charset="-122"/>
              </a:rPr>
              <a:t>IV</a:t>
            </a:r>
            <a:r>
              <a:rPr lang="zh-CN" sz="2800">
                <a:latin typeface="华文楷体" pitchFamily="2" charset="-122"/>
                <a:ea typeface="华文楷体" pitchFamily="2" charset="-122"/>
              </a:rPr>
              <a:t>类水要求，部分满足</a:t>
            </a:r>
            <a:r>
              <a:rPr lang="zh-CN" altLang="zh-CN" sz="2800">
                <a:latin typeface="华文楷体" pitchFamily="2" charset="-122"/>
                <a:ea typeface="华文楷体" pitchFamily="2" charset="-122"/>
              </a:rPr>
              <a:t>III</a:t>
            </a:r>
            <a:r>
              <a:rPr lang="zh-CN" sz="2800">
                <a:latin typeface="华文楷体" pitchFamily="2" charset="-122"/>
                <a:ea typeface="华文楷体" pitchFamily="2" charset="-122"/>
              </a:rPr>
              <a:t>类要求</a:t>
            </a:r>
          </a:p>
          <a:p>
            <a:r>
              <a:rPr lang="zh-CN" sz="2800">
                <a:latin typeface="华文楷体" pitchFamily="2" charset="-122"/>
                <a:ea typeface="华文楷体" pitchFamily="2" charset="-122"/>
              </a:rPr>
              <a:t>目前状况：正常运行，出水达标</a:t>
            </a:r>
          </a:p>
        </p:txBody>
      </p:sp>
    </p:spTree>
  </p:cSld>
  <p:clrMapOvr>
    <a:masterClrMapping/>
  </p:clrMapOvr>
</p:sld>
</file>

<file path=ppt/theme/theme1.xml><?xml version="1.0" encoding="utf-8"?>
<a:theme xmlns:a="http://schemas.openxmlformats.org/drawingml/2006/main" name="watercontrol2">
  <a:themeElements>
    <a:clrScheme name="平衡">
      <a:dk1>
        <a:sysClr val="windowText" lastClr="000000"/>
      </a:dk1>
      <a:lt1>
        <a:sysClr val="window" lastClr="CCE8C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视点">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3.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watercontrol2</Template>
  <TotalTime>3173</TotalTime>
  <Words>7201</Words>
  <Application>Microsoft Office PowerPoint</Application>
  <PresentationFormat>全屏显示(4:3)</PresentationFormat>
  <Paragraphs>707</Paragraphs>
  <Slides>133</Slides>
  <Notes>6</Notes>
  <HiddenSlides>0</HiddenSlides>
  <MMClips>0</MMClips>
  <ScaleCrop>false</ScaleCrop>
  <HeadingPairs>
    <vt:vector size="8" baseType="variant">
      <vt:variant>
        <vt:lpstr>已用的字体</vt:lpstr>
      </vt:variant>
      <vt:variant>
        <vt:i4>14</vt:i4>
      </vt:variant>
      <vt:variant>
        <vt:lpstr>主题</vt:lpstr>
      </vt:variant>
      <vt:variant>
        <vt:i4>1</vt:i4>
      </vt:variant>
      <vt:variant>
        <vt:lpstr>嵌入 OLE 服务器</vt:lpstr>
      </vt:variant>
      <vt:variant>
        <vt:i4>0</vt:i4>
      </vt:variant>
      <vt:variant>
        <vt:lpstr>幻灯片标题</vt:lpstr>
      </vt:variant>
      <vt:variant>
        <vt:i4>133</vt:i4>
      </vt:variant>
    </vt:vector>
  </HeadingPairs>
  <TitlesOfParts>
    <vt:vector size="148" baseType="lpstr">
      <vt:lpstr>黑体</vt:lpstr>
      <vt:lpstr>华文行楷</vt:lpstr>
      <vt:lpstr>华文楷体</vt:lpstr>
      <vt:lpstr>华文新魏</vt:lpstr>
      <vt:lpstr>宋体</vt:lpstr>
      <vt:lpstr>微软雅黑</vt:lpstr>
      <vt:lpstr>좋은 귀염둥이빼로</vt:lpstr>
      <vt:lpstr>Arial</vt:lpstr>
      <vt:lpstr>Book Antiqua</vt:lpstr>
      <vt:lpstr>Calibri</vt:lpstr>
      <vt:lpstr>Tahoma</vt:lpstr>
      <vt:lpstr>Times New Roman</vt:lpstr>
      <vt:lpstr>Verdana</vt:lpstr>
      <vt:lpstr>Wingdings</vt:lpstr>
      <vt:lpstr>watercontrol2</vt:lpstr>
      <vt:lpstr>第七章 人工湿地处理系统</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单体微型人工湿地低成本污水生物处理系统</vt:lpstr>
      <vt:lpstr>配合厌氧消化池（如沼气池）等预处理设施，该系统也可以用于废水排放量较小（2－3m3/日左右）的分散居住点等的污水处理。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人工湿地设计原理</vt:lpstr>
      <vt:lpstr>1.湿地基质的过滤吸附作用</vt:lpstr>
      <vt:lpstr>2. 湿地植物的作用</vt:lpstr>
      <vt:lpstr>2. 湿地植物的作用</vt:lpstr>
      <vt:lpstr>3. 微生物的消解作用</vt:lpstr>
      <vt:lpstr>4.其他生物作用</vt:lpstr>
      <vt:lpstr>人工湿地对N、P去除-利用生物脱氮及植物吸收方法</vt:lpstr>
      <vt:lpstr>人工湿地与稳定塘的区别</vt:lpstr>
      <vt:lpstr>人工湿地工程设计</vt:lpstr>
      <vt:lpstr>人工湿地的设计</vt:lpstr>
      <vt:lpstr>设计步骤</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美国自然资源保护机关（NRCS）规范中提出了两种计算湿地尺寸的方法</vt:lpstr>
      <vt:lpstr>PowerPoint 演示文稿</vt:lpstr>
      <vt:lpstr>PowerPoint 演示文稿</vt:lpstr>
      <vt:lpstr>PowerPoint 演示文稿</vt:lpstr>
      <vt:lpstr>PowerPoint 演示文稿</vt:lpstr>
      <vt:lpstr>PowerPoint 演示文稿</vt:lpstr>
      <vt:lpstr>人工湿地设计中须考虑的问题</vt:lpstr>
      <vt:lpstr>人工湿地中的植物</vt:lpstr>
      <vt:lpstr>PowerPoint 演示文稿</vt:lpstr>
      <vt:lpstr>PowerPoint 演示文稿</vt:lpstr>
      <vt:lpstr>PowerPoint 演示文稿</vt:lpstr>
      <vt:lpstr>PowerPoint 演示文稿</vt:lpstr>
      <vt:lpstr>PowerPoint 演示文稿</vt:lpstr>
      <vt:lpstr>植物在人工湿地中的作用</vt:lpstr>
      <vt:lpstr>植物在人工湿地中的作用----去除污染物</vt:lpstr>
      <vt:lpstr>植物在人工湿地中的作用--维持人工湿地环境</vt:lpstr>
      <vt:lpstr>植物在人工湿地中的作用----生态美学价值</vt:lpstr>
      <vt:lpstr>PowerPoint 演示文稿</vt:lpstr>
      <vt:lpstr>植物在人工湿地中的作用--经济价值</vt:lpstr>
      <vt:lpstr>植物在人工湿地中的作用----传输物质</vt:lpstr>
      <vt:lpstr>湿地植物的选择原则</vt:lpstr>
      <vt:lpstr>PowerPoint 演示文稿</vt:lpstr>
      <vt:lpstr>PowerPoint 演示文稿</vt:lpstr>
      <vt:lpstr>PowerPoint 演示文稿</vt:lpstr>
      <vt:lpstr>PowerPoint 演示文稿</vt:lpstr>
      <vt:lpstr>PowerPoint 演示文稿</vt:lpstr>
      <vt:lpstr>PowerPoint 演示文稿</vt:lpstr>
      <vt:lpstr>人工湿地应用实例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云南玉溪九溪人工湿地公园</vt:lpstr>
      <vt:lpstr>1.九溪湿地公园基本情况</vt:lpstr>
      <vt:lpstr>PowerPoint 演示文稿</vt:lpstr>
      <vt:lpstr>PowerPoint 演示文稿</vt:lpstr>
      <vt:lpstr>2.九溪人工湿地场地分析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上海世博园后滩公园湿地景观设计</vt:lpstr>
      <vt:lpstr>上海世博园后滩公园湿地景观设计</vt:lpstr>
      <vt:lpstr>上海世博园后滩公园湿地景观设计</vt:lpstr>
      <vt:lpstr>上海世博园后滩公园湿地景观设计</vt:lpstr>
      <vt:lpstr>上海世博园后滩公园湿地景观设计</vt:lpstr>
      <vt:lpstr>上海世博园后滩公园湿地景观设计</vt:lpstr>
      <vt:lpstr>上海世博园后滩公园湿地景观设计</vt:lpstr>
      <vt:lpstr>上海世博园后滩公园湿地景观设计</vt:lpstr>
      <vt:lpstr>上海世博园后滩公园湿地景观设计</vt:lpstr>
      <vt:lpstr>上海世博园后滩公园湿地景观设计</vt:lpstr>
      <vt:lpstr>上海世博园后滩公园湿地景观设计</vt:lpstr>
      <vt:lpstr>成都目前最大的人工湿地—                     凤凰河人工湿地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Thank you!</vt:lpstr>
    </vt:vector>
  </TitlesOfParts>
  <Company>Nankai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水污染控制工程2</dc:title>
  <dc:creator>ZHANG Ying</dc:creator>
  <cp:lastModifiedBy>xbany</cp:lastModifiedBy>
  <cp:revision>209</cp:revision>
  <dcterms:created xsi:type="dcterms:W3CDTF">2007-07-17T09:14:50Z</dcterms:created>
  <dcterms:modified xsi:type="dcterms:W3CDTF">2019-04-12T02:15:05Z</dcterms:modified>
</cp:coreProperties>
</file>