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24"/>
  </p:notesMasterIdLst>
  <p:sldIdLst>
    <p:sldId id="275" r:id="rId2"/>
    <p:sldId id="315" r:id="rId3"/>
    <p:sldId id="316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430" r:id="rId12"/>
    <p:sldId id="325" r:id="rId13"/>
    <p:sldId id="326" r:id="rId14"/>
    <p:sldId id="431" r:id="rId15"/>
    <p:sldId id="327" r:id="rId16"/>
    <p:sldId id="328" r:id="rId17"/>
    <p:sldId id="329" r:id="rId18"/>
    <p:sldId id="331" r:id="rId19"/>
    <p:sldId id="432" r:id="rId20"/>
    <p:sldId id="333" r:id="rId21"/>
    <p:sldId id="429" r:id="rId22"/>
    <p:sldId id="428" r:id="rId23"/>
  </p:sldIdLst>
  <p:sldSz cx="9144000" cy="6858000" type="screen4x3"/>
  <p:notesSz cx="6400800" cy="86868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F57A"/>
    <a:srgbClr val="CC00CC"/>
    <a:srgbClr val="F01085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43" autoAdjust="0"/>
  </p:normalViewPr>
  <p:slideViewPr>
    <p:cSldViewPr>
      <p:cViewPr varScale="1">
        <p:scale>
          <a:sx n="120" d="100"/>
          <a:sy n="120" d="100"/>
        </p:scale>
        <p:origin x="134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680" cy="4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639" y="0"/>
            <a:ext cx="2773680" cy="4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8700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0080" y="4126230"/>
            <a:ext cx="5120640" cy="3909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952"/>
            <a:ext cx="2773680" cy="4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639" y="8250952"/>
            <a:ext cx="2773680" cy="4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82A020EF-7963-4D87-9F90-EDE239DA3E0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水流在运动过程中单位质量液体的机械能的</a:t>
            </a:r>
            <a:r>
              <a:rPr lang="zh-CN" altLang="en-US" sz="1200" i="1" kern="1200" dirty="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rPr>
              <a:t>损失</a:t>
            </a:r>
            <a:r>
              <a:rPr lang="zh-CN" altLang="en-US" dirty="0"/>
              <a:t>称为</a:t>
            </a:r>
            <a:r>
              <a:rPr lang="zh-CN" altLang="en-US" sz="1200" i="1" kern="1200" dirty="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rPr>
              <a:t>水头损失</a:t>
            </a:r>
            <a:r>
              <a:rPr lang="zh-CN" altLang="en-US" dirty="0"/>
              <a:t>。产生</a:t>
            </a:r>
            <a:r>
              <a:rPr lang="zh-CN" altLang="en-US" sz="1200" i="1" kern="1200" dirty="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rPr>
              <a:t>水头损失</a:t>
            </a:r>
            <a:r>
              <a:rPr lang="zh-CN" altLang="en-US" dirty="0"/>
              <a:t>的原因有内因和外因两种，外界对水流的阻力是产生</a:t>
            </a:r>
            <a:r>
              <a:rPr lang="zh-CN" altLang="en-US" sz="1200" i="1" kern="1200" dirty="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rPr>
              <a:t>水头损失</a:t>
            </a:r>
            <a:r>
              <a:rPr lang="zh-CN" altLang="en-US" dirty="0"/>
              <a:t>的主要外因，液体的粘滞性是产生</a:t>
            </a:r>
            <a:r>
              <a:rPr lang="zh-CN" altLang="en-US" sz="1200" i="1" kern="1200" dirty="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rPr>
              <a:t>水头损失</a:t>
            </a:r>
            <a:r>
              <a:rPr lang="zh-CN" altLang="en-US" dirty="0"/>
              <a:t>的主要内因，也是根本原因。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A020EF-7963-4D87-9F90-EDE239DA3E02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A020EF-7963-4D87-9F90-EDE239DA3E02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C000"/>
                </a:solidFill>
                <a:latin typeface="黑体" pitchFamily="2" charset="-122"/>
                <a:ea typeface="黑体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just">
              <a:buNone/>
              <a:defRPr>
                <a:solidFill>
                  <a:srgbClr val="FFC000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  <a:latin typeface="Calibri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E6389-8D40-4829-983D-559B2308AF9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ED398-C109-4DE4-B498-3E2B054B795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buFont typeface="Wingdings" pitchFamily="2" charset="2"/>
              <a:buChar char="Ø"/>
              <a:defRPr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1pPr>
            <a:lvl2pPr algn="just">
              <a:buFont typeface="Wingdings" pitchFamily="2" charset="2"/>
              <a:buChar char="ü"/>
              <a:defRPr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2pPr>
            <a:lvl3pPr algn="just">
              <a:defRPr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3pPr>
            <a:lvl4pPr algn="just">
              <a:defRPr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4pPr>
            <a:lvl5pPr algn="just">
              <a:defRPr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rgbClr val="FFC000"/>
                </a:solidFill>
              </a:defRPr>
            </a:lvl1pPr>
          </a:lstStyle>
          <a:p>
            <a:pPr>
              <a:defRPr/>
            </a:pPr>
            <a:fld id="{6FDBDE26-9770-4993-B050-F9A1A2CF5D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B3C28-79DD-4BB0-9392-879335D09F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4D92A-25B9-40BF-B0EC-B5F3BE260C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CD4DC-A919-4815-ABE0-3062171952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2B6E7-5C80-48CD-A50A-F7164C1FB2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1DD8E-36AA-47E3-8D0A-1AA372EBD0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5B35E-3A19-4FDD-89FA-9207D72AA8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635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891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4"/>
          <p:cNvSpPr txBox="1">
            <a:spLocks/>
          </p:cNvSpPr>
          <p:nvPr/>
        </p:nvSpPr>
        <p:spPr>
          <a:xfrm>
            <a:off x="0" y="0"/>
            <a:ext cx="6072188" cy="365125"/>
          </a:xfrm>
          <a:prstGeom prst="rect">
            <a:avLst/>
          </a:prstGeom>
        </p:spPr>
        <p:txBody>
          <a:bodyPr lIns="36000" tIns="36000" rIns="36000" bIns="36000"/>
          <a:lstStyle>
            <a:lvl1pPr algn="l">
              <a:defRPr sz="18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spcBef>
                <a:spcPct val="50000"/>
              </a:spcBef>
              <a:defRPr/>
            </a:pPr>
            <a:r>
              <a:rPr lang="zh-CN" altLang="en-US" dirty="0">
                <a:solidFill>
                  <a:srgbClr val="CC00CC"/>
                </a:solidFill>
                <a:latin typeface="黑体" pitchFamily="2" charset="-122"/>
                <a:ea typeface="黑体" pitchFamily="2" charset="-122"/>
              </a:rPr>
              <a:t>水污染生态控制工程</a:t>
            </a:r>
            <a:r>
              <a:rPr lang="en-US" altLang="zh-CN" dirty="0">
                <a:solidFill>
                  <a:srgbClr val="CC00CC"/>
                </a:solidFill>
                <a:latin typeface="黑体" pitchFamily="2" charset="-122"/>
                <a:ea typeface="黑体" pitchFamily="2" charset="-122"/>
              </a:rPr>
              <a:t>——</a:t>
            </a:r>
            <a:r>
              <a:rPr lang="zh-CN" altLang="en-US" dirty="0">
                <a:solidFill>
                  <a:srgbClr val="CC00CC"/>
                </a:solidFill>
                <a:latin typeface="黑体" pitchFamily="2" charset="-122"/>
                <a:ea typeface="黑体" pitchFamily="2" charset="-122"/>
              </a:rPr>
              <a:t>第二章 污水预处理</a:t>
            </a:r>
          </a:p>
        </p:txBody>
      </p:sp>
      <p:sp>
        <p:nvSpPr>
          <p:cNvPr id="11" name="矩形 10"/>
          <p:cNvSpPr/>
          <p:nvPr/>
        </p:nvSpPr>
        <p:spPr>
          <a:xfrm>
            <a:off x="6012160" y="6381328"/>
            <a:ext cx="28160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 Antiqua" pitchFamily="18" charset="0"/>
              </a:rPr>
              <a:t>Shan</a:t>
            </a:r>
            <a:r>
              <a:rPr lang="en-US" altLang="zh-CN" sz="1200" b="1" baseline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 Antiqua" pitchFamily="18" charset="0"/>
              </a:rPr>
              <a:t>dong  Agricultural </a:t>
            </a:r>
            <a:r>
              <a:rPr lang="en-US" altLang="zh-CN" sz="1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ook Antiqua" pitchFamily="18" charset="0"/>
              </a:rPr>
              <a:t>University</a:t>
            </a:r>
            <a:endParaRPr lang="zh-CN" altLang="en-US" sz="1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Book Antiqua" pitchFamily="18" charset="0"/>
            </a:endParaRP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0" y="332656"/>
            <a:ext cx="9144000" cy="0"/>
          </a:xfrm>
          <a:prstGeom prst="line">
            <a:avLst/>
          </a:prstGeom>
          <a:ln w="25400">
            <a:solidFill>
              <a:srgbClr val="0BF5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4" r:id="rId1"/>
    <p:sldLayoutId id="2147483833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 kern="1200">
          <a:solidFill>
            <a:srgbClr val="FFC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黑体" pitchFamily="2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FFC000"/>
          </a:solidFill>
          <a:latin typeface="Verdana" pitchFamily="34" charset="0"/>
          <a:ea typeface="黑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FFC000"/>
          </a:solidFill>
          <a:latin typeface="Verdana" pitchFamily="34" charset="0"/>
          <a:ea typeface="黑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FFC000"/>
          </a:solidFill>
          <a:latin typeface="Verdana" pitchFamily="34" charset="0"/>
          <a:ea typeface="黑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FFC000"/>
          </a:solidFill>
          <a:latin typeface="Verdana" pitchFamily="34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C000"/>
          </a:solidFill>
          <a:latin typeface="Verdana" pitchFamily="34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C000"/>
          </a:solidFill>
          <a:latin typeface="Verdana" pitchFamily="34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C000"/>
          </a:solidFill>
          <a:latin typeface="Verdana" pitchFamily="34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C000"/>
          </a:solidFill>
          <a:latin typeface="Verdana" pitchFamily="34" charset="0"/>
          <a:ea typeface="黑体" pitchFamily="2" charset="-122"/>
        </a:defRPr>
      </a:lvl9pPr>
    </p:titleStyle>
    <p:bodyStyle>
      <a:lvl1pPr marL="342900" indent="-342900" algn="just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 kern="1200">
          <a:solidFill>
            <a:srgbClr val="FFC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黑体" pitchFamily="2" charset="-122"/>
          <a:cs typeface="Times New Roman" pitchFamily="18" charset="0"/>
        </a:defRPr>
      </a:lvl1pPr>
      <a:lvl2pPr marL="742950" indent="-285750" algn="just" rtl="0" fontAlgn="base">
        <a:spcBef>
          <a:spcPct val="20000"/>
        </a:spcBef>
        <a:spcAft>
          <a:spcPct val="0"/>
        </a:spcAft>
        <a:buFont typeface="Wingdings" pitchFamily="2" charset="2"/>
        <a:buChar char="ü"/>
        <a:defRPr sz="2800" kern="1200">
          <a:solidFill>
            <a:srgbClr val="FFC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黑体" pitchFamily="2" charset="-122"/>
          <a:cs typeface="Times New Roman" pitchFamily="18" charset="0"/>
        </a:defRPr>
      </a:lvl2pPr>
      <a:lvl3pPr marL="1143000" indent="-228600" algn="just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FFC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黑体" pitchFamily="2" charset="-122"/>
          <a:cs typeface="Times New Roman" pitchFamily="18" charset="0"/>
        </a:defRPr>
      </a:lvl3pPr>
      <a:lvl4pPr marL="1600200" indent="-228600" algn="just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FFC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黑体" pitchFamily="2" charset="-122"/>
          <a:cs typeface="Times New Roman" pitchFamily="18" charset="0"/>
        </a:defRPr>
      </a:lvl4pPr>
      <a:lvl5pPr marL="2057400" indent="-228600" algn="just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FFC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黑体" pitchFamily="2" charset="-122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&#27745;&#27700;&#30340;&#29289;&#29702;&#22788;&#29702;1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video" Target="file:///E:\&#27700;&#27745;&#26579;&#25511;&#21046;&#32032;&#26448;&#24211;&#19978;\source\&#36716;&#30424;&#24335;&#28388;&#32593;.avi" TargetMode="External"/><Relationship Id="rId7" Type="http://schemas.openxmlformats.org/officeDocument/2006/relationships/hyperlink" Target="../&#26118;&#26126;&#20918;&#37329;&#31934;&#21697;&#35838;/&#26118;&#26126;&#20918;&#37329;ppt/&#32032;&#26448;&#24211;/SCLLX/&#24494;&#28388;&#26426;.rmvb" TargetMode="External"/><Relationship Id="rId2" Type="http://schemas.openxmlformats.org/officeDocument/2006/relationships/video" Target="file:///E:\&#27700;&#27745;&#26579;&#25511;&#21046;&#32032;&#26448;&#24211;&#19978;\source\&#25391;&#21160;&#24335;&#31579;&#32593;.avi" TargetMode="External"/><Relationship Id="rId1" Type="http://schemas.openxmlformats.org/officeDocument/2006/relationships/video" Target="file:///E:\&#27700;&#27745;&#26579;&#25511;&#21046;&#32032;&#26448;&#24211;&#19978;\source\&#27700;&#21147;&#31579;&#32593;.avi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34.wmf"/><Relationship Id="rId5" Type="http://schemas.openxmlformats.org/officeDocument/2006/relationships/image" Target="../media/image31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33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E:\&#19996;&#26041;&#20223;&#30495;\&#27700;&#27745;&#26579;&#25511;&#21046;&#32032;&#26448;&#24211;&#19979;\source\&#38050;&#32499;&#29301;&#24341;&#24335;&#26684;&#26629;&#38500;&#27745;&#26426;.avi" TargetMode="External"/><Relationship Id="rId1" Type="http://schemas.openxmlformats.org/officeDocument/2006/relationships/video" Target="file:///E:\&#27700;&#27745;&#26579;&#25511;&#21046;&#32032;&#26448;&#24211;&#19978;\source\&#22238;&#36716;&#24335;&#26684;&#26629;&#38500;&#27745;&#26426;.avi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1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8.wmf"/><Relationship Id="rId9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836712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第</a:t>
            </a:r>
            <a:r>
              <a:rPr lang="en-US" altLang="zh-CN" sz="36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章  污水预处理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699792" y="2120242"/>
            <a:ext cx="3384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 dirty="0">
                <a:solidFill>
                  <a:srgbClr val="FFFF00"/>
                </a:solidFill>
                <a:latin typeface="楷体_GB2312" charset="-122"/>
                <a:ea typeface="楷体_GB2312" charset="-122"/>
              </a:rPr>
              <a:t>2.1  </a:t>
            </a:r>
            <a:r>
              <a:rPr lang="zh-CN" altLang="en-US" sz="3200" b="1" dirty="0">
                <a:solidFill>
                  <a:srgbClr val="FFFF00"/>
                </a:solidFill>
                <a:latin typeface="楷体_GB2312" charset="-122"/>
                <a:ea typeface="楷体_GB2312" charset="-122"/>
              </a:rPr>
              <a:t>筛滤</a:t>
            </a:r>
            <a:endParaRPr lang="zh-CN" altLang="en-US" sz="3200" b="1" dirty="0">
              <a:solidFill>
                <a:srgbClr val="FFFF00"/>
              </a:solidFill>
              <a:latin typeface="楷体_GB2312" charset="-122"/>
              <a:ea typeface="楷体_GB2312" charset="-122"/>
              <a:hlinkClick r:id="rId2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548061" y="3284984"/>
            <a:ext cx="5688012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FFFF00"/>
                </a:solidFill>
                <a:latin typeface="楷体_GB2312" charset="-122"/>
                <a:ea typeface="楷体_GB2312" charset="-122"/>
              </a:rPr>
              <a:t>2.2  </a:t>
            </a:r>
            <a:r>
              <a:rPr lang="zh-CN" altLang="en-US" sz="3200" b="1" dirty="0">
                <a:solidFill>
                  <a:srgbClr val="FFFF00"/>
                </a:solidFill>
                <a:latin typeface="楷体_GB2312" charset="-122"/>
                <a:ea typeface="楷体_GB2312" charset="-122"/>
              </a:rPr>
              <a:t>水的调节</a:t>
            </a:r>
            <a:endParaRPr lang="en-US" altLang="zh-CN" sz="3200" b="1" dirty="0">
              <a:solidFill>
                <a:srgbClr val="FFFF00"/>
              </a:solidFill>
              <a:latin typeface="楷体_GB2312" charset="-122"/>
              <a:ea typeface="楷体_GB2312" charset="-122"/>
              <a:hlinkClick r:id="rId2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endParaRPr lang="zh-CN" altLang="en-US" sz="3200" b="1" dirty="0">
              <a:ea typeface="宋体" pitchFamily="2" charset="-122"/>
            </a:endParaRPr>
          </a:p>
          <a:p>
            <a:pPr algn="l">
              <a:spcBef>
                <a:spcPct val="50000"/>
              </a:spcBef>
            </a:pPr>
            <a:endParaRPr lang="en-US" altLang="zh-CN" dirty="0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68313" y="333375"/>
            <a:ext cx="309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/>
            <a:r>
              <a:rPr lang="zh-CN" altLang="en-US" sz="24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栅渣量</a:t>
            </a:r>
            <a:r>
              <a:rPr lang="en-US" altLang="zh-CN" sz="24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W</a:t>
            </a:r>
            <a:r>
              <a:rPr lang="zh-CN" altLang="en-US" sz="24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m</a:t>
            </a:r>
            <a:r>
              <a:rPr lang="en-US" altLang="zh-CN" sz="2400" b="1" baseline="3000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en-US" altLang="zh-CN" sz="2400" b="1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/d)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12800" y="323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Object 12"/>
          <p:cNvGraphicFramePr>
            <a:graphicFrameLocks noChangeAspect="1"/>
          </p:cNvGraphicFramePr>
          <p:nvPr/>
        </p:nvGraphicFramePr>
        <p:xfrm>
          <a:off x="395288" y="908050"/>
          <a:ext cx="2665412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6" r:id="rId3" imgW="1384300" imgH="431800" progId="">
                  <p:embed/>
                </p:oleObj>
              </mc:Choice>
              <mc:Fallback>
                <p:oleObj r:id="rId3" imgW="1384300" imgH="43180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908050"/>
                        <a:ext cx="2665412" cy="82867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2"/>
                          </a:gs>
                          <a:gs pos="50000">
                            <a:schemeClr val="hlink"/>
                          </a:gs>
                          <a:gs pos="100000">
                            <a:schemeClr val="accent2"/>
                          </a:gs>
                        </a:gsLst>
                        <a:lin ang="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3348038" y="836613"/>
            <a:ext cx="55444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式中：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W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栅渣量标准（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en-US" altLang="zh-CN" sz="2400" b="1" baseline="30000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/10</a:t>
            </a:r>
            <a:r>
              <a:rPr lang="en-US" altLang="zh-CN" sz="2400" b="1" baseline="30000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m</a:t>
            </a:r>
            <a:r>
              <a:rPr lang="en-US" altLang="zh-CN" sz="2400" b="1" baseline="30000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污水）</a:t>
            </a:r>
          </a:p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K</a:t>
            </a:r>
            <a:r>
              <a:rPr lang="zh-CN" altLang="en-US" sz="2400" b="1" baseline="-25000" dirty="0">
                <a:latin typeface="华文楷体" pitchFamily="2" charset="-122"/>
                <a:ea typeface="华文楷体" pitchFamily="2" charset="-122"/>
              </a:rPr>
              <a:t>总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总变化系数 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6C228AE-509B-49AC-8BFF-8A18A10718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573326"/>
              </p:ext>
            </p:extLst>
          </p:nvPr>
        </p:nvGraphicFramePr>
        <p:xfrm>
          <a:off x="323528" y="2953076"/>
          <a:ext cx="8640961" cy="1699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>
                  <a:extLst>
                    <a:ext uri="{9D8B030D-6E8A-4147-A177-3AD203B41FA5}">
                      <a16:colId xmlns:a16="http://schemas.microsoft.com/office/drawing/2014/main" val="1100570167"/>
                    </a:ext>
                  </a:extLst>
                </a:gridCol>
                <a:gridCol w="462908">
                  <a:extLst>
                    <a:ext uri="{9D8B030D-6E8A-4147-A177-3AD203B41FA5}">
                      <a16:colId xmlns:a16="http://schemas.microsoft.com/office/drawing/2014/main" val="3821558708"/>
                    </a:ext>
                  </a:extLst>
                </a:gridCol>
                <a:gridCol w="510183">
                  <a:extLst>
                    <a:ext uri="{9D8B030D-6E8A-4147-A177-3AD203B41FA5}">
                      <a16:colId xmlns:a16="http://schemas.microsoft.com/office/drawing/2014/main" val="3129476078"/>
                    </a:ext>
                  </a:extLst>
                </a:gridCol>
                <a:gridCol w="658775">
                  <a:extLst>
                    <a:ext uri="{9D8B030D-6E8A-4147-A177-3AD203B41FA5}">
                      <a16:colId xmlns:a16="http://schemas.microsoft.com/office/drawing/2014/main" val="1451741784"/>
                    </a:ext>
                  </a:extLst>
                </a:gridCol>
                <a:gridCol w="583297">
                  <a:extLst>
                    <a:ext uri="{9D8B030D-6E8A-4147-A177-3AD203B41FA5}">
                      <a16:colId xmlns:a16="http://schemas.microsoft.com/office/drawing/2014/main" val="3998834957"/>
                    </a:ext>
                  </a:extLst>
                </a:gridCol>
                <a:gridCol w="585828">
                  <a:extLst>
                    <a:ext uri="{9D8B030D-6E8A-4147-A177-3AD203B41FA5}">
                      <a16:colId xmlns:a16="http://schemas.microsoft.com/office/drawing/2014/main" val="1375525554"/>
                    </a:ext>
                  </a:extLst>
                </a:gridCol>
                <a:gridCol w="585828">
                  <a:extLst>
                    <a:ext uri="{9D8B030D-6E8A-4147-A177-3AD203B41FA5}">
                      <a16:colId xmlns:a16="http://schemas.microsoft.com/office/drawing/2014/main" val="2922102565"/>
                    </a:ext>
                  </a:extLst>
                </a:gridCol>
                <a:gridCol w="585828">
                  <a:extLst>
                    <a:ext uri="{9D8B030D-6E8A-4147-A177-3AD203B41FA5}">
                      <a16:colId xmlns:a16="http://schemas.microsoft.com/office/drawing/2014/main" val="4253260123"/>
                    </a:ext>
                  </a:extLst>
                </a:gridCol>
                <a:gridCol w="659057">
                  <a:extLst>
                    <a:ext uri="{9D8B030D-6E8A-4147-A177-3AD203B41FA5}">
                      <a16:colId xmlns:a16="http://schemas.microsoft.com/office/drawing/2014/main" val="2095228315"/>
                    </a:ext>
                  </a:extLst>
                </a:gridCol>
                <a:gridCol w="659057">
                  <a:extLst>
                    <a:ext uri="{9D8B030D-6E8A-4147-A177-3AD203B41FA5}">
                      <a16:colId xmlns:a16="http://schemas.microsoft.com/office/drawing/2014/main" val="1646404633"/>
                    </a:ext>
                  </a:extLst>
                </a:gridCol>
                <a:gridCol w="659057">
                  <a:extLst>
                    <a:ext uri="{9D8B030D-6E8A-4147-A177-3AD203B41FA5}">
                      <a16:colId xmlns:a16="http://schemas.microsoft.com/office/drawing/2014/main" val="301719627"/>
                    </a:ext>
                  </a:extLst>
                </a:gridCol>
                <a:gridCol w="805514">
                  <a:extLst>
                    <a:ext uri="{9D8B030D-6E8A-4147-A177-3AD203B41FA5}">
                      <a16:colId xmlns:a16="http://schemas.microsoft.com/office/drawing/2014/main" val="3004178315"/>
                    </a:ext>
                  </a:extLst>
                </a:gridCol>
                <a:gridCol w="805510">
                  <a:extLst>
                    <a:ext uri="{9D8B030D-6E8A-4147-A177-3AD203B41FA5}">
                      <a16:colId xmlns:a16="http://schemas.microsoft.com/office/drawing/2014/main" val="1057510081"/>
                    </a:ext>
                  </a:extLst>
                </a:gridCol>
              </a:tblGrid>
              <a:tr h="84999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/>
                        <a:t>平均日流量</a:t>
                      </a:r>
                      <a:r>
                        <a:rPr lang="en-US" altLang="zh-CN" sz="1200" dirty="0"/>
                        <a:t>/</a:t>
                      </a:r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L/s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5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8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12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15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25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40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70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120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200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500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750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1600</a:t>
                      </a:r>
                      <a:endParaRPr lang="zh-CN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1910516"/>
                  </a:ext>
                </a:extLst>
              </a:tr>
              <a:tr h="84999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latin typeface="华文楷体" pitchFamily="2" charset="-122"/>
                          <a:ea typeface="华文楷体" pitchFamily="2" charset="-122"/>
                        </a:rPr>
                        <a:t> </a:t>
                      </a:r>
                      <a:r>
                        <a:rPr lang="en-US" altLang="zh-CN" sz="1200" b="1" dirty="0">
                          <a:latin typeface="华文楷体" pitchFamily="2" charset="-122"/>
                          <a:ea typeface="华文楷体" pitchFamily="2" charset="-122"/>
                        </a:rPr>
                        <a:t>K</a:t>
                      </a:r>
                      <a:r>
                        <a:rPr lang="zh-CN" altLang="en-US" sz="1200" b="1" baseline="-25000" dirty="0">
                          <a:latin typeface="华文楷体" pitchFamily="2" charset="-122"/>
                          <a:ea typeface="华文楷体" pitchFamily="2" charset="-122"/>
                        </a:rPr>
                        <a:t>总</a:t>
                      </a:r>
                      <a:r>
                        <a:rPr lang="zh-CN" altLang="en-US" sz="1200" b="1" dirty="0">
                          <a:latin typeface="华文楷体" pitchFamily="2" charset="-122"/>
                          <a:ea typeface="华文楷体" pitchFamily="2" charset="-122"/>
                        </a:rPr>
                        <a:t> 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2.3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2.2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2.1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2.0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1.92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1.80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1.70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1.59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1.50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1.40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1.30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1.20</a:t>
                      </a:r>
                      <a:endParaRPr lang="zh-CN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5248088"/>
                  </a:ext>
                </a:extLst>
              </a:tr>
            </a:tbl>
          </a:graphicData>
        </a:graphic>
      </p:graphicFrame>
      <p:sp>
        <p:nvSpPr>
          <p:cNvPr id="14" name="Text Box 13">
            <a:extLst>
              <a:ext uri="{FF2B5EF4-FFF2-40B4-BE49-F238E27FC236}">
                <a16:creationId xmlns:a16="http://schemas.microsoft.com/office/drawing/2014/main" id="{53E20275-8BD0-499B-A1F9-4010548D7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2344826"/>
            <a:ext cx="55444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生活污水流量总变化系数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12800" y="323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30513" y="518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Text Box 17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466196" y="884913"/>
            <a:ext cx="23764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/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栅渣的去处</a:t>
            </a:r>
            <a:r>
              <a:rPr lang="zh-CN" altLang="en-US" sz="24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：</a:t>
            </a: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454026" y="1462191"/>
            <a:ext cx="8137525" cy="114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填埋；焚烧（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820℃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以上）；堆肥；</a:t>
            </a:r>
          </a:p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将栅渣粉碎后再返回废水中，作为可沉固体进入初沉池。</a:t>
            </a:r>
          </a:p>
        </p:txBody>
      </p:sp>
      <p:pic>
        <p:nvPicPr>
          <p:cNvPr id="12" name="Picture 20"/>
          <p:cNvPicPr>
            <a:picLocks noChangeAspect="1" noChangeArrowheads="1"/>
          </p:cNvPicPr>
          <p:nvPr/>
        </p:nvPicPr>
        <p:blipFill>
          <a:blip r:embed="rId3" cstate="print"/>
          <a:srcRect r="59674"/>
          <a:stretch>
            <a:fillRect/>
          </a:stretch>
        </p:blipFill>
        <p:spPr bwMode="auto">
          <a:xfrm>
            <a:off x="611560" y="3356992"/>
            <a:ext cx="3672408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1"/>
          <p:cNvPicPr>
            <a:picLocks noChangeAspect="1" noChangeArrowheads="1"/>
          </p:cNvPicPr>
          <p:nvPr/>
        </p:nvPicPr>
        <p:blipFill>
          <a:blip r:embed="rId3" cstate="print"/>
          <a:srcRect l="51959"/>
          <a:stretch>
            <a:fillRect/>
          </a:stretch>
        </p:blipFill>
        <p:spPr bwMode="auto">
          <a:xfrm>
            <a:off x="4499942" y="3356992"/>
            <a:ext cx="360045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0475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2625" y="384830"/>
            <a:ext cx="3889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2800" b="1" dirty="0">
                <a:solidFill>
                  <a:schemeClr val="hlink"/>
                </a:solidFill>
                <a:latin typeface="楷体_GB2312" charset="-122"/>
                <a:ea typeface="楷体_GB2312" charset="-122"/>
              </a:rPr>
              <a:t>③</a:t>
            </a:r>
            <a:r>
              <a:rPr lang="zh-CN" altLang="en-US" sz="2800" b="1" dirty="0">
                <a:solidFill>
                  <a:schemeClr val="hlink"/>
                </a:solidFill>
                <a:latin typeface="隶书" pitchFamily="49" charset="-122"/>
              </a:rPr>
              <a:t>格栅设计注意要点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83642" y="908050"/>
            <a:ext cx="842486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lnSpc>
                <a:spcPct val="125000"/>
              </a:lnSpc>
            </a:pPr>
            <a:r>
              <a:rPr lang="en-US" altLang="en-US" b="1" dirty="0">
                <a:ea typeface="宋体" pitchFamily="2" charset="-122"/>
              </a:rPr>
              <a:t>①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防止栅前雍水：栅后渠底应比栅前渠底低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h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。；</a:t>
            </a:r>
          </a:p>
          <a:p>
            <a:pPr marL="342900" indent="-342900" algn="l">
              <a:lnSpc>
                <a:spcPct val="125000"/>
              </a:lnSpc>
            </a:pPr>
            <a:r>
              <a:rPr lang="en-US" altLang="en-US" b="1" dirty="0">
                <a:ea typeface="宋体" pitchFamily="2" charset="-122"/>
              </a:rPr>
              <a:t>②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二个平行格栅的设计；</a:t>
            </a:r>
          </a:p>
          <a:p>
            <a:pPr marL="342900" indent="-342900" algn="l">
              <a:lnSpc>
                <a:spcPct val="125000"/>
              </a:lnSpc>
            </a:pPr>
            <a:r>
              <a:rPr lang="en-US" altLang="en-US" b="1" dirty="0">
                <a:ea typeface="宋体" pitchFamily="2" charset="-122"/>
              </a:rPr>
              <a:t>③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栅前渠道断面尺寸的确定：由栅前流速与栅前水深而决定。 </a:t>
            </a:r>
          </a:p>
        </p:txBody>
      </p:sp>
      <p:sp>
        <p:nvSpPr>
          <p:cNvPr id="7" name="Rectangle 12"/>
          <p:cNvSpPr>
            <a:spLocks noRot="1" noChangeArrowheads="1"/>
          </p:cNvSpPr>
          <p:nvPr/>
        </p:nvSpPr>
        <p:spPr bwMode="auto">
          <a:xfrm>
            <a:off x="575692" y="3068638"/>
            <a:ext cx="7259637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125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①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过栅流速的控制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0.6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～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1.0m/s.</a:t>
            </a:r>
          </a:p>
          <a:p>
            <a:pPr algn="l">
              <a:lnSpc>
                <a:spcPct val="125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②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栅渣的清除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.</a:t>
            </a:r>
          </a:p>
          <a:p>
            <a:pPr algn="l">
              <a:lnSpc>
                <a:spcPct val="125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③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定期检查渠道的清渣情况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.</a:t>
            </a:r>
          </a:p>
          <a:p>
            <a:pPr algn="l">
              <a:lnSpc>
                <a:spcPct val="125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④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格栅除污机的除渣情况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.</a:t>
            </a:r>
          </a:p>
          <a:p>
            <a:pPr algn="l">
              <a:lnSpc>
                <a:spcPct val="125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⑤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卫生与安全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.</a:t>
            </a:r>
          </a:p>
          <a:p>
            <a:pPr>
              <a:lnSpc>
                <a:spcPct val="125000"/>
              </a:lnSpc>
              <a:spcBef>
                <a:spcPct val="20000"/>
              </a:spcBef>
              <a:defRPr/>
            </a:pPr>
            <a:r>
              <a:rPr lang="en-US" altLang="en-US" sz="2400" b="1" dirty="0">
                <a:latin typeface="华文楷体" pitchFamily="2" charset="-122"/>
                <a:ea typeface="华文楷体" pitchFamily="2" charset="-122"/>
              </a:rPr>
              <a:t>⑥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分析测量与记录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.</a:t>
            </a:r>
            <a:endParaRPr lang="zh-CN" altLang="en-US" sz="24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504254" y="2492375"/>
            <a:ext cx="4175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8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28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）格栅的运行与管理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水力筛网.avi">
            <a:hlinkClick r:id="" action="ppaction://media"/>
          </p:cNvPr>
          <p:cNvPicPr>
            <a:picLocks noGrp="1" noRot="1" noChangeAspect="1" noChangeArrowheads="1"/>
          </p:cNvPicPr>
          <p:nvPr>
            <p:ph sz="half" idx="1"/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188806" y="4317066"/>
            <a:ext cx="3115461" cy="2338057"/>
          </a:xfr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807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4400">
              <a:solidFill>
                <a:schemeClr val="tx2"/>
              </a:solidFill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6" name="振动式筛网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38156" y="4419601"/>
            <a:ext cx="3261630" cy="233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wlj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t="10823" b="4077"/>
          <a:stretch>
            <a:fillRect/>
          </a:stretch>
        </p:blipFill>
        <p:spPr bwMode="auto">
          <a:xfrm>
            <a:off x="5188806" y="1915037"/>
            <a:ext cx="3116994" cy="2278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转盘式滤网.avi">
            <a:hlinkClick r:id="" action="ppaction://media"/>
          </p:cNvPr>
          <p:cNvPicPr>
            <a:picLocks noRot="1" noChangeAspect="1" noChangeArrowheads="1"/>
          </p:cNvPicPr>
          <p:nvPr>
            <a:videoFile r:link="rId3"/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1238156" y="1885193"/>
            <a:ext cx="3261630" cy="2337745"/>
          </a:xfrm>
          <a:prstGeom prst="rect">
            <a:avLst/>
          </a:prstGeom>
        </p:spPr>
      </p:pic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B54241A1-1C81-48CA-B048-CE14B4DCD9F4}"/>
              </a:ext>
            </a:extLst>
          </p:cNvPr>
          <p:cNvCxnSpPr/>
          <p:nvPr/>
        </p:nvCxnSpPr>
        <p:spPr>
          <a:xfrm>
            <a:off x="1619672" y="2714895"/>
            <a:ext cx="64807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C3D391FD-233B-406C-9796-A25960D8BFC2}"/>
              </a:ext>
            </a:extLst>
          </p:cNvPr>
          <p:cNvCxnSpPr>
            <a:cxnSpLocks/>
          </p:cNvCxnSpPr>
          <p:nvPr/>
        </p:nvCxnSpPr>
        <p:spPr>
          <a:xfrm flipV="1">
            <a:off x="3203848" y="2348567"/>
            <a:ext cx="648072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A4AE4CFE-16E1-4BB1-9F45-B642A12B2504}"/>
              </a:ext>
            </a:extLst>
          </p:cNvPr>
          <p:cNvCxnSpPr>
            <a:cxnSpLocks/>
          </p:cNvCxnSpPr>
          <p:nvPr/>
        </p:nvCxnSpPr>
        <p:spPr>
          <a:xfrm>
            <a:off x="2699792" y="3284984"/>
            <a:ext cx="0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id="{EDD6E370-C4E0-49C0-B110-709179CD19E2}"/>
              </a:ext>
            </a:extLst>
          </p:cNvPr>
          <p:cNvSpPr/>
          <p:nvPr/>
        </p:nvSpPr>
        <p:spPr>
          <a:xfrm>
            <a:off x="3779912" y="455751"/>
            <a:ext cx="1149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Bef>
                <a:spcPct val="20000"/>
              </a:spcBef>
              <a:defRPr/>
            </a:pPr>
            <a:r>
              <a:rPr lang="en-US" altLang="zh-CN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2.</a:t>
            </a:r>
            <a:r>
              <a:rPr lang="zh-CN" alt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筛网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D699BBB-3D4F-49C8-AD7F-15B8F47319C8}"/>
              </a:ext>
            </a:extLst>
          </p:cNvPr>
          <p:cNvSpPr/>
          <p:nvPr/>
        </p:nvSpPr>
        <p:spPr>
          <a:xfrm>
            <a:off x="228600" y="986764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     在废水中含有较细小的悬浮杂物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(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纤维、纸浆、藻类等</a:t>
            </a:r>
            <a:r>
              <a:rPr lang="en-US" altLang="zh-CN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)</a:t>
            </a:r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不能被格栅截留，也难以用沉淀去除时，可选用筛网过滤设备。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5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vide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vide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59569" y="404664"/>
            <a:ext cx="8424862" cy="429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25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微滤机</a:t>
            </a:r>
            <a:endParaRPr lang="en-US" altLang="zh-CN" sz="28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 marL="342900" indent="-342900" algn="just">
              <a:lnSpc>
                <a:spcPct val="125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构造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：微滤机是一种截留细小悬浮物的筛网过滤器，有一个鼓状的金属框架，转鼓绕水平轴旋转，上面附有不锈钢丝编织成的支撑网和工作网。</a:t>
            </a:r>
            <a:endParaRPr lang="en-US" altLang="zh-CN" sz="2400" b="1" dirty="0">
              <a:latin typeface="华文楷体" pitchFamily="2" charset="-122"/>
              <a:ea typeface="华文楷体" pitchFamily="2" charset="-122"/>
            </a:endParaRPr>
          </a:p>
          <a:p>
            <a:pPr marL="342900" indent="-342900" algn="just">
              <a:lnSpc>
                <a:spcPct val="125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作用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：可用于自来水原水过滤，以去除藻类、水蚤等浮游生物；也可用于工业用水的过滤处理、工业废水中有用物质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(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比如纸浆回收）</a:t>
            </a:r>
            <a:endParaRPr lang="en-US" altLang="zh-CN" sz="2400" b="1" dirty="0">
              <a:latin typeface="华文楷体" pitchFamily="2" charset="-122"/>
              <a:ea typeface="华文楷体" pitchFamily="2" charset="-122"/>
            </a:endParaRPr>
          </a:p>
          <a:p>
            <a:pPr marL="342900" indent="-342900" algn="just">
              <a:lnSpc>
                <a:spcPct val="125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优点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：占地面积小、过滤能力大、操作方便</a:t>
            </a:r>
            <a:endParaRPr lang="en-US" altLang="zh-CN" sz="2400" b="1" dirty="0">
              <a:latin typeface="华文楷体" pitchFamily="2" charset="-122"/>
              <a:ea typeface="华文楷体" pitchFamily="2" charset="-122"/>
            </a:endParaRPr>
          </a:p>
          <a:p>
            <a:pPr marL="342900" indent="-342900" algn="l">
              <a:lnSpc>
                <a:spcPct val="125000"/>
              </a:lnSpc>
            </a:pPr>
            <a:endParaRPr lang="zh-CN" altLang="en-US" sz="2400" b="1" dirty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202754" name="Picture 2" descr="https://timgsa.baidu.com/timg?image&amp;quality=80&amp;size=b9999_10000&amp;sec=1551415047177&amp;di=9124a4d73a480c7168d78cf11d549e26&amp;imgtype=0&amp;src=http%3A%2F%2Fimg.co188.com%2Fivp%2Fimages%2Fproduct%2F17%2F95%2F6%2F1404211802138.jpg">
            <a:extLst>
              <a:ext uri="{FF2B5EF4-FFF2-40B4-BE49-F238E27FC236}">
                <a16:creationId xmlns:a16="http://schemas.microsoft.com/office/drawing/2014/main" id="{D4BD22C9-14A4-4707-92AF-15A0C22CA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35989"/>
            <a:ext cx="3816424" cy="22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2756" name="Picture 4" descr="https://timgsa.baidu.com/timg?image&amp;quality=80&amp;size=b9999_10000&amp;sec=1551415081018&amp;di=76441a3a67517d71f3b4c9b6276efaf0&amp;imgtype=0&amp;src=http%3A%2F%2Fimg005.hc360.cn%2Fk1%2FM0D%2FCD%2F81%2FQjwe35adb6bfc70729936bf7c5f641ee69d.jpg">
            <a:extLst>
              <a:ext uri="{FF2B5EF4-FFF2-40B4-BE49-F238E27FC236}">
                <a16:creationId xmlns:a16="http://schemas.microsoft.com/office/drawing/2014/main" id="{627F56E1-1021-479A-B3DB-D7F6DA276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903953"/>
            <a:ext cx="2636912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860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27088" y="549275"/>
            <a:ext cx="5040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   </a:t>
            </a:r>
            <a:r>
              <a:rPr lang="en-US" altLang="zh-CN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charset="-122"/>
                <a:ea typeface="楷体_GB2312" charset="-122"/>
                <a:cs typeface="Times New Roman" pitchFamily="18" charset="0"/>
              </a:rPr>
              <a:t>2.2    </a:t>
            </a:r>
            <a:r>
              <a:rPr lang="zh-CN" altLang="en-US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charset="-122"/>
                <a:ea typeface="楷体_GB2312" charset="-122"/>
                <a:cs typeface="Times New Roman" pitchFamily="18" charset="0"/>
              </a:rPr>
              <a:t>水的调节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75656" y="1773238"/>
            <a:ext cx="4176713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2.2.1   </a:t>
            </a:r>
            <a:r>
              <a:rPr lang="zh-CN" altLang="en-US" sz="28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水量调节</a:t>
            </a:r>
          </a:p>
          <a:p>
            <a:pPr marL="457200" indent="-457200" algn="l">
              <a:spcBef>
                <a:spcPct val="50000"/>
              </a:spcBef>
            </a:pPr>
            <a:endParaRPr lang="zh-CN" altLang="en-US" sz="2800" b="1" dirty="0">
              <a:solidFill>
                <a:srgbClr val="FF0000"/>
              </a:solidFill>
              <a:latin typeface="楷体_GB2312" charset="-122"/>
              <a:ea typeface="楷体_GB2312" charset="-122"/>
            </a:endParaRPr>
          </a:p>
          <a:p>
            <a:pPr marL="457200" indent="-457200"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2.2.2   </a:t>
            </a:r>
            <a:r>
              <a:rPr lang="zh-CN" altLang="en-US" sz="28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水质调节</a:t>
            </a:r>
          </a:p>
          <a:p>
            <a:pPr marL="457200" indent="-457200" algn="l">
              <a:spcBef>
                <a:spcPct val="50000"/>
              </a:spcBef>
            </a:pPr>
            <a:endParaRPr lang="zh-CN" altLang="en-US" sz="2800" b="1" dirty="0">
              <a:solidFill>
                <a:srgbClr val="FF0000"/>
              </a:solidFill>
              <a:latin typeface="楷体_GB2312" charset="-122"/>
              <a:ea typeface="楷体_GB2312" charset="-122"/>
            </a:endParaRPr>
          </a:p>
          <a:p>
            <a:pPr marL="457200" indent="-457200"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2.2.3   </a:t>
            </a:r>
            <a:r>
              <a:rPr lang="zh-CN" altLang="en-US" sz="2800" b="1" dirty="0">
                <a:solidFill>
                  <a:srgbClr val="FF0000"/>
                </a:solidFill>
                <a:ea typeface="楷体_GB2312" charset="-122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水量水质调节</a:t>
            </a:r>
            <a:endParaRPr lang="zh-CN" altLang="en-US" sz="2800" b="1" dirty="0">
              <a:solidFill>
                <a:srgbClr val="FF0000"/>
              </a:solidFill>
              <a:ea typeface="楷体_GB2312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2276475"/>
            <a:ext cx="874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楷体_GB2312" charset="-122"/>
              </a:rPr>
              <a:t>    </a:t>
            </a: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191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83568" y="620688"/>
            <a:ext cx="33845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隶书" pitchFamily="49" charset="-122"/>
              </a:rPr>
              <a:t>1. </a:t>
            </a:r>
            <a:r>
              <a:rPr lang="zh-CN" altLang="en-US" sz="3200" b="1" dirty="0">
                <a:solidFill>
                  <a:srgbClr val="FF0000"/>
                </a:solidFill>
                <a:latin typeface="隶书" pitchFamily="49" charset="-122"/>
              </a:rPr>
              <a:t>水量的调节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940152" y="1995805"/>
            <a:ext cx="266459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35000"/>
              </a:lnSpc>
              <a:spcBef>
                <a:spcPct val="50000"/>
              </a:spcBef>
            </a:pP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水量调节池是一座变水位的贮水池，来水重力流，出水用泵抽，贮存盈余，补充短缺。</a:t>
            </a:r>
          </a:p>
        </p:txBody>
      </p:sp>
      <p:pic>
        <p:nvPicPr>
          <p:cNvPr id="6" name="Picture 6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557338"/>
            <a:ext cx="4751387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71600" y="5949280"/>
            <a:ext cx="4464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FF00"/>
                </a:solidFill>
                <a:latin typeface="楷体_GB2312" charset="-122"/>
                <a:ea typeface="楷体_GB2312" charset="-122"/>
              </a:rPr>
              <a:t>水量调节池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-323850" y="2633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360363" y="3355975"/>
            <a:ext cx="489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>
              <a:ea typeface="宋体" pitchFamily="2" charset="-122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131840" y="3835896"/>
            <a:ext cx="5472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--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生产周期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T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内废水总量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W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T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en-US" altLang="zh-CN" sz="2400" b="1" baseline="30000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） </a:t>
            </a: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1055688" y="3636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8401841"/>
              </p:ext>
            </p:extLst>
          </p:nvPr>
        </p:nvGraphicFramePr>
        <p:xfrm>
          <a:off x="540047" y="3842367"/>
          <a:ext cx="266382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70" name="A Equation(公式3.1)" r:id="rId3" imgW="761760" imgH="457200" progId="Equation.3">
                  <p:embed/>
                </p:oleObj>
              </mc:Choice>
              <mc:Fallback>
                <p:oleObj name="A Equation(公式3.1)" r:id="rId3" imgW="761760" imgH="457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047" y="3842367"/>
                        <a:ext cx="2663825" cy="76676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1"/>
                          </a:gs>
                          <a:gs pos="100000">
                            <a:schemeClr val="accent1">
                              <a:gamma/>
                              <a:shade val="46275"/>
                              <a:invGamma/>
                            </a:schemeClr>
                          </a:gs>
                        </a:gsLst>
                        <a:lin ang="5400000" scaled="1"/>
                      </a:gradFill>
                      <a:ln w="25400">
                        <a:solidFill>
                          <a:srgbClr val="00FF00"/>
                        </a:solidFill>
                        <a:prstDash val="dash"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647700" y="5661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Object 17"/>
          <p:cNvGraphicFramePr>
            <a:graphicFrameLocks noChangeAspect="1"/>
          </p:cNvGraphicFramePr>
          <p:nvPr/>
        </p:nvGraphicFramePr>
        <p:xfrm>
          <a:off x="467544" y="5589860"/>
          <a:ext cx="2736478" cy="1051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71" name="A Equation(公式3.1)" r:id="rId5" imgW="1079032" imgH="622030" progId="Equation.3">
                  <p:embed/>
                </p:oleObj>
              </mc:Choice>
              <mc:Fallback>
                <p:oleObj name="A Equation(公式3.1)" r:id="rId5" imgW="1079032" imgH="62203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589860"/>
                        <a:ext cx="2736478" cy="1051896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1"/>
                          </a:gs>
                          <a:gs pos="100000">
                            <a:schemeClr val="accent1">
                              <a:gamma/>
                              <a:shade val="46275"/>
                              <a:invGamma/>
                            </a:schemeClr>
                          </a:gs>
                        </a:gsLst>
                        <a:lin ang="5400000" scaled="1"/>
                      </a:gradFill>
                      <a:ln w="25400">
                        <a:solidFill>
                          <a:srgbClr val="00FF00"/>
                        </a:solidFill>
                        <a:prstDash val="dash"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3348186" y="4575436"/>
            <a:ext cx="6192366" cy="67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式中：</a:t>
            </a:r>
            <a:r>
              <a:rPr lang="en-US" altLang="zh-CN" b="1" dirty="0" err="1">
                <a:latin typeface="华文楷体" pitchFamily="2" charset="-122"/>
                <a:ea typeface="华文楷体" pitchFamily="2" charset="-122"/>
              </a:rPr>
              <a:t>q</a:t>
            </a:r>
            <a:r>
              <a:rPr lang="en-US" altLang="zh-CN" b="1" baseline="-25000" dirty="0" err="1">
                <a:latin typeface="华文楷体" pitchFamily="2" charset="-122"/>
                <a:ea typeface="华文楷体" pitchFamily="2" charset="-122"/>
              </a:rPr>
              <a:t>i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—</a:t>
            </a:r>
            <a:r>
              <a:rPr lang="en-US" altLang="zh-CN" b="1" dirty="0" err="1">
                <a:latin typeface="华文楷体" pitchFamily="2" charset="-122"/>
                <a:ea typeface="华文楷体" pitchFamily="2" charset="-122"/>
              </a:rPr>
              <a:t>t</a:t>
            </a:r>
            <a:r>
              <a:rPr lang="en-US" altLang="zh-CN" b="1" baseline="-25000" dirty="0" err="1">
                <a:latin typeface="华文楷体" pitchFamily="2" charset="-122"/>
                <a:ea typeface="华文楷体" pitchFamily="2" charset="-122"/>
              </a:rPr>
              <a:t>i</a:t>
            </a:r>
            <a:r>
              <a:rPr lang="zh-CN" altLang="en-US" b="1" dirty="0">
                <a:ea typeface="宋体" pitchFamily="2" charset="-122"/>
              </a:rPr>
              <a:t>式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时段内废水的平均流量，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en-US" altLang="zh-CN" b="1" baseline="30000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/h</a:t>
            </a:r>
          </a:p>
          <a:p>
            <a:pPr algn="l">
              <a:lnSpc>
                <a:spcPct val="130000"/>
              </a:lnSpc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en-US" altLang="zh-CN" b="1" dirty="0" err="1">
                <a:latin typeface="华文楷体" pitchFamily="2" charset="-122"/>
                <a:ea typeface="华文楷体" pitchFamily="2" charset="-122"/>
              </a:rPr>
              <a:t>t</a:t>
            </a:r>
            <a:r>
              <a:rPr lang="en-US" altLang="zh-CN" b="1" baseline="-25000" dirty="0" err="1">
                <a:latin typeface="华文楷体" pitchFamily="2" charset="-122"/>
                <a:ea typeface="华文楷体" pitchFamily="2" charset="-122"/>
              </a:rPr>
              <a:t>i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—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时段，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</a:rPr>
              <a:t>h</a:t>
            </a:r>
          </a:p>
        </p:txBody>
      </p:sp>
      <p:graphicFrame>
        <p:nvGraphicFramePr>
          <p:cNvPr id="12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3942443"/>
              </p:ext>
            </p:extLst>
          </p:nvPr>
        </p:nvGraphicFramePr>
        <p:xfrm>
          <a:off x="1223962" y="440978"/>
          <a:ext cx="6048375" cy="318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72" r:id="rId7" imgW="8810625" imgH="5067300" progId="">
                  <p:embed/>
                </p:oleObj>
              </mc:Choice>
              <mc:Fallback>
                <p:oleObj r:id="rId7" imgW="8810625" imgH="5067300" progId="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9665" r="29828"/>
                      <a:stretch>
                        <a:fillRect/>
                      </a:stretch>
                    </p:blipFill>
                    <p:spPr bwMode="auto">
                      <a:xfrm>
                        <a:off x="1223962" y="440978"/>
                        <a:ext cx="6048375" cy="31877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3419475" y="5814591"/>
            <a:ext cx="5976938" cy="5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--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在周期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T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内废水平均流量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Q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en-US" altLang="zh-CN" sz="2400" b="1" baseline="30000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/h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  <p:bldP spid="1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221178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50825" y="980728"/>
            <a:ext cx="8713663" cy="90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Bef>
                <a:spcPct val="50000"/>
              </a:spcBef>
            </a:pPr>
            <a:r>
              <a:rPr lang="en-US" altLang="zh-CN" sz="2000" b="1" dirty="0">
                <a:latin typeface="楷体_GB2312" charset="-122"/>
                <a:ea typeface="楷体_GB2312" charset="-122"/>
              </a:rPr>
              <a:t>    </a:t>
            </a:r>
            <a:r>
              <a:rPr lang="zh-CN" altLang="en-US" sz="2000" b="1" dirty="0">
                <a:solidFill>
                  <a:srgbClr val="92D050"/>
                </a:solidFill>
                <a:latin typeface="楷体_GB2312" charset="-122"/>
                <a:ea typeface="楷体_GB2312" charset="-122"/>
              </a:rPr>
              <a:t>不仅要求有足够的池容，而且要求不同时段流入池内的废水都能达到完全混合。 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755650" y="3221434"/>
            <a:ext cx="511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>
              <a:ea typeface="宋体" pitchFamily="2" charset="-122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539750" y="2213372"/>
            <a:ext cx="81359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楷体_GB2312" charset="-122"/>
                <a:ea typeface="楷体_GB2312" charset="-122"/>
              </a:rPr>
              <a:t>混合方式：</a:t>
            </a:r>
            <a:r>
              <a:rPr lang="zh-CN" altLang="en-US" sz="2400" b="1" dirty="0">
                <a:latin typeface="楷体_GB2312" charset="-122"/>
                <a:ea typeface="楷体_GB2312" charset="-122"/>
                <a:hlinkClick r:id="" action="ppaction://noaction"/>
              </a:rPr>
              <a:t>水泵搅拌混合</a:t>
            </a:r>
            <a:endParaRPr lang="zh-CN" altLang="en-US" sz="2400" b="1" dirty="0">
              <a:latin typeface="楷体_GB2312" charset="-122"/>
              <a:ea typeface="楷体_GB2312" charset="-122"/>
            </a:endParaRPr>
          </a:p>
          <a:p>
            <a:pPr algn="l"/>
            <a:r>
              <a:rPr lang="zh-CN" altLang="en-US" sz="2400" b="1" dirty="0">
                <a:latin typeface="楷体_GB2312" charset="-122"/>
                <a:ea typeface="楷体_GB2312" charset="-122"/>
              </a:rPr>
              <a:t>                </a:t>
            </a: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395536" y="332656"/>
            <a:ext cx="55451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隶书" pitchFamily="49" charset="-122"/>
              </a:rPr>
              <a:t>2. </a:t>
            </a:r>
            <a:r>
              <a:rPr lang="zh-CN" altLang="en-US" sz="3200" b="1" dirty="0">
                <a:solidFill>
                  <a:srgbClr val="FF0000"/>
                </a:solidFill>
                <a:latin typeface="隶书" pitchFamily="49" charset="-122"/>
              </a:rPr>
              <a:t>水质调节池</a:t>
            </a:r>
          </a:p>
        </p:txBody>
      </p:sp>
      <p:pic>
        <p:nvPicPr>
          <p:cNvPr id="9" name="Picture 21" descr="2-5"/>
          <p:cNvPicPr>
            <a:picLocks noChangeAspect="1" noChangeArrowheads="1"/>
          </p:cNvPicPr>
          <p:nvPr/>
        </p:nvPicPr>
        <p:blipFill>
          <a:blip r:embed="rId2" cstate="print"/>
          <a:srcRect b="28241"/>
          <a:stretch>
            <a:fillRect/>
          </a:stretch>
        </p:blipFill>
        <p:spPr bwMode="auto">
          <a:xfrm>
            <a:off x="572366" y="3694364"/>
            <a:ext cx="3719053" cy="245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395288" y="2718197"/>
            <a:ext cx="8135937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b="1" dirty="0">
                <a:latin typeface="楷体_GB2312" charset="-122"/>
                <a:ea typeface="楷体_GB2312" charset="-122"/>
              </a:rPr>
              <a:t>用动力混合：   空气搅拌混合；机械搅拌混</a:t>
            </a:r>
          </a:p>
          <a:p>
            <a:pPr algn="l">
              <a:lnSpc>
                <a:spcPct val="140000"/>
              </a:lnSpc>
            </a:pPr>
            <a:r>
              <a:rPr lang="zh-CN" altLang="en-US" b="1" dirty="0">
                <a:latin typeface="楷体_GB2312" charset="-122"/>
                <a:ea typeface="楷体_GB2312" charset="-122"/>
              </a:rPr>
              <a:t>用水力混合：</a:t>
            </a: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91F1B37C-D7D9-485C-8AD3-D3779E455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444" y="6165304"/>
            <a:ext cx="19440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0BF57A"/>
                </a:solidFill>
                <a:latin typeface="楷体_GB2312" charset="-122"/>
                <a:ea typeface="楷体_GB2312" charset="-122"/>
              </a:rPr>
              <a:t>折流调节池                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E1A218F-DD4D-4A2E-AB41-A10484EEA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059" y="3653667"/>
            <a:ext cx="4038086" cy="2498535"/>
          </a:xfrm>
          <a:prstGeom prst="rect">
            <a:avLst/>
          </a:prstGeom>
        </p:spPr>
      </p:pic>
      <p:sp>
        <p:nvSpPr>
          <p:cNvPr id="12" name="Text Box 14">
            <a:extLst>
              <a:ext uri="{FF2B5EF4-FFF2-40B4-BE49-F238E27FC236}">
                <a16:creationId xmlns:a16="http://schemas.microsoft.com/office/drawing/2014/main" id="{EF254DA2-A31D-4401-A791-9084E06DE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6165304"/>
            <a:ext cx="2277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0BF57A"/>
                </a:solidFill>
                <a:latin typeface="楷体_GB2312" charset="-122"/>
                <a:ea typeface="楷体_GB2312" charset="-122"/>
              </a:rPr>
              <a:t>差流式调节池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20228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755650" y="3211934"/>
            <a:ext cx="511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>
              <a:ea typeface="宋体" pitchFamily="2" charset="-122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203200" y="323415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1176338" y="382947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900113" y="43803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739775" y="53963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827088" y="602180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1619672" y="476672"/>
            <a:ext cx="6336704" cy="51911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dirty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en-US" sz="2800" b="1" dirty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穿孔导流槽水质调节池</a:t>
            </a:r>
          </a:p>
        </p:txBody>
      </p:sp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2627313" y="393265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1979613" y="479625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19" name="Group 39"/>
          <p:cNvGrpSpPr>
            <a:grpSpLocks/>
          </p:cNvGrpSpPr>
          <p:nvPr/>
        </p:nvGrpSpPr>
        <p:grpSpPr bwMode="auto">
          <a:xfrm>
            <a:off x="1854200" y="1340768"/>
            <a:ext cx="5435600" cy="4849813"/>
            <a:chOff x="2201" y="482"/>
            <a:chExt cx="3424" cy="3055"/>
          </a:xfrm>
        </p:grpSpPr>
        <p:pic>
          <p:nvPicPr>
            <p:cNvPr id="20" name="Picture 36" descr="4"/>
            <p:cNvPicPr>
              <a:picLocks noChangeAspect="1" noChangeArrowheads="1"/>
            </p:cNvPicPr>
            <p:nvPr/>
          </p:nvPicPr>
          <p:blipFill>
            <a:blip r:embed="rId2" cstate="print"/>
            <a:srcRect l="2509" r="3114"/>
            <a:stretch>
              <a:fillRect/>
            </a:stretch>
          </p:blipFill>
          <p:spPr bwMode="auto">
            <a:xfrm>
              <a:off x="2201" y="482"/>
              <a:ext cx="3424" cy="2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38"/>
            <p:cNvSpPr txBox="1">
              <a:spLocks noChangeArrowheads="1"/>
            </p:cNvSpPr>
            <p:nvPr/>
          </p:nvSpPr>
          <p:spPr bwMode="auto">
            <a:xfrm>
              <a:off x="2665" y="3022"/>
              <a:ext cx="2496" cy="515"/>
            </a:xfrm>
            <a:prstGeom prst="rect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b="1" dirty="0">
                  <a:latin typeface="华文楷体" pitchFamily="2" charset="-122"/>
                  <a:ea typeface="华文楷体" pitchFamily="2" charset="-122"/>
                </a:rPr>
                <a:t>１进水 ２集水 ３出水　４纵向隔墙　</a:t>
              </a:r>
            </a:p>
            <a:p>
              <a:pPr algn="l">
                <a:spcBef>
                  <a:spcPct val="50000"/>
                </a:spcBef>
              </a:pPr>
              <a:r>
                <a:rPr lang="zh-CN" altLang="en-US" b="1" dirty="0">
                  <a:latin typeface="华文楷体" pitchFamily="2" charset="-122"/>
                  <a:ea typeface="华文楷体" pitchFamily="2" charset="-122"/>
                </a:rPr>
                <a:t>   ５横向隔墙　６配水槽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477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Grp="1" noChangeArrowheads="1"/>
          </p:cNvSpPr>
          <p:nvPr>
            <p:ph type="title"/>
          </p:nvPr>
        </p:nvSpPr>
        <p:spPr>
          <a:xfrm>
            <a:off x="199231" y="260648"/>
            <a:ext cx="8243887" cy="1314450"/>
          </a:xfrm>
        </p:spPr>
        <p:txBody>
          <a:bodyPr anchor="ctr">
            <a:norm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00B050"/>
                </a:solidFill>
                <a:latin typeface="楷体_GB2312" charset="-122"/>
                <a:ea typeface="楷体_GB2312" charset="-122"/>
              </a:rPr>
              <a:t>2.1 </a:t>
            </a:r>
            <a:r>
              <a:rPr lang="zh-CN" altLang="en-US" sz="3600" dirty="0">
                <a:solidFill>
                  <a:srgbClr val="00B050"/>
                </a:solidFill>
                <a:latin typeface="楷体_GB2312" charset="-122"/>
                <a:ea typeface="楷体_GB2312" charset="-122"/>
              </a:rPr>
              <a:t>筛滤</a:t>
            </a:r>
            <a:r>
              <a:rPr lang="en-US" altLang="zh-CN" sz="3600" dirty="0">
                <a:solidFill>
                  <a:srgbClr val="00B050"/>
                </a:solidFill>
                <a:latin typeface="楷体_GB2312" charset="-122"/>
                <a:ea typeface="楷体_GB2312" charset="-122"/>
              </a:rPr>
              <a:t>-</a:t>
            </a:r>
            <a:r>
              <a:rPr lang="zh-CN" altLang="en-US" sz="36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格栅和筛网</a:t>
            </a: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0" y="1484313"/>
            <a:ext cx="4572000" cy="427037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1.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格 栅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）作用：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）安装位置：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3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）格栅的类型与应用：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79512" y="3655144"/>
            <a:ext cx="8496944" cy="182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  <a:spcBef>
                <a:spcPct val="5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kumimoji="1" lang="en-US" altLang="zh-CN" sz="2800" b="1" dirty="0">
                <a:latin typeface="华文楷体" pitchFamily="2" charset="-122"/>
                <a:ea typeface="华文楷体" pitchFamily="2" charset="-122"/>
              </a:rPr>
              <a:t> ①</a:t>
            </a:r>
            <a:r>
              <a:rPr kumimoji="1" lang="zh-CN" altLang="en-US" sz="2800" b="1" dirty="0">
                <a:latin typeface="华文楷体" pitchFamily="2" charset="-122"/>
                <a:ea typeface="华文楷体" pitchFamily="2" charset="-122"/>
              </a:rPr>
              <a:t>人工清渣的格栅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kumimoji="1" lang="zh-CN" altLang="en-US" sz="2800" b="1" dirty="0">
                <a:latin typeface="华文楷体" pitchFamily="2" charset="-122"/>
                <a:ea typeface="华文楷体" pitchFamily="2" charset="-122"/>
              </a:rPr>
              <a:t>         </a:t>
            </a:r>
            <a:r>
              <a:rPr kumimoji="1" lang="zh-CN" altLang="en-US" sz="2800" b="1" dirty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一般采用</a:t>
            </a:r>
            <a:r>
              <a:rPr kumimoji="1" lang="zh-CN" altLang="en-US" sz="2800" b="1" dirty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直栅条平行焊制</a:t>
            </a:r>
            <a:r>
              <a:rPr kumimoji="1" lang="zh-CN" altLang="en-US" sz="2800" b="1" dirty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而成，栅条间距</a:t>
            </a:r>
            <a:r>
              <a:rPr kumimoji="1" lang="en-US" altLang="zh-CN" sz="2800" b="1" dirty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20~40mm</a:t>
            </a:r>
            <a:r>
              <a:rPr kumimoji="1" lang="zh-CN" altLang="en-US" sz="2800" b="1" dirty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，安装倾角</a:t>
            </a:r>
            <a:r>
              <a:rPr kumimoji="1" lang="en-US" altLang="zh-CN" sz="2800" b="1" dirty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45~60</a:t>
            </a:r>
            <a:r>
              <a:rPr kumimoji="1" lang="en-US" altLang="zh-CN" b="1" dirty="0">
                <a:latin typeface="Times New Roman" pitchFamily="18" charset="0"/>
                <a:cs typeface="Times New Roman" pitchFamily="18" charset="0"/>
              </a:rPr>
              <a:t>°</a:t>
            </a:r>
            <a:r>
              <a:rPr kumimoji="1" lang="zh-CN" altLang="en-US" sz="2800" b="1" dirty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，设置操作平台。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287678-3CB9-48F8-9473-C38A56C9D788}"/>
              </a:ext>
            </a:extLst>
          </p:cNvPr>
          <p:cNvSpPr txBox="1">
            <a:spLocks noChangeArrowheads="1"/>
          </p:cNvSpPr>
          <p:nvPr/>
        </p:nvSpPr>
        <p:spPr>
          <a:xfrm>
            <a:off x="1979712" y="2065673"/>
            <a:ext cx="5472608" cy="5040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zh-CN" alt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拦截污水中粗大的悬浮物及杂质。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华文楷体" pitchFamily="2" charset="-122"/>
              <a:ea typeface="华文楷体" pitchFamily="2" charset="-122"/>
              <a:cs typeface="Times New Roman" pitchFamily="18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7A34322-C834-4982-8F65-BAFFD89F3A0F}"/>
              </a:ext>
            </a:extLst>
          </p:cNvPr>
          <p:cNvSpPr txBox="1">
            <a:spLocks noChangeArrowheads="1"/>
          </p:cNvSpPr>
          <p:nvPr/>
        </p:nvSpPr>
        <p:spPr>
          <a:xfrm>
            <a:off x="2699792" y="2505366"/>
            <a:ext cx="5472608" cy="50405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进水渠道或进水泵站集水井的进口处。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55650" y="2924175"/>
            <a:ext cx="511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>
              <a:ea typeface="宋体" pitchFamily="2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3850" y="1027584"/>
            <a:ext cx="1800225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B050"/>
                </a:solidFill>
                <a:ea typeface="楷体_GB2312" charset="-122"/>
              </a:rPr>
              <a:t>物料平衡：</a:t>
            </a:r>
            <a:endParaRPr lang="zh-CN" altLang="en-US" sz="2400" b="1" dirty="0">
              <a:solidFill>
                <a:srgbClr val="00B050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42975" y="5268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6300192" y="3933056"/>
          <a:ext cx="2160240" cy="650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34" name="A Equation(公式3.1)" r:id="rId4" imgW="1129810" imgH="393529" progId="Equation.3">
                  <p:embed/>
                </p:oleObj>
              </mc:Choice>
              <mc:Fallback>
                <p:oleObj name="A Equation(公式3.1)" r:id="rId4" imgW="1129810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3933056"/>
                        <a:ext cx="2160240" cy="650751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1"/>
                          </a:gs>
                          <a:gs pos="50000">
                            <a:schemeClr val="hlink"/>
                          </a:gs>
                          <a:gs pos="100000">
                            <a:schemeClr val="accent1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95536" y="4797425"/>
            <a:ext cx="2159000" cy="400110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调节池容积</a:t>
            </a:r>
            <a:endParaRPr lang="en-US" altLang="zh-CN" sz="20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555776" y="404664"/>
            <a:ext cx="3312368" cy="52322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FFFF00"/>
                </a:solidFill>
                <a:ea typeface="楷体_GB2312" charset="-122"/>
              </a:rPr>
              <a:t>普通水质调节池</a:t>
            </a:r>
          </a:p>
        </p:txBody>
      </p:sp>
      <p:graphicFrame>
        <p:nvGraphicFramePr>
          <p:cNvPr id="11" name="Object 13"/>
          <p:cNvGraphicFramePr>
            <a:graphicFrameLocks noChangeAspect="1"/>
          </p:cNvGraphicFramePr>
          <p:nvPr/>
        </p:nvGraphicFramePr>
        <p:xfrm>
          <a:off x="2555776" y="1060922"/>
          <a:ext cx="6048375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35" name="A Equation(公式3.1)" r:id="rId6" imgW="1752480" imgH="228600" progId="Equation.3">
                  <p:embed/>
                </p:oleObj>
              </mc:Choice>
              <mc:Fallback>
                <p:oleObj name="A Equation(公式3.1)" r:id="rId6" imgW="175248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1060922"/>
                        <a:ext cx="6048375" cy="42386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hlink"/>
                          </a:gs>
                          <a:gs pos="100000">
                            <a:schemeClr val="accent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23850" y="1556792"/>
            <a:ext cx="8280598" cy="22923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式中：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Q——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取样间隔时间内的平均流量</a:t>
            </a:r>
          </a:p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C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——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取样间隔时间内进入调节池污物浓度</a:t>
            </a:r>
          </a:p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T——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取样间隔时间</a:t>
            </a:r>
          </a:p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C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0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——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取样间隔开始时调节池内污物浓度</a:t>
            </a:r>
          </a:p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C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——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取样间隔终了时调节池出水污物浓度。</a:t>
            </a:r>
          </a:p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V——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调节池容积。</a:t>
            </a:r>
          </a:p>
        </p:txBody>
      </p:sp>
      <p:graphicFrame>
        <p:nvGraphicFramePr>
          <p:cNvPr id="13" name="Object 16"/>
          <p:cNvGraphicFramePr>
            <a:graphicFrameLocks noChangeAspect="1"/>
          </p:cNvGraphicFramePr>
          <p:nvPr/>
        </p:nvGraphicFramePr>
        <p:xfrm>
          <a:off x="6300192" y="4797152"/>
          <a:ext cx="216024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36" name="A Equation(公式3.1)" r:id="rId8" imgW="965160" imgH="228600" progId="Equation.3">
                  <p:embed/>
                </p:oleObj>
              </mc:Choice>
              <mc:Fallback>
                <p:oleObj name="A Equation(公式3.1)" r:id="rId8" imgW="965160" imgH="228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4797152"/>
                        <a:ext cx="2160240" cy="50323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1"/>
                          </a:gs>
                          <a:gs pos="50000">
                            <a:schemeClr val="hlink"/>
                          </a:gs>
                          <a:gs pos="100000">
                            <a:schemeClr val="accent1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395536" y="4077072"/>
            <a:ext cx="5400599" cy="400110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当在一个取样间隔时间内出水浓度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C</a:t>
            </a:r>
            <a:r>
              <a:rPr lang="en-US" altLang="zh-CN" sz="2000" b="1" baseline="-25000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不变，则                                                    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360040" y="5373216"/>
            <a:ext cx="6084168" cy="101566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调节池工艺尺寸的确定：</a:t>
            </a:r>
            <a:endParaRPr lang="en-US" altLang="zh-CN" sz="2000" b="1" dirty="0">
              <a:latin typeface="华文楷体" pitchFamily="2" charset="-122"/>
              <a:ea typeface="华文楷体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先取有效水深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H 1.5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～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2.0m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，则池面积</a:t>
            </a:r>
          </a:p>
        </p:txBody>
      </p:sp>
      <p:graphicFrame>
        <p:nvGraphicFramePr>
          <p:cNvPr id="16" name="Object 19"/>
          <p:cNvGraphicFramePr>
            <a:graphicFrameLocks noChangeAspect="1"/>
          </p:cNvGraphicFramePr>
          <p:nvPr/>
        </p:nvGraphicFramePr>
        <p:xfrm>
          <a:off x="6300788" y="5589588"/>
          <a:ext cx="2159000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37" name="Equation" r:id="rId10" imgW="672840" imgH="457200" progId="Equation.3">
                  <p:embed/>
                </p:oleObj>
              </mc:Choice>
              <mc:Fallback>
                <p:oleObj name="Equation" r:id="rId10" imgW="672840" imgH="4572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5589588"/>
                        <a:ext cx="2159000" cy="719137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1"/>
                          </a:gs>
                          <a:gs pos="50000">
                            <a:schemeClr val="hlink"/>
                          </a:gs>
                          <a:gs pos="100000">
                            <a:schemeClr val="accent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8"/>
          <p:cNvSpPr>
            <a:spLocks noChangeArrowheads="1"/>
          </p:cNvSpPr>
          <p:nvPr/>
        </p:nvSpPr>
        <p:spPr bwMode="auto">
          <a:xfrm>
            <a:off x="0" y="1914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" name="Text Box 17">
            <a:extLst>
              <a:ext uri="{FF2B5EF4-FFF2-40B4-BE49-F238E27FC236}">
                <a16:creationId xmlns:a16="http://schemas.microsoft.com/office/drawing/2014/main" id="{D0E0882A-9DDF-4106-9090-CD418B70F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908720"/>
            <a:ext cx="55451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隶书" pitchFamily="49" charset="-122"/>
              </a:rPr>
              <a:t>习题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7B392A1-8CCF-4FDF-8BA9-E951A0B7B3ED}"/>
              </a:ext>
            </a:extLst>
          </p:cNvPr>
          <p:cNvSpPr/>
          <p:nvPr/>
        </p:nvSpPr>
        <p:spPr>
          <a:xfrm>
            <a:off x="395536" y="2060848"/>
            <a:ext cx="8119916" cy="111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隶书" pitchFamily="49" charset="-122"/>
              </a:rPr>
              <a:t>某生活污水处理厂，最大设计流量为</a:t>
            </a:r>
            <a:r>
              <a:rPr lang="en-US" altLang="zh-CN" sz="2400" b="1" dirty="0">
                <a:latin typeface="隶书" pitchFamily="49" charset="-122"/>
              </a:rPr>
              <a:t>8000 m</a:t>
            </a:r>
            <a:r>
              <a:rPr lang="en-US" altLang="zh-CN" sz="2400" b="1" baseline="30000" dirty="0">
                <a:latin typeface="隶书" pitchFamily="49" charset="-122"/>
              </a:rPr>
              <a:t>3</a:t>
            </a:r>
            <a:r>
              <a:rPr lang="en-US" altLang="zh-CN" sz="2400" b="1" dirty="0">
                <a:latin typeface="隶书" pitchFamily="49" charset="-122"/>
              </a:rPr>
              <a:t>/d,</a:t>
            </a:r>
            <a:r>
              <a:rPr lang="zh-CN" altLang="en-US" sz="2400" b="1" dirty="0">
                <a:latin typeface="隶书" pitchFamily="49" charset="-122"/>
              </a:rPr>
              <a:t>请自行为该污水处理厂提供格栅设计参数，并画出设计图。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/>
          <a:lstStyle/>
          <a:p>
            <a:r>
              <a:rPr lang="en-US" altLang="zh-CN" dirty="0"/>
              <a:t>                    Thank you!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回转式格栅除污机.avi">
            <a:hlinkClick r:id="" action="ppaction://media"/>
          </p:cNvPr>
          <p:cNvPicPr preferRelativeResize="0">
            <a:picLocks noRo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8210" y="3789040"/>
            <a:ext cx="496855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395536" y="377825"/>
            <a:ext cx="4572000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Bef>
                <a:spcPct val="5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kumimoji="1" lang="en-US" altLang="zh-CN" sz="2800" b="1" dirty="0">
                <a:latin typeface="华文楷体" pitchFamily="2" charset="-122"/>
                <a:ea typeface="华文楷体" pitchFamily="2" charset="-122"/>
              </a:rPr>
              <a:t>②</a:t>
            </a:r>
            <a:r>
              <a:rPr kumimoji="1" lang="zh-CN" altLang="en-US" sz="2800" b="1" dirty="0">
                <a:latin typeface="华文楷体" pitchFamily="2" charset="-122"/>
                <a:ea typeface="华文楷体" pitchFamily="2" charset="-122"/>
              </a:rPr>
              <a:t>机械清渣的格栅</a:t>
            </a:r>
          </a:p>
        </p:txBody>
      </p:sp>
      <p:pic>
        <p:nvPicPr>
          <p:cNvPr id="6" name="钢绳牵引式格栅除污机.avi">
            <a:hlinkClick r:id="" action="ppaction://media"/>
          </p:cNvPr>
          <p:cNvPicPr preferRelativeResize="0">
            <a:picLocks noRot="1" noChangeArrowheads="1"/>
          </p:cNvPicPr>
          <p:nvPr>
            <a:vide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982662"/>
            <a:ext cx="496855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vide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实习照片 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692150"/>
            <a:ext cx="5903912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403350" y="5516563"/>
            <a:ext cx="5976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b="1" dirty="0">
                <a:ea typeface="华文楷体" pitchFamily="2" charset="-122"/>
              </a:rPr>
              <a:t>现场：首都机场格栅间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格栅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557338"/>
            <a:ext cx="378936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格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765175"/>
            <a:ext cx="30480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7647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各种格栅除污机</a:t>
            </a:r>
          </a:p>
        </p:txBody>
      </p:sp>
      <p:pic>
        <p:nvPicPr>
          <p:cNvPr id="5" name="Picture 3" descr="007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4608512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007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844675"/>
            <a:ext cx="42846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16013" y="5949950"/>
            <a:ext cx="2735262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F00FF"/>
                </a:solidFill>
                <a:ea typeface="宋体" pitchFamily="2" charset="-122"/>
              </a:rPr>
              <a:t>弧形格栅除污机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435600" y="5949950"/>
            <a:ext cx="3095625" cy="4572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FF00FF"/>
                </a:solidFill>
                <a:ea typeface="宋体" pitchFamily="2" charset="-122"/>
              </a:rPr>
              <a:t>进水泵房格栅除污机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23850" y="692150"/>
            <a:ext cx="3529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（</a:t>
            </a:r>
            <a:r>
              <a:rPr lang="en-US" altLang="zh-CN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4</a:t>
            </a:r>
            <a:r>
              <a:rPr lang="zh-CN" alt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） 格栅设计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11560" y="1340768"/>
            <a:ext cx="2735262" cy="523220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dirty="0">
                <a:latin typeface="隶书" pitchFamily="49" charset="-122"/>
              </a:rPr>
              <a:t>① </a:t>
            </a:r>
            <a:r>
              <a:rPr lang="zh-CN" altLang="en-US" sz="2800" b="1" dirty="0">
                <a:latin typeface="隶书" pitchFamily="49" charset="-122"/>
              </a:rPr>
              <a:t>设计参数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02351" y="2276872"/>
            <a:ext cx="8064500" cy="3978275"/>
          </a:xfrm>
          <a:prstGeom prst="rect">
            <a:avLst/>
          </a:prstGeom>
          <a:solidFill>
            <a:srgbClr val="2D68D3"/>
          </a:solidFill>
          <a:ln w="76200" cmpd="tri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5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     </a:t>
            </a:r>
            <a:r>
              <a:rPr lang="zh-CN" altLang="en-US" sz="2000" b="1" dirty="0">
                <a:solidFill>
                  <a:srgbClr val="0BF57A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过栅流速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：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0.6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～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1.0m/s</a:t>
            </a:r>
          </a:p>
          <a:p>
            <a:pPr algn="l">
              <a:lnSpc>
                <a:spcPct val="125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     </a:t>
            </a:r>
            <a:r>
              <a:rPr lang="zh-CN" altLang="en-US" sz="2000" b="1" dirty="0">
                <a:solidFill>
                  <a:srgbClr val="0BF57A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栅前渠道内流速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：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0.4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～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0.9m/s</a:t>
            </a:r>
          </a:p>
          <a:p>
            <a:pPr algn="l">
              <a:lnSpc>
                <a:spcPct val="125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     </a:t>
            </a:r>
            <a:r>
              <a:rPr lang="zh-CN" altLang="en-US" sz="2000" b="1" dirty="0">
                <a:solidFill>
                  <a:srgbClr val="0BF57A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栅前倾角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：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45°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～ 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75°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，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90°</a:t>
            </a:r>
          </a:p>
          <a:p>
            <a:pPr algn="l">
              <a:lnSpc>
                <a:spcPct val="125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     </a:t>
            </a:r>
            <a:r>
              <a:rPr lang="zh-CN" altLang="en-US" sz="2000" b="1" dirty="0">
                <a:solidFill>
                  <a:srgbClr val="0BF57A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水头损失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一般为：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0.08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～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0.15m</a:t>
            </a:r>
          </a:p>
          <a:p>
            <a:pPr algn="l">
              <a:lnSpc>
                <a:spcPct val="125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     </a:t>
            </a:r>
            <a:r>
              <a:rPr lang="zh-CN" altLang="en-US" sz="2000" b="1" dirty="0">
                <a:solidFill>
                  <a:srgbClr val="0BF57A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栅渣量标准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：与格栅间间隙大小有关</a:t>
            </a:r>
          </a:p>
          <a:p>
            <a:pPr>
              <a:lnSpc>
                <a:spcPct val="125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     </a:t>
            </a:r>
            <a:r>
              <a:rPr lang="zh-CN" altLang="en-US" sz="2000" b="1" dirty="0">
                <a:solidFill>
                  <a:srgbClr val="0BF57A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栅条间隙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：</a:t>
            </a:r>
            <a:endParaRPr lang="zh-CN" altLang="en-US" sz="2000" b="1" dirty="0">
              <a:solidFill>
                <a:srgbClr val="0BF57A"/>
              </a:solidFill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 algn="l">
              <a:lnSpc>
                <a:spcPct val="125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         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16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～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25mm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：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0.01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～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0.05m</a:t>
            </a:r>
            <a:r>
              <a:rPr lang="en-US" altLang="zh-CN" sz="2000" b="1" baseline="30000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渣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/10</a:t>
            </a:r>
            <a:r>
              <a:rPr lang="en-US" altLang="zh-CN" sz="2000" b="1" baseline="30000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m</a:t>
            </a:r>
            <a:r>
              <a:rPr lang="en-US" altLang="zh-CN" sz="2000" b="1" baseline="30000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污水</a:t>
            </a:r>
          </a:p>
          <a:p>
            <a:pPr algn="l">
              <a:lnSpc>
                <a:spcPct val="125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         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30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～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50mm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：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0.03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～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0.01 m</a:t>
            </a:r>
            <a:r>
              <a:rPr lang="en-US" altLang="zh-CN" sz="2000" b="1" baseline="30000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渣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/10</a:t>
            </a:r>
            <a:r>
              <a:rPr lang="en-US" altLang="zh-CN" sz="2000" b="1" baseline="30000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m</a:t>
            </a:r>
            <a:r>
              <a:rPr lang="en-US" altLang="zh-CN" sz="2000" b="1" baseline="30000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污水</a:t>
            </a:r>
          </a:p>
          <a:p>
            <a:pPr algn="l">
              <a:lnSpc>
                <a:spcPct val="125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      栅渣含水率约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80%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，容重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960kg/m</a:t>
            </a:r>
            <a:r>
              <a:rPr lang="en-US" altLang="zh-CN" sz="2000" b="1" baseline="30000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</a:t>
            </a:r>
          </a:p>
          <a:p>
            <a:pPr algn="l">
              <a:lnSpc>
                <a:spcPct val="125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         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当栅渣量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&gt;0.2m</a:t>
            </a:r>
            <a:r>
              <a:rPr lang="en-US" altLang="zh-CN" sz="2000" b="1" baseline="30000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</a:t>
            </a:r>
            <a:r>
              <a:rPr lang="en-US" altLang="zh-CN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/</a:t>
            </a:r>
            <a:r>
              <a:rPr lang="zh-CN" altLang="en-US" sz="2000" b="1" dirty="0">
                <a:solidFill>
                  <a:schemeClr val="bg1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日，则应采用机械清渣</a:t>
            </a:r>
          </a:p>
        </p:txBody>
      </p:sp>
      <p:sp>
        <p:nvSpPr>
          <p:cNvPr id="7" name="矩形 6"/>
          <p:cNvSpPr/>
          <p:nvPr/>
        </p:nvSpPr>
        <p:spPr>
          <a:xfrm>
            <a:off x="6084168" y="2420888"/>
            <a:ext cx="2520280" cy="3414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    </a:t>
            </a:r>
            <a:r>
              <a:rPr lang="zh-CN" altLang="en-US" sz="1600" b="1" dirty="0"/>
              <a:t>水流在运动过程中单位质量液体的机械能的</a:t>
            </a:r>
            <a:r>
              <a:rPr lang="zh-CN" altLang="en-US" sz="1600" b="1" i="1" dirty="0"/>
              <a:t>损失</a:t>
            </a:r>
            <a:r>
              <a:rPr lang="zh-CN" altLang="en-US" sz="1600" b="1" dirty="0"/>
              <a:t>称为</a:t>
            </a:r>
            <a:r>
              <a:rPr lang="zh-CN" altLang="en-US" sz="1600" b="1" i="1" dirty="0">
                <a:solidFill>
                  <a:srgbClr val="FF0000"/>
                </a:solidFill>
              </a:rPr>
              <a:t>水头损失</a:t>
            </a:r>
            <a:r>
              <a:rPr lang="zh-CN" altLang="en-US" sz="1600" b="1" dirty="0"/>
              <a:t>。产生</a:t>
            </a:r>
            <a:r>
              <a:rPr lang="zh-CN" altLang="en-US" sz="1600" b="1" i="1" dirty="0"/>
              <a:t>水头损失</a:t>
            </a:r>
            <a:r>
              <a:rPr lang="zh-CN" altLang="en-US" sz="1600" b="1" dirty="0"/>
              <a:t>的原因有内因和外因两种，外界对水流的阻力是产生</a:t>
            </a:r>
            <a:r>
              <a:rPr lang="zh-CN" altLang="en-US" sz="1600" b="1" i="1" dirty="0"/>
              <a:t>水头损失</a:t>
            </a:r>
            <a:r>
              <a:rPr lang="zh-CN" altLang="en-US" sz="1600" b="1" dirty="0"/>
              <a:t>的主要外因，液体的粘滞性是产生</a:t>
            </a:r>
            <a:r>
              <a:rPr lang="zh-CN" altLang="en-US" sz="1600" b="1" i="1" dirty="0"/>
              <a:t>水头损失</a:t>
            </a:r>
            <a:r>
              <a:rPr lang="zh-CN" altLang="en-US" sz="1600" b="1" dirty="0"/>
              <a:t>的主要内因，也是根本原因。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64163" y="1125538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/>
            <a:r>
              <a:rPr lang="en-US" altLang="zh-CN" sz="240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altLang="en-US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栅槽宽度</a:t>
            </a:r>
            <a:r>
              <a:rPr lang="en-US" altLang="zh-CN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b</a:t>
            </a:r>
            <a:endParaRPr lang="en-US" altLang="zh-CN" sz="2400" b="1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3744913" y="287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744913" y="287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4140200" y="3932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4140200" y="5732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23528" y="620688"/>
            <a:ext cx="43564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 b="1" dirty="0">
                <a:latin typeface="宋体" pitchFamily="2" charset="-122"/>
                <a:ea typeface="宋体" pitchFamily="2" charset="-122"/>
              </a:rPr>
              <a:t>② </a:t>
            </a:r>
            <a:r>
              <a:rPr lang="zh-CN" altLang="en-US" sz="2800" b="1" dirty="0">
                <a:latin typeface="隶书" pitchFamily="49" charset="-122"/>
              </a:rPr>
              <a:t>设计计算</a:t>
            </a:r>
            <a:r>
              <a:rPr lang="en-US" altLang="zh-CN" sz="2800" b="1" dirty="0">
                <a:latin typeface="隶书" pitchFamily="49" charset="-122"/>
              </a:rPr>
              <a:t>(</a:t>
            </a:r>
            <a:r>
              <a:rPr lang="zh-CN" altLang="en-US" sz="2800" b="1" dirty="0">
                <a:latin typeface="隶书" pitchFamily="49" charset="-122"/>
              </a:rPr>
              <a:t>平面格栅</a:t>
            </a:r>
            <a:r>
              <a:rPr lang="en-US" altLang="zh-CN" sz="2800" b="1" dirty="0">
                <a:latin typeface="隶书" pitchFamily="49" charset="-122"/>
              </a:rPr>
              <a:t>)</a:t>
            </a:r>
            <a:endParaRPr lang="zh-CN" altLang="en-US" sz="2800" b="1" dirty="0">
              <a:latin typeface="隶书" pitchFamily="49" charset="-122"/>
            </a:endParaRPr>
          </a:p>
        </p:txBody>
      </p:sp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5796136" y="5734050"/>
            <a:ext cx="2736677" cy="420786"/>
            <a:chOff x="476" y="3884"/>
            <a:chExt cx="1785" cy="308"/>
          </a:xfrm>
        </p:grpSpPr>
        <p:graphicFrame>
          <p:nvGraphicFramePr>
            <p:cNvPr id="11" name="Object 23"/>
            <p:cNvGraphicFramePr>
              <a:graphicFrameLocks noChangeAspect="1"/>
            </p:cNvGraphicFramePr>
            <p:nvPr/>
          </p:nvGraphicFramePr>
          <p:xfrm>
            <a:off x="476" y="3920"/>
            <a:ext cx="223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614" name="A Equation(公式3.1)" r:id="rId3" imgW="114120" imgH="139680" progId="Equation.3">
                    <p:embed/>
                  </p:oleObj>
                </mc:Choice>
                <mc:Fallback>
                  <p:oleObj name="A Equation(公式3.1)" r:id="rId3" imgW="114120" imgH="13968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" y="3920"/>
                          <a:ext cx="223" cy="272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Rectangle 25"/>
            <p:cNvSpPr>
              <a:spLocks noChangeArrowheads="1"/>
            </p:cNvSpPr>
            <p:nvPr/>
          </p:nvSpPr>
          <p:spPr bwMode="auto">
            <a:xfrm>
              <a:off x="657" y="3884"/>
              <a:ext cx="1604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 b="1" dirty="0">
                  <a:latin typeface="华文楷体" pitchFamily="2" charset="-122"/>
                  <a:ea typeface="华文楷体" pitchFamily="2" charset="-122"/>
                </a:rPr>
                <a:t>—</a:t>
              </a:r>
              <a:r>
                <a:rPr lang="zh-CN" altLang="en-US" sz="2000" b="1" dirty="0">
                  <a:latin typeface="华文楷体" pitchFamily="2" charset="-122"/>
                  <a:ea typeface="华文楷体" pitchFamily="2" charset="-122"/>
                </a:rPr>
                <a:t>过栅流速，</a:t>
              </a:r>
              <a:r>
                <a:rPr lang="en-US" altLang="zh-CN" sz="2000" b="1" dirty="0">
                  <a:latin typeface="华文楷体" pitchFamily="2" charset="-122"/>
                  <a:ea typeface="华文楷体" pitchFamily="2" charset="-122"/>
                </a:rPr>
                <a:t>m/s</a:t>
              </a:r>
            </a:p>
          </p:txBody>
        </p:sp>
      </p:grp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5686425" y="4005263"/>
            <a:ext cx="34575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e—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栅条净间隙，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m</a:t>
            </a:r>
          </a:p>
          <a:p>
            <a:pPr algn="l"/>
            <a:r>
              <a:rPr lang="en-US" altLang="zh-CN" sz="2000" b="1" dirty="0" err="1">
                <a:latin typeface="华文楷体" pitchFamily="2" charset="-122"/>
                <a:ea typeface="华文楷体" pitchFamily="2" charset="-122"/>
              </a:rPr>
              <a:t>Q</a:t>
            </a:r>
            <a:r>
              <a:rPr lang="en-US" altLang="zh-CN" sz="2000" b="1" baseline="-25000" dirty="0" err="1">
                <a:latin typeface="华文楷体" pitchFamily="2" charset="-122"/>
                <a:ea typeface="华文楷体" pitchFamily="2" charset="-122"/>
              </a:rPr>
              <a:t>max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 —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最大设计流量，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en-US" altLang="zh-CN" sz="2000" b="1" baseline="30000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/s</a:t>
            </a:r>
          </a:p>
          <a:p>
            <a:pPr algn="l"/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α—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格栅倾角；</a:t>
            </a:r>
          </a:p>
          <a:p>
            <a:pPr algn="l"/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h—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栅前水深（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）</a:t>
            </a:r>
          </a:p>
          <a:p>
            <a:pPr algn="l"/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S-  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栅条宽度 （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）</a:t>
            </a:r>
          </a:p>
        </p:txBody>
      </p:sp>
      <p:pic>
        <p:nvPicPr>
          <p:cNvPr id="14" name="Picture 29"/>
          <p:cNvPicPr>
            <a:picLocks noChangeAspect="1" noChangeArrowheads="1"/>
          </p:cNvPicPr>
          <p:nvPr/>
        </p:nvPicPr>
        <p:blipFill>
          <a:blip r:embed="rId5" cstate="print"/>
          <a:srcRect t="22858" b="11388"/>
          <a:stretch>
            <a:fillRect/>
          </a:stretch>
        </p:blipFill>
        <p:spPr bwMode="auto">
          <a:xfrm>
            <a:off x="154044" y="2016348"/>
            <a:ext cx="5364162" cy="332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30"/>
          <p:cNvSpPr txBox="1">
            <a:spLocks noChangeArrowheads="1"/>
          </p:cNvSpPr>
          <p:nvPr/>
        </p:nvSpPr>
        <p:spPr bwMode="auto">
          <a:xfrm>
            <a:off x="611187" y="5635727"/>
            <a:ext cx="4068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格栅的计算草图 </a:t>
            </a:r>
          </a:p>
        </p:txBody>
      </p:sp>
      <p:graphicFrame>
        <p:nvGraphicFramePr>
          <p:cNvPr id="16" name="Object 31"/>
          <p:cNvGraphicFramePr>
            <a:graphicFrameLocks noChangeAspect="1"/>
          </p:cNvGraphicFramePr>
          <p:nvPr/>
        </p:nvGraphicFramePr>
        <p:xfrm>
          <a:off x="5651500" y="1773238"/>
          <a:ext cx="2938463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15" name="A Equation(公式3.1)" r:id="rId6" imgW="1231560" imgH="203040" progId="Equation.3">
                  <p:embed/>
                </p:oleObj>
              </mc:Choice>
              <mc:Fallback>
                <p:oleObj name="A Equation(公式3.1)" r:id="rId6" imgW="1231560" imgH="2030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1773238"/>
                        <a:ext cx="2938463" cy="404812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hlink"/>
                          </a:gs>
                          <a:gs pos="50000">
                            <a:schemeClr val="accent2"/>
                          </a:gs>
                          <a:gs pos="100000">
                            <a:schemeClr val="hlink"/>
                          </a:gs>
                        </a:gsLst>
                        <a:lin ang="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32"/>
          <p:cNvSpPr txBox="1">
            <a:spLocks noChangeArrowheads="1"/>
          </p:cNvSpPr>
          <p:nvPr/>
        </p:nvSpPr>
        <p:spPr bwMode="auto">
          <a:xfrm>
            <a:off x="5506913" y="2349500"/>
            <a:ext cx="3457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/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式中：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n—</a:t>
            </a:r>
            <a:r>
              <a:rPr lang="zh-CN" altLang="en-US" sz="2000" b="1" dirty="0">
                <a:latin typeface="华文楷体" pitchFamily="2" charset="-122"/>
                <a:ea typeface="华文楷体" pitchFamily="2" charset="-122"/>
              </a:rPr>
              <a:t>格栅间隙数（个）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                   </a:t>
            </a:r>
          </a:p>
        </p:txBody>
      </p:sp>
      <p:graphicFrame>
        <p:nvGraphicFramePr>
          <p:cNvPr id="18" name="Object 33"/>
          <p:cNvGraphicFramePr>
            <a:graphicFrameLocks noChangeAspect="1"/>
          </p:cNvGraphicFramePr>
          <p:nvPr/>
        </p:nvGraphicFramePr>
        <p:xfrm>
          <a:off x="8447088" y="7327900"/>
          <a:ext cx="230505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16" name="公式" r:id="rId8" imgW="1002960" imgH="431640" progId="Equation.3">
                  <p:embed/>
                </p:oleObj>
              </mc:Choice>
              <mc:Fallback>
                <p:oleObj name="公式" r:id="rId8" imgW="1002960" imgH="4316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7088" y="7327900"/>
                        <a:ext cx="2305050" cy="966788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4"/>
          <p:cNvGraphicFramePr>
            <a:graphicFrameLocks noChangeAspect="1"/>
          </p:cNvGraphicFramePr>
          <p:nvPr/>
        </p:nvGraphicFramePr>
        <p:xfrm>
          <a:off x="5868144" y="2996952"/>
          <a:ext cx="2160588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17" name="A Equation(公式3.1)" r:id="rId10" imgW="1002960" imgH="431640" progId="Equation.3">
                  <p:embed/>
                </p:oleObj>
              </mc:Choice>
              <mc:Fallback>
                <p:oleObj name="A Equation(公式3.1)" r:id="rId10" imgW="1002960" imgH="43164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2996952"/>
                        <a:ext cx="2160588" cy="77628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2"/>
                          </a:gs>
                          <a:gs pos="50000">
                            <a:schemeClr val="hlink"/>
                          </a:gs>
                          <a:gs pos="100000">
                            <a:schemeClr val="accent2"/>
                          </a:gs>
                        </a:gsLst>
                        <a:lin ang="0" scaled="1"/>
                      </a:gra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68313" y="446435"/>
            <a:ext cx="741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/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过栅水头损失</a:t>
            </a:r>
            <a:r>
              <a:rPr lang="en-US" altLang="zh-CN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h</a:t>
            </a:r>
            <a:r>
              <a:rPr lang="en-US" altLang="zh-CN" sz="2400" b="1" baseline="-25000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m</a:t>
            </a:r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）</a:t>
            </a:r>
          </a:p>
          <a:p>
            <a:pPr marL="342900" indent="-342900" algn="l"/>
            <a:r>
              <a:rPr lang="zh-CN" altLang="en-US" sz="2400" b="1" dirty="0">
                <a:latin typeface="楷体_GB2312" charset="-122"/>
                <a:ea typeface="楷体_GB2312" charset="-122"/>
              </a:rPr>
              <a:t>                                                                  </a:t>
            </a: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812800" y="3236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250825" y="1103015"/>
          <a:ext cx="381635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19" name="A Equation(公式3.1)" r:id="rId3" imgW="1600200" imgH="444240" progId="Equation.3">
                  <p:embed/>
                </p:oleObj>
              </mc:Choice>
              <mc:Fallback>
                <p:oleObj name="A Equation(公式3.1)" r:id="rId3" imgW="1600200" imgH="4442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103015"/>
                        <a:ext cx="3816350" cy="8858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2"/>
                          </a:gs>
                          <a:gs pos="50000">
                            <a:schemeClr val="hlink"/>
                          </a:gs>
                          <a:gs pos="100000">
                            <a:schemeClr val="accent2"/>
                          </a:gs>
                        </a:gsLst>
                        <a:lin ang="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2843213" y="5157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4140200" y="765175"/>
            <a:ext cx="5003800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式中：</a:t>
            </a:r>
            <a:r>
              <a:rPr lang="en-US" altLang="zh-CN" sz="2400" b="1">
                <a:latin typeface="华文楷体" pitchFamily="2" charset="-122"/>
                <a:ea typeface="华文楷体" pitchFamily="2" charset="-122"/>
              </a:rPr>
              <a:t>h</a:t>
            </a:r>
            <a:r>
              <a:rPr lang="en-US" altLang="zh-CN" sz="2400" b="1" baseline="-25000">
                <a:latin typeface="华文楷体" pitchFamily="2" charset="-122"/>
                <a:ea typeface="华文楷体" pitchFamily="2" charset="-122"/>
              </a:rPr>
              <a:t>0</a:t>
            </a:r>
            <a:r>
              <a:rPr lang="en-US" altLang="zh-CN" sz="2400" b="1">
                <a:latin typeface="华文楷体" pitchFamily="2" charset="-122"/>
                <a:ea typeface="华文楷体" pitchFamily="2" charset="-122"/>
              </a:rPr>
              <a:t>—</a:t>
            </a:r>
            <a:r>
              <a:rPr lang="zh-CN" altLang="en-US" sz="2400" b="1">
                <a:latin typeface="华文楷体" pitchFamily="2" charset="-122"/>
                <a:ea typeface="华文楷体" pitchFamily="2" charset="-122"/>
              </a:rPr>
              <a:t>理论水头损失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）</a:t>
            </a:r>
          </a:p>
          <a:p>
            <a:pPr algn="l">
              <a:lnSpc>
                <a:spcPct val="120000"/>
              </a:lnSpc>
            </a:pP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k—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水头损失增大系数，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k=3</a:t>
            </a:r>
          </a:p>
          <a:p>
            <a:pPr algn="just">
              <a:lnSpc>
                <a:spcPct val="120000"/>
              </a:lnSpc>
            </a:pP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    ε—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阻力系数，</a:t>
            </a: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395288" y="2492896"/>
            <a:ext cx="36718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/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栅槽总高度</a:t>
            </a:r>
            <a:r>
              <a:rPr lang="en-US" altLang="zh-CN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H</a:t>
            </a:r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m</a:t>
            </a:r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）</a:t>
            </a:r>
            <a:r>
              <a:rPr lang="zh-CN" altLang="en-US" sz="2400" b="1" dirty="0">
                <a:latin typeface="楷体_GB2312" charset="-122"/>
                <a:ea typeface="楷体_GB2312" charset="-122"/>
              </a:rPr>
              <a:t>                                                                   </a:t>
            </a:r>
            <a:endParaRPr lang="zh-CN" altLang="en-US" sz="2400" b="1" dirty="0">
              <a:solidFill>
                <a:schemeClr val="bg1"/>
              </a:solidFill>
              <a:latin typeface="楷体_GB2312" charset="-122"/>
              <a:ea typeface="楷体_GB2312" charset="-122"/>
            </a:endParaRPr>
          </a:p>
          <a:p>
            <a:pPr marL="342900" indent="-342900" algn="l"/>
            <a:endParaRPr lang="en-US" altLang="zh-CN" sz="2400" b="1" dirty="0">
              <a:latin typeface="楷体_GB2312" charset="-122"/>
              <a:ea typeface="楷体_GB2312" charset="-122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488950" y="3813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2506663" y="5757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4283968" y="2636838"/>
            <a:ext cx="51846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式中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:h—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栅前水深，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 </a:t>
            </a:r>
          </a:p>
          <a:p>
            <a:pPr algn="just"/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    h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栅前渠道超高，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，</a:t>
            </a:r>
            <a:endParaRPr lang="en-US" altLang="zh-CN" sz="2400" b="1" dirty="0">
              <a:latin typeface="华文楷体" pitchFamily="2" charset="-122"/>
              <a:ea typeface="华文楷体" pitchFamily="2" charset="-122"/>
            </a:endParaRPr>
          </a:p>
          <a:p>
            <a:pPr algn="just"/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    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一般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h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=0.3m</a:t>
            </a:r>
            <a:r>
              <a:rPr lang="en-US" altLang="zh-CN" sz="2400" dirty="0">
                <a:latin typeface="华文楷体" pitchFamily="2" charset="-122"/>
                <a:ea typeface="华文楷体" pitchFamily="2" charset="-122"/>
              </a:rPr>
              <a:t> </a:t>
            </a: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4355976" y="4365625"/>
            <a:ext cx="432015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式中</a:t>
            </a:r>
            <a:r>
              <a:rPr lang="en-US" altLang="zh-CN" b="1" dirty="0">
                <a:ea typeface="宋体" pitchFamily="2" charset="-122"/>
              </a:rPr>
              <a:t>: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l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渐扩部分长度，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</a:t>
            </a:r>
          </a:p>
          <a:p>
            <a:pPr algn="l"/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     l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2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— 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渐缩部分长度，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</a:t>
            </a:r>
          </a:p>
          <a:p>
            <a:pPr algn="l"/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     l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2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= l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/2</a:t>
            </a:r>
          </a:p>
          <a:p>
            <a:pPr algn="l"/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      H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—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栅前槽高，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，</a:t>
            </a:r>
          </a:p>
          <a:p>
            <a:pPr algn="l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H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1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= h 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＋ 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h</a:t>
            </a:r>
            <a:r>
              <a:rPr lang="en-US" altLang="zh-CN" sz="2400" b="1" baseline="-25000" dirty="0"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m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） </a:t>
            </a:r>
          </a:p>
        </p:txBody>
      </p:sp>
      <p:graphicFrame>
        <p:nvGraphicFramePr>
          <p:cNvPr id="1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259777"/>
              </p:ext>
            </p:extLst>
          </p:nvPr>
        </p:nvGraphicFramePr>
        <p:xfrm>
          <a:off x="213832" y="5226147"/>
          <a:ext cx="4104456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20" name="A Equation(公式3.1)" r:id="rId5" imgW="1752600" imgH="393700" progId="Equation.3">
                  <p:embed/>
                </p:oleObj>
              </mc:Choice>
              <mc:Fallback>
                <p:oleObj name="A Equation(公式3.1)" r:id="rId5" imgW="1752600" imgH="3937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832" y="5226147"/>
                        <a:ext cx="4104456" cy="82391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2"/>
                          </a:gs>
                          <a:gs pos="50000">
                            <a:schemeClr val="hlink"/>
                          </a:gs>
                          <a:gs pos="100000">
                            <a:schemeClr val="accent2"/>
                          </a:gs>
                        </a:gsLst>
                        <a:lin ang="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5"/>
          <p:cNvGraphicFramePr>
            <a:graphicFrameLocks noChangeAspect="1"/>
          </p:cNvGraphicFramePr>
          <p:nvPr/>
        </p:nvGraphicFramePr>
        <p:xfrm>
          <a:off x="323528" y="3068960"/>
          <a:ext cx="3600400" cy="648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21" name="A Equation(公式3.1)" r:id="rId7" imgW="914400" imgH="215640" progId="Equation.3">
                  <p:embed/>
                </p:oleObj>
              </mc:Choice>
              <mc:Fallback>
                <p:oleObj name="A Equation(公式3.1)" r:id="rId7" imgW="914400" imgH="215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068960"/>
                        <a:ext cx="3600400" cy="64827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accent2"/>
                          </a:gs>
                          <a:gs pos="50000">
                            <a:schemeClr val="hlink"/>
                          </a:gs>
                          <a:gs pos="100000">
                            <a:schemeClr val="accent2"/>
                          </a:gs>
                        </a:gsLst>
                        <a:lin ang="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539750" y="4653136"/>
            <a:ext cx="2630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栅槽总长度</a:t>
            </a:r>
            <a:r>
              <a:rPr lang="en-US" altLang="zh-CN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L</a:t>
            </a:r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m</a:t>
            </a:r>
            <a:r>
              <a:rPr lang="zh-CN" altLang="en-US" sz="2400" b="1" dirty="0">
                <a:solidFill>
                  <a:srgbClr val="FF0000"/>
                </a:solidFill>
                <a:latin typeface="楷体_GB2312" charset="-122"/>
                <a:ea typeface="楷体_GB2312" charset="-122"/>
              </a:rPr>
              <a:t>）</a:t>
            </a:r>
            <a:r>
              <a:rPr lang="zh-CN" altLang="en-US" sz="2400" dirty="0">
                <a:ea typeface="宋体" pitchFamily="2" charset="-122"/>
              </a:rPr>
              <a:t>                                                                                            </a:t>
            </a:r>
            <a:endParaRPr lang="zh-CN" altLang="en-US" sz="2400" b="1" dirty="0"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tercontrol2">
  <a:themeElements>
    <a:clrScheme name="平衡">
      <a:dk1>
        <a:sysClr val="windowText" lastClr="000000"/>
      </a:dk1>
      <a:lt1>
        <a:sysClr val="window" lastClr="CCE8C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watercontrol2</Template>
  <TotalTime>2670</TotalTime>
  <Words>1196</Words>
  <Application>Microsoft Office PowerPoint</Application>
  <PresentationFormat>全屏显示(4:3)</PresentationFormat>
  <Paragraphs>148</Paragraphs>
  <Slides>22</Slides>
  <Notes>2</Notes>
  <HiddenSlides>0</HiddenSlides>
  <MMClips>5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黑体</vt:lpstr>
      <vt:lpstr>华文楷体</vt:lpstr>
      <vt:lpstr>楷体_GB2312</vt:lpstr>
      <vt:lpstr>隶书</vt:lpstr>
      <vt:lpstr>宋体</vt:lpstr>
      <vt:lpstr>微软雅黑</vt:lpstr>
      <vt:lpstr>Arial</vt:lpstr>
      <vt:lpstr>Book Antiqua</vt:lpstr>
      <vt:lpstr>Calibri</vt:lpstr>
      <vt:lpstr>Times New Roman</vt:lpstr>
      <vt:lpstr>Verdana</vt:lpstr>
      <vt:lpstr>Wingdings</vt:lpstr>
      <vt:lpstr>watercontrol2</vt:lpstr>
      <vt:lpstr>A Equation(公式3.1)</vt:lpstr>
      <vt:lpstr>公式</vt:lpstr>
      <vt:lpstr>Equation</vt:lpstr>
      <vt:lpstr>PowerPoint 演示文稿</vt:lpstr>
      <vt:lpstr>2.1 筛滤-格栅和筛网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       Thank you!</vt:lpstr>
    </vt:vector>
  </TitlesOfParts>
  <Company>Nankai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水污染控制工程2</dc:title>
  <dc:creator>ZHANG Ying</dc:creator>
  <cp:lastModifiedBy>xbany</cp:lastModifiedBy>
  <cp:revision>129</cp:revision>
  <dcterms:created xsi:type="dcterms:W3CDTF">2007-07-17T09:14:50Z</dcterms:created>
  <dcterms:modified xsi:type="dcterms:W3CDTF">2019-03-03T09:43:30Z</dcterms:modified>
</cp:coreProperties>
</file>